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Economica"/>
      <p:regular r:id="rId27"/>
      <p:bold r:id="rId28"/>
      <p:italic r:id="rId29"/>
      <p:boldItalic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regular.fntdata"/><Relationship Id="rId30" Type="http://schemas.openxmlformats.org/officeDocument/2006/relationships/font" Target="fonts/Economica-boldItalic.fntdata"/><Relationship Id="rId11" Type="http://schemas.openxmlformats.org/officeDocument/2006/relationships/slide" Target="slides/slide6.xml"/><Relationship Id="rId33" Type="http://schemas.openxmlformats.org/officeDocument/2006/relationships/font" Target="fonts/SourceSansPro-italic.fntdata"/><Relationship Id="rId10" Type="http://schemas.openxmlformats.org/officeDocument/2006/relationships/slide" Target="slides/slide5.xml"/><Relationship Id="rId32"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Sans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1feda7b10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1feda7b10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1feda7b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1feda7b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1feda7b10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1feda7b1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1feda7b10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1feda7b10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1feda7b10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1feda7b10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7a92bfd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7a92bfd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7a92bf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7a92bf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7a92bfdb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7a92bfdb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1feda7b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1feda7b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1feda7b1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1feda7b1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1feda7b1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1feda7b1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1feda7b1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1feda7b1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1feda7b1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1feda7b1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1feda7b1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1feda7b1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1feda7b10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1feda7b10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7a92bfd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7a92bfd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3"/>
          <p:cNvGrpSpPr/>
          <p:nvPr/>
        </p:nvGrpSpPr>
        <p:grpSpPr>
          <a:xfrm>
            <a:off x="0" y="0"/>
            <a:ext cx="9144000" cy="1277100"/>
            <a:chOff x="0" y="0"/>
            <a:chExt cx="9144000" cy="1277100"/>
          </a:xfrm>
        </p:grpSpPr>
        <p:sp>
          <p:nvSpPr>
            <p:cNvPr id="57" name="Google Shape;57;p13"/>
            <p:cNvSpPr/>
            <p:nvPr/>
          </p:nvSpPr>
          <p:spPr>
            <a:xfrm>
              <a:off x="0" y="0"/>
              <a:ext cx="9144000" cy="12771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8620200"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477400"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3"/>
          <p:cNvSpPr txBox="1"/>
          <p:nvPr>
            <p:ph type="title"/>
          </p:nvPr>
        </p:nvSpPr>
        <p:spPr>
          <a:xfrm>
            <a:off x="311700" y="478025"/>
            <a:ext cx="8054100" cy="6408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61" name="Google Shape;61;p13"/>
          <p:cNvSpPr txBox="1"/>
          <p:nvPr>
            <p:ph idx="1" type="body"/>
          </p:nvPr>
        </p:nvSpPr>
        <p:spPr>
          <a:xfrm>
            <a:off x="311700" y="1507025"/>
            <a:ext cx="3999900" cy="3152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rgbClr val="284F7D"/>
                </a:solidFill>
              </a:defRPr>
            </a:lvl1pPr>
            <a:lvl2pPr indent="-292100" lvl="1" marL="914400" algn="l">
              <a:lnSpc>
                <a:spcPct val="115000"/>
              </a:lnSpc>
              <a:spcBef>
                <a:spcPts val="0"/>
              </a:spcBef>
              <a:spcAft>
                <a:spcPts val="0"/>
              </a:spcAft>
              <a:buClr>
                <a:srgbClr val="284F7D"/>
              </a:buClr>
              <a:buSzPts val="1000"/>
              <a:buChar char="○"/>
              <a:defRPr sz="1000">
                <a:solidFill>
                  <a:srgbClr val="284F7D"/>
                </a:solidFill>
              </a:defRPr>
            </a:lvl2pPr>
            <a:lvl3pPr indent="-292100" lvl="2" marL="1371600" algn="l">
              <a:lnSpc>
                <a:spcPct val="115000"/>
              </a:lnSpc>
              <a:spcBef>
                <a:spcPts val="0"/>
              </a:spcBef>
              <a:spcAft>
                <a:spcPts val="0"/>
              </a:spcAft>
              <a:buClr>
                <a:srgbClr val="284F7D"/>
              </a:buClr>
              <a:buSzPts val="1000"/>
              <a:buChar char="■"/>
              <a:defRPr sz="1000">
                <a:solidFill>
                  <a:srgbClr val="284F7D"/>
                </a:solidFill>
              </a:defRPr>
            </a:lvl3pPr>
            <a:lvl4pPr indent="-292100" lvl="3" marL="1828800" algn="l">
              <a:lnSpc>
                <a:spcPct val="115000"/>
              </a:lnSpc>
              <a:spcBef>
                <a:spcPts val="0"/>
              </a:spcBef>
              <a:spcAft>
                <a:spcPts val="0"/>
              </a:spcAft>
              <a:buClr>
                <a:srgbClr val="284F7D"/>
              </a:buClr>
              <a:buSzPts val="1000"/>
              <a:buChar char="●"/>
              <a:defRPr sz="1000">
                <a:solidFill>
                  <a:srgbClr val="284F7D"/>
                </a:solidFill>
              </a:defRPr>
            </a:lvl4pPr>
            <a:lvl5pPr indent="-292100" lvl="4" marL="2286000" algn="l">
              <a:lnSpc>
                <a:spcPct val="115000"/>
              </a:lnSpc>
              <a:spcBef>
                <a:spcPts val="0"/>
              </a:spcBef>
              <a:spcAft>
                <a:spcPts val="0"/>
              </a:spcAft>
              <a:buClr>
                <a:srgbClr val="284F7D"/>
              </a:buClr>
              <a:buSzPts val="1000"/>
              <a:buChar char="○"/>
              <a:defRPr sz="1000">
                <a:solidFill>
                  <a:srgbClr val="284F7D"/>
                </a:solidFill>
              </a:defRPr>
            </a:lvl5pPr>
            <a:lvl6pPr indent="-292100" lvl="5" marL="2743200" algn="l">
              <a:lnSpc>
                <a:spcPct val="115000"/>
              </a:lnSpc>
              <a:spcBef>
                <a:spcPts val="0"/>
              </a:spcBef>
              <a:spcAft>
                <a:spcPts val="0"/>
              </a:spcAft>
              <a:buClr>
                <a:srgbClr val="284F7D"/>
              </a:buClr>
              <a:buSzPts val="1000"/>
              <a:buChar char="■"/>
              <a:defRPr sz="1000">
                <a:solidFill>
                  <a:srgbClr val="284F7D"/>
                </a:solidFill>
              </a:defRPr>
            </a:lvl6pPr>
            <a:lvl7pPr indent="-292100" lvl="6" marL="3200400" algn="l">
              <a:lnSpc>
                <a:spcPct val="115000"/>
              </a:lnSpc>
              <a:spcBef>
                <a:spcPts val="0"/>
              </a:spcBef>
              <a:spcAft>
                <a:spcPts val="0"/>
              </a:spcAft>
              <a:buClr>
                <a:srgbClr val="284F7D"/>
              </a:buClr>
              <a:buSzPts val="1000"/>
              <a:buChar char="●"/>
              <a:defRPr sz="1000">
                <a:solidFill>
                  <a:srgbClr val="284F7D"/>
                </a:solidFill>
              </a:defRPr>
            </a:lvl7pPr>
            <a:lvl8pPr indent="-292100" lvl="7" marL="3657600" algn="l">
              <a:lnSpc>
                <a:spcPct val="115000"/>
              </a:lnSpc>
              <a:spcBef>
                <a:spcPts val="0"/>
              </a:spcBef>
              <a:spcAft>
                <a:spcPts val="0"/>
              </a:spcAft>
              <a:buClr>
                <a:srgbClr val="284F7D"/>
              </a:buClr>
              <a:buSzPts val="1000"/>
              <a:buChar char="○"/>
              <a:defRPr sz="1000">
                <a:solidFill>
                  <a:srgbClr val="284F7D"/>
                </a:solidFill>
              </a:defRPr>
            </a:lvl8pPr>
            <a:lvl9pPr indent="-292100" lvl="8" marL="4114800" algn="l">
              <a:lnSpc>
                <a:spcPct val="115000"/>
              </a:lnSpc>
              <a:spcBef>
                <a:spcPts val="0"/>
              </a:spcBef>
              <a:spcAft>
                <a:spcPts val="0"/>
              </a:spcAft>
              <a:buClr>
                <a:srgbClr val="284F7D"/>
              </a:buClr>
              <a:buSzPts val="1000"/>
              <a:buChar char="■"/>
              <a:defRPr sz="1000">
                <a:solidFill>
                  <a:srgbClr val="284F7D"/>
                </a:solidFill>
              </a:defRPr>
            </a:lvl9pPr>
          </a:lstStyle>
          <a:p/>
        </p:txBody>
      </p:sp>
      <p:sp>
        <p:nvSpPr>
          <p:cNvPr id="62" name="Google Shape;62;p13"/>
          <p:cNvSpPr txBox="1"/>
          <p:nvPr>
            <p:ph idx="2" type="body"/>
          </p:nvPr>
        </p:nvSpPr>
        <p:spPr>
          <a:xfrm>
            <a:off x="4832400" y="1507025"/>
            <a:ext cx="3999900" cy="3152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rgbClr val="284F7D"/>
                </a:solidFill>
              </a:defRPr>
            </a:lvl1pPr>
            <a:lvl2pPr indent="-292100" lvl="1" marL="914400" algn="l">
              <a:lnSpc>
                <a:spcPct val="115000"/>
              </a:lnSpc>
              <a:spcBef>
                <a:spcPts val="0"/>
              </a:spcBef>
              <a:spcAft>
                <a:spcPts val="0"/>
              </a:spcAft>
              <a:buClr>
                <a:srgbClr val="284F7D"/>
              </a:buClr>
              <a:buSzPts val="1000"/>
              <a:buChar char="○"/>
              <a:defRPr sz="1000">
                <a:solidFill>
                  <a:srgbClr val="284F7D"/>
                </a:solidFill>
              </a:defRPr>
            </a:lvl2pPr>
            <a:lvl3pPr indent="-292100" lvl="2" marL="1371600" algn="l">
              <a:lnSpc>
                <a:spcPct val="115000"/>
              </a:lnSpc>
              <a:spcBef>
                <a:spcPts val="0"/>
              </a:spcBef>
              <a:spcAft>
                <a:spcPts val="0"/>
              </a:spcAft>
              <a:buClr>
                <a:srgbClr val="284F7D"/>
              </a:buClr>
              <a:buSzPts val="1000"/>
              <a:buChar char="■"/>
              <a:defRPr sz="1000">
                <a:solidFill>
                  <a:srgbClr val="284F7D"/>
                </a:solidFill>
              </a:defRPr>
            </a:lvl3pPr>
            <a:lvl4pPr indent="-292100" lvl="3" marL="1828800" algn="l">
              <a:lnSpc>
                <a:spcPct val="115000"/>
              </a:lnSpc>
              <a:spcBef>
                <a:spcPts val="0"/>
              </a:spcBef>
              <a:spcAft>
                <a:spcPts val="0"/>
              </a:spcAft>
              <a:buClr>
                <a:srgbClr val="284F7D"/>
              </a:buClr>
              <a:buSzPts val="1000"/>
              <a:buChar char="●"/>
              <a:defRPr sz="1000">
                <a:solidFill>
                  <a:srgbClr val="284F7D"/>
                </a:solidFill>
              </a:defRPr>
            </a:lvl4pPr>
            <a:lvl5pPr indent="-292100" lvl="4" marL="2286000" algn="l">
              <a:lnSpc>
                <a:spcPct val="115000"/>
              </a:lnSpc>
              <a:spcBef>
                <a:spcPts val="0"/>
              </a:spcBef>
              <a:spcAft>
                <a:spcPts val="0"/>
              </a:spcAft>
              <a:buClr>
                <a:srgbClr val="284F7D"/>
              </a:buClr>
              <a:buSzPts val="1000"/>
              <a:buChar char="○"/>
              <a:defRPr sz="1000">
                <a:solidFill>
                  <a:srgbClr val="284F7D"/>
                </a:solidFill>
              </a:defRPr>
            </a:lvl5pPr>
            <a:lvl6pPr indent="-292100" lvl="5" marL="2743200" algn="l">
              <a:lnSpc>
                <a:spcPct val="115000"/>
              </a:lnSpc>
              <a:spcBef>
                <a:spcPts val="0"/>
              </a:spcBef>
              <a:spcAft>
                <a:spcPts val="0"/>
              </a:spcAft>
              <a:buClr>
                <a:srgbClr val="284F7D"/>
              </a:buClr>
              <a:buSzPts val="1000"/>
              <a:buChar char="■"/>
              <a:defRPr sz="1000">
                <a:solidFill>
                  <a:srgbClr val="284F7D"/>
                </a:solidFill>
              </a:defRPr>
            </a:lvl6pPr>
            <a:lvl7pPr indent="-292100" lvl="6" marL="3200400" algn="l">
              <a:lnSpc>
                <a:spcPct val="115000"/>
              </a:lnSpc>
              <a:spcBef>
                <a:spcPts val="0"/>
              </a:spcBef>
              <a:spcAft>
                <a:spcPts val="0"/>
              </a:spcAft>
              <a:buClr>
                <a:srgbClr val="284F7D"/>
              </a:buClr>
              <a:buSzPts val="1000"/>
              <a:buChar char="●"/>
              <a:defRPr sz="1000">
                <a:solidFill>
                  <a:srgbClr val="284F7D"/>
                </a:solidFill>
              </a:defRPr>
            </a:lvl7pPr>
            <a:lvl8pPr indent="-292100" lvl="7" marL="3657600" algn="l">
              <a:lnSpc>
                <a:spcPct val="115000"/>
              </a:lnSpc>
              <a:spcBef>
                <a:spcPts val="0"/>
              </a:spcBef>
              <a:spcAft>
                <a:spcPts val="0"/>
              </a:spcAft>
              <a:buClr>
                <a:srgbClr val="284F7D"/>
              </a:buClr>
              <a:buSzPts val="1000"/>
              <a:buChar char="○"/>
              <a:defRPr sz="1000">
                <a:solidFill>
                  <a:srgbClr val="284F7D"/>
                </a:solidFill>
              </a:defRPr>
            </a:lvl8pPr>
            <a:lvl9pPr indent="-292100" lvl="8" marL="4114800" algn="l">
              <a:lnSpc>
                <a:spcPct val="115000"/>
              </a:lnSpc>
              <a:spcBef>
                <a:spcPts val="0"/>
              </a:spcBef>
              <a:spcAft>
                <a:spcPts val="0"/>
              </a:spcAft>
              <a:buClr>
                <a:srgbClr val="284F7D"/>
              </a:buClr>
              <a:buSzPts val="1000"/>
              <a:buChar char="■"/>
              <a:defRPr sz="1000">
                <a:solidFill>
                  <a:srgbClr val="284F7D"/>
                </a:solidFill>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b="0" lang="en" sz="6500">
                <a:latin typeface="Economica"/>
                <a:ea typeface="Economica"/>
                <a:cs typeface="Economica"/>
                <a:sym typeface="Economica"/>
              </a:rPr>
              <a:t>Healthcare Analytics</a:t>
            </a:r>
            <a:endParaRPr/>
          </a:p>
        </p:txBody>
      </p:sp>
      <p:sp>
        <p:nvSpPr>
          <p:cNvPr id="69" name="Google Shape;69;p1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2"/>
                </a:solidFill>
                <a:latin typeface="Economica"/>
                <a:ea typeface="Economica"/>
                <a:cs typeface="Economica"/>
                <a:sym typeface="Economica"/>
              </a:rPr>
              <a:t>CU BOULDER CSCI 5253 DATA CENTER SCALE COMPUTING PROJECT</a:t>
            </a:r>
            <a:endParaRPr/>
          </a:p>
        </p:txBody>
      </p:sp>
      <p:sp>
        <p:nvSpPr>
          <p:cNvPr id="70" name="Google Shape;70;p14"/>
          <p:cNvSpPr txBox="1"/>
          <p:nvPr/>
        </p:nvSpPr>
        <p:spPr>
          <a:xfrm>
            <a:off x="4444100" y="4414950"/>
            <a:ext cx="40365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100">
                <a:solidFill>
                  <a:schemeClr val="lt1"/>
                </a:solidFill>
                <a:latin typeface="Economica"/>
                <a:ea typeface="Economica"/>
                <a:cs typeface="Economica"/>
                <a:sym typeface="Economica"/>
              </a:rPr>
              <a:t>Mahin Kadabi, Naveenkumar, Vidit Sharma</a:t>
            </a:r>
            <a:endParaRPr b="1" sz="2100">
              <a:solidFill>
                <a:schemeClr val="lt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Internal/External Source</a:t>
            </a:r>
            <a:r>
              <a:rPr lang="en" sz="1500">
                <a:solidFill>
                  <a:schemeClr val="dk2"/>
                </a:solidFill>
                <a:latin typeface="Arial"/>
                <a:ea typeface="Arial"/>
                <a:cs typeface="Arial"/>
                <a:sym typeface="Arial"/>
              </a:rPr>
              <a:t> - The data available is in the form of a CSV file. </a:t>
            </a:r>
            <a:endParaRPr sz="1500">
              <a:solidFill>
                <a:schemeClr val="dk2"/>
              </a:solidFill>
              <a:latin typeface="Arial"/>
              <a:ea typeface="Arial"/>
              <a:cs typeface="Arial"/>
              <a:sym typeface="Arial"/>
            </a:endParaRPr>
          </a:p>
          <a:p>
            <a:pPr indent="0" lvl="0" marL="0" rtl="0" algn="l">
              <a:spcBef>
                <a:spcPts val="1200"/>
              </a:spcBef>
              <a:spcAft>
                <a:spcPts val="0"/>
              </a:spcAft>
              <a:buNone/>
            </a:pPr>
            <a:r>
              <a:rPr lang="en" sz="1500">
                <a:solidFill>
                  <a:schemeClr val="dk2"/>
                </a:solidFill>
                <a:latin typeface="Arial"/>
                <a:ea typeface="Arial"/>
                <a:cs typeface="Arial"/>
                <a:sym typeface="Arial"/>
              </a:rPr>
              <a:t>  ● 	</a:t>
            </a:r>
            <a:r>
              <a:rPr b="1" lang="en" sz="1500">
                <a:solidFill>
                  <a:schemeClr val="dk2"/>
                </a:solidFill>
                <a:latin typeface="Arial"/>
                <a:ea typeface="Arial"/>
                <a:cs typeface="Arial"/>
                <a:sym typeface="Arial"/>
              </a:rPr>
              <a:t>Data Preprocessing</a:t>
            </a:r>
            <a:r>
              <a:rPr lang="en" sz="1500">
                <a:solidFill>
                  <a:schemeClr val="dk2"/>
                </a:solidFill>
                <a:latin typeface="Arial"/>
                <a:ea typeface="Arial"/>
                <a:cs typeface="Arial"/>
                <a:sym typeface="Arial"/>
              </a:rPr>
              <a:t> - The data is cleaned and preprocessing in this step. </a:t>
            </a:r>
            <a:endParaRPr sz="1500">
              <a:solidFill>
                <a:schemeClr val="dk2"/>
              </a:solidFill>
              <a:latin typeface="Arial"/>
              <a:ea typeface="Arial"/>
              <a:cs typeface="Arial"/>
              <a:sym typeface="Arial"/>
            </a:endParaRPr>
          </a:p>
          <a:p>
            <a:pPr indent="0" lvl="0" marL="0" rtl="0" algn="l">
              <a:spcBef>
                <a:spcPts val="1200"/>
              </a:spcBef>
              <a:spcAft>
                <a:spcPts val="0"/>
              </a:spcAft>
              <a:buNone/>
            </a:pPr>
            <a:r>
              <a:rPr lang="en" sz="1500">
                <a:solidFill>
                  <a:schemeClr val="dk2"/>
                </a:solidFill>
                <a:latin typeface="Arial"/>
                <a:ea typeface="Arial"/>
                <a:cs typeface="Arial"/>
                <a:sym typeface="Arial"/>
              </a:rPr>
              <a:t>  ● 	</a:t>
            </a:r>
            <a:r>
              <a:rPr b="1" lang="en" sz="1500">
                <a:solidFill>
                  <a:schemeClr val="dk2"/>
                </a:solidFill>
                <a:latin typeface="Arial"/>
                <a:ea typeface="Arial"/>
                <a:cs typeface="Arial"/>
                <a:sym typeface="Arial"/>
              </a:rPr>
              <a:t>MySQL</a:t>
            </a:r>
            <a:r>
              <a:rPr lang="en" sz="1500">
                <a:solidFill>
                  <a:schemeClr val="dk2"/>
                </a:solidFill>
                <a:latin typeface="Arial"/>
                <a:ea typeface="Arial"/>
                <a:cs typeface="Arial"/>
                <a:sym typeface="Arial"/>
              </a:rPr>
              <a:t>- The RDBMS is used to store,retrieve and manage data. </a:t>
            </a:r>
            <a:endParaRPr sz="1500">
              <a:solidFill>
                <a:schemeClr val="dk2"/>
              </a:solidFill>
              <a:latin typeface="Arial"/>
              <a:ea typeface="Arial"/>
              <a:cs typeface="Arial"/>
              <a:sym typeface="Arial"/>
            </a:endParaRPr>
          </a:p>
          <a:p>
            <a:pPr indent="0" lvl="0" marL="0" rtl="0" algn="l">
              <a:spcBef>
                <a:spcPts val="1200"/>
              </a:spcBef>
              <a:spcAft>
                <a:spcPts val="0"/>
              </a:spcAft>
              <a:buNone/>
            </a:pPr>
            <a:r>
              <a:rPr lang="en" sz="1500">
                <a:solidFill>
                  <a:schemeClr val="dk2"/>
                </a:solidFill>
                <a:latin typeface="Arial"/>
                <a:ea typeface="Arial"/>
                <a:cs typeface="Arial"/>
                <a:sym typeface="Arial"/>
              </a:rPr>
              <a:t>  ● 	</a:t>
            </a:r>
            <a:r>
              <a:rPr b="1" lang="en" sz="1500">
                <a:solidFill>
                  <a:schemeClr val="dk2"/>
                </a:solidFill>
                <a:latin typeface="Arial"/>
                <a:ea typeface="Arial"/>
                <a:cs typeface="Arial"/>
                <a:sym typeface="Arial"/>
              </a:rPr>
              <a:t>Data Processing and Machine Learning </a:t>
            </a:r>
            <a:r>
              <a:rPr lang="en" sz="1500">
                <a:solidFill>
                  <a:schemeClr val="dk2"/>
                </a:solidFill>
                <a:latin typeface="Arial"/>
                <a:ea typeface="Arial"/>
                <a:cs typeface="Arial"/>
                <a:sym typeface="Arial"/>
              </a:rPr>
              <a:t>- Dataset is extracted from the bucket and   utilized on PySpark  to build a machine learning model.</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The output(predicted value) of the machine learning model is then collected as a CSV file in the buckets.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Char char="●"/>
            </a:pPr>
            <a:r>
              <a:rPr b="1" lang="en" sz="1500">
                <a:solidFill>
                  <a:schemeClr val="dk2"/>
                </a:solidFill>
                <a:latin typeface="Arial"/>
                <a:ea typeface="Arial"/>
                <a:cs typeface="Arial"/>
                <a:sym typeface="Arial"/>
              </a:rPr>
              <a:t>Data Visualization </a:t>
            </a:r>
            <a:r>
              <a:rPr lang="en" sz="1500">
                <a:solidFill>
                  <a:schemeClr val="dk2"/>
                </a:solidFill>
                <a:latin typeface="Arial"/>
                <a:ea typeface="Arial"/>
                <a:cs typeface="Arial"/>
                <a:sym typeface="Arial"/>
              </a:rPr>
              <a:t>- Data is then transferred from the SQL database to Tableau to perform the data visualization and story.</a:t>
            </a:r>
            <a:endParaRPr sz="15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69975" y="536300"/>
            <a:ext cx="8054100" cy="64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38" name="Google Shape;138;p24"/>
          <p:cNvSpPr/>
          <p:nvPr/>
        </p:nvSpPr>
        <p:spPr>
          <a:xfrm>
            <a:off x="539425" y="1763700"/>
            <a:ext cx="1165800" cy="2214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ctr">
              <a:spcBef>
                <a:spcPts val="0"/>
              </a:spcBef>
              <a:spcAft>
                <a:spcPts val="0"/>
              </a:spcAft>
              <a:buNone/>
            </a:pPr>
            <a:r>
              <a:rPr lang="en" sz="1100"/>
              <a:t>DATA SOURCE</a:t>
            </a:r>
            <a:endParaRPr sz="1300"/>
          </a:p>
        </p:txBody>
      </p:sp>
      <p:sp>
        <p:nvSpPr>
          <p:cNvPr id="139" name="Google Shape;139;p24"/>
          <p:cNvSpPr/>
          <p:nvPr/>
        </p:nvSpPr>
        <p:spPr>
          <a:xfrm>
            <a:off x="656000" y="2914800"/>
            <a:ext cx="728568" cy="611982"/>
          </a:xfrm>
          <a:prstGeom prst="flowChartDocumen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729450" y="2979775"/>
            <a:ext cx="728568" cy="611982"/>
          </a:xfrm>
          <a:prstGeom prst="flowChartDocumen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845550" y="3073900"/>
            <a:ext cx="728568" cy="611982"/>
          </a:xfrm>
          <a:prstGeom prst="flowChartDocumen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1792525" y="2689500"/>
            <a:ext cx="393600" cy="2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2273425" y="1763700"/>
            <a:ext cx="1165800" cy="2214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 sz="1100"/>
              <a:t>DATA PREPROCESSING</a:t>
            </a:r>
            <a:endParaRPr sz="1100"/>
          </a:p>
        </p:txBody>
      </p:sp>
      <p:sp>
        <p:nvSpPr>
          <p:cNvPr id="144" name="Google Shape;144;p24"/>
          <p:cNvSpPr/>
          <p:nvPr/>
        </p:nvSpPr>
        <p:spPr>
          <a:xfrm>
            <a:off x="5539025" y="2689500"/>
            <a:ext cx="393600" cy="2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6033575" y="1763688"/>
            <a:ext cx="1165800" cy="2214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p>
          <a:p>
            <a:pPr indent="0" lvl="0" marL="0" rtl="0" algn="ctr">
              <a:spcBef>
                <a:spcPts val="0"/>
              </a:spcBef>
              <a:spcAft>
                <a:spcPts val="0"/>
              </a:spcAft>
              <a:buNone/>
            </a:pPr>
            <a:r>
              <a:rPr lang="en" sz="1300"/>
              <a:t>CLOUD SQL</a:t>
            </a:r>
            <a:endParaRPr sz="1300"/>
          </a:p>
        </p:txBody>
      </p:sp>
      <p:sp>
        <p:nvSpPr>
          <p:cNvPr id="146" name="Google Shape;146;p24"/>
          <p:cNvSpPr/>
          <p:nvPr/>
        </p:nvSpPr>
        <p:spPr>
          <a:xfrm>
            <a:off x="7300325" y="2689500"/>
            <a:ext cx="393600" cy="2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94875" y="1763688"/>
            <a:ext cx="1165800" cy="2214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 sz="1100"/>
              <a:t>DATA VISUALIZATION</a:t>
            </a:r>
            <a:endParaRPr sz="1100"/>
          </a:p>
        </p:txBody>
      </p:sp>
      <p:sp>
        <p:nvSpPr>
          <p:cNvPr id="148" name="Google Shape;148;p24"/>
          <p:cNvSpPr/>
          <p:nvPr/>
        </p:nvSpPr>
        <p:spPr>
          <a:xfrm>
            <a:off x="3559363" y="2689488"/>
            <a:ext cx="393600" cy="2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4073113" y="1800213"/>
            <a:ext cx="1398600" cy="925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t>DATA STORAGE</a:t>
            </a:r>
            <a:endParaRPr sz="1200"/>
          </a:p>
        </p:txBody>
      </p:sp>
      <p:sp>
        <p:nvSpPr>
          <p:cNvPr id="150" name="Google Shape;150;p24"/>
          <p:cNvSpPr/>
          <p:nvPr/>
        </p:nvSpPr>
        <p:spPr>
          <a:xfrm>
            <a:off x="4073113" y="3016286"/>
            <a:ext cx="1398600" cy="925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t>DATA PROCESSING</a:t>
            </a:r>
            <a:endParaRPr sz="1200"/>
          </a:p>
        </p:txBody>
      </p:sp>
      <p:sp>
        <p:nvSpPr>
          <p:cNvPr id="151" name="Google Shape;151;p24"/>
          <p:cNvSpPr txBox="1"/>
          <p:nvPr>
            <p:ph idx="1" type="body"/>
          </p:nvPr>
        </p:nvSpPr>
        <p:spPr>
          <a:xfrm>
            <a:off x="976825" y="3089038"/>
            <a:ext cx="728400" cy="5817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solidFill>
                  <a:schemeClr val="lt1"/>
                </a:solidFill>
              </a:rPr>
              <a:t>CSV DATA</a:t>
            </a:r>
            <a:endParaRPr>
              <a:solidFill>
                <a:schemeClr val="lt1"/>
              </a:solidFill>
            </a:endParaRPr>
          </a:p>
        </p:txBody>
      </p:sp>
      <p:pic>
        <p:nvPicPr>
          <p:cNvPr id="152" name="Google Shape;152;p24"/>
          <p:cNvPicPr preferRelativeResize="0"/>
          <p:nvPr/>
        </p:nvPicPr>
        <p:blipFill>
          <a:blip r:embed="rId3">
            <a:alphaModFix/>
          </a:blip>
          <a:stretch>
            <a:fillRect/>
          </a:stretch>
        </p:blipFill>
        <p:spPr>
          <a:xfrm>
            <a:off x="6383163" y="2882287"/>
            <a:ext cx="466626" cy="677001"/>
          </a:xfrm>
          <a:prstGeom prst="rect">
            <a:avLst/>
          </a:prstGeom>
          <a:noFill/>
          <a:ln>
            <a:noFill/>
          </a:ln>
        </p:spPr>
      </p:pic>
      <p:pic>
        <p:nvPicPr>
          <p:cNvPr id="153" name="Google Shape;153;p24"/>
          <p:cNvPicPr preferRelativeResize="0"/>
          <p:nvPr/>
        </p:nvPicPr>
        <p:blipFill>
          <a:blip r:embed="rId4">
            <a:alphaModFix/>
          </a:blip>
          <a:stretch>
            <a:fillRect/>
          </a:stretch>
        </p:blipFill>
        <p:spPr>
          <a:xfrm>
            <a:off x="4422688" y="3526767"/>
            <a:ext cx="728574" cy="378248"/>
          </a:xfrm>
          <a:prstGeom prst="rect">
            <a:avLst/>
          </a:prstGeom>
          <a:noFill/>
          <a:ln>
            <a:noFill/>
          </a:ln>
        </p:spPr>
      </p:pic>
      <p:pic>
        <p:nvPicPr>
          <p:cNvPr id="154" name="Google Shape;154;p24"/>
          <p:cNvPicPr preferRelativeResize="0"/>
          <p:nvPr/>
        </p:nvPicPr>
        <p:blipFill rotWithShape="1">
          <a:blip r:embed="rId5">
            <a:alphaModFix/>
          </a:blip>
          <a:srcRect b="23165" l="0" r="49295" t="25842"/>
          <a:stretch/>
        </p:blipFill>
        <p:spPr>
          <a:xfrm>
            <a:off x="2492038" y="2927266"/>
            <a:ext cx="728575" cy="732709"/>
          </a:xfrm>
          <a:prstGeom prst="rect">
            <a:avLst/>
          </a:prstGeom>
          <a:noFill/>
          <a:ln>
            <a:noFill/>
          </a:ln>
        </p:spPr>
      </p:pic>
      <p:pic>
        <p:nvPicPr>
          <p:cNvPr id="155" name="Google Shape;155;p24"/>
          <p:cNvPicPr preferRelativeResize="0"/>
          <p:nvPr/>
        </p:nvPicPr>
        <p:blipFill rotWithShape="1">
          <a:blip r:embed="rId6">
            <a:alphaModFix/>
          </a:blip>
          <a:srcRect b="7625" l="9352" r="7293" t="19609"/>
          <a:stretch/>
        </p:blipFill>
        <p:spPr>
          <a:xfrm>
            <a:off x="4204075" y="2321637"/>
            <a:ext cx="1165801" cy="342350"/>
          </a:xfrm>
          <a:prstGeom prst="rect">
            <a:avLst/>
          </a:prstGeom>
          <a:noFill/>
          <a:ln>
            <a:noFill/>
          </a:ln>
        </p:spPr>
      </p:pic>
      <p:pic>
        <p:nvPicPr>
          <p:cNvPr id="156" name="Google Shape;156;p24"/>
          <p:cNvPicPr preferRelativeResize="0"/>
          <p:nvPr/>
        </p:nvPicPr>
        <p:blipFill>
          <a:blip r:embed="rId7">
            <a:alphaModFix/>
          </a:blip>
          <a:stretch>
            <a:fillRect/>
          </a:stretch>
        </p:blipFill>
        <p:spPr>
          <a:xfrm>
            <a:off x="7868725" y="3089038"/>
            <a:ext cx="1002931" cy="5817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Impact</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Clr>
                <a:schemeClr val="dk2"/>
              </a:buClr>
              <a:buSzPct val="100000"/>
              <a:buFont typeface="Arial"/>
              <a:buChar char="●"/>
            </a:pPr>
            <a:r>
              <a:rPr lang="en" sz="1600">
                <a:solidFill>
                  <a:schemeClr val="dk2"/>
                </a:solidFill>
                <a:latin typeface="Arial"/>
                <a:ea typeface="Arial"/>
                <a:cs typeface="Arial"/>
                <a:sym typeface="Arial"/>
              </a:rPr>
              <a:t>We were able to integrate Hadoop, Hive, PySpark, CloudSQL and Tableau in our project.</a:t>
            </a:r>
            <a:endParaRPr sz="1600">
              <a:solidFill>
                <a:schemeClr val="dk2"/>
              </a:solidFill>
              <a:latin typeface="Arial"/>
              <a:ea typeface="Arial"/>
              <a:cs typeface="Arial"/>
              <a:sym typeface="Arial"/>
            </a:endParaRPr>
          </a:p>
          <a:p>
            <a:pPr indent="0" lvl="0" marL="457200" rtl="0" algn="l">
              <a:spcBef>
                <a:spcPts val="1200"/>
              </a:spcBef>
              <a:spcAft>
                <a:spcPts val="0"/>
              </a:spcAft>
              <a:buNone/>
            </a:pPr>
            <a:r>
              <a:t/>
            </a:r>
            <a:endParaRPr sz="1600">
              <a:solidFill>
                <a:schemeClr val="dk2"/>
              </a:solidFill>
              <a:latin typeface="Arial"/>
              <a:ea typeface="Arial"/>
              <a:cs typeface="Arial"/>
              <a:sym typeface="Arial"/>
            </a:endParaRPr>
          </a:p>
          <a:p>
            <a:pPr indent="-322580" lvl="0" marL="457200" rtl="0" algn="l">
              <a:spcBef>
                <a:spcPts val="1200"/>
              </a:spcBef>
              <a:spcAft>
                <a:spcPts val="0"/>
              </a:spcAft>
              <a:buClr>
                <a:schemeClr val="dk2"/>
              </a:buClr>
              <a:buSzPct val="100000"/>
              <a:buFont typeface="Arial"/>
              <a:buChar char="●"/>
            </a:pPr>
            <a:r>
              <a:rPr lang="en" sz="1600">
                <a:solidFill>
                  <a:schemeClr val="dk2"/>
                </a:solidFill>
                <a:latin typeface="Arial"/>
                <a:ea typeface="Arial"/>
                <a:cs typeface="Arial"/>
                <a:sym typeface="Arial"/>
              </a:rPr>
              <a:t>Implementing a cloud like environment for Big Data with data visualizations like Tableau makes it easier to convey a story to the stakeholders.</a:t>
            </a:r>
            <a:endParaRPr sz="1600">
              <a:solidFill>
                <a:schemeClr val="dk2"/>
              </a:solidFill>
              <a:latin typeface="Arial"/>
              <a:ea typeface="Arial"/>
              <a:cs typeface="Arial"/>
              <a:sym typeface="Arial"/>
            </a:endParaRPr>
          </a:p>
          <a:p>
            <a:pPr indent="0" lvl="0" marL="457200" rtl="0" algn="l">
              <a:spcBef>
                <a:spcPts val="1200"/>
              </a:spcBef>
              <a:spcAft>
                <a:spcPts val="0"/>
              </a:spcAft>
              <a:buNone/>
            </a:pPr>
            <a:r>
              <a:t/>
            </a:r>
            <a:endParaRPr sz="1600">
              <a:solidFill>
                <a:schemeClr val="dk2"/>
              </a:solidFill>
              <a:latin typeface="Arial"/>
              <a:ea typeface="Arial"/>
              <a:cs typeface="Arial"/>
              <a:sym typeface="Arial"/>
            </a:endParaRPr>
          </a:p>
          <a:p>
            <a:pPr indent="-322580" lvl="0" marL="457200" rtl="0" algn="l">
              <a:spcBef>
                <a:spcPts val="1200"/>
              </a:spcBef>
              <a:spcAft>
                <a:spcPts val="0"/>
              </a:spcAft>
              <a:buClr>
                <a:schemeClr val="dk2"/>
              </a:buClr>
              <a:buSzPct val="100000"/>
              <a:buChar char="●"/>
            </a:pPr>
            <a:r>
              <a:rPr lang="en" sz="1600">
                <a:solidFill>
                  <a:schemeClr val="dk2"/>
                </a:solidFill>
                <a:latin typeface="Arial"/>
                <a:ea typeface="Arial"/>
                <a:cs typeface="Arial"/>
                <a:sym typeface="Arial"/>
              </a:rPr>
              <a:t>The major impact of this project is that it can be used to create data pipelines for hospitals which are interested in knowing the distribution of different types of patients and the diseases</a:t>
            </a:r>
            <a:r>
              <a:rPr lang="en" sz="1600">
                <a:solidFill>
                  <a:schemeClr val="dk2"/>
                </a:solidFill>
              </a:rPr>
              <a:t>.</a:t>
            </a:r>
            <a:endParaRPr sz="1600">
              <a:solidFill>
                <a:schemeClr val="dk2"/>
              </a:solidFill>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Difficulty faced in Project</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One of the main difficulties was to import the dataset into MySQL it took some time. </a:t>
            </a:r>
            <a:endParaRPr sz="1500">
              <a:solidFill>
                <a:schemeClr val="dk2"/>
              </a:solidFill>
              <a:latin typeface="Arial"/>
              <a:ea typeface="Arial"/>
              <a:cs typeface="Arial"/>
              <a:sym typeface="Arial"/>
            </a:endParaRPr>
          </a:p>
          <a:p>
            <a:pPr indent="0" lvl="0" marL="45720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We had to create a table so that a table name existed for the dataset for us to import into the MySQL database.</a:t>
            </a:r>
            <a:endParaRPr sz="1500">
              <a:solidFill>
                <a:schemeClr val="dk2"/>
              </a:solidFill>
              <a:latin typeface="Arial"/>
              <a:ea typeface="Arial"/>
              <a:cs typeface="Arial"/>
              <a:sym typeface="Arial"/>
            </a:endParaRPr>
          </a:p>
          <a:p>
            <a:pPr indent="0" lvl="0" marL="45720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Connecting from the Tableau server to the SQL database to perform the visualizations.</a:t>
            </a:r>
            <a:endParaRPr sz="1500">
              <a:solidFill>
                <a:schemeClr val="dk2"/>
              </a:solidFill>
              <a:latin typeface="Arial"/>
              <a:ea typeface="Arial"/>
              <a:cs typeface="Arial"/>
              <a:sym typeface="Arial"/>
            </a:endParaRPr>
          </a:p>
          <a:p>
            <a:pPr indent="0" lvl="0" marL="45720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Learning how to integrate the different components(Hadoop,PySpark,Cloud SQL, Tableau) using Google Cloud(GCP) required in a big data project.</a:t>
            </a:r>
            <a:endParaRPr sz="150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part of Project</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21404" lvl="0" marL="457200" rtl="0" algn="l">
              <a:spcBef>
                <a:spcPts val="0"/>
              </a:spcBef>
              <a:spcAft>
                <a:spcPts val="0"/>
              </a:spcAft>
              <a:buClr>
                <a:schemeClr val="dk2"/>
              </a:buClr>
              <a:buSzPct val="100000"/>
              <a:buFont typeface="Arial"/>
              <a:buChar char="●"/>
            </a:pPr>
            <a:r>
              <a:rPr lang="en" sz="5845">
                <a:solidFill>
                  <a:schemeClr val="dk2"/>
                </a:solidFill>
                <a:latin typeface="Arial"/>
                <a:ea typeface="Arial"/>
                <a:cs typeface="Arial"/>
                <a:sym typeface="Arial"/>
              </a:rPr>
              <a:t>End to End </a:t>
            </a:r>
            <a:r>
              <a:rPr lang="en" sz="5845">
                <a:solidFill>
                  <a:schemeClr val="dk2"/>
                </a:solidFill>
                <a:latin typeface="Arial"/>
                <a:ea typeface="Arial"/>
                <a:cs typeface="Arial"/>
                <a:sym typeface="Arial"/>
              </a:rPr>
              <a:t>implementation</a:t>
            </a:r>
            <a:r>
              <a:rPr lang="en" sz="5845">
                <a:solidFill>
                  <a:schemeClr val="dk2"/>
                </a:solidFill>
                <a:latin typeface="Arial"/>
                <a:ea typeface="Arial"/>
                <a:cs typeface="Arial"/>
                <a:sym typeface="Arial"/>
              </a:rPr>
              <a:t> of ML pipeline on GCP.</a:t>
            </a:r>
            <a:endParaRPr sz="5845">
              <a:solidFill>
                <a:schemeClr val="dk2"/>
              </a:solidFill>
              <a:latin typeface="Arial"/>
              <a:ea typeface="Arial"/>
              <a:cs typeface="Arial"/>
              <a:sym typeface="Arial"/>
            </a:endParaRPr>
          </a:p>
          <a:p>
            <a:pPr indent="0" lvl="0" marL="457200" rtl="0" algn="l">
              <a:spcBef>
                <a:spcPts val="1200"/>
              </a:spcBef>
              <a:spcAft>
                <a:spcPts val="0"/>
              </a:spcAft>
              <a:buNone/>
            </a:pPr>
            <a:r>
              <a:t/>
            </a:r>
            <a:endParaRPr sz="5845">
              <a:solidFill>
                <a:schemeClr val="dk2"/>
              </a:solidFill>
              <a:latin typeface="Arial"/>
              <a:ea typeface="Arial"/>
              <a:cs typeface="Arial"/>
              <a:sym typeface="Arial"/>
            </a:endParaRPr>
          </a:p>
          <a:p>
            <a:pPr indent="-321404" lvl="0" marL="457200" rtl="0" algn="l">
              <a:spcBef>
                <a:spcPts val="1200"/>
              </a:spcBef>
              <a:spcAft>
                <a:spcPts val="0"/>
              </a:spcAft>
              <a:buClr>
                <a:schemeClr val="dk2"/>
              </a:buClr>
              <a:buSzPct val="100000"/>
              <a:buFont typeface="Arial"/>
              <a:buChar char="●"/>
            </a:pPr>
            <a:r>
              <a:rPr lang="en" sz="5845">
                <a:solidFill>
                  <a:schemeClr val="dk2"/>
                </a:solidFill>
                <a:latin typeface="Arial"/>
                <a:ea typeface="Arial"/>
                <a:cs typeface="Arial"/>
                <a:sym typeface="Arial"/>
              </a:rPr>
              <a:t>Learning how to use cloud SQL on GCP</a:t>
            </a:r>
            <a:endParaRPr sz="5845">
              <a:solidFill>
                <a:schemeClr val="dk2"/>
              </a:solidFill>
              <a:latin typeface="Arial"/>
              <a:ea typeface="Arial"/>
              <a:cs typeface="Arial"/>
              <a:sym typeface="Arial"/>
            </a:endParaRPr>
          </a:p>
          <a:p>
            <a:pPr indent="0" lvl="0" marL="457200" rtl="0" algn="l">
              <a:spcBef>
                <a:spcPts val="1200"/>
              </a:spcBef>
              <a:spcAft>
                <a:spcPts val="0"/>
              </a:spcAft>
              <a:buNone/>
            </a:pPr>
            <a:r>
              <a:t/>
            </a:r>
            <a:endParaRPr sz="5845">
              <a:solidFill>
                <a:schemeClr val="dk2"/>
              </a:solidFill>
              <a:latin typeface="Arial"/>
              <a:ea typeface="Arial"/>
              <a:cs typeface="Arial"/>
              <a:sym typeface="Arial"/>
            </a:endParaRPr>
          </a:p>
          <a:p>
            <a:pPr indent="-321404" lvl="0" marL="457200" rtl="0" algn="l">
              <a:spcBef>
                <a:spcPts val="1200"/>
              </a:spcBef>
              <a:spcAft>
                <a:spcPts val="0"/>
              </a:spcAft>
              <a:buClr>
                <a:schemeClr val="dk2"/>
              </a:buClr>
              <a:buSzPct val="100000"/>
              <a:buFont typeface="Arial"/>
              <a:buChar char="●"/>
            </a:pPr>
            <a:r>
              <a:rPr lang="en" sz="5845">
                <a:solidFill>
                  <a:schemeClr val="dk2"/>
                </a:solidFill>
                <a:latin typeface="Arial"/>
                <a:ea typeface="Arial"/>
                <a:cs typeface="Arial"/>
                <a:sym typeface="Arial"/>
              </a:rPr>
              <a:t>How to </a:t>
            </a:r>
            <a:r>
              <a:rPr lang="en" sz="5845">
                <a:solidFill>
                  <a:schemeClr val="dk2"/>
                </a:solidFill>
                <a:latin typeface="Arial"/>
                <a:ea typeface="Arial"/>
                <a:cs typeface="Arial"/>
                <a:sym typeface="Arial"/>
              </a:rPr>
              <a:t>connect</a:t>
            </a:r>
            <a:r>
              <a:rPr lang="en" sz="5845">
                <a:solidFill>
                  <a:schemeClr val="dk2"/>
                </a:solidFill>
                <a:latin typeface="Arial"/>
                <a:ea typeface="Arial"/>
                <a:cs typeface="Arial"/>
                <a:sym typeface="Arial"/>
              </a:rPr>
              <a:t> my SQL server and how to create</a:t>
            </a:r>
            <a:r>
              <a:rPr lang="en" sz="5845">
                <a:solidFill>
                  <a:schemeClr val="dk2"/>
                </a:solidFill>
                <a:latin typeface="Arial"/>
                <a:ea typeface="Arial"/>
                <a:cs typeface="Arial"/>
                <a:sym typeface="Arial"/>
              </a:rPr>
              <a:t> </a:t>
            </a:r>
            <a:r>
              <a:rPr lang="en" sz="5845">
                <a:solidFill>
                  <a:schemeClr val="dk2"/>
                </a:solidFill>
                <a:latin typeface="Arial"/>
                <a:ea typeface="Arial"/>
                <a:cs typeface="Arial"/>
                <a:sym typeface="Arial"/>
              </a:rPr>
              <a:t>to the database on GCP</a:t>
            </a:r>
            <a:endParaRPr sz="5845">
              <a:solidFill>
                <a:schemeClr val="dk2"/>
              </a:solidFill>
              <a:latin typeface="Arial"/>
              <a:ea typeface="Arial"/>
              <a:cs typeface="Arial"/>
              <a:sym typeface="Arial"/>
            </a:endParaRPr>
          </a:p>
          <a:p>
            <a:pPr indent="0" lvl="0" marL="457200" rtl="0" algn="l">
              <a:spcBef>
                <a:spcPts val="1200"/>
              </a:spcBef>
              <a:spcAft>
                <a:spcPts val="0"/>
              </a:spcAft>
              <a:buNone/>
            </a:pPr>
            <a:r>
              <a:rPr lang="en" sz="5845">
                <a:solidFill>
                  <a:schemeClr val="dk2"/>
                </a:solidFill>
                <a:latin typeface="Arial"/>
                <a:ea typeface="Arial"/>
                <a:cs typeface="Arial"/>
                <a:sym typeface="Arial"/>
              </a:rPr>
              <a:t> </a:t>
            </a:r>
            <a:endParaRPr sz="5845">
              <a:solidFill>
                <a:schemeClr val="dk2"/>
              </a:solidFill>
              <a:latin typeface="Arial"/>
              <a:ea typeface="Arial"/>
              <a:cs typeface="Arial"/>
              <a:sym typeface="Arial"/>
            </a:endParaRPr>
          </a:p>
          <a:p>
            <a:pPr indent="-321404" lvl="0" marL="457200" rtl="0" algn="l">
              <a:spcBef>
                <a:spcPts val="1200"/>
              </a:spcBef>
              <a:spcAft>
                <a:spcPts val="0"/>
              </a:spcAft>
              <a:buClr>
                <a:schemeClr val="dk2"/>
              </a:buClr>
              <a:buSzPct val="100000"/>
              <a:buFont typeface="Arial"/>
              <a:buChar char="●"/>
            </a:pPr>
            <a:r>
              <a:rPr lang="en" sz="5845">
                <a:solidFill>
                  <a:schemeClr val="dk2"/>
                </a:solidFill>
                <a:latin typeface="Arial"/>
                <a:ea typeface="Arial"/>
                <a:cs typeface="Arial"/>
                <a:sym typeface="Arial"/>
              </a:rPr>
              <a:t>We learnt how to connect MySQL </a:t>
            </a:r>
            <a:r>
              <a:rPr lang="en" sz="5845">
                <a:solidFill>
                  <a:schemeClr val="dk2"/>
                </a:solidFill>
                <a:latin typeface="Arial"/>
                <a:ea typeface="Arial"/>
                <a:cs typeface="Arial"/>
                <a:sym typeface="Arial"/>
              </a:rPr>
              <a:t>database</a:t>
            </a:r>
            <a:r>
              <a:rPr lang="en" sz="5845">
                <a:solidFill>
                  <a:schemeClr val="dk2"/>
                </a:solidFill>
                <a:latin typeface="Arial"/>
                <a:ea typeface="Arial"/>
                <a:cs typeface="Arial"/>
                <a:sym typeface="Arial"/>
              </a:rPr>
              <a:t> to Tableau by using public IP address and the connection name.</a:t>
            </a:r>
            <a:endParaRPr sz="5845">
              <a:solidFill>
                <a:schemeClr val="dk2"/>
              </a:solidFill>
              <a:latin typeface="Arial"/>
              <a:ea typeface="Arial"/>
              <a:cs typeface="Arial"/>
              <a:sym typeface="Arial"/>
            </a:endParaRPr>
          </a:p>
          <a:p>
            <a:pPr indent="0" lvl="0" marL="457200" rtl="0" algn="l">
              <a:spcBef>
                <a:spcPts val="1200"/>
              </a:spcBef>
              <a:spcAft>
                <a:spcPts val="0"/>
              </a:spcAft>
              <a:buNone/>
            </a:pPr>
            <a:r>
              <a:t/>
            </a:r>
            <a:endParaRPr sz="5845">
              <a:solidFill>
                <a:schemeClr val="dk2"/>
              </a:solidFill>
              <a:latin typeface="Arial"/>
              <a:ea typeface="Arial"/>
              <a:cs typeface="Arial"/>
              <a:sym typeface="Arial"/>
            </a:endParaRPr>
          </a:p>
          <a:p>
            <a:pPr indent="-321404" lvl="0" marL="457200" rtl="0" algn="l">
              <a:spcBef>
                <a:spcPts val="1200"/>
              </a:spcBef>
              <a:spcAft>
                <a:spcPts val="0"/>
              </a:spcAft>
              <a:buSzPct val="100000"/>
              <a:buFont typeface="Arial"/>
              <a:buChar char="●"/>
            </a:pPr>
            <a:r>
              <a:rPr lang="en" sz="5845">
                <a:solidFill>
                  <a:schemeClr val="dk2"/>
                </a:solidFill>
                <a:latin typeface="Arial"/>
                <a:ea typeface="Arial"/>
                <a:cs typeface="Arial"/>
                <a:sym typeface="Arial"/>
              </a:rPr>
              <a:t>With the help of Tableau we are able to </a:t>
            </a:r>
            <a:r>
              <a:rPr lang="en" sz="5845">
                <a:solidFill>
                  <a:schemeClr val="dk2"/>
                </a:solidFill>
                <a:latin typeface="Arial"/>
                <a:ea typeface="Arial"/>
                <a:cs typeface="Arial"/>
                <a:sym typeface="Arial"/>
              </a:rPr>
              <a:t>display</a:t>
            </a:r>
            <a:r>
              <a:rPr lang="en" sz="5845">
                <a:solidFill>
                  <a:schemeClr val="dk2"/>
                </a:solidFill>
                <a:latin typeface="Arial"/>
                <a:ea typeface="Arial"/>
                <a:cs typeface="Arial"/>
                <a:sym typeface="Arial"/>
              </a:rPr>
              <a:t> the data Visualization with a meaningful insigh</a:t>
            </a:r>
            <a:r>
              <a:rPr lang="en" sz="5845">
                <a:latin typeface="Arial"/>
                <a:ea typeface="Arial"/>
                <a:cs typeface="Arial"/>
                <a:sym typeface="Arial"/>
              </a:rPr>
              <a:t>t.</a:t>
            </a:r>
            <a:endParaRPr sz="5845">
              <a:latin typeface="Arial"/>
              <a:ea typeface="Arial"/>
              <a:cs typeface="Arial"/>
              <a:sym typeface="Aria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200">
                <a:highlight>
                  <a:srgbClr val="FFFFFF"/>
                </a:highlight>
              </a:rPr>
              <a:t>What is the most valuable thing you learned from conducting the project?</a:t>
            </a:r>
            <a:endParaRPr sz="2200">
              <a:highlight>
                <a:srgbClr val="FFFFFF"/>
              </a:highlight>
            </a:endParaRPr>
          </a:p>
          <a:p>
            <a:pPr indent="0" lvl="0" marL="0" rtl="0" algn="l">
              <a:spcBef>
                <a:spcPts val="1000"/>
              </a:spcBef>
              <a:spcAft>
                <a:spcPts val="0"/>
              </a:spcAft>
              <a:buNone/>
            </a:pPr>
            <a:r>
              <a:t/>
            </a:r>
            <a:endParaRPr/>
          </a:p>
        </p:txBody>
      </p:sp>
      <p:sp>
        <p:nvSpPr>
          <p:cNvPr id="180" name="Google Shape;180;p28"/>
          <p:cNvSpPr txBox="1"/>
          <p:nvPr>
            <p:ph idx="1" type="body"/>
          </p:nvPr>
        </p:nvSpPr>
        <p:spPr>
          <a:xfrm>
            <a:off x="311700" y="1350450"/>
            <a:ext cx="8520600" cy="3218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We learnt how to work as a team and organize the different tasks required in our project.</a:t>
            </a:r>
            <a:endParaRPr sz="1500">
              <a:solidFill>
                <a:schemeClr val="dk2"/>
              </a:solidFill>
              <a:latin typeface="Arial"/>
              <a:ea typeface="Arial"/>
              <a:cs typeface="Arial"/>
              <a:sym typeface="Arial"/>
            </a:endParaRPr>
          </a:p>
          <a:p>
            <a:pPr indent="0" lvl="0" marL="45720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We learnt how to use GCP, Hadoop, MySQL, PySpark, MLpipeline and Tableau for our project.</a:t>
            </a:r>
            <a:endParaRPr sz="1500">
              <a:solidFill>
                <a:schemeClr val="dk2"/>
              </a:solidFill>
              <a:latin typeface="Arial"/>
              <a:ea typeface="Arial"/>
              <a:cs typeface="Arial"/>
              <a:sym typeface="Arial"/>
            </a:endParaRPr>
          </a:p>
          <a:p>
            <a:pPr indent="0" lvl="0" marL="45720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We learnt the basic components required for a big data project.</a:t>
            </a:r>
            <a:endParaRPr sz="1500">
              <a:solidFill>
                <a:schemeClr val="dk2"/>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Who you are? And what is your role in the project?</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lnSpc>
                <a:spcPct val="120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Mahin Kadabi </a:t>
            </a:r>
            <a:r>
              <a:rPr lang="en" sz="1500">
                <a:solidFill>
                  <a:schemeClr val="dk2"/>
                </a:solidFill>
                <a:latin typeface="Arial"/>
                <a:ea typeface="Arial"/>
                <a:cs typeface="Arial"/>
                <a:sym typeface="Arial"/>
              </a:rPr>
              <a:t>→ Created Dataproc cluster and buckets on GCP.  Worked on data preprocessing, cleaning and few of the data visualizations.Worked on integrating HDFS with Spark and SQL.</a:t>
            </a:r>
            <a:endParaRPr sz="1500">
              <a:solidFill>
                <a:schemeClr val="dk2"/>
              </a:solidFill>
              <a:latin typeface="Arial"/>
              <a:ea typeface="Arial"/>
              <a:cs typeface="Arial"/>
              <a:sym typeface="Arial"/>
            </a:endParaRPr>
          </a:p>
          <a:p>
            <a:pPr indent="0" lvl="0" marL="457200" rtl="0" algn="l">
              <a:lnSpc>
                <a:spcPct val="120000"/>
              </a:lnSpc>
              <a:spcBef>
                <a:spcPts val="0"/>
              </a:spcBef>
              <a:spcAft>
                <a:spcPts val="0"/>
              </a:spcAft>
              <a:buNone/>
            </a:pPr>
            <a:r>
              <a:t/>
            </a:r>
            <a:endParaRPr sz="1500">
              <a:solidFill>
                <a:schemeClr val="dk2"/>
              </a:solidFill>
              <a:latin typeface="Arial"/>
              <a:ea typeface="Arial"/>
              <a:cs typeface="Arial"/>
              <a:sym typeface="Arial"/>
            </a:endParaRPr>
          </a:p>
          <a:p>
            <a:pPr indent="0" lvl="0" marL="457200" rtl="0" algn="l">
              <a:lnSpc>
                <a:spcPct val="120000"/>
              </a:lnSpc>
              <a:spcBef>
                <a:spcPts val="0"/>
              </a:spcBef>
              <a:spcAft>
                <a:spcPts val="0"/>
              </a:spcAft>
              <a:buNone/>
            </a:pPr>
            <a:r>
              <a:t/>
            </a:r>
            <a:endParaRPr sz="1500">
              <a:solidFill>
                <a:schemeClr val="dk2"/>
              </a:solidFill>
              <a:latin typeface="Arial"/>
              <a:ea typeface="Arial"/>
              <a:cs typeface="Arial"/>
              <a:sym typeface="Arial"/>
            </a:endParaRPr>
          </a:p>
          <a:p>
            <a:pPr indent="-323850" lvl="0" marL="457200" rtl="0" algn="l">
              <a:lnSpc>
                <a:spcPct val="120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Vidit Sharma</a:t>
            </a:r>
            <a:r>
              <a:rPr lang="en" sz="1500">
                <a:solidFill>
                  <a:schemeClr val="dk2"/>
                </a:solidFill>
                <a:latin typeface="Arial"/>
                <a:ea typeface="Arial"/>
                <a:cs typeface="Arial"/>
                <a:sym typeface="Arial"/>
              </a:rPr>
              <a:t>→  Worked on creating the MySQL cloud instance. Worked on creating the ML Pipeline on PySpark. Worked on connecting the Cloud SQL to Tableau and creating a story on Tableau.</a:t>
            </a:r>
            <a:endParaRPr sz="1500">
              <a:solidFill>
                <a:schemeClr val="dk2"/>
              </a:solidFill>
              <a:latin typeface="Arial"/>
              <a:ea typeface="Arial"/>
              <a:cs typeface="Arial"/>
              <a:sym typeface="Arial"/>
            </a:endParaRPr>
          </a:p>
          <a:p>
            <a:pPr indent="0" lvl="0" marL="0" rtl="0" algn="l">
              <a:lnSpc>
                <a:spcPct val="120000"/>
              </a:lnSpc>
              <a:spcBef>
                <a:spcPts val="0"/>
              </a:spcBef>
              <a:spcAft>
                <a:spcPts val="0"/>
              </a:spcAft>
              <a:buNone/>
            </a:pPr>
            <a:r>
              <a:t/>
            </a:r>
            <a:endParaRPr sz="1500">
              <a:solidFill>
                <a:schemeClr val="dk2"/>
              </a:solidFill>
              <a:latin typeface="Arial"/>
              <a:ea typeface="Arial"/>
              <a:cs typeface="Arial"/>
              <a:sym typeface="Arial"/>
            </a:endParaRPr>
          </a:p>
          <a:p>
            <a:pPr indent="0" lvl="0" marL="457200" rtl="0" algn="l">
              <a:lnSpc>
                <a:spcPct val="120000"/>
              </a:lnSpc>
              <a:spcBef>
                <a:spcPts val="0"/>
              </a:spcBef>
              <a:spcAft>
                <a:spcPts val="0"/>
              </a:spcAft>
              <a:buNone/>
            </a:pPr>
            <a:r>
              <a:t/>
            </a:r>
            <a:endParaRPr sz="1500">
              <a:solidFill>
                <a:schemeClr val="dk2"/>
              </a:solidFill>
              <a:latin typeface="Arial"/>
              <a:ea typeface="Arial"/>
              <a:cs typeface="Arial"/>
              <a:sym typeface="Arial"/>
            </a:endParaRPr>
          </a:p>
          <a:p>
            <a:pPr indent="-323850" lvl="0" marL="457200" rtl="0" algn="l">
              <a:lnSpc>
                <a:spcPct val="120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Naveenkumar</a:t>
            </a:r>
            <a:r>
              <a:rPr lang="en" sz="1500">
                <a:solidFill>
                  <a:schemeClr val="dk2"/>
                </a:solidFill>
                <a:latin typeface="Arial"/>
                <a:ea typeface="Arial"/>
                <a:cs typeface="Arial"/>
                <a:sym typeface="Arial"/>
              </a:rPr>
              <a:t>→ Responsible for few of the EDA’s and preparation of PPT and report.</a:t>
            </a:r>
            <a:endParaRPr sz="1500">
              <a:solidFill>
                <a:schemeClr val="dk2"/>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2597550" y="1409475"/>
            <a:ext cx="6146100" cy="22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i="1" sz="3900"/>
          </a:p>
          <a:p>
            <a:pPr indent="0" lvl="0" marL="0" rtl="0" algn="l">
              <a:spcBef>
                <a:spcPts val="1200"/>
              </a:spcBef>
              <a:spcAft>
                <a:spcPts val="1200"/>
              </a:spcAft>
              <a:buNone/>
            </a:pPr>
            <a:r>
              <a:rPr b="1" lang="en" sz="3900"/>
              <a:t>   </a:t>
            </a:r>
            <a:r>
              <a:rPr b="1" i="1" lang="en" sz="3900"/>
              <a:t> </a:t>
            </a:r>
            <a:r>
              <a:rPr b="1" i="1" lang="en" sz="3900">
                <a:solidFill>
                  <a:schemeClr val="dk2"/>
                </a:solidFill>
              </a:rPr>
              <a:t>THANK YOU</a:t>
            </a:r>
            <a:endParaRPr b="1" i="1" sz="4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Accomplishment</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32105" lvl="0" marL="457200" rtl="0" algn="l">
              <a:spcBef>
                <a:spcPts val="0"/>
              </a:spcBef>
              <a:spcAft>
                <a:spcPts val="0"/>
              </a:spcAft>
              <a:buClr>
                <a:schemeClr val="dk2"/>
              </a:buClr>
              <a:buSzPct val="100000"/>
              <a:buFont typeface="Arial"/>
              <a:buChar char="●"/>
            </a:pPr>
            <a:r>
              <a:rPr lang="en" sz="1917">
                <a:solidFill>
                  <a:schemeClr val="dk2"/>
                </a:solidFill>
                <a:latin typeface="Arial"/>
                <a:ea typeface="Arial"/>
                <a:cs typeface="Arial"/>
                <a:sym typeface="Arial"/>
              </a:rPr>
              <a:t>The project was done on health care stroke dataset by integrating and utilizing different components in a Big Data Project.</a:t>
            </a:r>
            <a:endParaRPr sz="1917">
              <a:solidFill>
                <a:schemeClr val="dk2"/>
              </a:solidFill>
              <a:latin typeface="Arial"/>
              <a:ea typeface="Arial"/>
              <a:cs typeface="Arial"/>
              <a:sym typeface="Arial"/>
            </a:endParaRPr>
          </a:p>
          <a:p>
            <a:pPr indent="0" lvl="0" marL="0" rtl="0" algn="l">
              <a:spcBef>
                <a:spcPts val="1200"/>
              </a:spcBef>
              <a:spcAft>
                <a:spcPts val="0"/>
              </a:spcAft>
              <a:buNone/>
            </a:pPr>
            <a:r>
              <a:t/>
            </a:r>
            <a:endParaRPr sz="1917">
              <a:solidFill>
                <a:schemeClr val="dk2"/>
              </a:solidFill>
              <a:latin typeface="Arial"/>
              <a:ea typeface="Arial"/>
              <a:cs typeface="Arial"/>
              <a:sym typeface="Arial"/>
            </a:endParaRPr>
          </a:p>
          <a:p>
            <a:pPr indent="-332105" lvl="0" marL="457200" rtl="0" algn="l">
              <a:spcBef>
                <a:spcPts val="1200"/>
              </a:spcBef>
              <a:spcAft>
                <a:spcPts val="0"/>
              </a:spcAft>
              <a:buClr>
                <a:schemeClr val="dk2"/>
              </a:buClr>
              <a:buSzPct val="100000"/>
              <a:buFont typeface="Arial"/>
              <a:buChar char="●"/>
            </a:pPr>
            <a:r>
              <a:rPr lang="en" sz="1917">
                <a:solidFill>
                  <a:schemeClr val="dk2"/>
                </a:solidFill>
                <a:latin typeface="Arial"/>
                <a:ea typeface="Arial"/>
                <a:cs typeface="Arial"/>
                <a:sym typeface="Arial"/>
              </a:rPr>
              <a:t>This project is of high importance since it can be implemented in Healthcare data analytics, hospitals and clinics are looking for a new data mining techniques.</a:t>
            </a:r>
            <a:endParaRPr sz="1917">
              <a:solidFill>
                <a:schemeClr val="dk2"/>
              </a:solidFill>
              <a:latin typeface="Arial"/>
              <a:ea typeface="Arial"/>
              <a:cs typeface="Arial"/>
              <a:sym typeface="Arial"/>
            </a:endParaRPr>
          </a:p>
          <a:p>
            <a:pPr indent="0" lvl="0" marL="457200" rtl="0" algn="l">
              <a:spcBef>
                <a:spcPts val="1200"/>
              </a:spcBef>
              <a:spcAft>
                <a:spcPts val="0"/>
              </a:spcAft>
              <a:buNone/>
            </a:pPr>
            <a:r>
              <a:t/>
            </a:r>
            <a:endParaRPr sz="1917">
              <a:solidFill>
                <a:schemeClr val="dk2"/>
              </a:solidFill>
              <a:latin typeface="Arial"/>
              <a:ea typeface="Arial"/>
              <a:cs typeface="Arial"/>
              <a:sym typeface="Arial"/>
            </a:endParaRPr>
          </a:p>
          <a:p>
            <a:pPr indent="-332105" lvl="0" marL="457200" rtl="0" algn="l">
              <a:spcBef>
                <a:spcPts val="1200"/>
              </a:spcBef>
              <a:spcAft>
                <a:spcPts val="0"/>
              </a:spcAft>
              <a:buClr>
                <a:schemeClr val="dk2"/>
              </a:buClr>
              <a:buSzPct val="100000"/>
              <a:buFont typeface="Arial"/>
              <a:buChar char="●"/>
            </a:pPr>
            <a:r>
              <a:rPr lang="en" sz="1917">
                <a:solidFill>
                  <a:schemeClr val="dk2"/>
                </a:solidFill>
                <a:latin typeface="Arial"/>
                <a:ea typeface="Arial"/>
                <a:cs typeface="Arial"/>
                <a:sym typeface="Arial"/>
              </a:rPr>
              <a:t>Utilizing PySpark, which can be used to analyze a huge amount of complex data in clinics or hospitals.</a:t>
            </a:r>
            <a:endParaRPr sz="1541">
              <a:solidFill>
                <a:schemeClr val="dk2"/>
              </a:solidFill>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Selected</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The dataset taken for the project is called Healthcare stroke data and it was downloaded from kaggle.</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Arial"/>
                <a:ea typeface="Arial"/>
                <a:cs typeface="Arial"/>
                <a:sym typeface="Arial"/>
              </a:rPr>
              <a:t>The dataset has 5000 rows and many columns including id, gender, age, hypertension, average blood sugar levels, etc. There are 12 columns in all.</a:t>
            </a:r>
            <a:endParaRPr sz="15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available</a:t>
            </a:r>
            <a:endParaRPr/>
          </a:p>
        </p:txBody>
      </p:sp>
      <p:pic>
        <p:nvPicPr>
          <p:cNvPr id="88" name="Google Shape;88;p17"/>
          <p:cNvPicPr preferRelativeResize="0"/>
          <p:nvPr/>
        </p:nvPicPr>
        <p:blipFill>
          <a:blip r:embed="rId3">
            <a:alphaModFix/>
          </a:blip>
          <a:stretch>
            <a:fillRect/>
          </a:stretch>
        </p:blipFill>
        <p:spPr>
          <a:xfrm>
            <a:off x="1608775" y="1124250"/>
            <a:ext cx="5070150" cy="326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AT A GLANCE</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364938" y="1152463"/>
            <a:ext cx="7705725" cy="307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PREPROCESSING</a:t>
            </a:r>
            <a:endParaRPr/>
          </a:p>
        </p:txBody>
      </p:sp>
      <p:pic>
        <p:nvPicPr>
          <p:cNvPr id="101" name="Google Shape;101;p19"/>
          <p:cNvPicPr preferRelativeResize="0"/>
          <p:nvPr/>
        </p:nvPicPr>
        <p:blipFill>
          <a:blip r:embed="rId3">
            <a:alphaModFix/>
          </a:blip>
          <a:stretch>
            <a:fillRect/>
          </a:stretch>
        </p:blipFill>
        <p:spPr>
          <a:xfrm>
            <a:off x="1534925" y="1243625"/>
            <a:ext cx="2173150" cy="3595075"/>
          </a:xfrm>
          <a:prstGeom prst="rect">
            <a:avLst/>
          </a:prstGeom>
          <a:noFill/>
          <a:ln>
            <a:noFill/>
          </a:ln>
        </p:spPr>
      </p:pic>
      <p:pic>
        <p:nvPicPr>
          <p:cNvPr id="102" name="Google Shape;102;p19"/>
          <p:cNvPicPr preferRelativeResize="0"/>
          <p:nvPr/>
        </p:nvPicPr>
        <p:blipFill>
          <a:blip r:embed="rId4">
            <a:alphaModFix/>
          </a:blip>
          <a:stretch>
            <a:fillRect/>
          </a:stretch>
        </p:blipFill>
        <p:spPr>
          <a:xfrm>
            <a:off x="5402800" y="1156025"/>
            <a:ext cx="2472599" cy="3770275"/>
          </a:xfrm>
          <a:prstGeom prst="rect">
            <a:avLst/>
          </a:prstGeom>
          <a:noFill/>
          <a:ln>
            <a:noFill/>
          </a:ln>
        </p:spPr>
      </p:pic>
      <p:sp>
        <p:nvSpPr>
          <p:cNvPr id="103" name="Google Shape;103;p19"/>
          <p:cNvSpPr/>
          <p:nvPr/>
        </p:nvSpPr>
        <p:spPr>
          <a:xfrm>
            <a:off x="4029200" y="2538550"/>
            <a:ext cx="1077300" cy="54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355325" y="1152475"/>
            <a:ext cx="8320550" cy="367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EDA(cont)</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280425" y="1202850"/>
            <a:ext cx="8249324" cy="336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642013" y="1079700"/>
            <a:ext cx="5743575" cy="1257300"/>
          </a:xfrm>
          <a:prstGeom prst="rect">
            <a:avLst/>
          </a:prstGeom>
          <a:noFill/>
          <a:ln>
            <a:noFill/>
          </a:ln>
        </p:spPr>
      </p:pic>
      <p:sp>
        <p:nvSpPr>
          <p:cNvPr id="123" name="Google Shape;123;p22"/>
          <p:cNvSpPr txBox="1"/>
          <p:nvPr/>
        </p:nvSpPr>
        <p:spPr>
          <a:xfrm>
            <a:off x="642025" y="413250"/>
            <a:ext cx="622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Accuracy of the Model</a:t>
            </a:r>
            <a:endParaRPr b="1" sz="2200">
              <a:latin typeface="Source Sans Pro"/>
              <a:ea typeface="Source Sans Pro"/>
              <a:cs typeface="Source Sans Pro"/>
              <a:sym typeface="Source Sans Pro"/>
            </a:endParaRPr>
          </a:p>
        </p:txBody>
      </p:sp>
      <p:sp>
        <p:nvSpPr>
          <p:cNvPr id="124" name="Google Shape;124;p22"/>
          <p:cNvSpPr txBox="1"/>
          <p:nvPr/>
        </p:nvSpPr>
        <p:spPr>
          <a:xfrm>
            <a:off x="715800" y="2575450"/>
            <a:ext cx="4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25" name="Google Shape;125;p22"/>
          <p:cNvPicPr preferRelativeResize="0"/>
          <p:nvPr/>
        </p:nvPicPr>
        <p:blipFill>
          <a:blip r:embed="rId4">
            <a:alphaModFix/>
          </a:blip>
          <a:stretch>
            <a:fillRect/>
          </a:stretch>
        </p:blipFill>
        <p:spPr>
          <a:xfrm>
            <a:off x="681275" y="3099400"/>
            <a:ext cx="7214776" cy="1735300"/>
          </a:xfrm>
          <a:prstGeom prst="rect">
            <a:avLst/>
          </a:prstGeom>
          <a:noFill/>
          <a:ln>
            <a:noFill/>
          </a:ln>
        </p:spPr>
      </p:pic>
      <p:sp>
        <p:nvSpPr>
          <p:cNvPr id="126" name="Google Shape;126;p22"/>
          <p:cNvSpPr txBox="1"/>
          <p:nvPr/>
        </p:nvSpPr>
        <p:spPr>
          <a:xfrm>
            <a:off x="671525" y="2442600"/>
            <a:ext cx="5682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Source Sans Pro"/>
                <a:ea typeface="Source Sans Pro"/>
                <a:cs typeface="Source Sans Pro"/>
                <a:sym typeface="Source Sans Pro"/>
              </a:rPr>
              <a:t>Prediction Values</a:t>
            </a:r>
            <a:endParaRPr b="1" sz="22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