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Old Standard TT"/>
      <p:regular r:id="rId19"/>
      <p:bold r:id="rId20"/>
      <p:italic r:id="rId21"/>
    </p:embeddedFont>
    <p:embeddedFont>
      <p:font typeface="Gill Sans"/>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gh+SMr4yIfp1kBFG1TBgZs9diK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bold.fntdata"/><Relationship Id="rId11" Type="http://schemas.openxmlformats.org/officeDocument/2006/relationships/slide" Target="slides/slide6.xml"/><Relationship Id="rId22" Type="http://schemas.openxmlformats.org/officeDocument/2006/relationships/font" Target="fonts/GillSans-regular.fntdata"/><Relationship Id="rId10" Type="http://schemas.openxmlformats.org/officeDocument/2006/relationships/slide" Target="slides/slide5.xml"/><Relationship Id="rId21" Type="http://schemas.openxmlformats.org/officeDocument/2006/relationships/font" Target="fonts/OldStandardTT-italic.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Gill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7be414ce6_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57be414ce6_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57be414ce6_8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57be414ce6_8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57be414ce6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57be414ce6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7be414ce6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7be414ce6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7be414ce6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7be414ce6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7be414ce6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7be414ce6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57be414ce6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57be414ce6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g157be414ce6_8_188"/>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g157be414ce6_8_188"/>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g157be414ce6_8_188"/>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g157be414ce6_8_188"/>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g157be414ce6_8_18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g157be414ce6_8_228"/>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g157be414ce6_8_228"/>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g157be414ce6_8_2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g157be414ce6_8_2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g157be414ce6_8_194"/>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g157be414ce6_8_194"/>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g157be414ce6_8_19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g157be414ce6_8_19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g157be414ce6_8_198"/>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g157be414ce6_8_19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157be414ce6_8_19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57be414ce6_8_203"/>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g157be414ce6_8_203"/>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157be414ce6_8_203"/>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157be414ce6_8_20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57be414ce6_8_208"/>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g157be414ce6_8_20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57be414ce6_8_21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157be414ce6_8_21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157be414ce6_8_2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g157be414ce6_8_215"/>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g157be414ce6_8_2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57be414ce6_8_218"/>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g157be414ce6_8_218"/>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g157be414ce6_8_218"/>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g157be414ce6_8_218"/>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g157be414ce6_8_2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g157be414ce6_8_2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g157be414ce6_8_225"/>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g157be414ce6_8_2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g157be414ce6_8_18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g157be414ce6_8_184"/>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g157be414ce6_8_1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rmAutofit/>
          </a:bodyPr>
          <a:lstStyle/>
          <a:p>
            <a:pPr indent="0" lvl="0" marL="0" rtl="0" algn="ctr">
              <a:lnSpc>
                <a:spcPct val="125000"/>
              </a:lnSpc>
              <a:spcBef>
                <a:spcPts val="0"/>
              </a:spcBef>
              <a:spcAft>
                <a:spcPts val="600"/>
              </a:spcAft>
              <a:buClr>
                <a:schemeClr val="dk1"/>
              </a:buClr>
              <a:buSzPts val="3350"/>
              <a:buFont typeface="Arial"/>
              <a:buNone/>
            </a:pPr>
            <a:r>
              <a:rPr b="1" lang="en" sz="3350">
                <a:latin typeface="Arial"/>
                <a:ea typeface="Arial"/>
                <a:cs typeface="Arial"/>
                <a:sym typeface="Arial"/>
              </a:rPr>
              <a:t>Healthcare Insurance Big Data Analytics</a:t>
            </a:r>
            <a:endParaRPr/>
          </a:p>
        </p:txBody>
      </p:sp>
      <p:sp>
        <p:nvSpPr>
          <p:cNvPr id="60" name="Google Shape;60;p1"/>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rmAutofit fontScale="62500"/>
          </a:bodyPr>
          <a:lstStyle/>
          <a:p>
            <a:pPr indent="0" lvl="0" marL="0" rtl="0" algn="ctr">
              <a:lnSpc>
                <a:spcPct val="120000"/>
              </a:lnSpc>
              <a:spcBef>
                <a:spcPts val="0"/>
              </a:spcBef>
              <a:spcAft>
                <a:spcPts val="0"/>
              </a:spcAft>
              <a:buSzPct val="54166"/>
              <a:buNone/>
            </a:pPr>
            <a:r>
              <a:rPr lang="en"/>
              <a:t>CU BOULDER CSCI 5253 DATA CENTER SCALE COMPUTING PROJECT DEBUT</a:t>
            </a:r>
            <a:endParaRPr/>
          </a:p>
          <a:p>
            <a:pPr indent="0" lvl="0" marL="0" rtl="0" algn="ctr">
              <a:lnSpc>
                <a:spcPct val="120000"/>
              </a:lnSpc>
              <a:spcBef>
                <a:spcPts val="0"/>
              </a:spcBef>
              <a:spcAft>
                <a:spcPts val="0"/>
              </a:spcAft>
              <a:buSzPct val="56250"/>
              <a:buNone/>
            </a:pPr>
            <a:r>
              <a:t/>
            </a:r>
            <a:endParaRPr/>
          </a:p>
        </p:txBody>
      </p:sp>
      <p:sp>
        <p:nvSpPr>
          <p:cNvPr id="61" name="Google Shape;61;p1"/>
          <p:cNvSpPr txBox="1"/>
          <p:nvPr/>
        </p:nvSpPr>
        <p:spPr>
          <a:xfrm>
            <a:off x="3729000" y="4806515"/>
            <a:ext cx="54150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10000"/>
              </a:lnSpc>
              <a:spcBef>
                <a:spcPts val="0"/>
              </a:spcBef>
              <a:spcAft>
                <a:spcPts val="0"/>
              </a:spcAft>
              <a:buClr>
                <a:srgbClr val="FFFFFF"/>
              </a:buClr>
              <a:buSzPts val="900"/>
              <a:buFont typeface="Arial"/>
              <a:buNone/>
            </a:pPr>
            <a:r>
              <a:rPr b="0" i="0" lang="en" sz="900" u="none" cap="none" strike="noStrike">
                <a:solidFill>
                  <a:srgbClr val="FFFFFF"/>
                </a:solidFill>
                <a:latin typeface="Arial"/>
                <a:ea typeface="Arial"/>
                <a:cs typeface="Arial"/>
                <a:sym typeface="Arial"/>
              </a:rPr>
              <a:t>Mahin Kadabi,  Naveenkumar, Vidit Sharma</a:t>
            </a:r>
            <a:endParaRPr b="0" i="0" sz="1800" u="none" cap="none" strike="noStrike">
              <a:solidFill>
                <a:srgbClr val="FFFFFF"/>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57be414ce6_6_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FLOW ARCHITECTURE</a:t>
            </a:r>
            <a:endParaRPr/>
          </a:p>
        </p:txBody>
      </p:sp>
      <p:sp>
        <p:nvSpPr>
          <p:cNvPr id="119" name="Google Shape;119;g157be414ce6_6_16"/>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1900"/>
              <a:t>The</a:t>
            </a:r>
            <a:r>
              <a:rPr lang="en" sz="1900"/>
              <a:t> Linux file server receives data files in form of json and csv. </a:t>
            </a:r>
            <a:endParaRPr sz="1900"/>
          </a:p>
          <a:p>
            <a:pPr indent="-368300" lvl="0" marL="457200" rtl="0" algn="l">
              <a:spcBef>
                <a:spcPts val="0"/>
              </a:spcBef>
              <a:spcAft>
                <a:spcPts val="0"/>
              </a:spcAft>
              <a:buSzPts val="2200"/>
              <a:buChar char="●"/>
            </a:pPr>
            <a:r>
              <a:rPr lang="en" sz="1900"/>
              <a:t>After validated the files data, we will store the files data into the RDBMS. </a:t>
            </a:r>
            <a:endParaRPr sz="1900"/>
          </a:p>
          <a:p>
            <a:pPr indent="-368300" lvl="0" marL="457200" rtl="0" algn="l">
              <a:spcBef>
                <a:spcPts val="0"/>
              </a:spcBef>
              <a:spcAft>
                <a:spcPts val="0"/>
              </a:spcAft>
              <a:buSzPts val="2200"/>
              <a:buChar char="●"/>
            </a:pPr>
            <a:r>
              <a:rPr lang="en" sz="1900"/>
              <a:t>After storing the data into the RDBMS, we transform the data.</a:t>
            </a:r>
            <a:endParaRPr sz="1900"/>
          </a:p>
          <a:p>
            <a:pPr indent="-368300" lvl="0" marL="457200" rtl="0" algn="l">
              <a:spcBef>
                <a:spcPts val="0"/>
              </a:spcBef>
              <a:spcAft>
                <a:spcPts val="0"/>
              </a:spcAft>
              <a:buSzPts val="2200"/>
              <a:buChar char="●"/>
            </a:pPr>
            <a:r>
              <a:rPr lang="en" sz="1900"/>
              <a:t>After the data is sent to HDFS, it will be used for EDA and analyzing customer data for the healthcare providers.</a:t>
            </a:r>
            <a:endParaRPr sz="1900"/>
          </a:p>
          <a:p>
            <a:pPr indent="-368300" lvl="0" marL="457200" rtl="0" algn="l">
              <a:spcBef>
                <a:spcPts val="0"/>
              </a:spcBef>
              <a:spcAft>
                <a:spcPts val="0"/>
              </a:spcAft>
              <a:buSzPts val="2200"/>
              <a:buChar char="●"/>
            </a:pPr>
            <a:r>
              <a:rPr lang="en" sz="1900"/>
              <a:t>After analyzing, we will test the result and prepare visualizations to support our conclusion.</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3000"/>
              <a:buFont typeface="Gill Sans"/>
              <a:buNone/>
            </a:pPr>
            <a:r>
              <a:rPr lang="en"/>
              <a:t>EVALUATION</a:t>
            </a:r>
            <a:endParaRPr/>
          </a:p>
        </p:txBody>
      </p:sp>
      <p:sp>
        <p:nvSpPr>
          <p:cNvPr id="125" name="Google Shape;125;p8"/>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349250" lvl="0" marL="457200" rtl="0" algn="just">
              <a:lnSpc>
                <a:spcPct val="110000"/>
              </a:lnSpc>
              <a:spcBef>
                <a:spcPts val="0"/>
              </a:spcBef>
              <a:spcAft>
                <a:spcPts val="0"/>
              </a:spcAft>
              <a:buSzPts val="1900"/>
              <a:buChar char="●"/>
            </a:pPr>
            <a:r>
              <a:rPr lang="en" sz="1900"/>
              <a:t>To evaluate our project, we will analyze our data by creating different visualizations. This will give the ability for the healthcare provider to understand the behavior of the customers.</a:t>
            </a:r>
            <a:endParaRPr sz="1900"/>
          </a:p>
          <a:p>
            <a:pPr indent="0" lvl="0" marL="457200" rtl="0" algn="just">
              <a:lnSpc>
                <a:spcPct val="110000"/>
              </a:lnSpc>
              <a:spcBef>
                <a:spcPts val="0"/>
              </a:spcBef>
              <a:spcAft>
                <a:spcPts val="0"/>
              </a:spcAft>
              <a:buNone/>
            </a:pPr>
            <a:r>
              <a:t/>
            </a:r>
            <a:endParaRPr sz="1900"/>
          </a:p>
          <a:p>
            <a:pPr indent="-349250" lvl="0" marL="457200" rtl="0" algn="just">
              <a:lnSpc>
                <a:spcPct val="110000"/>
              </a:lnSpc>
              <a:spcBef>
                <a:spcPts val="0"/>
              </a:spcBef>
              <a:spcAft>
                <a:spcPts val="0"/>
              </a:spcAft>
              <a:buSzPts val="1900"/>
              <a:buChar char="●"/>
            </a:pPr>
            <a:r>
              <a:rPr lang="en" sz="1900"/>
              <a:t>Healthcare providers can then use this data to deliver offers and royalties to clients to improve their revenue-generating tactics </a:t>
            </a:r>
            <a:endParaRPr sz="1900"/>
          </a:p>
          <a:p>
            <a:pPr indent="0" lvl="0" marL="457200" rtl="0" algn="just">
              <a:lnSpc>
                <a:spcPct val="110000"/>
              </a:lnSpc>
              <a:spcBef>
                <a:spcPts val="0"/>
              </a:spcBef>
              <a:spcAft>
                <a:spcPts val="0"/>
              </a:spcAft>
              <a:buNone/>
            </a:pPr>
            <a:r>
              <a:t/>
            </a:r>
            <a:endParaRPr sz="1900"/>
          </a:p>
          <a:p>
            <a:pPr indent="-349250" lvl="0" marL="457200" rtl="0" algn="just">
              <a:lnSpc>
                <a:spcPct val="110000"/>
              </a:lnSpc>
              <a:spcBef>
                <a:spcPts val="0"/>
              </a:spcBef>
              <a:spcAft>
                <a:spcPts val="0"/>
              </a:spcAft>
              <a:buSzPts val="1900"/>
              <a:buChar char="●"/>
            </a:pPr>
            <a:r>
              <a:rPr lang="en" sz="1900"/>
              <a:t>The main activities of this stage are predicting future events, identifying trends and determining the probabilities of uncertain events</a:t>
            </a:r>
            <a:r>
              <a:rPr lang="en" sz="1000">
                <a:latin typeface="Linux Libertine"/>
                <a:ea typeface="Linux Libertine"/>
                <a:cs typeface="Linux Libertine"/>
                <a:sym typeface="Linux Libertine"/>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3000"/>
              <a:buFont typeface="Gill Sans"/>
              <a:buNone/>
            </a:pPr>
            <a:r>
              <a:rPr lang="en"/>
              <a:t>MILESTONES</a:t>
            </a:r>
            <a:endParaRPr/>
          </a:p>
        </p:txBody>
      </p:sp>
      <p:pic>
        <p:nvPicPr>
          <p:cNvPr id="131" name="Google Shape;131;p9"/>
          <p:cNvPicPr preferRelativeResize="0"/>
          <p:nvPr/>
        </p:nvPicPr>
        <p:blipFill>
          <a:blip r:embed="rId3">
            <a:alphaModFix/>
          </a:blip>
          <a:stretch>
            <a:fillRect/>
          </a:stretch>
        </p:blipFill>
        <p:spPr>
          <a:xfrm>
            <a:off x="641075" y="1193975"/>
            <a:ext cx="7861850" cy="3334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57be414ce6_8_236"/>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311700" y="220150"/>
            <a:ext cx="8520600" cy="6132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3000"/>
              <a:buFont typeface="Gill Sans"/>
              <a:buNone/>
            </a:pPr>
            <a:r>
              <a:rPr lang="en"/>
              <a:t>INTRODUCTION</a:t>
            </a:r>
            <a:endParaRPr/>
          </a:p>
        </p:txBody>
      </p:sp>
      <p:sp>
        <p:nvSpPr>
          <p:cNvPr id="67" name="Google Shape;67;p2"/>
          <p:cNvSpPr txBox="1"/>
          <p:nvPr>
            <p:ph idx="1" type="body"/>
          </p:nvPr>
        </p:nvSpPr>
        <p:spPr>
          <a:xfrm>
            <a:off x="311700" y="702225"/>
            <a:ext cx="8520600" cy="3339000"/>
          </a:xfrm>
          <a:prstGeom prst="rect">
            <a:avLst/>
          </a:prstGeom>
          <a:noFill/>
          <a:ln>
            <a:noFill/>
          </a:ln>
        </p:spPr>
        <p:txBody>
          <a:bodyPr anchorCtr="0" anchor="t" bIns="91425" lIns="91425" spcFirstLastPara="1" rIns="91425" wrap="square" tIns="91425">
            <a:normAutofit/>
          </a:bodyPr>
          <a:lstStyle/>
          <a:p>
            <a:pPr indent="-228600" lvl="0" marL="342900" rtl="0" algn="l">
              <a:lnSpc>
                <a:spcPct val="120000"/>
              </a:lnSpc>
              <a:spcBef>
                <a:spcPts val="0"/>
              </a:spcBef>
              <a:spcAft>
                <a:spcPts val="0"/>
              </a:spcAft>
              <a:buClr>
                <a:schemeClr val="dk1"/>
              </a:buClr>
              <a:buSzPts val="1100"/>
              <a:buFont typeface="Arial"/>
              <a:buNone/>
            </a:pPr>
            <a:r>
              <a:rPr b="1" lang="en"/>
              <a:t>What is Big data?</a:t>
            </a:r>
            <a:endParaRPr b="1"/>
          </a:p>
          <a:p>
            <a:pPr indent="-342900" lvl="0" marL="457200" rtl="0" algn="just">
              <a:lnSpc>
                <a:spcPct val="120000"/>
              </a:lnSpc>
              <a:spcBef>
                <a:spcPts val="1200"/>
              </a:spcBef>
              <a:spcAft>
                <a:spcPts val="0"/>
              </a:spcAft>
              <a:buSzPts val="1800"/>
              <a:buChar char="●"/>
            </a:pPr>
            <a:r>
              <a:rPr lang="en"/>
              <a:t>Big data means different things for different industries. The definition also differs within an organization, across departments and management layers within IT and business.</a:t>
            </a:r>
            <a:endParaRPr/>
          </a:p>
          <a:p>
            <a:pPr indent="-342900" lvl="0" marL="457200" rtl="0" algn="just">
              <a:lnSpc>
                <a:spcPct val="120000"/>
              </a:lnSpc>
              <a:spcBef>
                <a:spcPts val="0"/>
              </a:spcBef>
              <a:spcAft>
                <a:spcPts val="0"/>
              </a:spcAft>
              <a:buSzPts val="1800"/>
              <a:buChar char="●"/>
            </a:pPr>
            <a:r>
              <a:rPr lang="en"/>
              <a:t>The Big Data Institute (TBDI) defines big data as "term applied to voluminous data objects that are variety in nature - structured, unstructured or a semi-structured, including sources internal or external to an organization.</a:t>
            </a:r>
            <a:endParaRPr/>
          </a:p>
          <a:p>
            <a:pPr indent="-228600" lvl="0" marL="342900" rtl="0" algn="l">
              <a:lnSpc>
                <a:spcPct val="120000"/>
              </a:lnSpc>
              <a:spcBef>
                <a:spcPts val="1200"/>
              </a:spcBef>
              <a:spcAft>
                <a:spcPts val="1200"/>
              </a:spcAft>
              <a:buSzPts val="1800"/>
              <a:buNone/>
            </a:pPr>
            <a:r>
              <a:t/>
            </a:r>
            <a:endParaRPr/>
          </a:p>
        </p:txBody>
      </p:sp>
      <p:pic>
        <p:nvPicPr>
          <p:cNvPr id="68" name="Google Shape;68;p2"/>
          <p:cNvPicPr preferRelativeResize="0"/>
          <p:nvPr/>
        </p:nvPicPr>
        <p:blipFill>
          <a:blip r:embed="rId3">
            <a:alphaModFix/>
          </a:blip>
          <a:stretch>
            <a:fillRect/>
          </a:stretch>
        </p:blipFill>
        <p:spPr>
          <a:xfrm>
            <a:off x="5053993" y="3200818"/>
            <a:ext cx="3312050" cy="1790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3000"/>
              <a:buFont typeface="Gill Sans"/>
              <a:buNone/>
            </a:pPr>
            <a:r>
              <a:rPr lang="en"/>
              <a:t>RELATED WORK</a:t>
            </a:r>
            <a:endParaRPr/>
          </a:p>
        </p:txBody>
      </p:sp>
      <p:sp>
        <p:nvSpPr>
          <p:cNvPr id="74" name="Google Shape;74;p3"/>
          <p:cNvSpPr txBox="1"/>
          <p:nvPr>
            <p:ph idx="1" type="body"/>
          </p:nvPr>
        </p:nvSpPr>
        <p:spPr>
          <a:xfrm>
            <a:off x="311700" y="902250"/>
            <a:ext cx="8520600" cy="3738900"/>
          </a:xfrm>
          <a:prstGeom prst="rect">
            <a:avLst/>
          </a:prstGeom>
          <a:noFill/>
          <a:ln>
            <a:noFill/>
          </a:ln>
        </p:spPr>
        <p:txBody>
          <a:bodyPr anchorCtr="0" anchor="t" bIns="91425" lIns="91425" spcFirstLastPara="1" rIns="91425" wrap="square" tIns="91425">
            <a:normAutofit fontScale="92500" lnSpcReduction="20000"/>
          </a:bodyPr>
          <a:lstStyle/>
          <a:p>
            <a:pPr indent="0" lvl="0" marL="457200" rtl="0" algn="l">
              <a:lnSpc>
                <a:spcPct val="120000"/>
              </a:lnSpc>
              <a:spcBef>
                <a:spcPts val="0"/>
              </a:spcBef>
              <a:spcAft>
                <a:spcPts val="0"/>
              </a:spcAft>
              <a:buNone/>
            </a:pPr>
            <a:r>
              <a:t/>
            </a:r>
            <a:endParaRPr/>
          </a:p>
          <a:p>
            <a:pPr indent="-334327" lvl="0" marL="457200" rtl="0" algn="l">
              <a:lnSpc>
                <a:spcPct val="120000"/>
              </a:lnSpc>
              <a:spcBef>
                <a:spcPts val="0"/>
              </a:spcBef>
              <a:spcAft>
                <a:spcPts val="0"/>
              </a:spcAft>
              <a:buSzPct val="100000"/>
              <a:buChar char="●"/>
            </a:pPr>
            <a:r>
              <a:rPr lang="en"/>
              <a:t>Healthcare data analytics, hospitals and clinics are looking for a new data mining techniques that will suite evolution of information technology and analyze a huge amount of complex data.</a:t>
            </a:r>
            <a:endParaRPr/>
          </a:p>
          <a:p>
            <a:pPr indent="0" lvl="0" marL="0" rtl="0" algn="l">
              <a:lnSpc>
                <a:spcPct val="120000"/>
              </a:lnSpc>
              <a:spcBef>
                <a:spcPts val="0"/>
              </a:spcBef>
              <a:spcAft>
                <a:spcPts val="0"/>
              </a:spcAft>
              <a:buNone/>
            </a:pPr>
            <a:r>
              <a:t/>
            </a:r>
            <a:endParaRPr b="1"/>
          </a:p>
          <a:p>
            <a:pPr indent="-334327" lvl="0" marL="457200" rtl="0" algn="l">
              <a:lnSpc>
                <a:spcPct val="120000"/>
              </a:lnSpc>
              <a:spcBef>
                <a:spcPts val="0"/>
              </a:spcBef>
              <a:spcAft>
                <a:spcPts val="0"/>
              </a:spcAft>
              <a:buSzPct val="100000"/>
              <a:buChar char="●"/>
            </a:pPr>
            <a:r>
              <a:rPr lang="en"/>
              <a:t>Advanced Data Visualization (ADV) - ADV is different from other standards bars and line chart, since it can scale its visualization for millions of data points, and handle different data types. ADV is easy to use and supports analysts to explore data widely. ADV can reduce quality problems which can occur when retrieving medical data for extra analysis.</a:t>
            </a:r>
            <a:endParaRPr/>
          </a:p>
          <a:p>
            <a:pPr indent="0" lvl="0" marL="457200" rtl="0" algn="l">
              <a:lnSpc>
                <a:spcPct val="120000"/>
              </a:lnSpc>
              <a:spcBef>
                <a:spcPts val="0"/>
              </a:spcBef>
              <a:spcAft>
                <a:spcPts val="0"/>
              </a:spcAft>
              <a:buNone/>
            </a:pPr>
            <a:r>
              <a:t/>
            </a:r>
            <a:endParaRPr/>
          </a:p>
          <a:p>
            <a:pPr indent="-334327" lvl="0" marL="457200" rtl="0" algn="l">
              <a:lnSpc>
                <a:spcPct val="120000"/>
              </a:lnSpc>
              <a:spcBef>
                <a:spcPts val="1200"/>
              </a:spcBef>
              <a:spcAft>
                <a:spcPts val="0"/>
              </a:spcAft>
              <a:buSzPct val="100000"/>
              <a:buChar char="●"/>
            </a:pPr>
            <a:r>
              <a:rPr lang="en"/>
              <a:t>Text Mining - Text Mining tools can be used and add a value in healthcare in terms of analyzing clinical records from the hospital emergency department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157be414ce6_6_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en"/>
              <a:t>RELATED WORK(</a:t>
            </a:r>
            <a:r>
              <a:rPr lang="en"/>
              <a:t>Cont.)</a:t>
            </a:r>
            <a:endParaRPr/>
          </a:p>
        </p:txBody>
      </p:sp>
      <p:sp>
        <p:nvSpPr>
          <p:cNvPr id="80" name="Google Shape;80;g157be414ce6_6_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Hadoop Distributed File System (HDFS) - HDFS enhances healthcare data analytics system by dividing large amount of data into smaller one and distributed it across the other systems.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 Hive - is one of the programs developed in order to handle large amount of data, it’s is not processing and analyzing data quickly.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3000"/>
              <a:buFont typeface="Gill Sans"/>
              <a:buNone/>
            </a:pPr>
            <a:r>
              <a:rPr lang="en"/>
              <a:t>PROPOSED WORK</a:t>
            </a:r>
            <a:endParaRPr/>
          </a:p>
        </p:txBody>
      </p:sp>
      <p:sp>
        <p:nvSpPr>
          <p:cNvPr id="86" name="Google Shape;86;p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20000"/>
              </a:lnSpc>
              <a:spcBef>
                <a:spcPts val="0"/>
              </a:spcBef>
              <a:spcAft>
                <a:spcPts val="0"/>
              </a:spcAft>
              <a:buNone/>
            </a:pPr>
            <a:r>
              <a:t/>
            </a:r>
            <a:endParaRPr sz="2245"/>
          </a:p>
          <a:p>
            <a:pPr indent="-317726" lvl="0" marL="457200" rtl="0" algn="l">
              <a:lnSpc>
                <a:spcPct val="120000"/>
              </a:lnSpc>
              <a:spcBef>
                <a:spcPts val="0"/>
              </a:spcBef>
              <a:spcAft>
                <a:spcPts val="0"/>
              </a:spcAft>
              <a:buSzPct val="100000"/>
              <a:buChar char="-"/>
            </a:pPr>
            <a:r>
              <a:rPr lang="en" sz="2245"/>
              <a:t>Big data storage and management - One of the most important elements in dealing with and managing data is to know where and how this data will be stored once when it is collected.</a:t>
            </a:r>
            <a:endParaRPr sz="2245"/>
          </a:p>
          <a:p>
            <a:pPr indent="0" lvl="0" marL="0" rtl="0" algn="l">
              <a:lnSpc>
                <a:spcPct val="120000"/>
              </a:lnSpc>
              <a:spcBef>
                <a:spcPts val="0"/>
              </a:spcBef>
              <a:spcAft>
                <a:spcPts val="0"/>
              </a:spcAft>
              <a:buNone/>
            </a:pPr>
            <a:r>
              <a:t/>
            </a:r>
            <a:endParaRPr sz="2245"/>
          </a:p>
          <a:p>
            <a:pPr indent="-317726" lvl="0" marL="457200" rtl="0" algn="l">
              <a:lnSpc>
                <a:spcPct val="120000"/>
              </a:lnSpc>
              <a:spcBef>
                <a:spcPts val="0"/>
              </a:spcBef>
              <a:spcAft>
                <a:spcPts val="0"/>
              </a:spcAft>
              <a:buSzPct val="100000"/>
              <a:buChar char="-"/>
            </a:pPr>
            <a:r>
              <a:rPr lang="en" sz="2245"/>
              <a:t>W</a:t>
            </a:r>
            <a:r>
              <a:rPr lang="en" sz="2245"/>
              <a:t>e propose to collect data from different resources, preprocess it with big data tools, compute and visualize the data.</a:t>
            </a:r>
            <a:endParaRPr sz="2245"/>
          </a:p>
          <a:p>
            <a:pPr indent="-228600" lvl="0" marL="457200" rtl="0" algn="l">
              <a:lnSpc>
                <a:spcPct val="120000"/>
              </a:lnSpc>
              <a:spcBef>
                <a:spcPts val="0"/>
              </a:spcBef>
              <a:spcAft>
                <a:spcPts val="0"/>
              </a:spcAft>
              <a:buSzPct val="80152"/>
              <a:buNone/>
            </a:pPr>
            <a:r>
              <a:t/>
            </a:r>
            <a:endParaRPr sz="2245"/>
          </a:p>
          <a:p>
            <a:pPr indent="-317726" lvl="0" marL="457200" rtl="0" algn="l">
              <a:lnSpc>
                <a:spcPct val="120000"/>
              </a:lnSpc>
              <a:spcBef>
                <a:spcPts val="0"/>
              </a:spcBef>
              <a:spcAft>
                <a:spcPts val="0"/>
              </a:spcAft>
              <a:buSzPct val="100000"/>
              <a:buChar char="-"/>
            </a:pPr>
            <a:r>
              <a:rPr lang="en" sz="2245"/>
              <a:t>Different data like patient name, age, sex</a:t>
            </a:r>
            <a:r>
              <a:rPr lang="en" sz="2245"/>
              <a:t> are analyzed to check if the customer utilizing a particular insurance is accepted by the provider using Hadoop by different factors.</a:t>
            </a:r>
            <a:endParaRPr sz="2245"/>
          </a:p>
          <a:p>
            <a:pPr indent="-228600" lvl="0" marL="457200" rtl="0" algn="l">
              <a:lnSpc>
                <a:spcPct val="120000"/>
              </a:lnSpc>
              <a:spcBef>
                <a:spcPts val="0"/>
              </a:spcBef>
              <a:spcAft>
                <a:spcPts val="0"/>
              </a:spcAft>
              <a:buSzPct val="80152"/>
              <a:buNone/>
            </a:pPr>
            <a:r>
              <a:t/>
            </a:r>
            <a:endParaRPr sz="2245"/>
          </a:p>
          <a:p>
            <a:pPr indent="-317726" lvl="0" marL="457200" rtl="0" algn="l">
              <a:lnSpc>
                <a:spcPct val="120000"/>
              </a:lnSpc>
              <a:spcBef>
                <a:spcPts val="0"/>
              </a:spcBef>
              <a:spcAft>
                <a:spcPts val="0"/>
              </a:spcAft>
              <a:buSzPct val="100000"/>
              <a:buChar char="-"/>
            </a:pPr>
            <a:r>
              <a:rPr lang="en" sz="2245"/>
              <a:t>The healthcare provider can also understand which type of disease has maximum number of claims.</a:t>
            </a:r>
            <a:endParaRPr sz="2245"/>
          </a:p>
          <a:p>
            <a:pPr indent="0" lvl="0" marL="114300" rtl="0" algn="l">
              <a:lnSpc>
                <a:spcPct val="120000"/>
              </a:lnSpc>
              <a:spcBef>
                <a:spcPts val="0"/>
              </a:spcBef>
              <a:spcAft>
                <a:spcPts val="0"/>
              </a:spcAft>
              <a:buSzPct val="100000"/>
              <a:buNone/>
            </a:pPr>
            <a:r>
              <a:t/>
            </a:r>
            <a:endParaRPr/>
          </a:p>
          <a:p>
            <a:pPr indent="-228600" lvl="0" marL="457200" rtl="0" algn="l">
              <a:lnSpc>
                <a:spcPct val="120000"/>
              </a:lnSpc>
              <a:spcBef>
                <a:spcPts val="0"/>
              </a:spcBef>
              <a:spcAft>
                <a:spcPts val="0"/>
              </a:spcAft>
              <a:buSzPct val="100000"/>
              <a:buNone/>
            </a:pPr>
            <a:r>
              <a:t/>
            </a:r>
            <a:endParaRPr/>
          </a:p>
          <a:p>
            <a:pPr indent="-228600" lvl="0" marL="457200" rtl="0" algn="l">
              <a:lnSpc>
                <a:spcPct val="120000"/>
              </a:lnSpc>
              <a:spcBef>
                <a:spcPts val="0"/>
              </a:spcBef>
              <a:spcAft>
                <a:spcPts val="0"/>
              </a:spcAft>
              <a:buSzPct val="100000"/>
              <a:buNone/>
            </a:pPr>
            <a:r>
              <a:t/>
            </a:r>
            <a:endParaRPr/>
          </a:p>
          <a:p>
            <a:pPr indent="0" lvl="0" marL="457200" rtl="0" algn="l">
              <a:lnSpc>
                <a:spcPct val="120000"/>
              </a:lnSpc>
              <a:spcBef>
                <a:spcPts val="1200"/>
              </a:spcBef>
              <a:spcAft>
                <a:spcPts val="1200"/>
              </a:spcAft>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157be414ce6_6_1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Linux</a:t>
            </a:r>
            <a:endParaRPr sz="2200"/>
          </a:p>
          <a:p>
            <a:pPr indent="-368300" lvl="0" marL="457200" rtl="0" algn="l">
              <a:spcBef>
                <a:spcPts val="0"/>
              </a:spcBef>
              <a:spcAft>
                <a:spcPts val="0"/>
              </a:spcAft>
              <a:buSzPts val="2200"/>
              <a:buChar char="●"/>
            </a:pPr>
            <a:r>
              <a:rPr lang="en" sz="2200"/>
              <a:t>Hadoop </a:t>
            </a:r>
            <a:endParaRPr sz="2200"/>
          </a:p>
          <a:p>
            <a:pPr indent="-368300" lvl="0" marL="457200" rtl="0" algn="l">
              <a:spcBef>
                <a:spcPts val="0"/>
              </a:spcBef>
              <a:spcAft>
                <a:spcPts val="0"/>
              </a:spcAft>
              <a:buSzPts val="2200"/>
              <a:buChar char="●"/>
            </a:pPr>
            <a:r>
              <a:rPr lang="en" sz="2200"/>
              <a:t>Spark </a:t>
            </a:r>
            <a:endParaRPr sz="2200"/>
          </a:p>
          <a:p>
            <a:pPr indent="-368300" lvl="0" marL="457200" rtl="0" algn="l">
              <a:spcBef>
                <a:spcPts val="0"/>
              </a:spcBef>
              <a:spcAft>
                <a:spcPts val="0"/>
              </a:spcAft>
              <a:buSzPts val="2200"/>
              <a:buChar char="●"/>
            </a:pPr>
            <a:r>
              <a:rPr lang="en" sz="2200"/>
              <a:t>Sqoop</a:t>
            </a:r>
            <a:endParaRPr sz="2200"/>
          </a:p>
          <a:p>
            <a:pPr indent="-368300" lvl="0" marL="457200" rtl="0" algn="l">
              <a:spcBef>
                <a:spcPts val="0"/>
              </a:spcBef>
              <a:spcAft>
                <a:spcPts val="0"/>
              </a:spcAft>
              <a:buSzPts val="2200"/>
              <a:buChar char="●"/>
            </a:pPr>
            <a:r>
              <a:rPr lang="en" sz="2200"/>
              <a:t>Python</a:t>
            </a:r>
            <a:endParaRPr sz="2200"/>
          </a:p>
          <a:p>
            <a:pPr indent="0" lvl="0" marL="457200" rtl="0" algn="l">
              <a:spcBef>
                <a:spcPts val="1200"/>
              </a:spcBef>
              <a:spcAft>
                <a:spcPts val="1200"/>
              </a:spcAft>
              <a:buNone/>
            </a:pPr>
            <a:r>
              <a:t/>
            </a:r>
            <a:endParaRPr/>
          </a:p>
        </p:txBody>
      </p:sp>
      <p:sp>
        <p:nvSpPr>
          <p:cNvPr id="92" name="Google Shape;92;g157be414ce6_6_1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6666"/>
              <a:buFont typeface="Arial"/>
              <a:buNone/>
            </a:pPr>
            <a:r>
              <a:rPr lang="en"/>
              <a:t>COMPONENTS TO BE USED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157be414ce6_3_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APACHE </a:t>
            </a:r>
            <a:r>
              <a:rPr lang="en"/>
              <a:t>HADOOP</a:t>
            </a:r>
            <a:endParaRPr/>
          </a:p>
        </p:txBody>
      </p:sp>
      <p:pic>
        <p:nvPicPr>
          <p:cNvPr id="98" name="Google Shape;98;g157be414ce6_3_3"/>
          <p:cNvPicPr preferRelativeResize="0"/>
          <p:nvPr/>
        </p:nvPicPr>
        <p:blipFill>
          <a:blip r:embed="rId3">
            <a:alphaModFix/>
          </a:blip>
          <a:stretch>
            <a:fillRect/>
          </a:stretch>
        </p:blipFill>
        <p:spPr>
          <a:xfrm>
            <a:off x="6059400" y="403963"/>
            <a:ext cx="2562225" cy="695325"/>
          </a:xfrm>
          <a:prstGeom prst="rect">
            <a:avLst/>
          </a:prstGeom>
          <a:noFill/>
          <a:ln>
            <a:noFill/>
          </a:ln>
        </p:spPr>
      </p:pic>
      <p:sp>
        <p:nvSpPr>
          <p:cNvPr id="99" name="Google Shape;99;g157be414ce6_3_3"/>
          <p:cNvSpPr txBox="1"/>
          <p:nvPr/>
        </p:nvSpPr>
        <p:spPr>
          <a:xfrm>
            <a:off x="421925" y="1265775"/>
            <a:ext cx="80670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Apache Hadoop is an open source framework that is used to efficiently store and process large datasets ranging in size from gigabytes to petabytes of data.</a:t>
            </a:r>
            <a:endParaRPr>
              <a:latin typeface="Old Standard TT"/>
              <a:ea typeface="Old Standard TT"/>
              <a:cs typeface="Old Standard TT"/>
              <a:sym typeface="Old Standard TT"/>
            </a:endParaRPr>
          </a:p>
          <a:p>
            <a:pPr indent="0" lvl="0" marL="457200" rtl="0" algn="l">
              <a:spcBef>
                <a:spcPts val="0"/>
              </a:spcBef>
              <a:spcAft>
                <a:spcPts val="0"/>
              </a:spcAft>
              <a:buNone/>
            </a:pPr>
            <a:r>
              <a:t/>
            </a:r>
            <a:endParaRPr>
              <a:latin typeface="Old Standard TT"/>
              <a:ea typeface="Old Standard TT"/>
              <a:cs typeface="Old Standard TT"/>
              <a:sym typeface="Old Standard TT"/>
            </a:endParaRPr>
          </a:p>
          <a:p>
            <a:pPr indent="457200" lvl="0" marL="0" rtl="0" algn="l">
              <a:spcBef>
                <a:spcPts val="0"/>
              </a:spcBef>
              <a:spcAft>
                <a:spcPts val="0"/>
              </a:spcAft>
              <a:buNone/>
            </a:pPr>
            <a:r>
              <a:rPr lang="en">
                <a:latin typeface="Old Standard TT"/>
                <a:ea typeface="Old Standard TT"/>
                <a:cs typeface="Old Standard TT"/>
                <a:sym typeface="Old Standard TT"/>
              </a:rPr>
              <a:t>It consists of 4 main modules-</a:t>
            </a:r>
            <a:endParaRPr>
              <a:latin typeface="Old Standard TT"/>
              <a:ea typeface="Old Standard TT"/>
              <a:cs typeface="Old Standard TT"/>
              <a:sym typeface="Old Standard TT"/>
            </a:endParaRPr>
          </a:p>
          <a:p>
            <a:pPr indent="0" lvl="0" marL="45720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Hadoop Distributed File System (HDFS) – A distributed file system that runs on standard or low-end hardware. </a:t>
            </a:r>
            <a:endParaRPr>
              <a:latin typeface="Old Standard TT"/>
              <a:ea typeface="Old Standard TT"/>
              <a:cs typeface="Old Standard TT"/>
              <a:sym typeface="Old Standard TT"/>
            </a:endParaRPr>
          </a:p>
          <a:p>
            <a:pPr indent="0" lvl="0" marL="457200" rtl="0" algn="l">
              <a:spcBef>
                <a:spcPts val="0"/>
              </a:spcBef>
              <a:spcAft>
                <a:spcPts val="0"/>
              </a:spcAft>
              <a:buNone/>
            </a:pPr>
            <a:r>
              <a:rPr lang="en">
                <a:latin typeface="Old Standard TT"/>
                <a:ea typeface="Old Standard TT"/>
                <a:cs typeface="Old Standard TT"/>
                <a:sym typeface="Old Standard TT"/>
              </a:rPr>
              <a:t>Yet Another Resource Negotiator (YARN) – Manages and monitors cluster nodes and resource usage. It schedules jobs and tasks.</a:t>
            </a:r>
            <a:endParaRPr>
              <a:latin typeface="Old Standard TT"/>
              <a:ea typeface="Old Standard TT"/>
              <a:cs typeface="Old Standard TT"/>
              <a:sym typeface="Old Standard TT"/>
            </a:endParaRPr>
          </a:p>
          <a:p>
            <a:pPr indent="0" lvl="0" marL="457200" rtl="0" algn="l">
              <a:spcBef>
                <a:spcPts val="0"/>
              </a:spcBef>
              <a:spcAft>
                <a:spcPts val="0"/>
              </a:spcAft>
              <a:buNone/>
            </a:pPr>
            <a:r>
              <a:rPr lang="en">
                <a:latin typeface="Old Standard TT"/>
                <a:ea typeface="Old Standard TT"/>
                <a:cs typeface="Old Standard TT"/>
                <a:sym typeface="Old Standard TT"/>
              </a:rPr>
              <a:t>MapReduce – A framework that helps programs do the parallel computation on data. The map task takes input data and converts it into a dataset that can be computed in key value pairs. Hadoop Common – Provides common Java libraries that can be used across all modules.</a:t>
            </a:r>
            <a:endParaRPr>
              <a:latin typeface="Old Standard TT"/>
              <a:ea typeface="Old Standard TT"/>
              <a:cs typeface="Old Standard TT"/>
              <a:sym typeface="Old Standard TT"/>
            </a:endParaRPr>
          </a:p>
          <a:p>
            <a:pPr indent="0" lvl="0" marL="457200" rtl="0" algn="l">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57be414ce6_3_1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APACHE SQOOP</a:t>
            </a:r>
            <a:endParaRPr/>
          </a:p>
        </p:txBody>
      </p:sp>
      <p:sp>
        <p:nvSpPr>
          <p:cNvPr id="105" name="Google Shape;105;g157be414ce6_3_1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a:t>What is Sqoop?</a:t>
            </a:r>
            <a:endParaRPr b="1"/>
          </a:p>
          <a:p>
            <a:pPr indent="-342900" lvl="0" marL="457200" rtl="0" algn="l">
              <a:spcBef>
                <a:spcPts val="1200"/>
              </a:spcBef>
              <a:spcAft>
                <a:spcPts val="0"/>
              </a:spcAft>
              <a:buSzPts val="1800"/>
              <a:buChar char="●"/>
            </a:pPr>
            <a:r>
              <a:rPr lang="en"/>
              <a:t>Apache Sqoop is a tool in Hadoop ecosystem which is designed to transfer data between HDFS (Hadoop storage) and relational database servers like MySQL, Oracle RDB, SQLite, Teradata, Netezza, Postgres etc.</a:t>
            </a:r>
            <a:endParaRPr/>
          </a:p>
          <a:p>
            <a:pPr indent="-342900" lvl="0" marL="457200" rtl="0" algn="l">
              <a:spcBef>
                <a:spcPts val="0"/>
              </a:spcBef>
              <a:spcAft>
                <a:spcPts val="0"/>
              </a:spcAft>
              <a:buSzPts val="1800"/>
              <a:buChar char="●"/>
            </a:pPr>
            <a:r>
              <a:rPr lang="en"/>
              <a:t>It efficiently transfers bulk data between Hadoop and external data stores such as enterprise data warehouses, relational databases, etc.</a:t>
            </a:r>
            <a:endParaRPr/>
          </a:p>
          <a:p>
            <a:pPr indent="-342900" lvl="0" marL="457200" rtl="0" algn="l">
              <a:spcBef>
                <a:spcPts val="0"/>
              </a:spcBef>
              <a:spcAft>
                <a:spcPts val="0"/>
              </a:spcAft>
              <a:buSzPts val="1800"/>
              <a:buChar char="●"/>
            </a:pPr>
            <a:r>
              <a:rPr lang="en"/>
              <a:t>Sqoop transfer data between hadoop and relational DB servers.</a:t>
            </a:r>
            <a:endParaRPr/>
          </a:p>
          <a:p>
            <a:pPr indent="-342900" lvl="0" marL="457200" rtl="0" algn="l">
              <a:spcBef>
                <a:spcPts val="0"/>
              </a:spcBef>
              <a:spcAft>
                <a:spcPts val="0"/>
              </a:spcAft>
              <a:buSzPts val="1800"/>
              <a:buChar char="●"/>
            </a:pPr>
            <a:r>
              <a:rPr lang="en"/>
              <a:t>Sqoop is used to import data from relational DB such as MySQL, Oracle.</a:t>
            </a:r>
            <a:endParaRPr/>
          </a:p>
          <a:p>
            <a:pPr indent="-342900" lvl="0" marL="457200" rtl="0" algn="l">
              <a:spcBef>
                <a:spcPts val="0"/>
              </a:spcBef>
              <a:spcAft>
                <a:spcPts val="0"/>
              </a:spcAft>
              <a:buSzPts val="1800"/>
              <a:buChar char="●"/>
            </a:pPr>
            <a:r>
              <a:rPr lang="en"/>
              <a:t>Sqoop is used to export data from HDFS to relational DB.</a:t>
            </a:r>
            <a:endParaRPr/>
          </a:p>
          <a:p>
            <a:pPr indent="0" lvl="0" marL="0" rtl="0" algn="l">
              <a:spcBef>
                <a:spcPts val="1200"/>
              </a:spcBef>
              <a:spcAft>
                <a:spcPts val="1200"/>
              </a:spcAft>
              <a:buNone/>
            </a:pPr>
            <a:r>
              <a:t/>
            </a:r>
            <a:endParaRPr/>
          </a:p>
        </p:txBody>
      </p:sp>
      <p:pic>
        <p:nvPicPr>
          <p:cNvPr id="106" name="Google Shape;106;g157be414ce6_3_13"/>
          <p:cNvPicPr preferRelativeResize="0"/>
          <p:nvPr/>
        </p:nvPicPr>
        <p:blipFill>
          <a:blip r:embed="rId3">
            <a:alphaModFix/>
          </a:blip>
          <a:stretch>
            <a:fillRect/>
          </a:stretch>
        </p:blipFill>
        <p:spPr>
          <a:xfrm>
            <a:off x="5625700" y="313825"/>
            <a:ext cx="2805550" cy="1034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57be414ce6_3_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APACHE SPARK</a:t>
            </a:r>
            <a:endParaRPr/>
          </a:p>
        </p:txBody>
      </p:sp>
      <p:sp>
        <p:nvSpPr>
          <p:cNvPr id="112" name="Google Shape;112;g157be414ce6_3_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Apache Spark is an open-source unified analytics engine for large-scale data processing. Spark provides an interface for programming clusters with implicit data parallelism and fault tolerance.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It provides high-level APIs in Scala, Java, Python, and R, and an optimized engine that supports general computation graphs for data analysis.</a:t>
            </a:r>
            <a:endParaRPr/>
          </a:p>
        </p:txBody>
      </p:sp>
      <p:pic>
        <p:nvPicPr>
          <p:cNvPr id="113" name="Google Shape;113;g157be414ce6_3_8"/>
          <p:cNvPicPr preferRelativeResize="0"/>
          <p:nvPr/>
        </p:nvPicPr>
        <p:blipFill>
          <a:blip r:embed="rId3">
            <a:alphaModFix/>
          </a:blip>
          <a:stretch>
            <a:fillRect/>
          </a:stretch>
        </p:blipFill>
        <p:spPr>
          <a:xfrm>
            <a:off x="6138047" y="73275"/>
            <a:ext cx="2089700" cy="1098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Mahin Kadabi</dc:creator>
</cp:coreProperties>
</file>