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9">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QJCdyqDUOGtFLwW5dTV7+fBLg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guide orient="horz" pos="113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502855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Andrew slide : </a:t>
            </a:r>
            <a:r>
              <a:rPr lang="en-US" sz="1800" b="1">
                <a:solidFill>
                  <a:schemeClr val="dk1"/>
                </a:solidFill>
                <a:latin typeface="Malgun Gothic"/>
                <a:ea typeface="Malgun Gothic"/>
                <a:cs typeface="Malgun Gothic"/>
                <a:sym typeface="Malgun Gothic"/>
              </a:rPr>
              <a:t>The cover photo shows an intelligent power system that can communicate bidirectional. Utilities to make money, they need to charge based on quantity, so vast amounts of power data is available to analyze.</a:t>
            </a:r>
            <a:endParaRPr sz="1800"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23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3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tejus slide</a:t>
            </a: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46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595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d0b7535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d0b7535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Vidit Slide</a:t>
            </a:r>
            <a:endParaRPr/>
          </a:p>
        </p:txBody>
      </p:sp>
    </p:spTree>
    <p:extLst>
      <p:ext uri="{BB962C8B-B14F-4D97-AF65-F5344CB8AC3E}">
        <p14:creationId xmlns:p14="http://schemas.microsoft.com/office/powerpoint/2010/main" val="2377624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d0b75358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d0b75358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Vidit Slide</a:t>
            </a:r>
            <a:endParaRPr/>
          </a:p>
        </p:txBody>
      </p:sp>
    </p:spTree>
    <p:extLst>
      <p:ext uri="{BB962C8B-B14F-4D97-AF65-F5344CB8AC3E}">
        <p14:creationId xmlns:p14="http://schemas.microsoft.com/office/powerpoint/2010/main" val="3440470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slide</a:t>
            </a:r>
            <a:endParaRPr/>
          </a:p>
        </p:txBody>
      </p:sp>
      <p:sp>
        <p:nvSpPr>
          <p:cNvPr id="182" name="Google Shape;1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367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2699d9fc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Slide</a:t>
            </a:r>
            <a:endParaRPr/>
          </a:p>
        </p:txBody>
      </p:sp>
      <p:sp>
        <p:nvSpPr>
          <p:cNvPr id="189" name="Google Shape;189;gf2699d9fc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94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2699d9f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Slide</a:t>
            </a:r>
            <a:endParaRPr/>
          </a:p>
        </p:txBody>
      </p:sp>
      <p:sp>
        <p:nvSpPr>
          <p:cNvPr id="89" name="Google Shape;89;gf2699d9f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43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gilmo slide</a:t>
            </a: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600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gilmo slide</a:t>
            </a:r>
            <a:endParaRPr>
              <a:solidFill>
                <a:schemeClr val="dk1"/>
              </a:solidFill>
            </a:endParaRPr>
          </a:p>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98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gilmo slide</a:t>
            </a:r>
            <a:endParaRPr>
              <a:solidFill>
                <a:schemeClr val="dk1"/>
              </a:solidFill>
            </a:endParaRPr>
          </a:p>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28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gilmo slide</a:t>
            </a:r>
            <a:endParaRPr>
              <a:solidFill>
                <a:schemeClr val="dk1"/>
              </a:solidFill>
            </a:endParaRPr>
          </a:p>
          <a:p>
            <a:pPr marL="0" lvl="0" indent="0" algn="l" rtl="0">
              <a:spcBef>
                <a:spcPts val="0"/>
              </a:spcBef>
              <a:spcAft>
                <a:spcPts val="0"/>
              </a:spcAft>
              <a:buClr>
                <a:schemeClr val="dk1"/>
              </a:buClr>
              <a:buFont typeface="Arial"/>
              <a:buNone/>
            </a:pPr>
            <a:endParaRPr sz="1800" b="1">
              <a:solidFill>
                <a:srgbClr val="F2F2F2"/>
              </a:solidFill>
              <a:latin typeface="Malgun Gothic"/>
              <a:ea typeface="Malgun Gothic"/>
              <a:cs typeface="Malgun Gothic"/>
              <a:sym typeface="Malgun Gothic"/>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56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Vidit slide :</a:t>
            </a:r>
            <a:r>
              <a:rPr lang="en-US" sz="1800" b="1">
                <a:solidFill>
                  <a:schemeClr val="dk1"/>
                </a:solidFill>
                <a:latin typeface="Malgun Gothic"/>
                <a:ea typeface="Malgun Gothic"/>
                <a:cs typeface="Malgun Gothic"/>
                <a:sym typeface="Malgun Gothic"/>
              </a:rPr>
              <a:t>If you analyze the power consumption of a particular company, your stock investment can be more efficient.</a:t>
            </a:r>
            <a:endParaRPr>
              <a:solidFill>
                <a:schemeClr val="dk1"/>
              </a:solidFill>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456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Vidit slide</a:t>
            </a:r>
            <a:endParaRPr/>
          </a:p>
        </p:txBody>
      </p:sp>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7613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tejus slide</a:t>
            </a:r>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94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1"/>
        <p:cNvGrpSpPr/>
        <p:nvPr/>
      </p:nvGrpSpPr>
      <p:grpSpPr>
        <a:xfrm>
          <a:off x="0" y="0"/>
          <a:ext cx="0" cy="0"/>
          <a:chOff x="0" y="0"/>
          <a:chExt cx="0" cy="0"/>
        </a:xfrm>
      </p:grpSpPr>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34250" y="5046200"/>
            <a:ext cx="7313400" cy="1800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i="0" u="none" strike="noStrike" cap="none">
                <a:solidFill>
                  <a:srgbClr val="333F50"/>
                </a:solidFill>
                <a:latin typeface="Arial"/>
                <a:ea typeface="Arial"/>
                <a:cs typeface="Arial"/>
                <a:sym typeface="Arial"/>
              </a:rPr>
              <a:t>Prediction of </a:t>
            </a:r>
            <a:r>
              <a:rPr lang="en-US" sz="3700" b="1">
                <a:solidFill>
                  <a:srgbClr val="333F50"/>
                </a:solidFill>
              </a:rPr>
              <a:t>E</a:t>
            </a:r>
            <a:r>
              <a:rPr lang="en-US" sz="3700" b="1" i="0" u="none" strike="noStrike" cap="none">
                <a:solidFill>
                  <a:srgbClr val="333F50"/>
                </a:solidFill>
                <a:latin typeface="Arial"/>
                <a:ea typeface="Arial"/>
                <a:cs typeface="Arial"/>
                <a:sym typeface="Arial"/>
              </a:rPr>
              <a:t>conomic </a:t>
            </a:r>
            <a:r>
              <a:rPr lang="en-US" sz="3700" b="1">
                <a:solidFill>
                  <a:srgbClr val="333F50"/>
                </a:solidFill>
              </a:rPr>
              <a:t>Growth from </a:t>
            </a:r>
            <a:r>
              <a:rPr lang="en-US" sz="3700" b="1">
                <a:solidFill>
                  <a:srgbClr val="333F50"/>
                </a:solidFill>
                <a:latin typeface="Arial"/>
                <a:ea typeface="Arial"/>
                <a:cs typeface="Arial"/>
                <a:sym typeface="Arial"/>
              </a:rPr>
              <a:t>Electric</a:t>
            </a:r>
            <a:r>
              <a:rPr lang="en-US" sz="3700" b="1">
                <a:solidFill>
                  <a:srgbClr val="333F50"/>
                </a:solidFill>
              </a:rPr>
              <a:t>al</a:t>
            </a:r>
            <a:r>
              <a:rPr lang="en-US" sz="3700" b="1">
                <a:solidFill>
                  <a:srgbClr val="333F50"/>
                </a:solidFill>
                <a:latin typeface="Arial"/>
                <a:ea typeface="Arial"/>
                <a:cs typeface="Arial"/>
                <a:sym typeface="Arial"/>
              </a:rPr>
              <a:t> Power </a:t>
            </a:r>
            <a:r>
              <a:rPr lang="en-US" sz="3700" b="1">
                <a:solidFill>
                  <a:srgbClr val="333F50"/>
                </a:solidFill>
              </a:rPr>
              <a:t>Consumption</a:t>
            </a:r>
            <a:endParaRPr sz="3700" b="1">
              <a:solidFill>
                <a:srgbClr val="333F50"/>
              </a:solidFill>
              <a:latin typeface="Arial"/>
              <a:ea typeface="Arial"/>
              <a:cs typeface="Arial"/>
              <a:sym typeface="Arial"/>
            </a:endParaRPr>
          </a:p>
        </p:txBody>
      </p:sp>
      <p:pic>
        <p:nvPicPr>
          <p:cNvPr id="85" name="Google Shape;85;p1"/>
          <p:cNvPicPr preferRelativeResize="0"/>
          <p:nvPr/>
        </p:nvPicPr>
        <p:blipFill rotWithShape="1">
          <a:blip r:embed="rId3">
            <a:alphaModFix/>
          </a:blip>
          <a:srcRect/>
          <a:stretch/>
        </p:blipFill>
        <p:spPr>
          <a:xfrm>
            <a:off x="3000374" y="0"/>
            <a:ext cx="9191625" cy="5046202"/>
          </a:xfrm>
          <a:prstGeom prst="rect">
            <a:avLst/>
          </a:prstGeom>
          <a:noFill/>
          <a:ln>
            <a:noFill/>
          </a:ln>
        </p:spPr>
      </p:pic>
      <p:sp>
        <p:nvSpPr>
          <p:cNvPr id="86" name="Google Shape;86;p1"/>
          <p:cNvSpPr txBox="1"/>
          <p:nvPr/>
        </p:nvSpPr>
        <p:spPr>
          <a:xfrm>
            <a:off x="7852050" y="6256100"/>
            <a:ext cx="4111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333F50"/>
                </a:solidFill>
              </a:rPr>
              <a:t>By: </a:t>
            </a:r>
            <a:r>
              <a:rPr lang="en-US" sz="2000" b="1">
                <a:solidFill>
                  <a:srgbClr val="333F50"/>
                </a:solidFill>
                <a:latin typeface="Arial"/>
                <a:ea typeface="Arial"/>
                <a:cs typeface="Arial"/>
                <a:sym typeface="Arial"/>
              </a:rPr>
              <a:t>Tejus, Andrew, Gilmo, Vidit</a:t>
            </a:r>
            <a:endParaRPr sz="2000" b="1">
              <a:solidFill>
                <a:srgbClr val="333F5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6"/>
          <p:cNvPicPr preferRelativeResize="0"/>
          <p:nvPr/>
        </p:nvPicPr>
        <p:blipFill rotWithShape="1">
          <a:blip r:embed="rId3">
            <a:alphaModFix/>
          </a:blip>
          <a:srcRect/>
          <a:stretch/>
        </p:blipFill>
        <p:spPr>
          <a:xfrm>
            <a:off x="600000" y="1495425"/>
            <a:ext cx="10992000" cy="5217432"/>
          </a:xfrm>
          <a:prstGeom prst="rect">
            <a:avLst/>
          </a:prstGeom>
          <a:noFill/>
          <a:ln>
            <a:noFill/>
          </a:ln>
        </p:spPr>
      </p:pic>
      <p:sp>
        <p:nvSpPr>
          <p:cNvPr id="152" name="Google Shape;152;p16"/>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53" name="Google Shape;153;p16"/>
          <p:cNvSpPr txBox="1"/>
          <p:nvPr/>
        </p:nvSpPr>
        <p:spPr>
          <a:xfrm>
            <a:off x="522514" y="145143"/>
            <a:ext cx="11326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latin typeface="Arial"/>
                <a:ea typeface="Arial"/>
                <a:cs typeface="Arial"/>
                <a:sym typeface="Arial"/>
              </a:rPr>
              <a:t>Analysis Result - Vi</a:t>
            </a:r>
            <a:r>
              <a:rPr lang="en-US" sz="3600" b="1">
                <a:solidFill>
                  <a:srgbClr val="333F50"/>
                </a:solidFill>
              </a:rPr>
              <a:t>r</a:t>
            </a:r>
            <a:r>
              <a:rPr lang="en-US" sz="3600" b="1">
                <a:solidFill>
                  <a:srgbClr val="333F50"/>
                </a:solidFill>
                <a:latin typeface="Arial"/>
                <a:ea typeface="Arial"/>
                <a:cs typeface="Arial"/>
                <a:sym typeface="Arial"/>
              </a:rPr>
              <a:t>ginia</a:t>
            </a:r>
            <a:endParaRPr sz="3600" b="1">
              <a:solidFill>
                <a:srgbClr val="333F5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0"/>
          <p:cNvPicPr preferRelativeResize="0"/>
          <p:nvPr/>
        </p:nvPicPr>
        <p:blipFill rotWithShape="1">
          <a:blip r:embed="rId3">
            <a:alphaModFix/>
          </a:blip>
          <a:srcRect/>
          <a:stretch/>
        </p:blipFill>
        <p:spPr>
          <a:xfrm>
            <a:off x="600000" y="1470417"/>
            <a:ext cx="10992000" cy="5242440"/>
          </a:xfrm>
          <a:prstGeom prst="rect">
            <a:avLst/>
          </a:prstGeom>
          <a:noFill/>
          <a:ln>
            <a:noFill/>
          </a:ln>
        </p:spPr>
      </p:pic>
      <p:sp>
        <p:nvSpPr>
          <p:cNvPr id="159" name="Google Shape;159;p10"/>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60" name="Google Shape;160;p10"/>
          <p:cNvSpPr txBox="1"/>
          <p:nvPr/>
        </p:nvSpPr>
        <p:spPr>
          <a:xfrm>
            <a:off x="522514" y="145143"/>
            <a:ext cx="11326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latin typeface="Arial"/>
                <a:ea typeface="Arial"/>
                <a:cs typeface="Arial"/>
                <a:sym typeface="Arial"/>
              </a:rPr>
              <a:t>Analysis Result -Texas</a:t>
            </a:r>
            <a:endParaRPr sz="3600" b="1">
              <a:solidFill>
                <a:srgbClr val="333F5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5"/>
          <p:cNvPicPr preferRelativeResize="0"/>
          <p:nvPr/>
        </p:nvPicPr>
        <p:blipFill rotWithShape="1">
          <a:blip r:embed="rId3">
            <a:alphaModFix/>
          </a:blip>
          <a:srcRect/>
          <a:stretch/>
        </p:blipFill>
        <p:spPr>
          <a:xfrm>
            <a:off x="600000" y="1470417"/>
            <a:ext cx="10992000" cy="5242440"/>
          </a:xfrm>
          <a:prstGeom prst="rect">
            <a:avLst/>
          </a:prstGeom>
          <a:noFill/>
          <a:ln>
            <a:noFill/>
          </a:ln>
        </p:spPr>
      </p:pic>
      <p:sp>
        <p:nvSpPr>
          <p:cNvPr id="166" name="Google Shape;166;p15"/>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67" name="Google Shape;167;p15"/>
          <p:cNvSpPr txBox="1"/>
          <p:nvPr/>
        </p:nvSpPr>
        <p:spPr>
          <a:xfrm>
            <a:off x="522514" y="145143"/>
            <a:ext cx="11326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latin typeface="Arial"/>
                <a:ea typeface="Arial"/>
                <a:cs typeface="Arial"/>
                <a:sym typeface="Arial"/>
              </a:rPr>
              <a:t>Analysis Result - G</a:t>
            </a:r>
            <a:r>
              <a:rPr lang="en-US" sz="3600" b="1">
                <a:solidFill>
                  <a:srgbClr val="333F50"/>
                </a:solidFill>
              </a:rPr>
              <a:t>eorgia</a:t>
            </a:r>
            <a:endParaRPr sz="3600" b="1">
              <a:solidFill>
                <a:srgbClr val="333F5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ed0b753588_0_0"/>
          <p:cNvSpPr txBox="1">
            <a:spLocks noGrp="1"/>
          </p:cNvSpPr>
          <p:nvPr>
            <p:ph type="title"/>
          </p:nvPr>
        </p:nvSpPr>
        <p:spPr>
          <a:xfrm>
            <a:off x="838200" y="365125"/>
            <a:ext cx="3208500" cy="5955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Predicting Energy usage based on previous Data for the state of Colorado</a:t>
            </a:r>
            <a:endParaRPr/>
          </a:p>
        </p:txBody>
      </p:sp>
      <p:pic>
        <p:nvPicPr>
          <p:cNvPr id="173" name="Google Shape;173;ged0b753588_0_0"/>
          <p:cNvPicPr preferRelativeResize="0"/>
          <p:nvPr/>
        </p:nvPicPr>
        <p:blipFill>
          <a:blip r:embed="rId3">
            <a:alphaModFix/>
          </a:blip>
          <a:stretch>
            <a:fillRect/>
          </a:stretch>
        </p:blipFill>
        <p:spPr>
          <a:xfrm>
            <a:off x="4169449" y="365125"/>
            <a:ext cx="7200875" cy="639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ed0b753588_0_3"/>
          <p:cNvSpPr txBox="1">
            <a:spLocks noGrp="1"/>
          </p:cNvSpPr>
          <p:nvPr>
            <p:ph type="title"/>
          </p:nvPr>
        </p:nvSpPr>
        <p:spPr>
          <a:xfrm>
            <a:off x="838200" y="365125"/>
            <a:ext cx="2993700" cy="5812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Predicting GDP data based on Electric Usage for the state of Colorado</a:t>
            </a:r>
            <a:endParaRPr/>
          </a:p>
        </p:txBody>
      </p:sp>
      <p:pic>
        <p:nvPicPr>
          <p:cNvPr id="179" name="Google Shape;179;ged0b753588_0_3"/>
          <p:cNvPicPr preferRelativeResize="0"/>
          <p:nvPr/>
        </p:nvPicPr>
        <p:blipFill>
          <a:blip r:embed="rId3">
            <a:alphaModFix/>
          </a:blip>
          <a:stretch>
            <a:fillRect/>
          </a:stretch>
        </p:blipFill>
        <p:spPr>
          <a:xfrm>
            <a:off x="4117275" y="365125"/>
            <a:ext cx="7378375" cy="632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85" name="Google Shape;185;p17"/>
          <p:cNvSpPr txBox="1"/>
          <p:nvPr/>
        </p:nvSpPr>
        <p:spPr>
          <a:xfrm>
            <a:off x="522514" y="145143"/>
            <a:ext cx="1132658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latin typeface="Arial"/>
                <a:ea typeface="Arial"/>
                <a:cs typeface="Arial"/>
                <a:sym typeface="Arial"/>
              </a:rPr>
              <a:t>Conclusion</a:t>
            </a:r>
            <a:endParaRPr sz="3600" b="1">
              <a:solidFill>
                <a:srgbClr val="333F50"/>
              </a:solidFill>
              <a:latin typeface="Arial"/>
              <a:ea typeface="Arial"/>
              <a:cs typeface="Arial"/>
              <a:sym typeface="Arial"/>
            </a:endParaRPr>
          </a:p>
        </p:txBody>
      </p:sp>
      <p:sp>
        <p:nvSpPr>
          <p:cNvPr id="186" name="Google Shape;186;p17"/>
          <p:cNvSpPr txBox="1"/>
          <p:nvPr/>
        </p:nvSpPr>
        <p:spPr>
          <a:xfrm>
            <a:off x="404400" y="1316725"/>
            <a:ext cx="11444700" cy="3355500"/>
          </a:xfrm>
          <a:prstGeom prst="rect">
            <a:avLst/>
          </a:prstGeom>
          <a:noFill/>
          <a:ln>
            <a:noFill/>
          </a:ln>
        </p:spPr>
        <p:txBody>
          <a:bodyPr spcFirstLastPara="1" wrap="square" lIns="91425" tIns="45700" rIns="91425" bIns="45700" anchor="t" anchorCtr="0">
            <a:spAutoFit/>
          </a:bodyPr>
          <a:lstStyle/>
          <a:p>
            <a:pPr marL="457200" marR="0" lvl="0" indent="-406400" algn="l" rtl="0">
              <a:spcBef>
                <a:spcPts val="0"/>
              </a:spcBef>
              <a:spcAft>
                <a:spcPts val="0"/>
              </a:spcAft>
              <a:buClr>
                <a:srgbClr val="333F50"/>
              </a:buClr>
              <a:buSzPts val="2800"/>
              <a:buFont typeface="Arial"/>
              <a:buChar char="-"/>
            </a:pPr>
            <a:r>
              <a:rPr lang="en-US" sz="2800" b="1">
                <a:solidFill>
                  <a:srgbClr val="333F50"/>
                </a:solidFill>
                <a:latin typeface="Arial"/>
                <a:ea typeface="Arial"/>
                <a:cs typeface="Arial"/>
                <a:sym typeface="Arial"/>
              </a:rPr>
              <a:t>As a result of data analysis, it was found that electricity</a:t>
            </a:r>
            <a:r>
              <a:rPr lang="en-US" sz="2800" b="1">
                <a:solidFill>
                  <a:srgbClr val="333F50"/>
                </a:solidFill>
              </a:rPr>
              <a:t> </a:t>
            </a:r>
            <a:r>
              <a:rPr lang="en-US" sz="2800" b="1">
                <a:solidFill>
                  <a:srgbClr val="333F50"/>
                </a:solidFill>
                <a:latin typeface="Arial"/>
                <a:ea typeface="Arial"/>
                <a:cs typeface="Arial"/>
                <a:sym typeface="Arial"/>
              </a:rPr>
              <a:t>consumption and GDP had a positive correlation</a:t>
            </a:r>
            <a:endParaRPr sz="2800" b="1">
              <a:solidFill>
                <a:srgbClr val="333F50"/>
              </a:solidFill>
            </a:endParaRPr>
          </a:p>
          <a:p>
            <a:pPr marL="0" marR="0" lvl="0" indent="0" algn="l" rtl="0">
              <a:spcBef>
                <a:spcPts val="0"/>
              </a:spcBef>
              <a:spcAft>
                <a:spcPts val="0"/>
              </a:spcAft>
              <a:buNone/>
            </a:pPr>
            <a:endParaRPr sz="2800" b="1">
              <a:solidFill>
                <a:srgbClr val="333F50"/>
              </a:solidFill>
            </a:endParaRPr>
          </a:p>
          <a:p>
            <a:pPr marL="457200" marR="0" lvl="0" indent="-406400" algn="l" rtl="0">
              <a:spcBef>
                <a:spcPts val="0"/>
              </a:spcBef>
              <a:spcAft>
                <a:spcPts val="0"/>
              </a:spcAft>
              <a:buClr>
                <a:srgbClr val="333F50"/>
              </a:buClr>
              <a:buSzPts val="2800"/>
              <a:buChar char="-"/>
            </a:pPr>
            <a:r>
              <a:rPr lang="en-US" sz="2800" b="1">
                <a:solidFill>
                  <a:srgbClr val="333F50"/>
                </a:solidFill>
              </a:rPr>
              <a:t>Daily and monthly correlation analysis between electricity consumption and GDP can be used as a leading indicator of economic trends.</a:t>
            </a:r>
            <a:endParaRPr sz="2800" b="1">
              <a:solidFill>
                <a:srgbClr val="333F50"/>
              </a:solidFill>
            </a:endParaRPr>
          </a:p>
          <a:p>
            <a:pPr marL="0" marR="0" lvl="0" indent="0" algn="l" rtl="0">
              <a:spcBef>
                <a:spcPts val="0"/>
              </a:spcBef>
              <a:spcAft>
                <a:spcPts val="0"/>
              </a:spcAft>
              <a:buNone/>
            </a:pPr>
            <a:endParaRPr sz="1100" b="1">
              <a:solidFill>
                <a:srgbClr val="333F50"/>
              </a:solidFill>
              <a:latin typeface="Arial"/>
              <a:ea typeface="Arial"/>
              <a:cs typeface="Arial"/>
              <a:sym typeface="Arial"/>
            </a:endParaRPr>
          </a:p>
          <a:p>
            <a:pPr marL="0" marR="0" lvl="0" indent="0" algn="l" rtl="0">
              <a:spcBef>
                <a:spcPts val="0"/>
              </a:spcBef>
              <a:spcAft>
                <a:spcPts val="0"/>
              </a:spcAft>
              <a:buNone/>
            </a:pPr>
            <a:endParaRPr/>
          </a:p>
          <a:p>
            <a:pPr marL="0" marR="0" lvl="0" indent="0" algn="l" rtl="0">
              <a:spcBef>
                <a:spcPts val="0"/>
              </a:spcBef>
              <a:spcAft>
                <a:spcPts val="0"/>
              </a:spcAft>
              <a:buNone/>
            </a:pPr>
            <a:endParaRPr sz="500" b="1">
              <a:solidFill>
                <a:srgbClr val="333F50"/>
              </a:solidFill>
              <a:latin typeface="Arial"/>
              <a:ea typeface="Arial"/>
              <a:cs typeface="Arial"/>
              <a:sym typeface="Arial"/>
            </a:endParaRPr>
          </a:p>
          <a:p>
            <a:pPr marL="0" marR="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f2699d9fcf_1_22"/>
          <p:cNvSpPr/>
          <p:nvPr/>
        </p:nvSpPr>
        <p:spPr>
          <a:xfrm>
            <a:off x="279162" y="935696"/>
            <a:ext cx="11633700" cy="106800"/>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92" name="Google Shape;192;gf2699d9fcf_1_22"/>
          <p:cNvSpPr txBox="1"/>
          <p:nvPr/>
        </p:nvSpPr>
        <p:spPr>
          <a:xfrm>
            <a:off x="522514" y="145143"/>
            <a:ext cx="11326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rPr>
              <a:t>Possible Sources of Bias</a:t>
            </a:r>
            <a:endParaRPr sz="3600" b="1">
              <a:solidFill>
                <a:srgbClr val="333F50"/>
              </a:solidFill>
              <a:latin typeface="Arial"/>
              <a:ea typeface="Arial"/>
              <a:cs typeface="Arial"/>
              <a:sym typeface="Arial"/>
            </a:endParaRPr>
          </a:p>
        </p:txBody>
      </p:sp>
      <p:sp>
        <p:nvSpPr>
          <p:cNvPr id="193" name="Google Shape;193;gf2699d9fcf_1_22"/>
          <p:cNvSpPr txBox="1"/>
          <p:nvPr/>
        </p:nvSpPr>
        <p:spPr>
          <a:xfrm>
            <a:off x="1394732" y="4382505"/>
            <a:ext cx="94026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333F50"/>
                </a:solidFill>
                <a:latin typeface="Arial"/>
                <a:ea typeface="Arial"/>
                <a:cs typeface="Arial"/>
                <a:sym typeface="Arial"/>
              </a:rPr>
              <a:t> </a:t>
            </a:r>
            <a:endParaRPr sz="2800" b="1">
              <a:solidFill>
                <a:srgbClr val="333F50"/>
              </a:solidFill>
              <a:latin typeface="Arial"/>
              <a:ea typeface="Arial"/>
              <a:cs typeface="Arial"/>
              <a:sym typeface="Arial"/>
            </a:endParaRPr>
          </a:p>
        </p:txBody>
      </p:sp>
      <p:sp>
        <p:nvSpPr>
          <p:cNvPr id="194" name="Google Shape;194;gf2699d9fcf_1_22"/>
          <p:cNvSpPr txBox="1"/>
          <p:nvPr/>
        </p:nvSpPr>
        <p:spPr>
          <a:xfrm>
            <a:off x="522514" y="1316718"/>
            <a:ext cx="11326500" cy="2678100"/>
          </a:xfrm>
          <a:prstGeom prst="rect">
            <a:avLst/>
          </a:prstGeom>
          <a:noFill/>
          <a:ln>
            <a:noFill/>
          </a:ln>
        </p:spPr>
        <p:txBody>
          <a:bodyPr spcFirstLastPara="1" wrap="square" lIns="91425" tIns="45700" rIns="91425" bIns="45700" anchor="t" anchorCtr="0">
            <a:spAutoFit/>
          </a:bodyPr>
          <a:lstStyle/>
          <a:p>
            <a:pPr marL="457200" marR="0" lvl="0" indent="-406400" algn="l" rtl="0">
              <a:spcBef>
                <a:spcPts val="0"/>
              </a:spcBef>
              <a:spcAft>
                <a:spcPts val="0"/>
              </a:spcAft>
              <a:buClr>
                <a:srgbClr val="333F50"/>
              </a:buClr>
              <a:buSzPts val="2800"/>
              <a:buChar char="-"/>
            </a:pPr>
            <a:r>
              <a:rPr lang="en-US" sz="2800" b="1">
                <a:solidFill>
                  <a:srgbClr val="333F50"/>
                </a:solidFill>
              </a:rPr>
              <a:t>One of the possible sources of bias is the source data, regarding how it was collected and reported.</a:t>
            </a:r>
            <a:endParaRPr sz="2800" b="1">
              <a:solidFill>
                <a:srgbClr val="333F50"/>
              </a:solidFill>
            </a:endParaRPr>
          </a:p>
          <a:p>
            <a:pPr marL="0" marR="0" lvl="0" indent="0" algn="l" rtl="0">
              <a:spcBef>
                <a:spcPts val="0"/>
              </a:spcBef>
              <a:spcAft>
                <a:spcPts val="0"/>
              </a:spcAft>
              <a:buNone/>
            </a:pPr>
            <a:endParaRPr sz="2800" b="1">
              <a:solidFill>
                <a:srgbClr val="333F50"/>
              </a:solidFill>
            </a:endParaRPr>
          </a:p>
          <a:p>
            <a:pPr marL="457200" marR="0" lvl="0" indent="-406400" algn="l" rtl="0">
              <a:spcBef>
                <a:spcPts val="0"/>
              </a:spcBef>
              <a:spcAft>
                <a:spcPts val="0"/>
              </a:spcAft>
              <a:buClr>
                <a:srgbClr val="333F50"/>
              </a:buClr>
              <a:buSzPts val="2800"/>
              <a:buChar char="-"/>
            </a:pPr>
            <a:r>
              <a:rPr lang="en-US" sz="2800" b="1">
                <a:solidFill>
                  <a:srgbClr val="333F50"/>
                </a:solidFill>
              </a:rPr>
              <a:t>There’s a possibility of selection bias, as the power consumption records could be of only the major cities and not the countryside.</a:t>
            </a:r>
            <a:endParaRPr/>
          </a:p>
        </p:txBody>
      </p:sp>
      <p:sp>
        <p:nvSpPr>
          <p:cNvPr id="195" name="Google Shape;195;gf2699d9fcf_1_22"/>
          <p:cNvSpPr txBox="1"/>
          <p:nvPr/>
        </p:nvSpPr>
        <p:spPr>
          <a:xfrm>
            <a:off x="4668001" y="5860175"/>
            <a:ext cx="2856000" cy="7695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F2F2F2"/>
                </a:solidFill>
                <a:latin typeface="Malgun Gothic"/>
                <a:ea typeface="Malgun Gothic"/>
                <a:cs typeface="Malgun Gothic"/>
                <a:sym typeface="Malgun Gothic"/>
              </a:rPr>
              <a:t>Questions?</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800" b="1" dirty="0" smtClean="0">
                <a:latin typeface="Bookman Old Style" panose="02050604050505020204" pitchFamily="18" charset="0"/>
              </a:rPr>
              <a:t>Thank You</a:t>
            </a:r>
            <a:endParaRPr lang="en-IN" sz="8800" b="1" dirty="0">
              <a:latin typeface="Bookman Old Style" panose="02050604050505020204" pitchFamily="18" charset="0"/>
            </a:endParaRPr>
          </a:p>
        </p:txBody>
      </p:sp>
    </p:spTree>
    <p:extLst>
      <p:ext uri="{BB962C8B-B14F-4D97-AF65-F5344CB8AC3E}">
        <p14:creationId xmlns:p14="http://schemas.microsoft.com/office/powerpoint/2010/main" val="161954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f2699d9fcf_1_5"/>
          <p:cNvSpPr/>
          <p:nvPr/>
        </p:nvSpPr>
        <p:spPr>
          <a:xfrm>
            <a:off x="279162" y="935696"/>
            <a:ext cx="11633700" cy="106800"/>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92" name="Google Shape;92;gf2699d9fcf_1_5"/>
          <p:cNvSpPr txBox="1"/>
          <p:nvPr/>
        </p:nvSpPr>
        <p:spPr>
          <a:xfrm>
            <a:off x="522514" y="145143"/>
            <a:ext cx="6557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rPr>
              <a:t>Research Questions</a:t>
            </a:r>
            <a:endParaRPr sz="3600" b="1">
              <a:solidFill>
                <a:srgbClr val="333F50"/>
              </a:solidFill>
              <a:latin typeface="Arial"/>
              <a:ea typeface="Arial"/>
              <a:cs typeface="Arial"/>
              <a:sym typeface="Arial"/>
            </a:endParaRPr>
          </a:p>
        </p:txBody>
      </p:sp>
      <p:sp>
        <p:nvSpPr>
          <p:cNvPr id="93" name="Google Shape;93;gf2699d9fcf_1_5"/>
          <p:cNvSpPr txBox="1"/>
          <p:nvPr/>
        </p:nvSpPr>
        <p:spPr>
          <a:xfrm>
            <a:off x="522525" y="1469137"/>
            <a:ext cx="11326500" cy="2940000"/>
          </a:xfrm>
          <a:prstGeom prst="rect">
            <a:avLst/>
          </a:prstGeom>
          <a:noFill/>
          <a:ln>
            <a:noFill/>
          </a:ln>
        </p:spPr>
        <p:txBody>
          <a:bodyPr spcFirstLastPara="1" wrap="square" lIns="91425" tIns="45700" rIns="91425" bIns="45700" anchor="t" anchorCtr="0">
            <a:spAutoFit/>
          </a:bodyPr>
          <a:lstStyle/>
          <a:p>
            <a:pPr marL="457200" marR="0" lvl="0" indent="-463550" algn="l" rtl="0">
              <a:spcBef>
                <a:spcPts val="0"/>
              </a:spcBef>
              <a:spcAft>
                <a:spcPts val="0"/>
              </a:spcAft>
              <a:buClr>
                <a:srgbClr val="333F50"/>
              </a:buClr>
              <a:buSzPts val="3700"/>
              <a:buFont typeface="Arial"/>
              <a:buChar char="-"/>
            </a:pPr>
            <a:r>
              <a:rPr lang="en-US" sz="3700" b="1">
                <a:solidFill>
                  <a:srgbClr val="333F50"/>
                </a:solidFill>
              </a:rPr>
              <a:t>How does the state’s power consumption relate to the GDP?</a:t>
            </a:r>
            <a:endParaRPr sz="3700" b="1">
              <a:solidFill>
                <a:srgbClr val="333F50"/>
              </a:solidFill>
            </a:endParaRPr>
          </a:p>
          <a:p>
            <a:pPr marL="457200" marR="0" lvl="0" indent="0" algn="l" rtl="0">
              <a:spcBef>
                <a:spcPts val="0"/>
              </a:spcBef>
              <a:spcAft>
                <a:spcPts val="0"/>
              </a:spcAft>
              <a:buNone/>
            </a:pPr>
            <a:endParaRPr sz="3700" b="1">
              <a:solidFill>
                <a:srgbClr val="333F50"/>
              </a:solidFill>
            </a:endParaRPr>
          </a:p>
          <a:p>
            <a:pPr marL="457200" marR="0" lvl="0" indent="-463550" algn="l" rtl="0">
              <a:spcBef>
                <a:spcPts val="0"/>
              </a:spcBef>
              <a:spcAft>
                <a:spcPts val="0"/>
              </a:spcAft>
              <a:buClr>
                <a:srgbClr val="333F50"/>
              </a:buClr>
              <a:buSzPts val="3700"/>
              <a:buFont typeface="Arial"/>
              <a:buChar char="-"/>
            </a:pPr>
            <a:r>
              <a:rPr lang="en-US" sz="3700" b="1">
                <a:solidFill>
                  <a:srgbClr val="333F50"/>
                </a:solidFill>
              </a:rPr>
              <a:t>How well does each state’s power consumption predict their GDP?</a:t>
            </a:r>
            <a:endParaRPr sz="3700" b="1">
              <a:solidFill>
                <a:srgbClr val="333F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99" name="Google Shape;99;p2"/>
          <p:cNvSpPr txBox="1"/>
          <p:nvPr/>
        </p:nvSpPr>
        <p:spPr>
          <a:xfrm>
            <a:off x="522514" y="145143"/>
            <a:ext cx="3289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rPr>
              <a:t>Background</a:t>
            </a:r>
            <a:endParaRPr sz="3600" b="1">
              <a:solidFill>
                <a:srgbClr val="333F50"/>
              </a:solidFill>
              <a:latin typeface="Arial"/>
              <a:ea typeface="Arial"/>
              <a:cs typeface="Arial"/>
              <a:sym typeface="Arial"/>
            </a:endParaRPr>
          </a:p>
        </p:txBody>
      </p:sp>
      <p:pic>
        <p:nvPicPr>
          <p:cNvPr id="100" name="Google Shape;100;p2"/>
          <p:cNvPicPr preferRelativeResize="0"/>
          <p:nvPr/>
        </p:nvPicPr>
        <p:blipFill rotWithShape="1">
          <a:blip r:embed="rId3">
            <a:alphaModFix/>
          </a:blip>
          <a:srcRect/>
          <a:stretch/>
        </p:blipFill>
        <p:spPr>
          <a:xfrm>
            <a:off x="1313545" y="1582397"/>
            <a:ext cx="9564910" cy="4782456"/>
          </a:xfrm>
          <a:prstGeom prst="rect">
            <a:avLst/>
          </a:prstGeom>
          <a:noFill/>
          <a:ln>
            <a:noFill/>
          </a:ln>
        </p:spPr>
      </p:pic>
      <p:sp>
        <p:nvSpPr>
          <p:cNvPr id="101" name="Google Shape;101;p2"/>
          <p:cNvSpPr/>
          <p:nvPr/>
        </p:nvSpPr>
        <p:spPr>
          <a:xfrm>
            <a:off x="7970011" y="772109"/>
            <a:ext cx="4093829" cy="547733"/>
          </a:xfrm>
          <a:prstGeom prst="wedgeRoundRectCallout">
            <a:avLst>
              <a:gd name="adj1" fmla="val -55265"/>
              <a:gd name="adj2" fmla="val 42960"/>
              <a:gd name="adj3" fmla="val 16667"/>
            </a:avLst>
          </a:prstGeom>
          <a:solidFill>
            <a:srgbClr val="B3C6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333F50"/>
                </a:solidFill>
                <a:latin typeface="Malgun Gothic"/>
                <a:ea typeface="Malgun Gothic"/>
                <a:cs typeface="Malgun Gothic"/>
                <a:sym typeface="Malgun Gothic"/>
              </a:rPr>
              <a:t>Just a meter for billing</a:t>
            </a:r>
            <a:endParaRPr sz="2400" b="1">
              <a:solidFill>
                <a:srgbClr val="333F50"/>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07" name="Google Shape;107;p3"/>
          <p:cNvSpPr txBox="1"/>
          <p:nvPr/>
        </p:nvSpPr>
        <p:spPr>
          <a:xfrm>
            <a:off x="522514" y="145143"/>
            <a:ext cx="7589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latin typeface="Arial"/>
                <a:ea typeface="Arial"/>
                <a:cs typeface="Arial"/>
                <a:sym typeface="Arial"/>
              </a:rPr>
              <a:t>Deployment of </a:t>
            </a:r>
            <a:r>
              <a:rPr lang="en-US" sz="3600" b="1">
                <a:solidFill>
                  <a:srgbClr val="333F50"/>
                </a:solidFill>
              </a:rPr>
              <a:t>S</a:t>
            </a:r>
            <a:r>
              <a:rPr lang="en-US" sz="3600" b="1">
                <a:solidFill>
                  <a:srgbClr val="333F50"/>
                </a:solidFill>
                <a:latin typeface="Arial"/>
                <a:ea typeface="Arial"/>
                <a:cs typeface="Arial"/>
                <a:sym typeface="Arial"/>
              </a:rPr>
              <a:t>mart </a:t>
            </a:r>
            <a:r>
              <a:rPr lang="en-US" sz="3600" b="1">
                <a:solidFill>
                  <a:srgbClr val="333F50"/>
                </a:solidFill>
              </a:rPr>
              <a:t>M</a:t>
            </a:r>
            <a:r>
              <a:rPr lang="en-US" sz="3600" b="1">
                <a:solidFill>
                  <a:srgbClr val="333F50"/>
                </a:solidFill>
                <a:latin typeface="Arial"/>
                <a:ea typeface="Arial"/>
                <a:cs typeface="Arial"/>
                <a:sym typeface="Arial"/>
              </a:rPr>
              <a:t>eter</a:t>
            </a:r>
            <a:endParaRPr sz="3600" b="1">
              <a:solidFill>
                <a:srgbClr val="333F5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a:stretch/>
        </p:blipFill>
        <p:spPr>
          <a:xfrm>
            <a:off x="1244366" y="1337759"/>
            <a:ext cx="9703268" cy="53566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a:stretch/>
        </p:blipFill>
        <p:spPr>
          <a:xfrm>
            <a:off x="1610900" y="1125050"/>
            <a:ext cx="8816626" cy="5614999"/>
          </a:xfrm>
          <a:prstGeom prst="rect">
            <a:avLst/>
          </a:prstGeom>
          <a:noFill/>
          <a:ln>
            <a:noFill/>
          </a:ln>
        </p:spPr>
      </p:pic>
      <p:sp>
        <p:nvSpPr>
          <p:cNvPr id="114" name="Google Shape;114;p4"/>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15" name="Google Shape;115;p4"/>
          <p:cNvSpPr txBox="1"/>
          <p:nvPr/>
        </p:nvSpPr>
        <p:spPr>
          <a:xfrm>
            <a:off x="522514" y="145143"/>
            <a:ext cx="6557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latin typeface="Arial"/>
                <a:ea typeface="Arial"/>
                <a:cs typeface="Arial"/>
                <a:sym typeface="Arial"/>
              </a:rPr>
              <a:t>Excellent </a:t>
            </a:r>
            <a:r>
              <a:rPr lang="en-US" sz="3600" b="1">
                <a:solidFill>
                  <a:srgbClr val="333F50"/>
                </a:solidFill>
              </a:rPr>
              <a:t>S</a:t>
            </a:r>
            <a:r>
              <a:rPr lang="en-US" sz="3600" b="1">
                <a:solidFill>
                  <a:srgbClr val="333F50"/>
                </a:solidFill>
                <a:latin typeface="Arial"/>
                <a:ea typeface="Arial"/>
                <a:cs typeface="Arial"/>
                <a:sym typeface="Arial"/>
              </a:rPr>
              <a:t>ource of </a:t>
            </a:r>
            <a:r>
              <a:rPr lang="en-US" sz="3600" b="1">
                <a:solidFill>
                  <a:srgbClr val="333F50"/>
                </a:solidFill>
              </a:rPr>
              <a:t>D</a:t>
            </a:r>
            <a:r>
              <a:rPr lang="en-US" sz="3600" b="1">
                <a:solidFill>
                  <a:srgbClr val="333F50"/>
                </a:solidFill>
                <a:latin typeface="Arial"/>
                <a:ea typeface="Arial"/>
                <a:cs typeface="Arial"/>
                <a:sym typeface="Arial"/>
              </a:rPr>
              <a:t>ata</a:t>
            </a:r>
            <a:endParaRPr sz="3600" b="1">
              <a:solidFill>
                <a:srgbClr val="333F5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21" name="Google Shape;121;p5"/>
          <p:cNvSpPr txBox="1"/>
          <p:nvPr/>
        </p:nvSpPr>
        <p:spPr>
          <a:xfrm>
            <a:off x="522514" y="145143"/>
            <a:ext cx="75183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rPr>
              <a:t>Power Data Example #1</a:t>
            </a:r>
            <a:endParaRPr sz="3600" b="1">
              <a:solidFill>
                <a:srgbClr val="333F50"/>
              </a:solidFill>
              <a:latin typeface="Arial"/>
              <a:ea typeface="Arial"/>
              <a:cs typeface="Arial"/>
              <a:sym typeface="Arial"/>
            </a:endParaRPr>
          </a:p>
        </p:txBody>
      </p:sp>
      <p:pic>
        <p:nvPicPr>
          <p:cNvPr id="122" name="Google Shape;122;p5"/>
          <p:cNvPicPr preferRelativeResize="0"/>
          <p:nvPr/>
        </p:nvPicPr>
        <p:blipFill rotWithShape="1">
          <a:blip r:embed="rId3">
            <a:alphaModFix/>
          </a:blip>
          <a:srcRect/>
          <a:stretch/>
        </p:blipFill>
        <p:spPr>
          <a:xfrm>
            <a:off x="1552256" y="2021747"/>
            <a:ext cx="9087488" cy="36198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pic>
        <p:nvPicPr>
          <p:cNvPr id="128" name="Google Shape;128;p7"/>
          <p:cNvPicPr preferRelativeResize="0"/>
          <p:nvPr/>
        </p:nvPicPr>
        <p:blipFill rotWithShape="1">
          <a:blip r:embed="rId3">
            <a:alphaModFix/>
          </a:blip>
          <a:srcRect/>
          <a:stretch/>
        </p:blipFill>
        <p:spPr>
          <a:xfrm>
            <a:off x="2771775" y="1600200"/>
            <a:ext cx="6648450" cy="3325602"/>
          </a:xfrm>
          <a:prstGeom prst="rect">
            <a:avLst/>
          </a:prstGeom>
          <a:noFill/>
          <a:ln>
            <a:noFill/>
          </a:ln>
        </p:spPr>
      </p:pic>
      <p:pic>
        <p:nvPicPr>
          <p:cNvPr id="129" name="Google Shape;129;p7"/>
          <p:cNvPicPr preferRelativeResize="0"/>
          <p:nvPr/>
        </p:nvPicPr>
        <p:blipFill rotWithShape="1">
          <a:blip r:embed="rId4">
            <a:alphaModFix/>
          </a:blip>
          <a:srcRect/>
          <a:stretch/>
        </p:blipFill>
        <p:spPr>
          <a:xfrm>
            <a:off x="279162" y="4134768"/>
            <a:ext cx="4065432" cy="2165328"/>
          </a:xfrm>
          <a:prstGeom prst="rect">
            <a:avLst/>
          </a:prstGeom>
          <a:noFill/>
          <a:ln>
            <a:noFill/>
          </a:ln>
        </p:spPr>
      </p:pic>
      <p:pic>
        <p:nvPicPr>
          <p:cNvPr id="130" name="Google Shape;130;p7"/>
          <p:cNvPicPr preferRelativeResize="0"/>
          <p:nvPr/>
        </p:nvPicPr>
        <p:blipFill rotWithShape="1">
          <a:blip r:embed="rId5">
            <a:alphaModFix/>
          </a:blip>
          <a:srcRect/>
          <a:stretch/>
        </p:blipFill>
        <p:spPr>
          <a:xfrm>
            <a:off x="7847408" y="4134768"/>
            <a:ext cx="4065431" cy="2165328"/>
          </a:xfrm>
          <a:prstGeom prst="rect">
            <a:avLst/>
          </a:prstGeom>
          <a:noFill/>
          <a:ln>
            <a:noFill/>
          </a:ln>
        </p:spPr>
      </p:pic>
      <p:sp>
        <p:nvSpPr>
          <p:cNvPr id="131" name="Google Shape;131;p7"/>
          <p:cNvSpPr txBox="1"/>
          <p:nvPr/>
        </p:nvSpPr>
        <p:spPr>
          <a:xfrm>
            <a:off x="0" y="1113599"/>
            <a:ext cx="7232700" cy="9234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2F2F2"/>
                </a:solidFill>
                <a:latin typeface="Malgun Gothic"/>
                <a:ea typeface="Malgun Gothic"/>
                <a:cs typeface="Malgun Gothic"/>
                <a:sym typeface="Malgun Gothic"/>
              </a:rPr>
              <a:t>If you analyze the electricity consumption in a specific area, you can find out which area has the greatest potential, and through this, you will be able to open a new business in the optimal location.</a:t>
            </a:r>
            <a:endParaRPr/>
          </a:p>
        </p:txBody>
      </p:sp>
      <p:sp>
        <p:nvSpPr>
          <p:cNvPr id="132" name="Google Shape;132;p7"/>
          <p:cNvSpPr txBox="1"/>
          <p:nvPr/>
        </p:nvSpPr>
        <p:spPr>
          <a:xfrm>
            <a:off x="522528" y="145150"/>
            <a:ext cx="9772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rPr>
              <a:t>Our Project’s Possible Application</a:t>
            </a:r>
            <a:endParaRPr sz="3600" b="1">
              <a:solidFill>
                <a:srgbClr val="333F5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38" name="Google Shape;138;p8"/>
          <p:cNvSpPr txBox="1"/>
          <p:nvPr/>
        </p:nvSpPr>
        <p:spPr>
          <a:xfrm>
            <a:off x="522514" y="145143"/>
            <a:ext cx="11326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rPr>
              <a:t>Data</a:t>
            </a:r>
            <a:endParaRPr sz="3600" b="1">
              <a:solidFill>
                <a:srgbClr val="333F50"/>
              </a:solidFill>
              <a:latin typeface="Arial"/>
              <a:ea typeface="Arial"/>
              <a:cs typeface="Arial"/>
              <a:sym typeface="Arial"/>
            </a:endParaRPr>
          </a:p>
        </p:txBody>
      </p:sp>
      <p:sp>
        <p:nvSpPr>
          <p:cNvPr id="139" name="Google Shape;139;p8"/>
          <p:cNvSpPr txBox="1"/>
          <p:nvPr/>
        </p:nvSpPr>
        <p:spPr>
          <a:xfrm>
            <a:off x="1162650" y="1468300"/>
            <a:ext cx="10093500" cy="3940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333F50"/>
                </a:solidFill>
              </a:rPr>
              <a:t>Data Source</a:t>
            </a:r>
            <a:endParaRPr sz="2800" b="1">
              <a:solidFill>
                <a:srgbClr val="333F50"/>
              </a:solidFill>
            </a:endParaRPr>
          </a:p>
          <a:p>
            <a:pPr marL="0" marR="0" lvl="0" indent="0" algn="l" rtl="0">
              <a:spcBef>
                <a:spcPts val="0"/>
              </a:spcBef>
              <a:spcAft>
                <a:spcPts val="0"/>
              </a:spcAft>
              <a:buNone/>
            </a:pPr>
            <a:endParaRPr sz="2800" b="1">
              <a:solidFill>
                <a:srgbClr val="333F50"/>
              </a:solidFill>
            </a:endParaRPr>
          </a:p>
          <a:p>
            <a:pPr marL="0" marR="0" lvl="0" indent="0" algn="l" rtl="0">
              <a:spcBef>
                <a:spcPts val="0"/>
              </a:spcBef>
              <a:spcAft>
                <a:spcPts val="0"/>
              </a:spcAft>
              <a:buNone/>
            </a:pPr>
            <a:endParaRPr sz="2800" b="1">
              <a:solidFill>
                <a:srgbClr val="333F50"/>
              </a:solidFill>
            </a:endParaRPr>
          </a:p>
          <a:p>
            <a:pPr marL="0" marR="0" lvl="0" indent="0" algn="l" rtl="0">
              <a:spcBef>
                <a:spcPts val="0"/>
              </a:spcBef>
              <a:spcAft>
                <a:spcPts val="0"/>
              </a:spcAft>
              <a:buNone/>
            </a:pPr>
            <a:r>
              <a:rPr lang="en-US" sz="2800" b="1">
                <a:solidFill>
                  <a:srgbClr val="333F50"/>
                </a:solidFill>
                <a:latin typeface="Arial"/>
                <a:ea typeface="Arial"/>
                <a:cs typeface="Arial"/>
                <a:sym typeface="Arial"/>
              </a:rPr>
              <a:t>  1. Annual power usage by state of USA (1990~201</a:t>
            </a:r>
            <a:r>
              <a:rPr lang="en-US" sz="2800" b="1">
                <a:solidFill>
                  <a:srgbClr val="333F50"/>
                </a:solidFill>
              </a:rPr>
              <a:t>8</a:t>
            </a:r>
            <a:r>
              <a:rPr lang="en-US" sz="2800" b="1">
                <a:solidFill>
                  <a:srgbClr val="333F50"/>
                </a:solidFill>
                <a:latin typeface="Arial"/>
                <a:ea typeface="Arial"/>
                <a:cs typeface="Arial"/>
                <a:sym typeface="Arial"/>
              </a:rPr>
              <a:t>)</a:t>
            </a:r>
            <a:endParaRPr/>
          </a:p>
          <a:p>
            <a:pPr marL="0" marR="0" lvl="0" indent="0" algn="l" rtl="0">
              <a:spcBef>
                <a:spcPts val="0"/>
              </a:spcBef>
              <a:spcAft>
                <a:spcPts val="0"/>
              </a:spcAft>
              <a:buNone/>
            </a:pPr>
            <a:r>
              <a:rPr lang="en-US" sz="2800" b="1">
                <a:solidFill>
                  <a:srgbClr val="333F50"/>
                </a:solidFill>
                <a:latin typeface="Arial"/>
                <a:ea typeface="Arial"/>
                <a:cs typeface="Arial"/>
                <a:sym typeface="Arial"/>
              </a:rPr>
              <a:t>     - </a:t>
            </a:r>
            <a:r>
              <a:rPr lang="en-US" sz="2100" b="1">
                <a:solidFill>
                  <a:srgbClr val="333F50"/>
                </a:solidFill>
              </a:rPr>
              <a:t>https://www.eia.gov/electricity/data/state</a:t>
            </a:r>
            <a:endParaRPr sz="2100" b="1">
              <a:solidFill>
                <a:srgbClr val="333F50"/>
              </a:solidFill>
              <a:latin typeface="Arial"/>
              <a:ea typeface="Arial"/>
              <a:cs typeface="Arial"/>
              <a:sym typeface="Arial"/>
            </a:endParaRPr>
          </a:p>
          <a:p>
            <a:pPr marL="0" marR="0" lvl="0" indent="0" algn="l" rtl="0">
              <a:spcBef>
                <a:spcPts val="0"/>
              </a:spcBef>
              <a:spcAft>
                <a:spcPts val="0"/>
              </a:spcAft>
              <a:buNone/>
            </a:pPr>
            <a:endParaRPr sz="2800" b="1">
              <a:solidFill>
                <a:srgbClr val="333F50"/>
              </a:solidFill>
            </a:endParaRPr>
          </a:p>
          <a:p>
            <a:pPr marL="0" marR="0" lvl="0" indent="0" algn="l" rtl="0">
              <a:spcBef>
                <a:spcPts val="0"/>
              </a:spcBef>
              <a:spcAft>
                <a:spcPts val="0"/>
              </a:spcAft>
              <a:buNone/>
            </a:pPr>
            <a:endParaRPr sz="1200" b="1">
              <a:solidFill>
                <a:srgbClr val="333F50"/>
              </a:solidFill>
              <a:latin typeface="Arial"/>
              <a:ea typeface="Arial"/>
              <a:cs typeface="Arial"/>
              <a:sym typeface="Arial"/>
            </a:endParaRPr>
          </a:p>
          <a:p>
            <a:pPr marL="0" marR="0" lvl="0" indent="0" algn="l" rtl="0">
              <a:spcBef>
                <a:spcPts val="0"/>
              </a:spcBef>
              <a:spcAft>
                <a:spcPts val="0"/>
              </a:spcAft>
              <a:buNone/>
            </a:pPr>
            <a:r>
              <a:rPr lang="en-US" sz="2800" b="1">
                <a:solidFill>
                  <a:srgbClr val="333F50"/>
                </a:solidFill>
                <a:latin typeface="Arial"/>
                <a:ea typeface="Arial"/>
                <a:cs typeface="Arial"/>
                <a:sym typeface="Arial"/>
              </a:rPr>
              <a:t>  2. GDP by state of USA (1997~201</a:t>
            </a:r>
            <a:r>
              <a:rPr lang="en-US" sz="2800" b="1">
                <a:solidFill>
                  <a:srgbClr val="333F50"/>
                </a:solidFill>
              </a:rPr>
              <a:t>8</a:t>
            </a:r>
            <a:r>
              <a:rPr lang="en-US" sz="2800" b="1">
                <a:solidFill>
                  <a:srgbClr val="333F50"/>
                </a:solidFill>
                <a:latin typeface="Arial"/>
                <a:ea typeface="Arial"/>
                <a:cs typeface="Arial"/>
                <a:sym typeface="Arial"/>
              </a:rPr>
              <a:t>)</a:t>
            </a:r>
            <a:endParaRPr/>
          </a:p>
          <a:p>
            <a:pPr marL="0" marR="0" lvl="0" indent="0" algn="l" rtl="0">
              <a:spcBef>
                <a:spcPts val="0"/>
              </a:spcBef>
              <a:spcAft>
                <a:spcPts val="0"/>
              </a:spcAft>
              <a:buNone/>
            </a:pPr>
            <a:r>
              <a:rPr lang="en-US" sz="2100" b="1">
                <a:solidFill>
                  <a:srgbClr val="333F50"/>
                </a:solidFill>
              </a:rPr>
              <a:t>https://raw.githubusercontent.com/trackandy/state_gdp_data/main/state_gdp_data.csv</a:t>
            </a:r>
            <a:endParaRPr sz="2100" b="1">
              <a:solidFill>
                <a:srgbClr val="333F5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p:nvPr/>
        </p:nvSpPr>
        <p:spPr>
          <a:xfrm>
            <a:off x="279162" y="935696"/>
            <a:ext cx="11633676" cy="106891"/>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45" name="Google Shape;145;p9"/>
          <p:cNvSpPr txBox="1"/>
          <p:nvPr/>
        </p:nvSpPr>
        <p:spPr>
          <a:xfrm>
            <a:off x="522514" y="145143"/>
            <a:ext cx="11326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33F50"/>
                </a:solidFill>
                <a:latin typeface="Arial"/>
                <a:ea typeface="Arial"/>
                <a:cs typeface="Arial"/>
                <a:sym typeface="Arial"/>
              </a:rPr>
              <a:t>Analysis Result -</a:t>
            </a:r>
            <a:r>
              <a:rPr lang="en-US" sz="3600" b="1">
                <a:solidFill>
                  <a:srgbClr val="333F50"/>
                </a:solidFill>
              </a:rPr>
              <a:t> Florida</a:t>
            </a:r>
            <a:endParaRPr sz="3600" b="1">
              <a:solidFill>
                <a:srgbClr val="333F50"/>
              </a:solidFill>
            </a:endParaRPr>
          </a:p>
        </p:txBody>
      </p:sp>
      <p:pic>
        <p:nvPicPr>
          <p:cNvPr id="146" name="Google Shape;146;p9"/>
          <p:cNvPicPr preferRelativeResize="0"/>
          <p:nvPr/>
        </p:nvPicPr>
        <p:blipFill rotWithShape="1">
          <a:blip r:embed="rId3">
            <a:alphaModFix/>
          </a:blip>
          <a:srcRect/>
          <a:stretch/>
        </p:blipFill>
        <p:spPr>
          <a:xfrm>
            <a:off x="600000" y="1345067"/>
            <a:ext cx="10992001" cy="5242440"/>
          </a:xfrm>
          <a:prstGeom prst="rect">
            <a:avLst/>
          </a:prstGeom>
          <a:noFill/>
          <a:ln>
            <a:noFill/>
          </a:ln>
        </p:spPr>
      </p:pic>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359</Words>
  <Application>Microsoft Office PowerPoint</Application>
  <PresentationFormat>Widescreen</PresentationFormat>
  <Paragraphs>56</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Malgun Gothic</vt:lpstr>
      <vt:lpstr>Arial</vt:lpstr>
      <vt:lpstr>Bookman Old Style</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Predicting Energy usage based on previous Data for the state of Colorado</vt:lpstr>
      <vt:lpstr>Predicting GDP data based on Electric Usage for the state of Colorado</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gilmo1234@outlook.kr</dc:creator>
  <cp:lastModifiedBy>Microsoft account</cp:lastModifiedBy>
  <cp:revision>1</cp:revision>
  <dcterms:created xsi:type="dcterms:W3CDTF">2021-09-21T18:53:20Z</dcterms:created>
  <dcterms:modified xsi:type="dcterms:W3CDTF">2021-09-23T23:18:22Z</dcterms:modified>
</cp:coreProperties>
</file>