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256" r:id="rId2"/>
    <p:sldId id="295" r:id="rId3"/>
    <p:sldId id="297" r:id="rId4"/>
    <p:sldId id="298" r:id="rId5"/>
    <p:sldId id="303" r:id="rId6"/>
    <p:sldId id="296" r:id="rId7"/>
    <p:sldId id="299" r:id="rId8"/>
    <p:sldId id="300" r:id="rId9"/>
    <p:sldId id="304" r:id="rId10"/>
    <p:sldId id="305" r:id="rId11"/>
    <p:sldId id="301" r:id="rId12"/>
    <p:sldId id="302"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1E1E1"/>
    <a:srgbClr val="FFFFFF"/>
    <a:srgbClr val="D24726"/>
    <a:srgbClr val="404040"/>
    <a:srgbClr val="FF9B45"/>
    <a:srgbClr val="DD462F"/>
    <a:srgbClr val="F8CFB6"/>
    <a:srgbClr val="F8CAB6"/>
    <a:srgbClr val="9239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4214" autoAdjust="0"/>
  </p:normalViewPr>
  <p:slideViewPr>
    <p:cSldViewPr snapToGrid="0">
      <p:cViewPr varScale="1">
        <p:scale>
          <a:sx n="82" d="100"/>
          <a:sy n="82" d="100"/>
        </p:scale>
        <p:origin x="86" y="2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49" y="262783"/>
            <a:ext cx="11682101" cy="6332433"/>
          </a:xfrm>
          <a:prstGeom prst="rect">
            <a:avLst/>
          </a:prstGeom>
          <a:gradFill flip="none" rotWithShape="1">
            <a:gsLst>
              <a:gs pos="0">
                <a:srgbClr val="FFFFFF"/>
              </a:gs>
              <a:gs pos="100000">
                <a:srgbClr val="C00000"/>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pic>
        <p:nvPicPr>
          <p:cNvPr id="6" name="Picture 5">
            <a:extLst>
              <a:ext uri="{FF2B5EF4-FFF2-40B4-BE49-F238E27FC236}">
                <a16:creationId xmlns:a16="http://schemas.microsoft.com/office/drawing/2014/main" id="{FBDCB5B7-AE75-4E3E-9E8C-F080529857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6491" y="5038985"/>
            <a:ext cx="1819015" cy="1819015"/>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36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 www.ai-techsystems.com        |        © AI Tech Systems        |        📧hi@ai-techsystems.com        |        📞+1-408-372-7405</a:t>
            </a:r>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000" y="262783"/>
            <a:ext cx="11682101" cy="20726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6B0192-2EC8-4EBE-A046-C6B581AD143A}"/>
              </a:ext>
            </a:extLst>
          </p:cNvPr>
          <p:cNvSpPr/>
          <p:nvPr userDrawn="1"/>
        </p:nvSpPr>
        <p:spPr>
          <a:xfrm>
            <a:off x="0" y="0"/>
            <a:ext cx="12191999"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 y="0"/>
            <a:ext cx="12105408" cy="678526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 y="6567055"/>
            <a:ext cx="12105409" cy="218209"/>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dirty="0"/>
              <a:t>💻 www.ai-techsystems.com                    |                    © AI Tech Systems                    |                    📧hi@ai-techsystems.com                     |                    📞+1-408-372-7405</a:t>
            </a:r>
          </a:p>
        </p:txBody>
      </p:sp>
      <p:cxnSp>
        <p:nvCxnSpPr>
          <p:cNvPr id="8" name="Straight Connector 7"/>
          <p:cNvCxnSpPr/>
          <p:nvPr userDrawn="1"/>
        </p:nvCxnSpPr>
        <p:spPr>
          <a:xfrm>
            <a:off x="604434" y="1196392"/>
            <a:ext cx="10983132"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ctr"/>
            <a:r>
              <a:rPr lang="en-US" sz="4800" b="1">
                <a:solidFill>
                  <a:schemeClr val="bg1"/>
                </a:solidFill>
              </a:rPr>
              <a:t>NASA: Asteroid Classification</a:t>
            </a:r>
            <a:endParaRPr lang="en-US" sz="4800" b="1" dirty="0">
              <a:solidFill>
                <a:schemeClr val="bg1"/>
              </a:solidFill>
            </a:endParaRPr>
          </a:p>
        </p:txBody>
      </p:sp>
      <p:sp>
        <p:nvSpPr>
          <p:cNvPr id="3" name="Subtitle 2"/>
          <p:cNvSpPr>
            <a:spLocks noGrp="1"/>
          </p:cNvSpPr>
          <p:nvPr>
            <p:ph type="subTitle" idx="4294967295"/>
          </p:nvPr>
        </p:nvSpPr>
        <p:spPr>
          <a:xfrm>
            <a:off x="855619" y="2933105"/>
            <a:ext cx="10293825" cy="1137793"/>
          </a:xfrm>
        </p:spPr>
        <p:txBody>
          <a:bodyPr>
            <a:normAutofit fontScale="77500" lnSpcReduction="20000"/>
          </a:bodyPr>
          <a:lstStyle/>
          <a:p>
            <a:pPr marL="0" indent="0" algn="ctr">
              <a:buNone/>
            </a:pPr>
            <a:r>
              <a:rPr lang="en-US" sz="2600" b="1">
                <a:solidFill>
                  <a:schemeClr val="tx1">
                    <a:lumMod val="85000"/>
                    <a:lumOff val="15000"/>
                  </a:schemeClr>
                </a:solidFill>
                <a:latin typeface="+mj-lt"/>
              </a:rPr>
              <a:t>VIDIT GOYAL</a:t>
            </a:r>
            <a:endParaRPr lang="en-US" sz="2600" b="1" dirty="0">
              <a:solidFill>
                <a:schemeClr val="tx1">
                  <a:lumMod val="85000"/>
                  <a:lumOff val="15000"/>
                </a:schemeClr>
              </a:solidFill>
              <a:latin typeface="+mj-lt"/>
            </a:endParaRPr>
          </a:p>
          <a:p>
            <a:pPr marL="0" indent="0" algn="ctr">
              <a:buNone/>
            </a:pPr>
            <a:r>
              <a:rPr lang="en-US" sz="2600" b="1" dirty="0">
                <a:solidFill>
                  <a:schemeClr val="tx1">
                    <a:lumMod val="85000"/>
                    <a:lumOff val="15000"/>
                  </a:schemeClr>
                </a:solidFill>
                <a:latin typeface="+mj-lt"/>
              </a:rPr>
              <a:t>AI Technology and Systems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38BAA3-D985-7047-A661-B02F6CF0B141}"/>
              </a:ext>
            </a:extLst>
          </p:cNvPr>
          <p:cNvSpPr>
            <a:spLocks noGrp="1"/>
          </p:cNvSpPr>
          <p:nvPr>
            <p:ph type="ftr" sz="quarter" idx="3"/>
          </p:nvPr>
        </p:nvSpPr>
        <p:spPr/>
        <p:txBody>
          <a:bodyPr/>
          <a:lstStyle/>
          <a:p>
            <a:r>
              <a:rPr lang="en-US"/>
              <a:t>💻 www.ai-techsystems.com        |        © AI Tech Systems        |        📧hi@ai-techsystems.com        |        📞+1-408-372-7405</a:t>
            </a:r>
          </a:p>
        </p:txBody>
      </p:sp>
      <p:pic>
        <p:nvPicPr>
          <p:cNvPr id="5" name="Picture 5">
            <a:extLst>
              <a:ext uri="{FF2B5EF4-FFF2-40B4-BE49-F238E27FC236}">
                <a16:creationId xmlns:a16="http://schemas.microsoft.com/office/drawing/2014/main" id="{E2CF0D14-815A-CC4D-A5AC-45F7F1D01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05" y="1280946"/>
            <a:ext cx="6205956" cy="4464015"/>
          </a:xfrm>
          <a:prstGeom prst="rect">
            <a:avLst/>
          </a:prstGeom>
        </p:spPr>
      </p:pic>
      <p:sp>
        <p:nvSpPr>
          <p:cNvPr id="7" name="TextBox 6">
            <a:extLst>
              <a:ext uri="{FF2B5EF4-FFF2-40B4-BE49-F238E27FC236}">
                <a16:creationId xmlns:a16="http://schemas.microsoft.com/office/drawing/2014/main" id="{9FBDB48C-E0B5-CD4F-872F-F8D6FE64354F}"/>
              </a:ext>
            </a:extLst>
          </p:cNvPr>
          <p:cNvSpPr txBox="1"/>
          <p:nvPr/>
        </p:nvSpPr>
        <p:spPr>
          <a:xfrm>
            <a:off x="7075466" y="1505198"/>
            <a:ext cx="4183825" cy="3139321"/>
          </a:xfrm>
          <a:prstGeom prst="rect">
            <a:avLst/>
          </a:prstGeom>
          <a:noFill/>
        </p:spPr>
        <p:txBody>
          <a:bodyPr wrap="square" rtlCol="0">
            <a:spAutoFit/>
          </a:bodyPr>
          <a:lstStyle/>
          <a:p>
            <a:pPr algn="l"/>
            <a:r>
              <a:rPr lang="en-US"/>
              <a:t>Bell-shaped curve shows that it is normally distributed.</a:t>
            </a:r>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r>
              <a:rPr lang="en-US"/>
              <a:t> This type of curve shows that it is right skewed and some are bi-modal.</a:t>
            </a:r>
          </a:p>
        </p:txBody>
      </p:sp>
    </p:spTree>
    <p:extLst>
      <p:ext uri="{BB962C8B-B14F-4D97-AF65-F5344CB8AC3E}">
        <p14:creationId xmlns:p14="http://schemas.microsoft.com/office/powerpoint/2010/main" val="88634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Future work</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830997"/>
          </a:xfrm>
          <a:prstGeom prst="rect">
            <a:avLst/>
          </a:prstGeom>
          <a:noFill/>
        </p:spPr>
        <p:txBody>
          <a:bodyPr wrap="square" rtlCol="0">
            <a:spAutoFit/>
          </a:bodyPr>
          <a:lstStyle/>
          <a:p>
            <a:r>
              <a:rPr lang="en-US" sz="2400">
                <a:solidFill>
                  <a:schemeClr val="tx1">
                    <a:lumMod val="65000"/>
                    <a:lumOff val="35000"/>
                  </a:schemeClr>
                </a:solidFill>
              </a:rPr>
              <a:t> The model can be fit on more parameters if  required.</a:t>
            </a:r>
          </a:p>
          <a:p>
            <a:r>
              <a:rPr lang="en-US" sz="2400">
                <a:solidFill>
                  <a:schemeClr val="tx1">
                    <a:lumMod val="65000"/>
                    <a:lumOff val="35000"/>
                  </a:schemeClr>
                </a:solidFill>
              </a:rPr>
              <a:t> Also other classifiers can be used.</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01161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Summary</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672572" y="1489566"/>
            <a:ext cx="10749874" cy="3046988"/>
          </a:xfrm>
          <a:prstGeom prst="rect">
            <a:avLst/>
          </a:prstGeom>
          <a:noFill/>
        </p:spPr>
        <p:txBody>
          <a:bodyPr wrap="square" rtlCol="0">
            <a:spAutoFit/>
          </a:bodyPr>
          <a:lstStyle/>
          <a:p>
            <a:r>
              <a:rPr lang="en-US" sz="2400">
                <a:solidFill>
                  <a:schemeClr val="tx1">
                    <a:lumMod val="65000"/>
                    <a:lumOff val="35000"/>
                  </a:schemeClr>
                </a:solidFill>
              </a:rPr>
              <a:t>l. Principal component analysis helps make data easier to explore and visualize. It is a simple non-parametric technique for extracting information from complex and confusing data sets. </a:t>
            </a:r>
          </a:p>
          <a:p>
            <a:endParaRPr lang="en-US" sz="2400">
              <a:solidFill>
                <a:schemeClr val="tx1">
                  <a:lumMod val="65000"/>
                  <a:lumOff val="35000"/>
                </a:schemeClr>
              </a:solidFill>
            </a:endParaRPr>
          </a:p>
          <a:p>
            <a:r>
              <a:rPr lang="en-US" sz="2400">
                <a:solidFill>
                  <a:schemeClr val="tx1">
                    <a:lumMod val="65000"/>
                    <a:lumOff val="35000"/>
                  </a:schemeClr>
                </a:solidFill>
              </a:rPr>
              <a:t>2. Out of the 3 classifiers, XGB classifier has the highest Training accuracy of 0.9994 and also the highest f1 score of 0.9949. Therefore it is the best performing model for classifying asteroid as Hazardous or Non-Hazardous.</a:t>
            </a:r>
          </a:p>
          <a:p>
            <a:r>
              <a:rPr lang="en-US" sz="2400">
                <a:solidFill>
                  <a:schemeClr val="tx1">
                    <a:lumMod val="65000"/>
                    <a:lumOff val="35000"/>
                  </a:schemeClr>
                </a:solidFill>
              </a:rPr>
              <a:t> </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35463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A66D28-E6F5-47DA-A9EA-F3FB418B2D67}"/>
              </a:ext>
            </a:extLst>
          </p:cNvPr>
          <p:cNvPicPr>
            <a:picLocks noChangeAspect="1"/>
          </p:cNvPicPr>
          <p:nvPr/>
        </p:nvPicPr>
        <p:blipFill>
          <a:blip r:embed="rId2"/>
          <a:stretch>
            <a:fillRect/>
          </a:stretch>
        </p:blipFill>
        <p:spPr>
          <a:xfrm>
            <a:off x="3309504" y="1535689"/>
            <a:ext cx="4762500" cy="2581275"/>
          </a:xfrm>
          <a:prstGeom prst="roundRect">
            <a:avLst>
              <a:gd name="adj" fmla="val 4167"/>
            </a:avLst>
          </a:prstGeom>
          <a:solidFill>
            <a:srgbClr val="FFFFFF"/>
          </a:solidFill>
          <a:ln w="76200" cap="sq">
            <a:solidFill>
              <a:srgbClr val="EAEAEA"/>
            </a:solidFill>
            <a:miter lim="800000"/>
          </a:ln>
          <a:effectLst>
            <a:reflection blurRad="6350" stA="50000" endA="300" endPos="38500" dist="508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0849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Problem Description</a:t>
            </a:r>
          </a:p>
        </p:txBody>
      </p:sp>
      <p:sp>
        <p:nvSpPr>
          <p:cNvPr id="6" name="TextBox 5">
            <a:extLst>
              <a:ext uri="{FF2B5EF4-FFF2-40B4-BE49-F238E27FC236}">
                <a16:creationId xmlns:a16="http://schemas.microsoft.com/office/drawing/2014/main" id="{546755A6-5E56-43A2-98D6-22526D33D946}"/>
              </a:ext>
            </a:extLst>
          </p:cNvPr>
          <p:cNvSpPr txBox="1"/>
          <p:nvPr/>
        </p:nvSpPr>
        <p:spPr>
          <a:xfrm>
            <a:off x="722547" y="1478433"/>
            <a:ext cx="10749874" cy="954107"/>
          </a:xfrm>
          <a:prstGeom prst="rect">
            <a:avLst/>
          </a:prstGeom>
          <a:noFill/>
        </p:spPr>
        <p:txBody>
          <a:bodyPr wrap="square" rtlCol="0">
            <a:spAutoFit/>
          </a:bodyPr>
          <a:lstStyle/>
          <a:p>
            <a:r>
              <a:rPr lang="en-US" sz="2800"/>
              <a:t>Given more than 40 parameters on an asteroid,  It is difficult to classify the asteroid as Hazardous or Non Hazardous .</a:t>
            </a:r>
            <a:endParaRPr lang="en-US" sz="2400" dirty="0">
              <a:solidFill>
                <a:schemeClr val="tx1">
                  <a:lumMod val="65000"/>
                  <a:lumOff val="35000"/>
                </a:schemeClr>
              </a:solidFill>
            </a:endParaRP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Tree>
    <p:extLst>
      <p:ext uri="{BB962C8B-B14F-4D97-AF65-F5344CB8AC3E}">
        <p14:creationId xmlns:p14="http://schemas.microsoft.com/office/powerpoint/2010/main" val="311755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Proposed Solution</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6" name="TextBox 5">
            <a:extLst>
              <a:ext uri="{FF2B5EF4-FFF2-40B4-BE49-F238E27FC236}">
                <a16:creationId xmlns:a16="http://schemas.microsoft.com/office/drawing/2014/main" id="{AF579106-0BC7-4EB3-9CE7-1C3CCFEBBF62}"/>
              </a:ext>
            </a:extLst>
          </p:cNvPr>
          <p:cNvSpPr txBox="1"/>
          <p:nvPr/>
        </p:nvSpPr>
        <p:spPr>
          <a:xfrm>
            <a:off x="722547" y="1478433"/>
            <a:ext cx="10749874" cy="3785652"/>
          </a:xfrm>
          <a:prstGeom prst="rect">
            <a:avLst/>
          </a:prstGeom>
          <a:noFill/>
        </p:spPr>
        <p:txBody>
          <a:bodyPr wrap="square" rtlCol="0">
            <a:spAutoFit/>
          </a:bodyPr>
          <a:lstStyle/>
          <a:p>
            <a:r>
              <a:rPr lang="en-US" sz="2400">
                <a:solidFill>
                  <a:schemeClr val="tx1">
                    <a:lumMod val="65000"/>
                    <a:lumOff val="35000"/>
                  </a:schemeClr>
                </a:solidFill>
              </a:rPr>
              <a:t>The solution to the problem has been given using the given steps:</a:t>
            </a:r>
          </a:p>
          <a:p>
            <a:pPr marL="457200" indent="-457200">
              <a:buAutoNum type="arabicPeriod"/>
            </a:pPr>
            <a:r>
              <a:rPr lang="en-US" sz="2400">
                <a:solidFill>
                  <a:schemeClr val="tx1">
                    <a:lumMod val="65000"/>
                    <a:lumOff val="35000"/>
                  </a:schemeClr>
                </a:solidFill>
              </a:rPr>
              <a:t>Data preprocessing→ Removing Null values, Converting object valves to integer values and Neo Reference ID, Name, Close Approach Date, Orbit ID, Orbit Determination Date, Est Dia in KM(min), Est Dia in KM(max) and other valves were dropped as they were not necessary. </a:t>
            </a:r>
          </a:p>
          <a:p>
            <a:pPr marL="457200" indent="-457200">
              <a:buAutoNum type="arabicPeriod"/>
            </a:pPr>
            <a:endParaRPr lang="en-US" sz="2400">
              <a:solidFill>
                <a:schemeClr val="tx1">
                  <a:lumMod val="65000"/>
                  <a:lumOff val="35000"/>
                </a:schemeClr>
              </a:solidFill>
            </a:endParaRPr>
          </a:p>
          <a:p>
            <a:pPr marL="457200" indent="-457200">
              <a:buAutoNum type="arabicPeriod"/>
            </a:pPr>
            <a:r>
              <a:rPr lang="en-US" sz="2400">
                <a:solidFill>
                  <a:schemeClr val="tx1">
                    <a:lumMod val="65000"/>
                    <a:lumOff val="35000"/>
                  </a:schemeClr>
                </a:solidFill>
              </a:rPr>
              <a:t> Principal Component Analysis: 19 Attributes were left after data pre-processing and that 19-D Date was reduced to 2 dimentional data using PCA .</a:t>
            </a:r>
          </a:p>
          <a:p>
            <a:pPr marL="457200" indent="-457200">
              <a:buAutoNum type="arabicPeriod"/>
            </a:pPr>
            <a:r>
              <a:rPr lang="en-US" sz="2400">
                <a:solidFill>
                  <a:schemeClr val="tx1">
                    <a:lumMod val="65000"/>
                    <a:lumOff val="35000"/>
                  </a:schemeClr>
                </a:solidFill>
              </a:rPr>
              <a:t> Machine Learning: Finally, the Model was fit on the data using various classifiers such as Decision tree classifier, XG Boost and Gradient Boosting Algorithm.</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06299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Dataset used</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1938992"/>
          </a:xfrm>
          <a:prstGeom prst="rect">
            <a:avLst/>
          </a:prstGeom>
          <a:noFill/>
        </p:spPr>
        <p:txBody>
          <a:bodyPr wrap="square" rtlCol="0">
            <a:spAutoFit/>
          </a:bodyPr>
          <a:lstStyle/>
          <a:p>
            <a:r>
              <a:rPr lang="en-US" sz="2400">
                <a:solidFill>
                  <a:schemeClr val="tx1">
                    <a:lumMod val="65000"/>
                    <a:lumOff val="35000"/>
                  </a:schemeClr>
                </a:solidFill>
              </a:rPr>
              <a:t>The dataset was obtained from NeoWs (Near Earth Object Web Service) that is a RESTful web service for near earth Asteroid. </a:t>
            </a:r>
          </a:p>
          <a:p>
            <a:endParaRPr lang="en-US" sz="2400">
              <a:solidFill>
                <a:schemeClr val="tx1">
                  <a:lumMod val="65000"/>
                  <a:lumOff val="35000"/>
                </a:schemeClr>
              </a:solidFill>
            </a:endParaRPr>
          </a:p>
          <a:p>
            <a:r>
              <a:rPr lang="en-US" sz="2400">
                <a:solidFill>
                  <a:schemeClr val="tx1">
                    <a:lumMod val="65000"/>
                    <a:lumOff val="35000"/>
                  </a:schemeClr>
                </a:solidFill>
              </a:rPr>
              <a:t> </a:t>
            </a:r>
            <a:r>
              <a:rPr lang="en-US" sz="2400" dirty="0">
                <a:solidFill>
                  <a:schemeClr val="tx1">
                    <a:lumMod val="65000"/>
                    <a:lumOff val="35000"/>
                  </a:schemeClr>
                </a:solidFill>
              </a:rPr>
              <a:t>link to the </a:t>
            </a:r>
            <a:r>
              <a:rPr lang="en-US" sz="2400">
                <a:solidFill>
                  <a:schemeClr val="tx1">
                    <a:lumMod val="65000"/>
                    <a:lumOff val="35000"/>
                  </a:schemeClr>
                </a:solidFill>
              </a:rPr>
              <a:t>data: https://www.kaggle.com/shrutimehta/nasa-asteroids-classification/downloads/nasa-asteroids-classification.zip</a:t>
            </a:r>
          </a:p>
        </p:txBody>
      </p:sp>
    </p:spTree>
    <p:extLst>
      <p:ext uri="{BB962C8B-B14F-4D97-AF65-F5344CB8AC3E}">
        <p14:creationId xmlns:p14="http://schemas.microsoft.com/office/powerpoint/2010/main" val="150372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Benefits and Impact</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1200329"/>
          </a:xfrm>
          <a:prstGeom prst="rect">
            <a:avLst/>
          </a:prstGeom>
          <a:noFill/>
        </p:spPr>
        <p:txBody>
          <a:bodyPr wrap="square" rtlCol="0">
            <a:spAutoFit/>
          </a:bodyPr>
          <a:lstStyle/>
          <a:p>
            <a:r>
              <a:rPr lang="en-US" sz="2400">
                <a:solidFill>
                  <a:schemeClr val="tx1">
                    <a:lumMod val="65000"/>
                    <a:lumOff val="35000"/>
                  </a:schemeClr>
                </a:solidFill>
              </a:rPr>
              <a:t>By observing some parameters on an asteroid, it will be easier to classify an Asteroid as Hazardous or Non-Hazardous. This can help prepare countermeasures if the asteroid is Hazardous.</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371929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040-D563-403A-B771-161ADB0F5E25}"/>
              </a:ext>
            </a:extLst>
          </p:cNvPr>
          <p:cNvSpPr>
            <a:spLocks noGrp="1"/>
          </p:cNvSpPr>
          <p:nvPr>
            <p:ph type="title"/>
          </p:nvPr>
        </p:nvSpPr>
        <p:spPr/>
        <p:txBody>
          <a:bodyPr/>
          <a:lstStyle/>
          <a:p>
            <a:r>
              <a:rPr lang="en-US" dirty="0"/>
              <a:t>Solution Discussion</a:t>
            </a:r>
          </a:p>
        </p:txBody>
      </p:sp>
      <p:sp>
        <p:nvSpPr>
          <p:cNvPr id="8" name="Footer Placeholder 2">
            <a:extLst>
              <a:ext uri="{FF2B5EF4-FFF2-40B4-BE49-F238E27FC236}">
                <a16:creationId xmlns:a16="http://schemas.microsoft.com/office/drawing/2014/main" id="{EF4624EF-0F8A-4C62-95BD-5EDA45AB696A}"/>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pic>
        <p:nvPicPr>
          <p:cNvPr id="3" name="Picture 3">
            <a:extLst>
              <a:ext uri="{FF2B5EF4-FFF2-40B4-BE49-F238E27FC236}">
                <a16:creationId xmlns:a16="http://schemas.microsoft.com/office/drawing/2014/main" id="{C8CFA1EA-F9B9-774C-9A9A-0D5E38CD0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42" y="1614405"/>
            <a:ext cx="8967519" cy="4331581"/>
          </a:xfrm>
          <a:prstGeom prst="rect">
            <a:avLst/>
          </a:prstGeom>
        </p:spPr>
      </p:pic>
    </p:spTree>
    <p:extLst>
      <p:ext uri="{BB962C8B-B14F-4D97-AF65-F5344CB8AC3E}">
        <p14:creationId xmlns:p14="http://schemas.microsoft.com/office/powerpoint/2010/main" val="334720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Challenges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1063" y="2023955"/>
            <a:ext cx="10749874" cy="1200329"/>
          </a:xfrm>
          <a:prstGeom prst="rect">
            <a:avLst/>
          </a:prstGeom>
          <a:noFill/>
        </p:spPr>
        <p:txBody>
          <a:bodyPr wrap="square" rtlCol="0">
            <a:spAutoFit/>
          </a:bodyPr>
          <a:lstStyle/>
          <a:p>
            <a:r>
              <a:rPr lang="en-US" sz="2400">
                <a:solidFill>
                  <a:schemeClr val="tx1">
                    <a:lumMod val="65000"/>
                    <a:lumOff val="35000"/>
                  </a:schemeClr>
                </a:solidFill>
              </a:rPr>
              <a:t>There were 40 attributes in the dataset provided. It was difficult to decide which values to consider and which values to drop.</a:t>
            </a:r>
          </a:p>
          <a:p>
            <a:endParaRPr lang="en-US" sz="2400" dirty="0">
              <a:solidFill>
                <a:schemeClr val="tx1">
                  <a:lumMod val="65000"/>
                  <a:lumOff val="35000"/>
                </a:schemeClr>
              </a:solidFill>
            </a:endParaRPr>
          </a:p>
        </p:txBody>
      </p:sp>
    </p:spTree>
    <p:extLst>
      <p:ext uri="{BB962C8B-B14F-4D97-AF65-F5344CB8AC3E}">
        <p14:creationId xmlns:p14="http://schemas.microsoft.com/office/powerpoint/2010/main" val="285153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CAD0-E346-41B0-8C14-FF63493AAFF6}"/>
              </a:ext>
            </a:extLst>
          </p:cNvPr>
          <p:cNvSpPr>
            <a:spLocks noGrp="1"/>
          </p:cNvSpPr>
          <p:nvPr>
            <p:ph type="title"/>
          </p:nvPr>
        </p:nvSpPr>
        <p:spPr/>
        <p:txBody>
          <a:bodyPr/>
          <a:lstStyle/>
          <a:p>
            <a:r>
              <a:rPr lang="en-US" dirty="0"/>
              <a:t>Results</a:t>
            </a:r>
          </a:p>
        </p:txBody>
      </p:sp>
      <p:sp>
        <p:nvSpPr>
          <p:cNvPr id="5" name="Footer Placeholder 2">
            <a:extLst>
              <a:ext uri="{FF2B5EF4-FFF2-40B4-BE49-F238E27FC236}">
                <a16:creationId xmlns:a16="http://schemas.microsoft.com/office/drawing/2014/main" id="{DCAF6886-C6D2-466C-AD14-8B38CBD78B7B}"/>
              </a:ext>
            </a:extLst>
          </p:cNvPr>
          <p:cNvSpPr>
            <a:spLocks noGrp="1"/>
          </p:cNvSpPr>
          <p:nvPr>
            <p:ph type="ftr" sz="quarter" idx="3"/>
          </p:nvPr>
        </p:nvSpPr>
        <p:spPr>
          <a:xfrm>
            <a:off x="0" y="6492875"/>
            <a:ext cx="12095018" cy="365125"/>
          </a:xfrm>
        </p:spPr>
        <p:txBody>
          <a:bodyPr/>
          <a:lstStyle/>
          <a:p>
            <a:r>
              <a:rPr lang="en-US" dirty="0"/>
              <a:t>💻 www.ai-techsystems.com                    |                    © AI Tech Systems                    |                    📧hi@ai-techsystems.com                     |                    📞+1-408-372-7405</a:t>
            </a:r>
          </a:p>
        </p:txBody>
      </p:sp>
      <p:sp>
        <p:nvSpPr>
          <p:cNvPr id="4" name="TextBox 3">
            <a:extLst>
              <a:ext uri="{FF2B5EF4-FFF2-40B4-BE49-F238E27FC236}">
                <a16:creationId xmlns:a16="http://schemas.microsoft.com/office/drawing/2014/main" id="{59D95302-F211-44A6-B0C1-78BC17416EA1}"/>
              </a:ext>
            </a:extLst>
          </p:cNvPr>
          <p:cNvSpPr txBox="1"/>
          <p:nvPr/>
        </p:nvSpPr>
        <p:spPr>
          <a:xfrm>
            <a:off x="722547" y="1478433"/>
            <a:ext cx="10749874" cy="461665"/>
          </a:xfrm>
          <a:prstGeom prst="rect">
            <a:avLst/>
          </a:prstGeom>
          <a:noFill/>
        </p:spPr>
        <p:txBody>
          <a:bodyPr wrap="square" rtlCol="0">
            <a:spAutoFit/>
          </a:bodyPr>
          <a:lstStyle/>
          <a:p>
            <a:r>
              <a:rPr lang="en-US" sz="2400">
                <a:solidFill>
                  <a:schemeClr val="tx1">
                    <a:lumMod val="65000"/>
                    <a:lumOff val="35000"/>
                  </a:schemeClr>
                </a:solidFill>
              </a:rPr>
              <a:t>The results from 3 different classifiers is as follow:</a:t>
            </a:r>
            <a:endParaRPr lang="en-US" sz="2400" dirty="0">
              <a:solidFill>
                <a:schemeClr val="tx1">
                  <a:lumMod val="65000"/>
                  <a:lumOff val="35000"/>
                </a:schemeClr>
              </a:solidFill>
            </a:endParaRPr>
          </a:p>
        </p:txBody>
      </p:sp>
      <p:pic>
        <p:nvPicPr>
          <p:cNvPr id="3" name="Picture 6">
            <a:extLst>
              <a:ext uri="{FF2B5EF4-FFF2-40B4-BE49-F238E27FC236}">
                <a16:creationId xmlns:a16="http://schemas.microsoft.com/office/drawing/2014/main" id="{FC0DF7F2-5E89-8946-A215-84312B369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12" y="2277890"/>
            <a:ext cx="3245097" cy="1904992"/>
          </a:xfrm>
          <a:prstGeom prst="rect">
            <a:avLst/>
          </a:prstGeom>
        </p:spPr>
      </p:pic>
      <p:pic>
        <p:nvPicPr>
          <p:cNvPr id="8" name="Picture 8">
            <a:extLst>
              <a:ext uri="{FF2B5EF4-FFF2-40B4-BE49-F238E27FC236}">
                <a16:creationId xmlns:a16="http://schemas.microsoft.com/office/drawing/2014/main" id="{ABF5AC13-E30C-564C-88D5-3771642CE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609" y="2204219"/>
            <a:ext cx="3552227" cy="3807938"/>
          </a:xfrm>
          <a:prstGeom prst="rect">
            <a:avLst/>
          </a:prstGeom>
        </p:spPr>
      </p:pic>
      <p:pic>
        <p:nvPicPr>
          <p:cNvPr id="10" name="Picture 10">
            <a:extLst>
              <a:ext uri="{FF2B5EF4-FFF2-40B4-BE49-F238E27FC236}">
                <a16:creationId xmlns:a16="http://schemas.microsoft.com/office/drawing/2014/main" id="{2A782A32-3E5C-4945-9872-CEDA5B8F61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536" y="2230725"/>
            <a:ext cx="3648514" cy="2222521"/>
          </a:xfrm>
          <a:prstGeom prst="rect">
            <a:avLst/>
          </a:prstGeom>
        </p:spPr>
      </p:pic>
    </p:spTree>
    <p:extLst>
      <p:ext uri="{BB962C8B-B14F-4D97-AF65-F5344CB8AC3E}">
        <p14:creationId xmlns:p14="http://schemas.microsoft.com/office/powerpoint/2010/main" val="12340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D387AAF-79E4-F442-8A06-6D8970C5C9AD}"/>
              </a:ext>
            </a:extLst>
          </p:cNvPr>
          <p:cNvSpPr>
            <a:spLocks noGrp="1"/>
          </p:cNvSpPr>
          <p:nvPr>
            <p:ph type="ftr" sz="quarter" idx="3"/>
          </p:nvPr>
        </p:nvSpPr>
        <p:spPr/>
        <p:txBody>
          <a:bodyPr/>
          <a:lstStyle/>
          <a:p>
            <a:r>
              <a:rPr lang="en-US"/>
              <a:t>💻 www.ai-techsystems.com        |        © AI Tech Systems        |        📧hi@ai-techsystems.com        |        📞+1-408-372-7405</a:t>
            </a:r>
          </a:p>
        </p:txBody>
      </p:sp>
      <p:pic>
        <p:nvPicPr>
          <p:cNvPr id="5" name="Picture 5">
            <a:extLst>
              <a:ext uri="{FF2B5EF4-FFF2-40B4-BE49-F238E27FC236}">
                <a16:creationId xmlns:a16="http://schemas.microsoft.com/office/drawing/2014/main" id="{75C3D077-EC2D-0847-B08A-E6BE608A7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194" y="1647700"/>
            <a:ext cx="5365377" cy="3182405"/>
          </a:xfrm>
          <a:prstGeom prst="rect">
            <a:avLst/>
          </a:prstGeom>
        </p:spPr>
      </p:pic>
      <p:pic>
        <p:nvPicPr>
          <p:cNvPr id="7" name="Picture 7">
            <a:extLst>
              <a:ext uri="{FF2B5EF4-FFF2-40B4-BE49-F238E27FC236}">
                <a16:creationId xmlns:a16="http://schemas.microsoft.com/office/drawing/2014/main" id="{3F3FFCE6-D702-B449-9570-1418B5DBE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19" y="1675946"/>
            <a:ext cx="5649656" cy="3728704"/>
          </a:xfrm>
          <a:prstGeom prst="rect">
            <a:avLst/>
          </a:prstGeom>
        </p:spPr>
      </p:pic>
    </p:spTree>
    <p:extLst>
      <p:ext uri="{BB962C8B-B14F-4D97-AF65-F5344CB8AC3E}">
        <p14:creationId xmlns:p14="http://schemas.microsoft.com/office/powerpoint/2010/main" val="226574053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TS.potx" id="{4D949B2C-336A-4114-859C-19388F952DF2}" vid="{649D87C2-1F7A-427A-A121-C5EABB07A4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AITS</Template>
  <TotalTime>25</TotalTime>
  <Words>348</Words>
  <Application>Microsoft Office PowerPoint</Application>
  <PresentationFormat>Widescreen</PresentationFormat>
  <Paragraphs>47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WelcomeDoc</vt:lpstr>
      <vt:lpstr>NASA: Asteroid Classification</vt:lpstr>
      <vt:lpstr>Problem Description</vt:lpstr>
      <vt:lpstr>Proposed Solution</vt:lpstr>
      <vt:lpstr>Dataset used</vt:lpstr>
      <vt:lpstr>Benefits and Impact</vt:lpstr>
      <vt:lpstr>Solution Discussion</vt:lpstr>
      <vt:lpstr>Challenges</vt:lpstr>
      <vt:lpstr>Results</vt:lpstr>
      <vt:lpstr>PowerPoint Presentation</vt:lpstr>
      <vt:lpstr>PowerPoint Presentation</vt:lpstr>
      <vt:lpstr>Future work</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Technology and Systems</dc:title>
  <dc:creator>Rohit Sharma</dc:creator>
  <cp:keywords/>
  <cp:lastModifiedBy>vidit goyal</cp:lastModifiedBy>
  <cp:revision>5</cp:revision>
  <dcterms:created xsi:type="dcterms:W3CDTF">2019-08-16T16:16:24Z</dcterms:created>
  <dcterms:modified xsi:type="dcterms:W3CDTF">2019-08-31T06:44:42Z</dcterms:modified>
  <cp:version/>
</cp:coreProperties>
</file>