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1" r:id="rId3"/>
    <p:sldId id="262" r:id="rId4"/>
    <p:sldId id="263" r:id="rId5"/>
    <p:sldId id="264" r:id="rId6"/>
    <p:sldId id="265" r:id="rId7"/>
    <p:sldId id="258"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8" autoAdjust="0"/>
    <p:restoredTop sz="94660"/>
  </p:normalViewPr>
  <p:slideViewPr>
    <p:cSldViewPr snapToGrid="0">
      <p:cViewPr varScale="1">
        <p:scale>
          <a:sx n="81" d="100"/>
          <a:sy n="81" d="100"/>
        </p:scale>
        <p:origin x="5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guni Kalambe" userId="0cc0b27615e2b4fb" providerId="LiveId" clId="{39F4842F-EAE6-4B43-849E-CD40589E4DED}"/>
    <pc:docChg chg="custSel modSld">
      <pc:chgData name="Falguni Kalambe" userId="0cc0b27615e2b4fb" providerId="LiveId" clId="{39F4842F-EAE6-4B43-849E-CD40589E4DED}" dt="2024-09-04T19:26:39.705" v="2" actId="1076"/>
      <pc:docMkLst>
        <pc:docMk/>
      </pc:docMkLst>
      <pc:sldChg chg="delSp mod">
        <pc:chgData name="Falguni Kalambe" userId="0cc0b27615e2b4fb" providerId="LiveId" clId="{39F4842F-EAE6-4B43-849E-CD40589E4DED}" dt="2024-09-04T19:26:21.777" v="0" actId="478"/>
        <pc:sldMkLst>
          <pc:docMk/>
          <pc:sldMk cId="391592017" sldId="260"/>
        </pc:sldMkLst>
        <pc:picChg chg="del">
          <ac:chgData name="Falguni Kalambe" userId="0cc0b27615e2b4fb" providerId="LiveId" clId="{39F4842F-EAE6-4B43-849E-CD40589E4DED}" dt="2024-09-04T19:26:21.777" v="0" actId="478"/>
          <ac:picMkLst>
            <pc:docMk/>
            <pc:sldMk cId="391592017" sldId="260"/>
            <ac:picMk id="6" creationId="{883954B2-FFEA-287A-3590-A1DECEB80292}"/>
          </ac:picMkLst>
        </pc:picChg>
      </pc:sldChg>
      <pc:sldChg chg="addSp modSp mod">
        <pc:chgData name="Falguni Kalambe" userId="0cc0b27615e2b4fb" providerId="LiveId" clId="{39F4842F-EAE6-4B43-849E-CD40589E4DED}" dt="2024-09-04T19:26:39.705" v="2" actId="1076"/>
        <pc:sldMkLst>
          <pc:docMk/>
          <pc:sldMk cId="705259578" sldId="263"/>
        </pc:sldMkLst>
        <pc:picChg chg="add mod">
          <ac:chgData name="Falguni Kalambe" userId="0cc0b27615e2b4fb" providerId="LiveId" clId="{39F4842F-EAE6-4B43-849E-CD40589E4DED}" dt="2024-09-04T19:26:39.705" v="2" actId="1076"/>
          <ac:picMkLst>
            <pc:docMk/>
            <pc:sldMk cId="705259578" sldId="263"/>
            <ac:picMk id="5" creationId="{8A82740F-B49D-8DA8-D33A-0DB74C1AB1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5660F-FECD-48E9-BAD0-F58E8E14D8B2}" type="datetimeFigureOut">
              <a:rPr lang="en-IN" smtClean="0"/>
              <a:t>05-09-2024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AA90D-B18E-409A-AF9E-9B21DCAEDF82}" type="slidenum">
              <a:rPr lang="en-IN" smtClean="0"/>
              <a:t>‹#›</a:t>
            </a:fld>
            <a:endParaRPr lang="en-IN"/>
          </a:p>
        </p:txBody>
      </p:sp>
    </p:spTree>
    <p:extLst>
      <p:ext uri="{BB962C8B-B14F-4D97-AF65-F5344CB8AC3E}">
        <p14:creationId xmlns:p14="http://schemas.microsoft.com/office/powerpoint/2010/main" val="1161653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AA90D-B18E-409A-AF9E-9B21DCAEDF82}" type="slidenum">
              <a:rPr lang="en-IN" smtClean="0"/>
              <a:t>3</a:t>
            </a:fld>
            <a:endParaRPr lang="en-IN"/>
          </a:p>
        </p:txBody>
      </p:sp>
    </p:spTree>
    <p:extLst>
      <p:ext uri="{BB962C8B-B14F-4D97-AF65-F5344CB8AC3E}">
        <p14:creationId xmlns:p14="http://schemas.microsoft.com/office/powerpoint/2010/main" val="330332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AA90D-B18E-409A-AF9E-9B21DCAEDF82}" type="slidenum">
              <a:rPr lang="en-IN" smtClean="0"/>
              <a:t>9</a:t>
            </a:fld>
            <a:endParaRPr lang="en-IN"/>
          </a:p>
        </p:txBody>
      </p:sp>
    </p:spTree>
    <p:extLst>
      <p:ext uri="{BB962C8B-B14F-4D97-AF65-F5344CB8AC3E}">
        <p14:creationId xmlns:p14="http://schemas.microsoft.com/office/powerpoint/2010/main" val="318544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55B5-4953-215A-0CCF-501E21DDC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82A737-410E-1445-54C5-45F25A41F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C903E-192D-E07B-FB21-15E804D1D577}"/>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57D1BE0D-256E-F825-A3C6-56522BDCD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BE2F4-49FF-5101-829C-3344C55FB23B}"/>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61824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24A5E-04C0-0D7A-8552-A4F8E5C02C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DBC75-07AD-26EE-3CF0-F6BEB0C9A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E0143-D1C0-72F3-F6D7-F1C35A44A51E}"/>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C624F722-0B6E-332A-73FF-9C4B8FF0AF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0BEF31-A710-8B1F-A2EB-B148201708A0}"/>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4021132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DA923-F085-F9CC-AADE-F33B7AD83E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34BFE-1009-0755-BBA8-703F048FA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4B07C-A3E8-C372-5331-2DA5389977EC}"/>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6A92F05E-0714-CBC9-5FFE-235B4607CE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7D1C5-B1CF-DE56-FAC2-14414F9D40AB}"/>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325207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5FCA-01A9-2D01-8C5B-A869858C09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C5BAF-1ED5-5383-8F36-9E97CB673C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00E95-146E-51E6-A4E0-C03241E8F0D4}"/>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D0E699E1-846C-F7CD-8DAB-4B5EE36D6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1B222-607A-0653-3BB6-A3D8ACC893D3}"/>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340425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59F5-1DBA-1A60-7DFC-DFF7261EC9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A37883-9B75-5341-F43E-D0EBB230FA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BED76-0BE1-F294-6425-E7E8B3642706}"/>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B7384B31-9546-1AD0-D074-876F143888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BD561-66F8-85FC-CBFD-A45766AA9692}"/>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410006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B990-0E6A-D0BF-FA26-C9A2519A97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628DC-4EF8-C513-4BF7-21A44B0848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058201-A181-E02A-CDE7-B9232FD08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312A6D-23EA-07C9-29A5-215EF58853D9}"/>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6" name="Footer Placeholder 5">
            <a:extLst>
              <a:ext uri="{FF2B5EF4-FFF2-40B4-BE49-F238E27FC236}">
                <a16:creationId xmlns:a16="http://schemas.microsoft.com/office/drawing/2014/main" id="{83748464-CAEE-5DA0-C17A-1CF477FBF1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D7600-05B3-C451-E4E2-C43967629F0C}"/>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579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F4EBB-B132-B395-3046-2296651C5F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EC02F-3D60-5918-338C-6E023ABC5B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FA1B6-C120-1139-6E3A-87BF735A0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0BF3DB-91AB-6B0E-8005-CB902CB12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173B6-4F5B-708B-4FA2-7F8A9DB43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171651-055F-0A74-D1C9-6BC673511B69}"/>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8" name="Footer Placeholder 7">
            <a:extLst>
              <a:ext uri="{FF2B5EF4-FFF2-40B4-BE49-F238E27FC236}">
                <a16:creationId xmlns:a16="http://schemas.microsoft.com/office/drawing/2014/main" id="{F196202B-D1D0-7D5B-F747-6880B73D77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4EBDDE-1886-B987-5BCE-04D61FB6A5D1}"/>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198623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EB83-8185-0E35-BC86-9BEE7303D0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3D7F6D-7CD8-1AF1-A920-9E4891B0418C}"/>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4" name="Footer Placeholder 3">
            <a:extLst>
              <a:ext uri="{FF2B5EF4-FFF2-40B4-BE49-F238E27FC236}">
                <a16:creationId xmlns:a16="http://schemas.microsoft.com/office/drawing/2014/main" id="{D01223B7-3267-B807-54DA-EB9E6AFAEB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52BF5F-546A-3B6B-372D-C8DF40D6DC90}"/>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26267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0F588-8391-3D6B-17BB-C2D7A5028BB4}"/>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3" name="Footer Placeholder 2">
            <a:extLst>
              <a:ext uri="{FF2B5EF4-FFF2-40B4-BE49-F238E27FC236}">
                <a16:creationId xmlns:a16="http://schemas.microsoft.com/office/drawing/2014/main" id="{6328BDB4-55E1-780B-BBC0-BC17F0C222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0A970E-A219-726C-0404-4C94C9DCF3B7}"/>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45037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9352-FE90-4FF0-D99E-30C073D80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FC993F-51BE-8481-B932-6570CD38C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1D0F241-2FBF-C0BE-D42E-41D9E6B0C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28A9C-0C28-1755-0D92-8D4D47ED3CD5}"/>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6" name="Footer Placeholder 5">
            <a:extLst>
              <a:ext uri="{FF2B5EF4-FFF2-40B4-BE49-F238E27FC236}">
                <a16:creationId xmlns:a16="http://schemas.microsoft.com/office/drawing/2014/main" id="{C51ED8E6-6546-DD29-4DEF-54B45D337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C6625-9976-ED46-2D4B-90A2BE4E14A3}"/>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147648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1BEC-E5E6-6E1B-5F8D-DA27600367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058875-B0BC-902E-9108-C9A653B7D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85C5E5-0402-45B0-D14A-1A1C3D13D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4E747-B68F-20EE-1DF8-747231E916FA}"/>
              </a:ext>
            </a:extLst>
          </p:cNvPr>
          <p:cNvSpPr>
            <a:spLocks noGrp="1"/>
          </p:cNvSpPr>
          <p:nvPr>
            <p:ph type="dt" sz="half" idx="10"/>
          </p:nvPr>
        </p:nvSpPr>
        <p:spPr/>
        <p:txBody>
          <a:bodyPr/>
          <a:lstStyle/>
          <a:p>
            <a:fld id="{92C7DA95-1C5B-4146-A58F-83EB86610AB6}" type="datetimeFigureOut">
              <a:rPr lang="en-IN" smtClean="0"/>
              <a:t>05-09-2024</a:t>
            </a:fld>
            <a:endParaRPr lang="en-IN"/>
          </a:p>
        </p:txBody>
      </p:sp>
      <p:sp>
        <p:nvSpPr>
          <p:cNvPr id="6" name="Footer Placeholder 5">
            <a:extLst>
              <a:ext uri="{FF2B5EF4-FFF2-40B4-BE49-F238E27FC236}">
                <a16:creationId xmlns:a16="http://schemas.microsoft.com/office/drawing/2014/main" id="{1FF2C8B4-9D7A-C3F1-477C-15F0078FB5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431D8B-3CCD-1C51-03B8-7BDF9AD72FFA}"/>
              </a:ext>
            </a:extLst>
          </p:cNvPr>
          <p:cNvSpPr>
            <a:spLocks noGrp="1"/>
          </p:cNvSpPr>
          <p:nvPr>
            <p:ph type="sldNum" sz="quarter" idx="12"/>
          </p:nvPr>
        </p:nvSpPr>
        <p:spPr/>
        <p:txBody>
          <a:bodyPr/>
          <a:lstStyle/>
          <a:p>
            <a:fld id="{2F041384-722C-4C29-ABA3-DC5AA6FF0EB6}" type="slidenum">
              <a:rPr lang="en-IN" smtClean="0"/>
              <a:t>‹#›</a:t>
            </a:fld>
            <a:endParaRPr lang="en-IN"/>
          </a:p>
        </p:txBody>
      </p:sp>
    </p:spTree>
    <p:extLst>
      <p:ext uri="{BB962C8B-B14F-4D97-AF65-F5344CB8AC3E}">
        <p14:creationId xmlns:p14="http://schemas.microsoft.com/office/powerpoint/2010/main" val="35011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FC069-DBB9-D9B3-E26C-50121744B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AC4183-3EE8-6BAA-42CE-653E6F6A65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709E2-8486-A2EE-D725-D388FF66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C7DA95-1C5B-4146-A58F-83EB86610AB6}" type="datetimeFigureOut">
              <a:rPr lang="en-IN" smtClean="0"/>
              <a:t>05-09-2024</a:t>
            </a:fld>
            <a:endParaRPr lang="en-IN"/>
          </a:p>
        </p:txBody>
      </p:sp>
      <p:sp>
        <p:nvSpPr>
          <p:cNvPr id="5" name="Footer Placeholder 4">
            <a:extLst>
              <a:ext uri="{FF2B5EF4-FFF2-40B4-BE49-F238E27FC236}">
                <a16:creationId xmlns:a16="http://schemas.microsoft.com/office/drawing/2014/main" id="{1B5A29D5-BD2B-EC4C-6DF4-FA7C748C4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6FC370-7309-F76B-9441-4B798891A9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041384-722C-4C29-ABA3-DC5AA6FF0EB6}" type="slidenum">
              <a:rPr lang="en-IN" smtClean="0"/>
              <a:t>‹#›</a:t>
            </a:fld>
            <a:endParaRPr lang="en-IN"/>
          </a:p>
        </p:txBody>
      </p:sp>
    </p:spTree>
    <p:extLst>
      <p:ext uri="{BB962C8B-B14F-4D97-AF65-F5344CB8AC3E}">
        <p14:creationId xmlns:p14="http://schemas.microsoft.com/office/powerpoint/2010/main" val="229281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31BA7D-D16D-0EC9-3A42-2A46EF0282E4}"/>
              </a:ext>
            </a:extLst>
          </p:cNvPr>
          <p:cNvSpPr txBox="1"/>
          <p:nvPr/>
        </p:nvSpPr>
        <p:spPr>
          <a:xfrm>
            <a:off x="1943100" y="371475"/>
            <a:ext cx="9867900"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S.B. JAIN INSTITUTE OF TECHNOLOGY , MANAGEMENT </a:t>
            </a:r>
          </a:p>
          <a:p>
            <a:r>
              <a:rPr lang="en-IN" sz="2400" b="1" dirty="0">
                <a:latin typeface="Times New Roman" panose="02020603050405020304" pitchFamily="18" charset="0"/>
                <a:cs typeface="Times New Roman" panose="02020603050405020304" pitchFamily="18" charset="0"/>
              </a:rPr>
              <a:t>                            &amp; RESEARCH ,NAGPUR</a:t>
            </a:r>
          </a:p>
        </p:txBody>
      </p:sp>
      <p:sp>
        <p:nvSpPr>
          <p:cNvPr id="3" name="TextBox 2">
            <a:extLst>
              <a:ext uri="{FF2B5EF4-FFF2-40B4-BE49-F238E27FC236}">
                <a16:creationId xmlns:a16="http://schemas.microsoft.com/office/drawing/2014/main" id="{065BB6AD-7D4D-06A0-B590-8CDF1793E9BF}"/>
              </a:ext>
            </a:extLst>
          </p:cNvPr>
          <p:cNvSpPr txBox="1"/>
          <p:nvPr/>
        </p:nvSpPr>
        <p:spPr>
          <a:xfrm>
            <a:off x="3114674" y="1202472"/>
            <a:ext cx="6600825" cy="369332"/>
          </a:xfrm>
          <a:prstGeom prst="rect">
            <a:avLst/>
          </a:prstGeom>
          <a:noFill/>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Department Of Emerging Technologies (AI&amp;ML and AI&amp;DS)</a:t>
            </a:r>
          </a:p>
        </p:txBody>
      </p:sp>
      <p:sp>
        <p:nvSpPr>
          <p:cNvPr id="4" name="TextBox 3">
            <a:extLst>
              <a:ext uri="{FF2B5EF4-FFF2-40B4-BE49-F238E27FC236}">
                <a16:creationId xmlns:a16="http://schemas.microsoft.com/office/drawing/2014/main" id="{563CF2DF-C350-DA91-5248-04014D25461A}"/>
              </a:ext>
            </a:extLst>
          </p:cNvPr>
          <p:cNvSpPr txBox="1"/>
          <p:nvPr/>
        </p:nvSpPr>
        <p:spPr>
          <a:xfrm>
            <a:off x="1047750" y="2033469"/>
            <a:ext cx="9867900"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Project Title : </a:t>
            </a:r>
            <a:r>
              <a:rPr lang="fr-FR" sz="2400" dirty="0">
                <a:latin typeface="Times New Roman" panose="02020603050405020304" pitchFamily="18" charset="0"/>
                <a:cs typeface="Times New Roman" panose="02020603050405020304" pitchFamily="18" charset="0"/>
              </a:rPr>
              <a:t>Sentiment </a:t>
            </a:r>
            <a:r>
              <a:rPr lang="fr-FR" sz="2400" dirty="0" err="1">
                <a:latin typeface="Times New Roman" panose="02020603050405020304" pitchFamily="18" charset="0"/>
                <a:cs typeface="Times New Roman" panose="02020603050405020304" pitchFamily="18" charset="0"/>
              </a:rPr>
              <a:t>Analysis</a:t>
            </a:r>
            <a:r>
              <a:rPr lang="fr-FR" sz="2400" dirty="0">
                <a:latin typeface="Times New Roman" panose="02020603050405020304" pitchFamily="18" charset="0"/>
                <a:cs typeface="Times New Roman" panose="02020603050405020304" pitchFamily="18" charset="0"/>
              </a:rPr>
              <a:t> on Interactive </a:t>
            </a:r>
            <a:r>
              <a:rPr lang="fr-FR" sz="2400" dirty="0" err="1">
                <a:latin typeface="Times New Roman" panose="02020603050405020304" pitchFamily="18" charset="0"/>
                <a:cs typeface="Times New Roman" panose="02020603050405020304" pitchFamily="18" charset="0"/>
              </a:rPr>
              <a:t>Conversational</a:t>
            </a:r>
            <a:r>
              <a:rPr lang="fr-FR" sz="2400" dirty="0">
                <a:latin typeface="Times New Roman" panose="02020603050405020304" pitchFamily="18" charset="0"/>
                <a:cs typeface="Times New Roman" panose="02020603050405020304" pitchFamily="18" charset="0"/>
              </a:rPr>
              <a:t> </a:t>
            </a:r>
          </a:p>
          <a:p>
            <a:r>
              <a:rPr lang="fr-FR" sz="2400" dirty="0">
                <a:latin typeface="Times New Roman" panose="02020603050405020304" pitchFamily="18" charset="0"/>
                <a:cs typeface="Times New Roman" panose="02020603050405020304" pitchFamily="18" charset="0"/>
              </a:rPr>
              <a:t>                   Agent/</a:t>
            </a:r>
            <a:r>
              <a:rPr lang="fr-FR" sz="2400" dirty="0" err="1">
                <a:latin typeface="Times New Roman" panose="02020603050405020304" pitchFamily="18" charset="0"/>
                <a:cs typeface="Times New Roman" panose="02020603050405020304" pitchFamily="18" charset="0"/>
              </a:rPr>
              <a:t>Chatbots</a:t>
            </a:r>
            <a:endParaRPr lang="fr-FR" sz="2400" dirty="0">
              <a:latin typeface="Times New Roman" panose="02020603050405020304" pitchFamily="18" charset="0"/>
              <a:cs typeface="Times New Roman" panose="02020603050405020304" pitchFamily="18" charset="0"/>
            </a:endParaRPr>
          </a:p>
          <a:p>
            <a:endParaRPr lang="fr-FR" sz="2400"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Team </a:t>
            </a:r>
            <a:r>
              <a:rPr lang="fr-FR" b="1" dirty="0" err="1">
                <a:latin typeface="Times New Roman" panose="02020603050405020304" pitchFamily="18" charset="0"/>
                <a:cs typeface="Times New Roman" panose="02020603050405020304" pitchFamily="18" charset="0"/>
              </a:rPr>
              <a:t>Members</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Falguni </a:t>
            </a:r>
            <a:r>
              <a:rPr lang="fr-FR" dirty="0" err="1">
                <a:latin typeface="Times New Roman" panose="02020603050405020304" pitchFamily="18" charset="0"/>
                <a:cs typeface="Times New Roman" panose="02020603050405020304" pitchFamily="18" charset="0"/>
              </a:rPr>
              <a:t>kalambe</a:t>
            </a:r>
            <a:r>
              <a:rPr lang="fr-FR" dirty="0">
                <a:latin typeface="Times New Roman" panose="02020603050405020304" pitchFamily="18" charset="0"/>
                <a:cs typeface="Times New Roman" panose="02020603050405020304" pitchFamily="18" charset="0"/>
              </a:rPr>
              <a:t> (AM21053)</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Samyak</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Mnwatkar</a:t>
            </a:r>
            <a:r>
              <a:rPr lang="fr-FR" dirty="0">
                <a:latin typeface="Times New Roman" panose="02020603050405020304" pitchFamily="18" charset="0"/>
                <a:cs typeface="Times New Roman" panose="02020603050405020304" pitchFamily="18" charset="0"/>
              </a:rPr>
              <a:t> (AM22D002)</a:t>
            </a:r>
          </a:p>
          <a:p>
            <a:r>
              <a:rPr lang="fr-FR" dirty="0">
                <a:latin typeface="Times New Roman" panose="02020603050405020304" pitchFamily="18" charset="0"/>
                <a:cs typeface="Times New Roman" panose="02020603050405020304" pitchFamily="18" charset="0"/>
              </a:rPr>
              <a:t>                              Yash </a:t>
            </a:r>
            <a:r>
              <a:rPr lang="fr-FR" dirty="0" err="1">
                <a:latin typeface="Times New Roman" panose="02020603050405020304" pitchFamily="18" charset="0"/>
                <a:cs typeface="Times New Roman" panose="02020603050405020304" pitchFamily="18" charset="0"/>
              </a:rPr>
              <a:t>Kakde</a:t>
            </a:r>
            <a:r>
              <a:rPr lang="fr-FR" dirty="0">
                <a:latin typeface="Times New Roman" panose="02020603050405020304" pitchFamily="18" charset="0"/>
                <a:cs typeface="Times New Roman" panose="02020603050405020304" pitchFamily="18" charset="0"/>
              </a:rPr>
              <a:t> (AM22D005)</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Vidit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Khairkar</a:t>
            </a:r>
            <a:r>
              <a:rPr lang="fr-FR" dirty="0">
                <a:latin typeface="Times New Roman" panose="02020603050405020304" pitchFamily="18" charset="0"/>
                <a:cs typeface="Times New Roman" panose="02020603050405020304" pitchFamily="18" charset="0"/>
              </a:rPr>
              <a:t> (AM22D006)</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Guide :</a:t>
            </a:r>
            <a:r>
              <a:rPr lang="fr-FR" dirty="0">
                <a:latin typeface="Times New Roman" panose="02020603050405020304" pitchFamily="18" charset="0"/>
                <a:cs typeface="Times New Roman" panose="02020603050405020304" pitchFamily="18" charset="0"/>
              </a:rPr>
              <a:t> Prof. Ravi </a:t>
            </a:r>
            <a:r>
              <a:rPr lang="fr-FR" dirty="0" err="1">
                <a:latin typeface="Times New Roman" panose="02020603050405020304" pitchFamily="18" charset="0"/>
                <a:cs typeface="Times New Roman" panose="02020603050405020304" pitchFamily="18" charset="0"/>
              </a:rPr>
              <a:t>Asati</a:t>
            </a:r>
            <a:r>
              <a:rPr lang="fr-FR" dirty="0">
                <a:latin typeface="Times New Roman" panose="02020603050405020304" pitchFamily="18" charset="0"/>
                <a:cs typeface="Times New Roman" panose="02020603050405020304" pitchFamily="18" charset="0"/>
              </a:rPr>
              <a:t> </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Date :</a:t>
            </a:r>
            <a:r>
              <a:rPr lang="fr-FR" dirty="0">
                <a:latin typeface="Times New Roman" panose="02020603050405020304" pitchFamily="18" charset="0"/>
                <a:cs typeface="Times New Roman" panose="02020603050405020304" pitchFamily="18" charset="0"/>
              </a:rPr>
              <a:t> 5 Sep 2024</a:t>
            </a:r>
          </a:p>
          <a:p>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51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23DDD-90AE-EF30-D6C8-8DF9C6932444}"/>
              </a:ext>
            </a:extLst>
          </p:cNvPr>
          <p:cNvSpPr txBox="1"/>
          <p:nvPr/>
        </p:nvSpPr>
        <p:spPr>
          <a:xfrm>
            <a:off x="1390650" y="480031"/>
            <a:ext cx="28098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Project Overview -</a:t>
            </a:r>
          </a:p>
        </p:txBody>
      </p:sp>
      <p:sp>
        <p:nvSpPr>
          <p:cNvPr id="4" name="TextBox 3">
            <a:extLst>
              <a:ext uri="{FF2B5EF4-FFF2-40B4-BE49-F238E27FC236}">
                <a16:creationId xmlns:a16="http://schemas.microsoft.com/office/drawing/2014/main" id="{2F6C9F3B-1AFC-058F-4582-08A22CB40314}"/>
              </a:ext>
            </a:extLst>
          </p:cNvPr>
          <p:cNvSpPr txBox="1"/>
          <p:nvPr/>
        </p:nvSpPr>
        <p:spPr>
          <a:xfrm>
            <a:off x="1609725" y="1028700"/>
            <a:ext cx="7486650"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We'll explore the key features and benefits of an AI- Powered Departmental Information Assistant, its impact on the College &amp; Department will be beneficial for students, parents, teaching and non-</a:t>
            </a:r>
            <a:r>
              <a:rPr lang="en-US" dirty="0" err="1">
                <a:latin typeface="Times New Roman" panose="02020603050405020304" pitchFamily="18" charset="0"/>
                <a:cs typeface="Times New Roman" panose="02020603050405020304" pitchFamily="18" charset="0"/>
              </a:rPr>
              <a:t>teachingstaff</a:t>
            </a:r>
            <a:r>
              <a:rPr lang="en-US" dirty="0">
                <a:latin typeface="Times New Roman" panose="02020603050405020304" pitchFamily="18" charset="0"/>
                <a:cs typeface="Times New Roman" panose="02020603050405020304" pitchFamily="18" charset="0"/>
              </a:rPr>
              <a:t> as well. </a:t>
            </a:r>
            <a:r>
              <a:rPr lang="en-US" dirty="0" err="1">
                <a:latin typeface="Times New Roman" panose="02020603050405020304" pitchFamily="18" charset="0"/>
                <a:cs typeface="Times New Roman" panose="02020603050405020304" pitchFamily="18" charset="0"/>
              </a:rPr>
              <a:t>Presently,there</a:t>
            </a:r>
            <a:r>
              <a:rPr lang="en-US" dirty="0">
                <a:latin typeface="Times New Roman" panose="02020603050405020304" pitchFamily="18" charset="0"/>
                <a:cs typeface="Times New Roman" panose="02020603050405020304" pitchFamily="18" charset="0"/>
              </a:rPr>
              <a:t> are various chatbots available for the students. But our chatbot “Bandhu” is designed for the students to ask Department related </a:t>
            </a:r>
            <a:r>
              <a:rPr lang="en-US" dirty="0" err="1">
                <a:latin typeface="Times New Roman" panose="02020603050405020304" pitchFamily="18" charset="0"/>
                <a:cs typeface="Times New Roman" panose="02020603050405020304" pitchFamily="18" charset="0"/>
              </a:rPr>
              <a:t>question.For</a:t>
            </a:r>
            <a:r>
              <a:rPr lang="en-US" dirty="0">
                <a:latin typeface="Times New Roman" panose="02020603050405020304" pitchFamily="18" charset="0"/>
                <a:cs typeface="Times New Roman" panose="02020603050405020304" pitchFamily="18" charset="0"/>
              </a:rPr>
              <a:t> this system a algorithm is developed to deliver an appropriate response to the user corresponding to their entered Message.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E8BEFD1-CF57-965F-98FA-B93A7F109E6C}"/>
              </a:ext>
            </a:extLst>
          </p:cNvPr>
          <p:cNvSpPr txBox="1"/>
          <p:nvPr/>
        </p:nvSpPr>
        <p:spPr>
          <a:xfrm>
            <a:off x="1390650" y="3333750"/>
            <a:ext cx="342900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Objectives -</a:t>
            </a:r>
          </a:p>
        </p:txBody>
      </p:sp>
      <p:sp>
        <p:nvSpPr>
          <p:cNvPr id="6" name="TextBox 5">
            <a:extLst>
              <a:ext uri="{FF2B5EF4-FFF2-40B4-BE49-F238E27FC236}">
                <a16:creationId xmlns:a16="http://schemas.microsoft.com/office/drawing/2014/main" id="{37846448-FE37-B871-0BBF-FF91CB5EF256}"/>
              </a:ext>
            </a:extLst>
          </p:cNvPr>
          <p:cNvSpPr txBox="1"/>
          <p:nvPr/>
        </p:nvSpPr>
        <p:spPr>
          <a:xfrm>
            <a:off x="1609725" y="3964542"/>
            <a:ext cx="100203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Consistency and Accuracy:</a:t>
            </a:r>
            <a:r>
              <a:rPr lang="en-US" dirty="0">
                <a:latin typeface="Times New Roman" panose="02020603050405020304" pitchFamily="18" charset="0"/>
                <a:cs typeface="Times New Roman" panose="02020603050405020304" pitchFamily="18" charset="0"/>
              </a:rPr>
              <a:t> The AI assistant can provide consistent and accurate information to all employees, ensuring that everyone has access to the same knowledge base. This can help prevent misunderstandings and discrepancies within the department.</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24/7 Availability: </a:t>
            </a:r>
            <a:r>
              <a:rPr lang="en-US" dirty="0">
                <a:latin typeface="Times New Roman" panose="02020603050405020304" pitchFamily="18" charset="0"/>
                <a:cs typeface="Times New Roman" panose="02020603050405020304" pitchFamily="18" charset="0"/>
              </a:rPr>
              <a:t>Unlike human assistants who may have limited availability, an AI-powered assistant can be accessible 24/7, allowing employees to seek assistance and information at any time.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Productivity:</a:t>
            </a:r>
            <a:r>
              <a:rPr lang="en-US" dirty="0">
                <a:latin typeface="Times New Roman" panose="02020603050405020304" pitchFamily="18" charset="0"/>
                <a:cs typeface="Times New Roman" panose="02020603050405020304" pitchFamily="18" charset="0"/>
              </a:rPr>
              <a:t> By automating routine inquiries and providing instant access to information, the AI-powered assistant can help employees complete tasks more efficiently and effectively. This can lead to increased productivity and better outcomes for the department.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27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2B961B-438D-5265-E82D-EBC00C45906B}"/>
              </a:ext>
            </a:extLst>
          </p:cNvPr>
          <p:cNvSpPr txBox="1"/>
          <p:nvPr/>
        </p:nvSpPr>
        <p:spPr>
          <a:xfrm>
            <a:off x="1352550" y="314325"/>
            <a:ext cx="52101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Background Information -</a:t>
            </a:r>
          </a:p>
        </p:txBody>
      </p:sp>
      <p:sp>
        <p:nvSpPr>
          <p:cNvPr id="3" name="TextBox 2">
            <a:extLst>
              <a:ext uri="{FF2B5EF4-FFF2-40B4-BE49-F238E27FC236}">
                <a16:creationId xmlns:a16="http://schemas.microsoft.com/office/drawing/2014/main" id="{6603FB28-17C0-931B-93F0-98279FB1789E}"/>
              </a:ext>
            </a:extLst>
          </p:cNvPr>
          <p:cNvSpPr txBox="1"/>
          <p:nvPr/>
        </p:nvSpPr>
        <p:spPr>
          <a:xfrm>
            <a:off x="1352550" y="866775"/>
            <a:ext cx="9239250"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chatbot is a software that is used to interact between a computer and a human in natural</a:t>
            </a:r>
          </a:p>
          <a:p>
            <a:pPr algn="just"/>
            <a:r>
              <a:rPr lang="en-US" dirty="0">
                <a:latin typeface="Times New Roman" panose="02020603050405020304" pitchFamily="18" charset="0"/>
                <a:cs typeface="Times New Roman" panose="02020603050405020304" pitchFamily="18" charset="0"/>
              </a:rPr>
              <a:t>language like humans chat . Chatbots chat with the user in a conversation in place of a human and reply to the user. The goal was to resemble a human being in the way they interact, trying to make the user think he is chatting with another human being. The chat bot application helps the students to access the university related information from anywhere with internet connection. This system reduces work of college administration providing information to students and also reduces the workload on the staff to answer all the queries of the students.</a:t>
            </a:r>
            <a:r>
              <a:rPr lang="en-IN" dirty="0">
                <a:latin typeface="Times New Roman" panose="02020603050405020304" pitchFamily="18" charset="0"/>
                <a:cs typeface="Times New Roman" panose="02020603050405020304" pitchFamily="18" charset="0"/>
              </a:rPr>
              <a:t> Sentiment analysis , </a:t>
            </a:r>
            <a:r>
              <a:rPr lang="en-US" dirty="0">
                <a:latin typeface="Times New Roman" panose="02020603050405020304" pitchFamily="18" charset="0"/>
                <a:cs typeface="Times New Roman" panose="02020603050405020304" pitchFamily="18" charset="0"/>
              </a:rPr>
              <a:t>It enhances user experience by enabling chatbots to understand emotions, personalize responses, and adapt in real-time. Sentiment analysis in chatbots is a natural language processing (NLP) technique that determines if user input is positive, negative, or neutral.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EF625D-61AB-56DF-FC50-657CA83DCFAE}"/>
              </a:ext>
            </a:extLst>
          </p:cNvPr>
          <p:cNvSpPr txBox="1"/>
          <p:nvPr/>
        </p:nvSpPr>
        <p:spPr>
          <a:xfrm>
            <a:off x="1352550" y="3852565"/>
            <a:ext cx="478155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Related Work - </a:t>
            </a:r>
          </a:p>
        </p:txBody>
      </p:sp>
      <p:sp>
        <p:nvSpPr>
          <p:cNvPr id="5" name="TextBox 4">
            <a:extLst>
              <a:ext uri="{FF2B5EF4-FFF2-40B4-BE49-F238E27FC236}">
                <a16:creationId xmlns:a16="http://schemas.microsoft.com/office/drawing/2014/main" id="{00641308-33E6-3B18-4390-D3A72FA6C21D}"/>
              </a:ext>
            </a:extLst>
          </p:cNvPr>
          <p:cNvSpPr txBox="1"/>
          <p:nvPr/>
        </p:nvSpPr>
        <p:spPr>
          <a:xfrm>
            <a:off x="1352550" y="4533900"/>
            <a:ext cx="9944100" cy="1754326"/>
          </a:xfrm>
          <a:prstGeom prst="rect">
            <a:avLst/>
          </a:prstGeom>
          <a:noFill/>
        </p:spPr>
        <p:txBody>
          <a:bodyPr wrap="square" rtlCol="0">
            <a:spAutoFit/>
          </a:bodyPr>
          <a:lstStyle/>
          <a:p>
            <a:r>
              <a:rPr lang="en-US" dirty="0"/>
              <a:t>“ </a:t>
            </a:r>
            <a:r>
              <a:rPr lang="en-US" dirty="0">
                <a:latin typeface="Times New Roman" panose="02020603050405020304" pitchFamily="18" charset="0"/>
                <a:cs typeface="Times New Roman" panose="02020603050405020304" pitchFamily="18" charset="0"/>
              </a:rPr>
              <a:t>Chatbot Optimization using Sentiment Analysis and Timeline Navigation “ - Journal of Theoretical and Applied Informatics </a:t>
            </a:r>
          </a:p>
          <a:p>
            <a:r>
              <a:rPr lang="en-US" dirty="0">
                <a:latin typeface="Times New Roman" panose="02020603050405020304" pitchFamily="18" charset="0"/>
                <a:cs typeface="Times New Roman" panose="02020603050405020304" pitchFamily="18" charset="0"/>
              </a:rPr>
              <a:t>In this work, present a chatbot-building framework that considers the sentiment and interaction timeline of the user to provide a more precise answer. Using sentiment analysis the chatbot can check the feedback from the user’s answer, and by using a timeline structure, it can avoid repeating the same previous mistakes as most common chatbots tend to make.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52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0CB6C-6711-FFC6-0E53-4F27FB4FD617}"/>
              </a:ext>
            </a:extLst>
          </p:cNvPr>
          <p:cNvSpPr txBox="1"/>
          <p:nvPr/>
        </p:nvSpPr>
        <p:spPr>
          <a:xfrm>
            <a:off x="1457325" y="438150"/>
            <a:ext cx="1790700" cy="738664"/>
          </a:xfrm>
          <a:prstGeom prst="rect">
            <a:avLst/>
          </a:prstGeom>
          <a:noFill/>
        </p:spPr>
        <p:txBody>
          <a:bodyPr wrap="square" rtlCol="0">
            <a:spAutoFit/>
          </a:bodyPr>
          <a:lstStyle/>
          <a:p>
            <a:r>
              <a:rPr lang="en-IN" sz="2400" b="1" dirty="0" err="1">
                <a:solidFill>
                  <a:srgbClr val="002060"/>
                </a:solidFill>
                <a:latin typeface="Times New Roman" panose="02020603050405020304" pitchFamily="18" charset="0"/>
                <a:cs typeface="Times New Roman" panose="02020603050405020304" pitchFamily="18" charset="0"/>
              </a:rPr>
              <a:t>Approch</a:t>
            </a:r>
            <a:r>
              <a:rPr lang="en-IN" sz="2400" b="1" dirty="0">
                <a:solidFill>
                  <a:srgbClr val="002060"/>
                </a:solidFill>
                <a:latin typeface="Times New Roman" panose="02020603050405020304" pitchFamily="18" charset="0"/>
                <a:cs typeface="Times New Roman" panose="02020603050405020304" pitchFamily="18" charset="0"/>
              </a:rPr>
              <a:t> -</a:t>
            </a:r>
          </a:p>
          <a:p>
            <a:endParaRPr lang="en-IN" dirty="0"/>
          </a:p>
        </p:txBody>
      </p:sp>
      <p:sp>
        <p:nvSpPr>
          <p:cNvPr id="3" name="TextBox 2">
            <a:extLst>
              <a:ext uri="{FF2B5EF4-FFF2-40B4-BE49-F238E27FC236}">
                <a16:creationId xmlns:a16="http://schemas.microsoft.com/office/drawing/2014/main" id="{BDF9F2F5-1670-0258-F5FD-C8C56B84693F}"/>
              </a:ext>
            </a:extLst>
          </p:cNvPr>
          <p:cNvSpPr txBox="1"/>
          <p:nvPr/>
        </p:nvSpPr>
        <p:spPr>
          <a:xfrm>
            <a:off x="1457325" y="3729718"/>
            <a:ext cx="487680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Tools &amp; Technologies Used </a:t>
            </a:r>
            <a:r>
              <a:rPr lang="en-IN" dirty="0"/>
              <a:t>-</a:t>
            </a:r>
          </a:p>
        </p:txBody>
      </p:sp>
      <p:sp>
        <p:nvSpPr>
          <p:cNvPr id="4" name="TextBox 3">
            <a:extLst>
              <a:ext uri="{FF2B5EF4-FFF2-40B4-BE49-F238E27FC236}">
                <a16:creationId xmlns:a16="http://schemas.microsoft.com/office/drawing/2014/main" id="{99734591-617F-C6B8-A136-A6BA3EF38C12}"/>
              </a:ext>
            </a:extLst>
          </p:cNvPr>
          <p:cNvSpPr txBox="1"/>
          <p:nvPr/>
        </p:nvSpPr>
        <p:spPr>
          <a:xfrm>
            <a:off x="1542108" y="4191383"/>
            <a:ext cx="8362950" cy="2308324"/>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Tools –  </a:t>
            </a:r>
            <a:r>
              <a:rPr lang="en-IN" dirty="0" err="1">
                <a:latin typeface="Times New Roman" panose="02020603050405020304" pitchFamily="18" charset="0"/>
                <a:cs typeface="Times New Roman" panose="02020603050405020304" pitchFamily="18" charset="0"/>
              </a:rPr>
              <a:t>VScode</a:t>
            </a: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Technologies –</a:t>
            </a:r>
          </a:p>
          <a:p>
            <a:pPr algn="just"/>
            <a:r>
              <a:rPr lang="en-IN" b="1" dirty="0"/>
              <a:t>Programming Languages:</a:t>
            </a:r>
            <a:r>
              <a:rPr lang="en-IN" dirty="0"/>
              <a:t> Python (backend), JavaScript (frontend)</a:t>
            </a:r>
          </a:p>
          <a:p>
            <a:pPr algn="just"/>
            <a:r>
              <a:rPr lang="en-IN" b="1" dirty="0"/>
              <a:t>Frameworks:</a:t>
            </a:r>
            <a:r>
              <a:rPr lang="en-IN" dirty="0"/>
              <a:t> Django/Flask (backend), React.js (frontend), </a:t>
            </a:r>
          </a:p>
          <a:p>
            <a:pPr algn="just"/>
            <a:r>
              <a:rPr lang="en-IN" b="1" dirty="0"/>
              <a:t>NLP Library:</a:t>
            </a:r>
            <a:r>
              <a:rPr lang="en-IN" dirty="0"/>
              <a:t> </a:t>
            </a:r>
            <a:r>
              <a:rPr lang="en-IN" dirty="0" err="1"/>
              <a:t>Nltk</a:t>
            </a:r>
            <a:endParaRPr lang="en-IN" dirty="0"/>
          </a:p>
          <a:p>
            <a:pPr algn="just"/>
            <a:r>
              <a:rPr lang="en-IN" b="1" dirty="0"/>
              <a:t>APIs:</a:t>
            </a:r>
            <a:r>
              <a:rPr lang="en-IN" dirty="0"/>
              <a:t> </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A82740F-B49D-8DA8-D33A-0DB74C1AB11E}"/>
              </a:ext>
            </a:extLst>
          </p:cNvPr>
          <p:cNvPicPr>
            <a:picLocks noChangeAspect="1"/>
          </p:cNvPicPr>
          <p:nvPr/>
        </p:nvPicPr>
        <p:blipFill rotWithShape="1">
          <a:blip r:embed="rId2">
            <a:extLst>
              <a:ext uri="{28A0092B-C50C-407E-A947-70E740481C1C}">
                <a14:useLocalDpi xmlns:a14="http://schemas.microsoft.com/office/drawing/2010/main" val="0"/>
              </a:ext>
            </a:extLst>
          </a:blip>
          <a:srcRect l="8435" t="11683" r="5214" b="12441"/>
          <a:stretch/>
        </p:blipFill>
        <p:spPr>
          <a:xfrm>
            <a:off x="3147325" y="103327"/>
            <a:ext cx="6029325" cy="3576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525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0449C8-96DA-C484-08A9-AE442B921BF0}"/>
              </a:ext>
            </a:extLst>
          </p:cNvPr>
          <p:cNvSpPr txBox="1"/>
          <p:nvPr/>
        </p:nvSpPr>
        <p:spPr>
          <a:xfrm>
            <a:off x="1442720" y="545792"/>
            <a:ext cx="352552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Completed Task -</a:t>
            </a:r>
          </a:p>
        </p:txBody>
      </p:sp>
      <p:sp>
        <p:nvSpPr>
          <p:cNvPr id="5" name="TextBox 4">
            <a:extLst>
              <a:ext uri="{FF2B5EF4-FFF2-40B4-BE49-F238E27FC236}">
                <a16:creationId xmlns:a16="http://schemas.microsoft.com/office/drawing/2014/main" id="{DD2BB4FA-6692-5202-C858-895E22E7A26C}"/>
              </a:ext>
            </a:extLst>
          </p:cNvPr>
          <p:cNvSpPr txBox="1"/>
          <p:nvPr/>
        </p:nvSpPr>
        <p:spPr>
          <a:xfrm>
            <a:off x="1619250" y="1238250"/>
            <a:ext cx="6629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Bot Ready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Sentimental Analysis API Ready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Voice Based Ready </a:t>
            </a:r>
          </a:p>
        </p:txBody>
      </p:sp>
      <p:sp>
        <p:nvSpPr>
          <p:cNvPr id="6" name="TextBox 5">
            <a:extLst>
              <a:ext uri="{FF2B5EF4-FFF2-40B4-BE49-F238E27FC236}">
                <a16:creationId xmlns:a16="http://schemas.microsoft.com/office/drawing/2014/main" id="{E6C63C31-BE93-0D88-E56A-139E5BBB26BA}"/>
              </a:ext>
            </a:extLst>
          </p:cNvPr>
          <p:cNvSpPr txBox="1"/>
          <p:nvPr/>
        </p:nvSpPr>
        <p:spPr>
          <a:xfrm>
            <a:off x="1619250" y="2571750"/>
            <a:ext cx="334899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Milestones Achieved - </a:t>
            </a:r>
          </a:p>
        </p:txBody>
      </p:sp>
    </p:spTree>
    <p:extLst>
      <p:ext uri="{BB962C8B-B14F-4D97-AF65-F5344CB8AC3E}">
        <p14:creationId xmlns:p14="http://schemas.microsoft.com/office/powerpoint/2010/main" val="211235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32DAD-56CF-C0EB-78B8-BC3E1003DBD9}"/>
              </a:ext>
            </a:extLst>
          </p:cNvPr>
          <p:cNvSpPr txBox="1"/>
          <p:nvPr/>
        </p:nvSpPr>
        <p:spPr>
          <a:xfrm>
            <a:off x="1447800" y="426392"/>
            <a:ext cx="374332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Ongoing Work -</a:t>
            </a:r>
          </a:p>
        </p:txBody>
      </p:sp>
      <p:sp>
        <p:nvSpPr>
          <p:cNvPr id="3" name="TextBox 2">
            <a:extLst>
              <a:ext uri="{FF2B5EF4-FFF2-40B4-BE49-F238E27FC236}">
                <a16:creationId xmlns:a16="http://schemas.microsoft.com/office/drawing/2014/main" id="{595A6343-F1C4-E439-0F14-2A7BCC321544}"/>
              </a:ext>
            </a:extLst>
          </p:cNvPr>
          <p:cNvSpPr txBox="1"/>
          <p:nvPr/>
        </p:nvSpPr>
        <p:spPr>
          <a:xfrm>
            <a:off x="1447800" y="1143000"/>
            <a:ext cx="7772400" cy="2031325"/>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we show that these new features make difference in the chatbot development and even create better checkpoints to redirect users to a human attendant.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Improving Contextual Understanding, Researchers are working on enhancing chatbots' ability to understand context better, ensuring more accurate sentiment analysis, especially in complex conversations. Efforts are being made to mitigate biases in sentiment analysis algorithms, ensuring fair and unbiased chatbot interactions.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46F786-53CA-A2A7-8EBE-EE0D701C0D46}"/>
              </a:ext>
            </a:extLst>
          </p:cNvPr>
          <p:cNvSpPr txBox="1"/>
          <p:nvPr/>
        </p:nvSpPr>
        <p:spPr>
          <a:xfrm>
            <a:off x="1447800" y="3433465"/>
            <a:ext cx="30003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Challenges Faced -</a:t>
            </a:r>
          </a:p>
        </p:txBody>
      </p:sp>
      <p:sp>
        <p:nvSpPr>
          <p:cNvPr id="5" name="TextBox 4">
            <a:extLst>
              <a:ext uri="{FF2B5EF4-FFF2-40B4-BE49-F238E27FC236}">
                <a16:creationId xmlns:a16="http://schemas.microsoft.com/office/drawing/2014/main" id="{87B90A9C-31DA-2C12-EEC3-BD121DCD5220}"/>
              </a:ext>
            </a:extLst>
          </p:cNvPr>
          <p:cNvSpPr txBox="1"/>
          <p:nvPr/>
        </p:nvSpPr>
        <p:spPr>
          <a:xfrm>
            <a:off x="1543050" y="3895130"/>
            <a:ext cx="1028700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Quality and Integration: </a:t>
            </a:r>
            <a:r>
              <a:rPr lang="en-US" dirty="0">
                <a:latin typeface="Times New Roman" panose="02020603050405020304" pitchFamily="18" charset="0"/>
                <a:cs typeface="Times New Roman" panose="02020603050405020304" pitchFamily="18" charset="0"/>
              </a:rPr>
              <a:t>Ensuring that the AI assistant has access to accurate and up-to-date information requires integrating data from multiple sources within the department. However, data may be scattered across different systems, in various formats, and may suffer from inconsistencies or inaccuracies.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Natural Language Understanding (NLU): </a:t>
            </a:r>
            <a:r>
              <a:rPr lang="en-US" dirty="0">
                <a:latin typeface="Times New Roman" panose="02020603050405020304" pitchFamily="18" charset="0"/>
                <a:cs typeface="Times New Roman" panose="02020603050405020304" pitchFamily="18" charset="0"/>
              </a:rPr>
              <a:t>Developing NLU capabilities that allow the AI assistant to accurately interpret and respond to natural language queries is challenging. Understanding the nuances, context, and intent behind user inquiries requires sophisticated AI algorithms and extensive training data.</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Being Fair to Everyone: </a:t>
            </a:r>
            <a:r>
              <a:rPr lang="en-US" dirty="0">
                <a:latin typeface="Times New Roman" panose="02020603050405020304" pitchFamily="18" charset="0"/>
                <a:cs typeface="Times New Roman" panose="02020603050405020304" pitchFamily="18" charset="0"/>
              </a:rPr>
              <a:t>We have to make sure the AI doesn't treat people unfairly or show biases. It should treat everyone the same way.</a:t>
            </a:r>
          </a:p>
        </p:txBody>
      </p:sp>
    </p:spTree>
    <p:extLst>
      <p:ext uri="{BB962C8B-B14F-4D97-AF65-F5344CB8AC3E}">
        <p14:creationId xmlns:p14="http://schemas.microsoft.com/office/powerpoint/2010/main" val="104346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3E04AC-1E45-3AF0-C2E0-7A467EAE03D5}"/>
              </a:ext>
            </a:extLst>
          </p:cNvPr>
          <p:cNvSpPr txBox="1"/>
          <p:nvPr/>
        </p:nvSpPr>
        <p:spPr>
          <a:xfrm>
            <a:off x="1476375" y="400050"/>
            <a:ext cx="271462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Next Steps -   </a:t>
            </a:r>
          </a:p>
        </p:txBody>
      </p:sp>
      <p:sp>
        <p:nvSpPr>
          <p:cNvPr id="3" name="TextBox 2">
            <a:extLst>
              <a:ext uri="{FF2B5EF4-FFF2-40B4-BE49-F238E27FC236}">
                <a16:creationId xmlns:a16="http://schemas.microsoft.com/office/drawing/2014/main" id="{9D380BDB-85CE-A2AE-3191-4EBC63F53256}"/>
              </a:ext>
            </a:extLst>
          </p:cNvPr>
          <p:cNvSpPr txBox="1"/>
          <p:nvPr/>
        </p:nvSpPr>
        <p:spPr>
          <a:xfrm>
            <a:off x="1476375" y="1200150"/>
            <a:ext cx="6800850"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future development is to extend the developed sentiment analysis predictive model to various decision making systems that require consideration of human factors.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Voice Command Control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 Time Attendance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1D464DC-6F20-4F08-A628-6CE476550D84}"/>
              </a:ext>
            </a:extLst>
          </p:cNvPr>
          <p:cNvSpPr txBox="1"/>
          <p:nvPr/>
        </p:nvSpPr>
        <p:spPr>
          <a:xfrm>
            <a:off x="1476375" y="3198167"/>
            <a:ext cx="25812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Timeline -</a:t>
            </a:r>
          </a:p>
        </p:txBody>
      </p:sp>
    </p:spTree>
    <p:extLst>
      <p:ext uri="{BB962C8B-B14F-4D97-AF65-F5344CB8AC3E}">
        <p14:creationId xmlns:p14="http://schemas.microsoft.com/office/powerpoint/2010/main" val="86801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3C3859-C7E9-7484-182C-682EE101AC65}"/>
              </a:ext>
            </a:extLst>
          </p:cNvPr>
          <p:cNvSpPr txBox="1"/>
          <p:nvPr/>
        </p:nvSpPr>
        <p:spPr>
          <a:xfrm>
            <a:off x="1390650" y="295275"/>
            <a:ext cx="34575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Summary -</a:t>
            </a:r>
          </a:p>
        </p:txBody>
      </p:sp>
      <p:sp>
        <p:nvSpPr>
          <p:cNvPr id="3" name="TextBox 2">
            <a:extLst>
              <a:ext uri="{FF2B5EF4-FFF2-40B4-BE49-F238E27FC236}">
                <a16:creationId xmlns:a16="http://schemas.microsoft.com/office/drawing/2014/main" id="{A2DC5CD3-D228-FD3E-836E-B556C8987D60}"/>
              </a:ext>
            </a:extLst>
          </p:cNvPr>
          <p:cNvSpPr txBox="1"/>
          <p:nvPr/>
        </p:nvSpPr>
        <p:spPr>
          <a:xfrm>
            <a:off x="1390650" y="971550"/>
            <a:ext cx="10306050"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development and implementation of the departmental chatbot represent a significant milestone in enhancing communication, efficiency, and user experience within the departmental ecosystem. Through meticulous planning, collaboration, and innovation, the project has successfully addressed the diverse communication needs of students, faculty, staff, and administrators.</a:t>
            </a:r>
          </a:p>
          <a:p>
            <a:pPr algn="just"/>
            <a:r>
              <a:rPr lang="en-US" dirty="0">
                <a:latin typeface="Times New Roman" panose="02020603050405020304" pitchFamily="18" charset="0"/>
                <a:cs typeface="Times New Roman" panose="02020603050405020304" pitchFamily="18" charset="0"/>
              </a:rPr>
              <a:t>The departmental chatbot serves as a centralized and accessible resource, providing instant assistance and information retrieval for various inquiries, ranging from course-related questions to administrative procedures and resource lookup. Its intuitive interface and natural language processing capabilities have transformed the way stakeholders interact with departmental services, offering convenience and responsiveness round the clock.</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A36A6D-0D07-7CD5-FD6F-282D4D735FD8}"/>
              </a:ext>
            </a:extLst>
          </p:cNvPr>
          <p:cNvSpPr txBox="1"/>
          <p:nvPr/>
        </p:nvSpPr>
        <p:spPr>
          <a:xfrm>
            <a:off x="1390650" y="3771483"/>
            <a:ext cx="349567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Questions &amp; Feedback -</a:t>
            </a:r>
          </a:p>
        </p:txBody>
      </p:sp>
    </p:spTree>
    <p:extLst>
      <p:ext uri="{BB962C8B-B14F-4D97-AF65-F5344CB8AC3E}">
        <p14:creationId xmlns:p14="http://schemas.microsoft.com/office/powerpoint/2010/main" val="293993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97E2AC-AA40-4991-8202-8320409B0069}"/>
              </a:ext>
            </a:extLst>
          </p:cNvPr>
          <p:cNvSpPr txBox="1"/>
          <p:nvPr/>
        </p:nvSpPr>
        <p:spPr>
          <a:xfrm>
            <a:off x="1628775" y="438150"/>
            <a:ext cx="3590925"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Citations -</a:t>
            </a:r>
          </a:p>
        </p:txBody>
      </p:sp>
      <p:sp>
        <p:nvSpPr>
          <p:cNvPr id="4" name="TextBox 3">
            <a:extLst>
              <a:ext uri="{FF2B5EF4-FFF2-40B4-BE49-F238E27FC236}">
                <a16:creationId xmlns:a16="http://schemas.microsoft.com/office/drawing/2014/main" id="{0E333F01-DB23-87C5-3B81-86218CFD1632}"/>
              </a:ext>
            </a:extLst>
          </p:cNvPr>
          <p:cNvSpPr txBox="1"/>
          <p:nvPr/>
        </p:nvSpPr>
        <p:spPr>
          <a:xfrm>
            <a:off x="1628775" y="1120676"/>
            <a:ext cx="8515350" cy="2308324"/>
          </a:xfrm>
          <a:prstGeom prst="rect">
            <a:avLst/>
          </a:prstGeom>
          <a:noFill/>
        </p:spPr>
        <p:txBody>
          <a:bodyPr wrap="square" rtlCol="0">
            <a:spAutoFit/>
          </a:bodyPr>
          <a:lstStyle/>
          <a:p>
            <a:pPr marL="285750" indent="-285750" algn="just">
              <a:buFont typeface="Arial" panose="020B0604020202020204" pitchFamily="34" charset="0"/>
              <a:buChar char="•"/>
            </a:pPr>
            <a:r>
              <a:rPr lang="en-IN" dirty="0"/>
              <a:t>“</a:t>
            </a:r>
            <a:r>
              <a:rPr lang="en-US" dirty="0"/>
              <a:t>Chatbot Optimization using Sentiment Analysis and Time / </a:t>
            </a:r>
            <a:r>
              <a:rPr lang="en-US" dirty="0" err="1"/>
              <a:t>Navigatio</a:t>
            </a:r>
            <a:r>
              <a:rPr lang="en-IN" dirty="0"/>
              <a:t>”- </a:t>
            </a:r>
            <a:r>
              <a:rPr lang="en-US" dirty="0"/>
              <a:t>Journal of Theoretical and Applied Informatics (2023)</a:t>
            </a:r>
          </a:p>
          <a:p>
            <a:pPr marL="285750" indent="-285750" algn="just">
              <a:buFont typeface="Arial" panose="020B0604020202020204" pitchFamily="34" charset="0"/>
              <a:buChar char="•"/>
            </a:pPr>
            <a:r>
              <a:rPr lang="en-US" dirty="0"/>
              <a:t>“Sentiment-based Chatbot using Machine Learning for Recommendation System”-</a:t>
            </a:r>
            <a:r>
              <a:rPr lang="en-IN" dirty="0"/>
              <a:t> Research Square (National Formosa University) (2022)</a:t>
            </a:r>
          </a:p>
          <a:p>
            <a:pPr marL="285750" indent="-285750" algn="just">
              <a:buFont typeface="Arial" panose="020B0604020202020204" pitchFamily="34" charset="0"/>
              <a:buChar char="•"/>
            </a:pPr>
            <a:r>
              <a:rPr lang="en-IN" dirty="0"/>
              <a:t>“</a:t>
            </a:r>
            <a:r>
              <a:rPr lang="en-US" dirty="0"/>
              <a:t>Sentimental Analysis based on Text and Emoticons</a:t>
            </a:r>
            <a:r>
              <a:rPr lang="en-IN" dirty="0"/>
              <a:t>”- </a:t>
            </a:r>
            <a:r>
              <a:rPr lang="en-US" dirty="0"/>
              <a:t>International Journal of Innovative Technology and Exploring Engineering (2020)</a:t>
            </a:r>
          </a:p>
          <a:p>
            <a:pPr marL="285750" indent="-285750" algn="just">
              <a:buFont typeface="Arial" panose="020B0604020202020204" pitchFamily="34" charset="0"/>
              <a:buChar char="•"/>
            </a:pPr>
            <a:r>
              <a:rPr lang="en-IN" dirty="0"/>
              <a:t>“</a:t>
            </a:r>
            <a:r>
              <a:rPr lang="en-US" dirty="0"/>
              <a:t>Sentimental Analysis on Text data by using Unsupervised Methods</a:t>
            </a:r>
            <a:r>
              <a:rPr lang="en-IN" dirty="0"/>
              <a:t>”- </a:t>
            </a:r>
            <a:r>
              <a:rPr lang="en-US" dirty="0"/>
              <a:t>International Journal of Engineering and Advanced Technology</a:t>
            </a:r>
            <a:endParaRPr lang="en-IN" dirty="0"/>
          </a:p>
        </p:txBody>
      </p:sp>
      <p:sp>
        <p:nvSpPr>
          <p:cNvPr id="5" name="TextBox 4">
            <a:extLst>
              <a:ext uri="{FF2B5EF4-FFF2-40B4-BE49-F238E27FC236}">
                <a16:creationId xmlns:a16="http://schemas.microsoft.com/office/drawing/2014/main" id="{FFBD9BC5-C62F-11A2-EF2D-8B30D7B2E661}"/>
              </a:ext>
            </a:extLst>
          </p:cNvPr>
          <p:cNvSpPr txBox="1"/>
          <p:nvPr/>
        </p:nvSpPr>
        <p:spPr>
          <a:xfrm>
            <a:off x="1771650" y="3924300"/>
            <a:ext cx="3333750" cy="461665"/>
          </a:xfrm>
          <a:prstGeom prst="rect">
            <a:avLst/>
          </a:prstGeom>
          <a:noFill/>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Acknowledgements -</a:t>
            </a:r>
          </a:p>
        </p:txBody>
      </p:sp>
    </p:spTree>
    <p:extLst>
      <p:ext uri="{BB962C8B-B14F-4D97-AF65-F5344CB8AC3E}">
        <p14:creationId xmlns:p14="http://schemas.microsoft.com/office/powerpoint/2010/main" val="391592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1025</Words>
  <Application>Microsoft Office PowerPoint</Application>
  <PresentationFormat>Widescreen</PresentationFormat>
  <Paragraphs>63</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Falguni Kalambe</dc:creator>
  <cp:lastModifiedBy>Falguni Kalambe</cp:lastModifiedBy>
  <cp:revision>1</cp:revision>
  <dcterms:created xsi:type="dcterms:W3CDTF">2024-09-04T17:03:35Z</dcterms:created>
  <dcterms:modified xsi:type="dcterms:W3CDTF">2024-09-04T19:26:47Z</dcterms:modified>
</cp:coreProperties>
</file>