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648"/>
  </p:normalViewPr>
  <p:slideViewPr>
    <p:cSldViewPr snapToGrid="0" snapToObjects="1">
      <p:cViewPr>
        <p:scale>
          <a:sx n="87" d="100"/>
          <a:sy n="87" d="100"/>
        </p:scale>
        <p:origin x="32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Accuracy of Neural Network vs # of Hidden Layer </a:t>
            </a:r>
            <a:r>
              <a:rPr lang="en-US" baseline="0" dirty="0" err="1"/>
              <a:t>Perceptrons</a:t>
            </a:r>
            <a:endParaRPr lang="en-US" baseline="0" dirty="0"/>
          </a:p>
          <a:p>
            <a:pPr>
              <a:defRPr/>
            </a:pPr>
            <a:r>
              <a:rPr lang="en-US" baseline="0" dirty="0" err="1"/>
              <a:t>testPenData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Sheet1!$A$1:$I$1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Sheet1!$A$2:$I$2</c:f>
              <c:numCache>
                <c:formatCode>General</c:formatCode>
                <c:ptCount val="9"/>
                <c:pt idx="0">
                  <c:v>0</c:v>
                </c:pt>
                <c:pt idx="1">
                  <c:v>0.83808000000000005</c:v>
                </c:pt>
                <c:pt idx="2">
                  <c:v>0.88775999999999999</c:v>
                </c:pt>
                <c:pt idx="3">
                  <c:v>0.90051000000000003</c:v>
                </c:pt>
                <c:pt idx="4">
                  <c:v>0.90142999999999995</c:v>
                </c:pt>
                <c:pt idx="5">
                  <c:v>0.89993999999999996</c:v>
                </c:pt>
                <c:pt idx="6">
                  <c:v>0.9052</c:v>
                </c:pt>
                <c:pt idx="7">
                  <c:v>0.90217000000000003</c:v>
                </c:pt>
                <c:pt idx="8">
                  <c:v>0.90446000000000004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36-5541-9F1B-C05876EA6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36192"/>
        <c:axId val="629227120"/>
      </c:lineChart>
      <c:catAx>
        <c:axId val="62923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227120"/>
        <c:crosses val="autoZero"/>
        <c:auto val="1"/>
        <c:lblAlgn val="ctr"/>
        <c:lblOffset val="100"/>
        <c:noMultiLvlLbl val="0"/>
      </c:catAx>
      <c:valAx>
        <c:axId val="6292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23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Accuracy of Neural Network vs # of Hidden Layer Perceptions</a:t>
            </a:r>
          </a:p>
          <a:p>
            <a:pPr>
              <a:defRPr/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testCarData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Sheet1!$A$35:$I$35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Sheet1!$A$36:$I$36</c:f>
              <c:numCache>
                <c:formatCode>General</c:formatCode>
                <c:ptCount val="9"/>
                <c:pt idx="0">
                  <c:v>0.69099999999999995</c:v>
                </c:pt>
                <c:pt idx="1">
                  <c:v>0.97499999999999998</c:v>
                </c:pt>
                <c:pt idx="2">
                  <c:v>0.97199999999999998</c:v>
                </c:pt>
                <c:pt idx="3">
                  <c:v>0.97899999999999998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0.97</c:v>
                </c:pt>
                <c:pt idx="7">
                  <c:v>0.97899999999999998</c:v>
                </c:pt>
                <c:pt idx="8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8D-5E4D-BD6B-420FE4217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5625456"/>
        <c:axId val="915627728"/>
      </c:lineChart>
      <c:catAx>
        <c:axId val="91562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27728"/>
        <c:crosses val="autoZero"/>
        <c:auto val="1"/>
        <c:lblAlgn val="ctr"/>
        <c:lblOffset val="100"/>
        <c:noMultiLvlLbl val="0"/>
      </c:catAx>
      <c:valAx>
        <c:axId val="9156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2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Vidit Pokharna</a:t>
            </a:r>
          </a:p>
          <a:p>
            <a:r>
              <a:rPr lang="en-US" dirty="0"/>
              <a:t>Your GT Username: 903772087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0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489A4-20B9-F70E-CD67-DEB9F4ED3E65}"/>
              </a:ext>
            </a:extLst>
          </p:cNvPr>
          <p:cNvSpPr txBox="1"/>
          <p:nvPr/>
        </p:nvSpPr>
        <p:spPr>
          <a:xfrm>
            <a:off x="1295400" y="3429000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Accuracy</a:t>
            </a:r>
            <a:r>
              <a:rPr lang="en-US" b="0" i="0" dirty="0">
                <a:effectLst/>
              </a:rPr>
              <a:t>: The accuracy of the neural network without a hidden layer is relatively low. It struggles to capture the XOR function's non-linear relationship between inputs and outputs.</a:t>
            </a:r>
          </a:p>
          <a:p>
            <a:pPr algn="l"/>
            <a:r>
              <a:rPr lang="en-US" b="1" i="0" dirty="0">
                <a:effectLst/>
              </a:rPr>
              <a:t>Convergence</a:t>
            </a:r>
            <a:r>
              <a:rPr lang="en-US" b="0" i="0" dirty="0">
                <a:effectLst/>
              </a:rPr>
              <a:t>: The network can converge to a solution, but this solution is suboptimal for XOR. It might perform well on some inputs but fail on others.</a:t>
            </a:r>
          </a:p>
          <a:p>
            <a:pPr algn="l"/>
            <a:r>
              <a:rPr lang="en-US" b="1" i="0" dirty="0">
                <a:effectLst/>
              </a:rPr>
              <a:t>Decision Boundary</a:t>
            </a:r>
            <a:r>
              <a:rPr lang="en-US" b="0" i="0" dirty="0">
                <a:effectLst/>
              </a:rPr>
              <a:t>: The decision boundary learned by the single-layer perceptron is a straight line. It can only separate data linearly, which is insufficient for solving the XOR problem.</a:t>
            </a:r>
          </a:p>
          <a:p>
            <a:pPr algn="l"/>
            <a:r>
              <a:rPr lang="en-US" b="1" i="0" dirty="0">
                <a:effectLst/>
              </a:rPr>
              <a:t>Limited Capacity</a:t>
            </a:r>
            <a:r>
              <a:rPr lang="en-US" b="0" i="0" dirty="0">
                <a:effectLst/>
              </a:rPr>
              <a:t>: The neural network without hidden layers has limited capacity to represent complex functions. It can only model linearly separable problems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BAE3B-E629-BA7C-7E03-0FBC4EFAE6AC}"/>
              </a:ext>
            </a:extLst>
          </p:cNvPr>
          <p:cNvSpPr txBox="1"/>
          <p:nvPr/>
        </p:nvSpPr>
        <p:spPr>
          <a:xfrm>
            <a:off x="1295400" y="3634244"/>
            <a:ext cx="960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Accuracy</a:t>
            </a:r>
            <a:r>
              <a:rPr lang="en-US" sz="1400" b="0" i="0" dirty="0">
                <a:effectLst/>
                <a:latin typeface="Söhne"/>
              </a:rPr>
              <a:t>: As we increase the number of </a:t>
            </a:r>
            <a:r>
              <a:rPr lang="en-US" sz="1400" b="0" i="0" dirty="0" err="1">
                <a:effectLst/>
                <a:latin typeface="Söhne"/>
              </a:rPr>
              <a:t>perceptrons</a:t>
            </a:r>
            <a:r>
              <a:rPr lang="en-US" sz="1400" b="0" i="0" dirty="0">
                <a:effectLst/>
                <a:latin typeface="Söhne"/>
              </a:rPr>
              <a:t> in the hidden layer, the accuracy of the neural network improves significantly. With an appropriate number of </a:t>
            </a:r>
            <a:r>
              <a:rPr lang="en-US" sz="1400" b="0" i="0" dirty="0" err="1">
                <a:effectLst/>
                <a:latin typeface="Söhne"/>
              </a:rPr>
              <a:t>perceptrons</a:t>
            </a:r>
            <a:r>
              <a:rPr lang="en-US" sz="1400" b="0" i="0" dirty="0">
                <a:effectLst/>
                <a:latin typeface="Söhne"/>
              </a:rPr>
              <a:t>, the network can achieve near-perfect accuracy on the XOR problem.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Convergence</a:t>
            </a:r>
            <a:r>
              <a:rPr lang="en-US" sz="1400" b="0" i="0" dirty="0">
                <a:effectLst/>
                <a:latin typeface="Söhne"/>
              </a:rPr>
              <a:t>: The neural network with a hidden layer can converge to a solution much faster than a single-layer perceptron. This is evident by the rapid increase in accuracy during training iterations.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Decision Boundary</a:t>
            </a:r>
            <a:r>
              <a:rPr lang="en-US" sz="1400" b="0" i="0" dirty="0">
                <a:effectLst/>
                <a:latin typeface="Söhne"/>
              </a:rPr>
              <a:t>: With a hidden layer, the neural network can learn a non-linear decision boundary. It can capture the XOR function's complexity, allowing it to correctly classify XOR inputs.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Capacity</a:t>
            </a:r>
            <a:r>
              <a:rPr lang="en-US" sz="1400" b="0" i="0" dirty="0">
                <a:effectLst/>
                <a:latin typeface="Söhne"/>
              </a:rPr>
              <a:t>: The presence of a hidden layer increases the network's capacity to represent complex functions. It can learn and model non-linear relationships between inputs and outputs, making it suitable for solving non-trivial problems like XOR.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Results vs. Expectations</a:t>
            </a:r>
            <a:r>
              <a:rPr lang="en-US" sz="1400" b="0" i="0" dirty="0">
                <a:effectLst/>
                <a:latin typeface="Söhne"/>
              </a:rPr>
              <a:t>: The results are as expected. Neural networks with hidden layers are known to excel in capturing non-linear patterns in data. In the case of XOR, we expected that increasing the number of </a:t>
            </a:r>
            <a:r>
              <a:rPr lang="en-US" sz="1400" b="0" i="0" dirty="0" err="1">
                <a:effectLst/>
                <a:latin typeface="Söhne"/>
              </a:rPr>
              <a:t>perceptrons</a:t>
            </a:r>
            <a:r>
              <a:rPr lang="en-US" sz="1400" b="0" i="0" dirty="0">
                <a:effectLst/>
                <a:latin typeface="Söhne"/>
              </a:rPr>
              <a:t> in the hidden layer would lead to improved accuracy. This behavior aligns with the fundamental capability of neural networks to learn and approximate complex functions.</a:t>
            </a:r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0.907947</a:t>
            </a:r>
          </a:p>
          <a:p>
            <a:pPr lvl="1"/>
            <a:r>
              <a:rPr lang="en-US" dirty="0"/>
              <a:t>Average accuracy: 0.9037736</a:t>
            </a:r>
          </a:p>
          <a:p>
            <a:pPr lvl="1"/>
            <a:r>
              <a:rPr lang="en-US" dirty="0"/>
              <a:t>Standard deviation: 0.0024473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0.99</a:t>
            </a:r>
          </a:p>
          <a:p>
            <a:pPr lvl="1"/>
            <a:r>
              <a:rPr lang="en-US" dirty="0"/>
              <a:t>Average accuracy: 0.982</a:t>
            </a:r>
          </a:p>
          <a:p>
            <a:pPr lvl="1"/>
            <a:r>
              <a:rPr lang="en-US" dirty="0"/>
              <a:t>Standard deviation: 0.00758288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6821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learning curve for </a:t>
            </a:r>
            <a:r>
              <a:rPr lang="en-US" sz="2000" b="1" dirty="0" err="1"/>
              <a:t>testPenData</a:t>
            </a:r>
            <a:r>
              <a:rPr lang="en-US" sz="2000" b="1" dirty="0"/>
              <a:t> </a:t>
            </a:r>
            <a:r>
              <a:rPr lang="en-US" sz="2000" dirty="0"/>
              <a:t>where the number of hidden layer </a:t>
            </a:r>
            <a:r>
              <a:rPr lang="en-US" sz="2000" dirty="0" err="1"/>
              <a:t>perceptrons</a:t>
            </a:r>
            <a:r>
              <a:rPr lang="en-US" sz="2000" dirty="0"/>
              <a:t> is the independent variable and the average accuracy is the dependent variable.</a:t>
            </a:r>
            <a:endParaRPr lang="en-US" sz="2000"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207DF-041E-C49B-1F5C-599A655BD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319366"/>
              </p:ext>
            </p:extLst>
          </p:nvPr>
        </p:nvGraphicFramePr>
        <p:xfrm>
          <a:off x="6800986" y="643234"/>
          <a:ext cx="4747547" cy="559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For this dataset, the improvement in average accuracy for the neural networks dramatically slows down after 5 hidden layer </a:t>
            </a:r>
            <a:r>
              <a:rPr lang="en-US" dirty="0" err="1"/>
              <a:t>perceptrons</a:t>
            </a:r>
            <a:r>
              <a:rPr lang="en-US" dirty="0"/>
              <a:t>. There is no functionality with 0 </a:t>
            </a:r>
            <a:r>
              <a:rPr lang="en-US" dirty="0" err="1"/>
              <a:t>perceptrons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61290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Create a learning curve for </a:t>
            </a:r>
            <a:r>
              <a:rPr lang="en-US" sz="2000" b="1"/>
              <a:t>testCarData </a:t>
            </a:r>
            <a:r>
              <a:rPr lang="en-US" sz="200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i="1"/>
              <a:t>[attach your image/graph here]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A21332-32E0-1B01-75B2-02238DBE1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37089"/>
              </p:ext>
            </p:extLst>
          </p:nvPr>
        </p:nvGraphicFramePr>
        <p:xfrm>
          <a:off x="6880610" y="717012"/>
          <a:ext cx="4737650" cy="54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For this dataset, the improvement in average accuracy for the neural networks slightly slows down after 5 hidden layer </a:t>
            </a:r>
            <a:r>
              <a:rPr lang="en-US" dirty="0" err="1"/>
              <a:t>perceptrons</a:t>
            </a:r>
            <a:r>
              <a:rPr lang="en-US" dirty="0"/>
              <a:t>. However, another difference seen is almost a 70% accuracy with 0 </a:t>
            </a:r>
            <a:r>
              <a:rPr lang="en-US" dirty="0" err="1"/>
              <a:t>perceptrons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57719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985</Words>
  <Application>Microsoft Macintosh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Pokharna, Vidit D</cp:lastModifiedBy>
  <cp:revision>15</cp:revision>
  <dcterms:created xsi:type="dcterms:W3CDTF">2022-11-05T15:55:17Z</dcterms:created>
  <dcterms:modified xsi:type="dcterms:W3CDTF">2023-11-27T23:25:23Z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