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THeXYLP0h0ok1jl8h8t7X3NsL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7F444F-DACC-4486-9AC5-5B815967E14E}">
  <a:tblStyle styleId="{547F444F-DACC-4486-9AC5-5B815967E14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150b816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150b816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andb.ai/viditdpokharna/dlrecog/runs/vsm6vn3c/workspa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andb.ai/viditdpokharna/huggingface_scene_recognition/runs/pd032ofo/workspac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 Project 4</a:t>
            </a:r>
            <a:endParaRPr dirty="0"/>
          </a:p>
        </p:txBody>
      </p:sp>
      <p:sp>
        <p:nvSpPr>
          <p:cNvPr id="55" name="Google Shape;55;p1"/>
          <p:cNvSpPr txBox="1">
            <a:spLocks noGrp="1"/>
          </p:cNvSpPr>
          <p:nvPr>
            <p:ph type="subTitle" idx="1"/>
          </p:nvPr>
        </p:nvSpPr>
        <p:spPr>
          <a:xfrm>
            <a:off x="311700" y="2834125"/>
            <a:ext cx="8520600" cy="198280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Vidit Pokharna</a:t>
            </a:r>
          </a:p>
          <a:p>
            <a:pPr marL="0" lvl="0" indent="0" algn="ctr" rtl="0">
              <a:lnSpc>
                <a:spcPct val="100000"/>
              </a:lnSpc>
              <a:spcBef>
                <a:spcPts val="0"/>
              </a:spcBef>
              <a:spcAft>
                <a:spcPts val="0"/>
              </a:spcAft>
              <a:buSzPts val="2800"/>
              <a:buNone/>
            </a:pPr>
            <a:r>
              <a:rPr lang="en-US" dirty="0" err="1"/>
              <a:t>vidit@gatech.edu</a:t>
            </a:r>
            <a:r>
              <a:rPr dirty="0"/>
              <a:t> </a:t>
            </a:r>
            <a:endParaRPr lang="en-US" dirty="0"/>
          </a:p>
          <a:p>
            <a:pPr marL="0" lvl="0" indent="0" algn="ctr" rtl="0">
              <a:lnSpc>
                <a:spcPct val="100000"/>
              </a:lnSpc>
              <a:spcBef>
                <a:spcPts val="0"/>
              </a:spcBef>
              <a:spcAft>
                <a:spcPts val="0"/>
              </a:spcAft>
              <a:buSzPts val="2800"/>
              <a:buNone/>
            </a:pPr>
            <a:r>
              <a:rPr lang="en-US" dirty="0"/>
              <a:t>vpokharna3</a:t>
            </a:r>
            <a:endParaRPr dirty="0"/>
          </a:p>
          <a:p>
            <a:pPr marL="0" lvl="0" indent="0" algn="ctr" rtl="0">
              <a:lnSpc>
                <a:spcPct val="100000"/>
              </a:lnSpc>
              <a:spcBef>
                <a:spcPts val="0"/>
              </a:spcBef>
              <a:spcAft>
                <a:spcPts val="0"/>
              </a:spcAft>
              <a:buSzPts val="2800"/>
              <a:buNone/>
            </a:pPr>
            <a:r>
              <a:rPr lang="en-US" dirty="0"/>
              <a:t>903772087</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 ResNet</a:t>
            </a:r>
            <a:endParaRPr/>
          </a:p>
        </p:txBody>
      </p:sp>
      <p:sp>
        <p:nvSpPr>
          <p:cNvPr id="115" name="Google Shape;115;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139700" indent="0">
              <a:buNone/>
            </a:pPr>
            <a:r>
              <a:rPr lang="en-US" dirty="0"/>
              <a:t>Fine-tuning a network means taking a pre- trained model (a model trained on a large dataset, typically on a general task like image recognition) and continuing the training on a smaller, specific dataset to tailor the model for a particular task. </a:t>
            </a:r>
          </a:p>
          <a:p>
            <a:pPr marL="0" lvl="0" indent="0" algn="l" rtl="0">
              <a:lnSpc>
                <a:spcPct val="115000"/>
              </a:lnSpc>
              <a:spcBef>
                <a:spcPts val="0"/>
              </a:spcBef>
              <a:spcAft>
                <a:spcPts val="0"/>
              </a:spcAft>
              <a:buSzPts val="1400"/>
              <a:buNone/>
            </a:pPr>
            <a:endParaRPr lang="en-US" dirty="0"/>
          </a:p>
        </p:txBody>
      </p:sp>
      <p:sp>
        <p:nvSpPr>
          <p:cNvPr id="116" name="Google Shape;116;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139700" indent="0">
              <a:buNone/>
            </a:pPr>
            <a:r>
              <a:rPr lang="en-US" dirty="0"/>
              <a:t>We "freeze" the convolutional layers and some of the linear layers in a pre-trained </a:t>
            </a:r>
            <a:r>
              <a:rPr lang="en-US" dirty="0" err="1"/>
              <a:t>ResNet</a:t>
            </a:r>
            <a:r>
              <a:rPr lang="en-US" dirty="0"/>
              <a:t> to leverage the already learned features, which are useful across different visual tasks, and to prevent overfitting by only training the final layers that are crucial for the specific task at hand. This approach is efficient as it requires less computational resources and time compared to training a model from scratch. </a:t>
            </a:r>
          </a:p>
          <a:p>
            <a:pPr marL="0" lvl="0" indent="0" algn="l" rtl="0">
              <a:lnSpc>
                <a:spcPct val="115000"/>
              </a:lnSpc>
              <a:spcBef>
                <a:spcPts val="0"/>
              </a:spcBef>
              <a:spcAft>
                <a:spcPts val="0"/>
              </a:spcAft>
              <a:buSzPts val="14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150b8161c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Part 4: Logging to Weights and Biases</a:t>
            </a:r>
            <a:endParaRPr/>
          </a:p>
        </p:txBody>
      </p:sp>
      <p:sp>
        <p:nvSpPr>
          <p:cNvPr id="122" name="Google Shape;122;g2c150b8161c_0_0"/>
          <p:cNvSpPr txBox="1">
            <a:spLocks noGrp="1"/>
          </p:cNvSpPr>
          <p:nvPr>
            <p:ph type="body" idx="1"/>
          </p:nvPr>
        </p:nvSpPr>
        <p:spPr>
          <a:xfrm>
            <a:off x="311700" y="1152475"/>
            <a:ext cx="804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US" sz="1800" b="0" i="0" dirty="0">
                <a:effectLst/>
                <a:latin typeface="+mn-lt"/>
                <a:hlinkClick r:id="rId3"/>
              </a:rPr>
              <a:t>https://wandb.ai/viditdpokharna/dlrecog/runs/vsm6vn3c/workspace</a:t>
            </a:r>
            <a:endParaRPr lang="en-US" sz="1800" b="0" i="0" dirty="0">
              <a:effectLst/>
              <a:latin typeface="+mn-lt"/>
            </a:endParaRPr>
          </a:p>
          <a:p>
            <a:pPr marL="0" lvl="0" indent="0" algn="l" rtl="0">
              <a:spcBef>
                <a:spcPts val="0"/>
              </a:spcBef>
              <a:spcAft>
                <a:spcPts val="0"/>
              </a:spcAft>
              <a:buClr>
                <a:schemeClr val="dk1"/>
              </a:buClr>
              <a:buSzPts val="1400"/>
              <a:buFont typeface="Arial"/>
              <a:buNone/>
            </a:pPr>
            <a:endParaRPr dirty="0">
              <a:latin typeface="+mn-lt"/>
            </a:endParaRPr>
          </a:p>
          <a:p>
            <a:pPr marL="0" lvl="0" indent="0" algn="l" rtl="0">
              <a:spcBef>
                <a:spcPts val="0"/>
              </a:spcBef>
              <a:spcAft>
                <a:spcPts val="0"/>
              </a:spcAft>
              <a:buNone/>
            </a:pPr>
            <a:endParaRPr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Extra credit</a:t>
            </a:r>
            <a:endParaRPr/>
          </a:p>
        </p:txBody>
      </p:sp>
      <p:sp>
        <p:nvSpPr>
          <p:cNvPr id="128" name="Google Shape;128;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hlinkClick r:id="rId3"/>
              </a:rPr>
              <a:t>https://wandb.ai/viditdpokharna/huggingface_scene_recognition/runs/pd032ofo/workspace</a:t>
            </a:r>
            <a:endParaRPr lang="en-US" dirty="0"/>
          </a:p>
          <a:p>
            <a:pPr marL="0" lvl="0" indent="0" algn="l" rtl="0">
              <a:lnSpc>
                <a:spcPct val="115000"/>
              </a:lnSpc>
              <a:spcBef>
                <a:spcPts val="0"/>
              </a:spcBef>
              <a:spcAft>
                <a:spcPts val="0"/>
              </a:spcAft>
              <a:buSzPts val="1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SimpleNet</a:t>
            </a:r>
            <a:endParaRPr/>
          </a:p>
        </p:txBody>
      </p:sp>
      <p:sp>
        <p:nvSpPr>
          <p:cNvPr id="61" name="Google Shape;61;p2"/>
          <p:cNvSpPr txBox="1">
            <a:spLocks noGrp="1"/>
          </p:cNvSpPr>
          <p:nvPr>
            <p:ph type="body" idx="1"/>
          </p:nvPr>
        </p:nvSpPr>
        <p:spPr>
          <a:xfrm>
            <a:off x="311700" y="12820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dirty="0"/>
              <a:t>[Insert loss plot for </a:t>
            </a:r>
            <a:r>
              <a:rPr lang="en" dirty="0" err="1"/>
              <a:t>SimpleNet</a:t>
            </a:r>
            <a:r>
              <a:rPr lang="en" dirty="0"/>
              <a:t> here]</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 dirty="0"/>
              <a:t>Final training accuracy: </a:t>
            </a:r>
            <a:r>
              <a:rPr lang="en-US" dirty="0"/>
              <a:t>0.930</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 dirty="0"/>
              <a:t>Final validation accuracy: </a:t>
            </a:r>
            <a:r>
              <a:rPr lang="en-US" dirty="0"/>
              <a:t>0.463</a:t>
            </a:r>
            <a:endParaRPr dirty="0"/>
          </a:p>
        </p:txBody>
      </p:sp>
      <p:sp>
        <p:nvSpPr>
          <p:cNvPr id="62" name="Google Shape;62;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a:t>[Insert accuracy plot for SimpleNet here]</a:t>
            </a:r>
            <a:endParaRPr/>
          </a:p>
        </p:txBody>
      </p:sp>
      <p:pic>
        <p:nvPicPr>
          <p:cNvPr id="4" name="Picture 3">
            <a:extLst>
              <a:ext uri="{FF2B5EF4-FFF2-40B4-BE49-F238E27FC236}">
                <a16:creationId xmlns:a16="http://schemas.microsoft.com/office/drawing/2014/main" id="{803449B9-C555-BFA1-3D4E-6D02510542FF}"/>
              </a:ext>
            </a:extLst>
          </p:cNvPr>
          <p:cNvPicPr>
            <a:picLocks noChangeAspect="1"/>
          </p:cNvPicPr>
          <p:nvPr/>
        </p:nvPicPr>
        <p:blipFill>
          <a:blip r:embed="rId3"/>
          <a:stretch>
            <a:fillRect/>
          </a:stretch>
        </p:blipFill>
        <p:spPr>
          <a:xfrm>
            <a:off x="311700" y="1017725"/>
            <a:ext cx="3413606" cy="2690585"/>
          </a:xfrm>
          <a:prstGeom prst="rect">
            <a:avLst/>
          </a:prstGeom>
        </p:spPr>
      </p:pic>
      <p:pic>
        <p:nvPicPr>
          <p:cNvPr id="5" name="Picture 4">
            <a:extLst>
              <a:ext uri="{FF2B5EF4-FFF2-40B4-BE49-F238E27FC236}">
                <a16:creationId xmlns:a16="http://schemas.microsoft.com/office/drawing/2014/main" id="{9DAA128A-7629-3FBF-8DCC-AC98FB5AEC79}"/>
              </a:ext>
            </a:extLst>
          </p:cNvPr>
          <p:cNvPicPr>
            <a:picLocks noChangeAspect="1"/>
          </p:cNvPicPr>
          <p:nvPr/>
        </p:nvPicPr>
        <p:blipFill>
          <a:blip r:embed="rId4"/>
          <a:stretch>
            <a:fillRect/>
          </a:stretch>
        </p:blipFill>
        <p:spPr>
          <a:xfrm>
            <a:off x="4728029" y="921567"/>
            <a:ext cx="3606800" cy="288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2: SimpleNetFinal</a:t>
            </a:r>
            <a:endParaRPr/>
          </a:p>
        </p:txBody>
      </p:sp>
      <p:sp>
        <p:nvSpPr>
          <p:cNvPr id="68" name="Google Shape;68;p3"/>
          <p:cNvSpPr txBox="1">
            <a:spLocks noGrp="1"/>
          </p:cNvSpPr>
          <p:nvPr>
            <p:ph type="body" idx="1"/>
          </p:nvPr>
        </p:nvSpPr>
        <p:spPr>
          <a:xfrm>
            <a:off x="311700" y="1152475"/>
            <a:ext cx="8520600" cy="44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Add each of the following (keeping the changes as you move to the next row):</a:t>
            </a:r>
            <a:endParaRPr/>
          </a:p>
        </p:txBody>
      </p:sp>
      <p:graphicFrame>
        <p:nvGraphicFramePr>
          <p:cNvPr id="69" name="Google Shape;69;p3"/>
          <p:cNvGraphicFramePr/>
          <p:nvPr>
            <p:extLst>
              <p:ext uri="{D42A27DB-BD31-4B8C-83A1-F6EECF244321}">
                <p14:modId xmlns:p14="http://schemas.microsoft.com/office/powerpoint/2010/main" val="3072351346"/>
              </p:ext>
            </p:extLst>
          </p:nvPr>
        </p:nvGraphicFramePr>
        <p:xfrm>
          <a:off x="1239488" y="1693450"/>
          <a:ext cx="6665025" cy="3014150"/>
        </p:xfrm>
        <a:graphic>
          <a:graphicData uri="http://schemas.openxmlformats.org/drawingml/2006/table">
            <a:tbl>
              <a:tblPr>
                <a:noFill/>
                <a:tableStyleId>{547F444F-DACC-4486-9AC5-5B815967E14E}</a:tableStyleId>
              </a:tblPr>
              <a:tblGrid>
                <a:gridCol w="3908325">
                  <a:extLst>
                    <a:ext uri="{9D8B030D-6E8A-4147-A177-3AD203B41FA5}">
                      <a16:colId xmlns:a16="http://schemas.microsoft.com/office/drawing/2014/main" val="20000"/>
                    </a:ext>
                  </a:extLst>
                </a:gridCol>
                <a:gridCol w="14011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tblGrid>
              <a:tr h="6095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Training accuracy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Validation accuracy</a:t>
                      </a:r>
                      <a:endParaRPr sz="1400" u="none" strike="noStrike" cap="none"/>
                    </a:p>
                  </a:txBody>
                  <a:tcPr marL="91425" marR="91425" marT="91425" marB="91425"/>
                </a:tc>
                <a:extLst>
                  <a:ext uri="{0D108BD9-81ED-4DB2-BD59-A6C34878D82A}">
                    <a16:rowId xmlns:a16="http://schemas.microsoft.com/office/drawing/2014/main" val="10000"/>
                  </a:ext>
                </a:extLst>
              </a:tr>
              <a:tr h="396200">
                <a:tc>
                  <a:txBody>
                    <a:bodyPr/>
                    <a:lstStyle/>
                    <a:p>
                      <a:pPr marL="228600" marR="0" lvl="0" indent="0" algn="l" rtl="0">
                        <a:lnSpc>
                          <a:spcPct val="100000"/>
                        </a:lnSpc>
                        <a:spcBef>
                          <a:spcPts val="0"/>
                        </a:spcBef>
                        <a:spcAft>
                          <a:spcPts val="0"/>
                        </a:spcAft>
                        <a:buClr>
                          <a:srgbClr val="000000"/>
                        </a:buClr>
                        <a:buSzPts val="1400"/>
                        <a:buFont typeface="Arial"/>
                        <a:buNone/>
                      </a:pPr>
                      <a:r>
                        <a:rPr lang="en" sz="1400" u="none" strike="noStrike" cap="none"/>
                        <a:t>SimpleNet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0.930</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t>0.463</a:t>
                      </a:r>
                      <a:endParaRPr sz="1400" u="none" strike="noStrike" cap="none" dirty="0"/>
                    </a:p>
                  </a:txBody>
                  <a:tcPr marL="91425" marR="91425" marT="91425" marB="91425"/>
                </a:tc>
                <a:extLst>
                  <a:ext uri="{0D108BD9-81ED-4DB2-BD59-A6C34878D82A}">
                    <a16:rowId xmlns:a16="http://schemas.microsoft.com/office/drawing/2014/main" val="10001"/>
                  </a:ext>
                </a:extLst>
              </a:tr>
              <a:tr h="3962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Jittering</a:t>
                      </a:r>
                      <a:endParaRPr sz="1400" u="none" strike="noStrike" cap="none"/>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0.540</a:t>
                      </a:r>
                      <a:endParaRPr lang="en-US"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rgbClr val="000000"/>
                          </a:solidFill>
                          <a:effectLst/>
                          <a:latin typeface="Arial"/>
                          <a:ea typeface="Arial"/>
                          <a:cs typeface="Arial"/>
                          <a:sym typeface="Arial"/>
                        </a:rPr>
                        <a:t>0.521</a:t>
                      </a:r>
                    </a:p>
                  </a:txBody>
                  <a:tcPr marL="91425" marR="91425" marT="91425" marB="91425"/>
                </a:tc>
                <a:extLst>
                  <a:ext uri="{0D108BD9-81ED-4DB2-BD59-A6C34878D82A}">
                    <a16:rowId xmlns:a16="http://schemas.microsoft.com/office/drawing/2014/main" val="10002"/>
                  </a:ext>
                </a:extLst>
              </a:tr>
              <a:tr h="423525">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Zero-centering &amp; variance-normalization</a:t>
                      </a:r>
                      <a:endParaRPr sz="1400" u="none" strike="noStrike" cap="none"/>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0.542</a:t>
                      </a:r>
                      <a:endParaRPr lang="en-US"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rgbClr val="000000"/>
                          </a:solidFill>
                          <a:effectLst/>
                          <a:latin typeface="Arial"/>
                          <a:ea typeface="Arial"/>
                          <a:cs typeface="Arial"/>
                          <a:sym typeface="Arial"/>
                        </a:rPr>
                        <a:t>0.548</a:t>
                      </a:r>
                    </a:p>
                  </a:txBody>
                  <a:tcPr marL="91425" marR="91425" marT="91425" marB="91425"/>
                </a:tc>
                <a:extLst>
                  <a:ext uri="{0D108BD9-81ED-4DB2-BD59-A6C34878D82A}">
                    <a16:rowId xmlns:a16="http://schemas.microsoft.com/office/drawing/2014/main" val="10003"/>
                  </a:ext>
                </a:extLst>
              </a:tr>
              <a:tr h="3962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Dropout regularization</a:t>
                      </a:r>
                      <a:endParaRPr sz="1400" u="none" strike="noStrike" cap="none"/>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rgbClr val="000000"/>
                          </a:solidFill>
                          <a:effectLst/>
                          <a:latin typeface="Arial"/>
                          <a:ea typeface="Arial"/>
                          <a:cs typeface="Arial"/>
                          <a:sym typeface="Arial"/>
                        </a:rPr>
                        <a:t>0.537</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0.593</a:t>
                      </a:r>
                      <a:endParaRPr sz="1400" u="none" strike="noStrike" cap="none" dirty="0"/>
                    </a:p>
                  </a:txBody>
                  <a:tcPr marL="91425" marR="91425" marT="91425" marB="91425"/>
                </a:tc>
                <a:extLst>
                  <a:ext uri="{0D108BD9-81ED-4DB2-BD59-A6C34878D82A}">
                    <a16:rowId xmlns:a16="http://schemas.microsoft.com/office/drawing/2014/main" val="10004"/>
                  </a:ext>
                </a:extLst>
              </a:tr>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Making network "deep"</a:t>
                      </a:r>
                      <a:endParaRPr sz="1400" u="none" strike="noStrike" cap="none"/>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rgbClr val="000000"/>
                          </a:solidFill>
                          <a:effectLst/>
                          <a:latin typeface="Arial"/>
                          <a:ea typeface="Arial"/>
                          <a:cs typeface="Arial"/>
                          <a:sym typeface="Arial"/>
                        </a:rPr>
                        <a:t>0.686</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i="0" u="none" strike="noStrike" cap="none" dirty="0">
                          <a:solidFill>
                            <a:srgbClr val="000000"/>
                          </a:solidFill>
                          <a:effectLst/>
                          <a:latin typeface="Arial"/>
                          <a:ea typeface="Arial"/>
                          <a:cs typeface="Arial"/>
                          <a:sym typeface="Arial"/>
                        </a:rPr>
                        <a:t>0.640</a:t>
                      </a:r>
                    </a:p>
                  </a:txBody>
                  <a:tcPr marL="91425" marR="91425" marT="91425" marB="91425"/>
                </a:tc>
                <a:extLst>
                  <a:ext uri="{0D108BD9-81ED-4DB2-BD59-A6C34878D82A}">
                    <a16:rowId xmlns:a16="http://schemas.microsoft.com/office/drawing/2014/main" val="10005"/>
                  </a:ext>
                </a:extLst>
              </a:tr>
              <a:tr h="381000">
                <a:tc>
                  <a:txBody>
                    <a:bodyPr/>
                    <a:lstStyle/>
                    <a:p>
                      <a:pPr marL="457200" marR="0" lvl="0" indent="-317500" algn="l" rtl="0">
                        <a:lnSpc>
                          <a:spcPct val="100000"/>
                        </a:lnSpc>
                        <a:spcBef>
                          <a:spcPts val="0"/>
                        </a:spcBef>
                        <a:spcAft>
                          <a:spcPts val="0"/>
                        </a:spcAft>
                        <a:buClr>
                          <a:srgbClr val="000000"/>
                        </a:buClr>
                        <a:buSzPts val="1400"/>
                        <a:buFont typeface="Arial"/>
                        <a:buChar char="+"/>
                      </a:pPr>
                      <a:r>
                        <a:rPr lang="en" sz="1400" u="none" strike="noStrike" cap="none"/>
                        <a:t>Batch normalization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0.707</a:t>
                      </a:r>
                      <a:endParaRPr sz="1400" b="0" i="0" u="none" strike="noStrike" cap="none" dirty="0">
                        <a:solidFill>
                          <a:schemeClr val="dk2"/>
                        </a:solidFill>
                        <a:latin typeface="Arial"/>
                        <a:cs typeface="Arial"/>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0.667</a:t>
                      </a:r>
                      <a:endParaRPr sz="1400" u="none" strike="noStrike" cap="none"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2: SimpleNetFinal</a:t>
            </a:r>
            <a:endParaRPr/>
          </a:p>
        </p:txBody>
      </p:sp>
      <p:sp>
        <p:nvSpPr>
          <p:cNvPr id="75" name="Google Shape;75;p4"/>
          <p:cNvSpPr txBox="1">
            <a:spLocks noGrp="1"/>
          </p:cNvSpPr>
          <p:nvPr>
            <p:ph type="body" idx="1"/>
          </p:nvPr>
        </p:nvSpPr>
        <p:spPr>
          <a:xfrm>
            <a:off x="311700" y="1470882"/>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dirty="0"/>
              <a:t>[Insert loss plot for </a:t>
            </a:r>
            <a:r>
              <a:rPr lang="en" dirty="0" err="1"/>
              <a:t>SimpleNetFinal</a:t>
            </a:r>
            <a:r>
              <a:rPr lang="en" dirty="0"/>
              <a:t> here]</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 dirty="0"/>
              <a:t>Final training accuracy: 0.707</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 dirty="0"/>
              <a:t>Final validation accuracy: </a:t>
            </a:r>
            <a:r>
              <a:rPr lang="en-US" dirty="0"/>
              <a:t>0.667</a:t>
            </a:r>
            <a:endParaRPr dirty="0"/>
          </a:p>
        </p:txBody>
      </p:sp>
      <p:sp>
        <p:nvSpPr>
          <p:cNvPr id="76" name="Google Shape;76;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dirty="0"/>
              <a:t>[Insert accuracy plot for </a:t>
            </a:r>
            <a:r>
              <a:rPr lang="en" dirty="0" err="1"/>
              <a:t>SimpleNetFinal</a:t>
            </a:r>
            <a:r>
              <a:rPr lang="en" dirty="0"/>
              <a:t> here]</a:t>
            </a:r>
            <a:endParaRPr dirty="0"/>
          </a:p>
        </p:txBody>
      </p:sp>
      <p:pic>
        <p:nvPicPr>
          <p:cNvPr id="2" name="Picture 1">
            <a:extLst>
              <a:ext uri="{FF2B5EF4-FFF2-40B4-BE49-F238E27FC236}">
                <a16:creationId xmlns:a16="http://schemas.microsoft.com/office/drawing/2014/main" id="{539EB47B-2F47-FDFE-3792-F4A89E3444BB}"/>
              </a:ext>
            </a:extLst>
          </p:cNvPr>
          <p:cNvPicPr>
            <a:picLocks noChangeAspect="1"/>
          </p:cNvPicPr>
          <p:nvPr/>
        </p:nvPicPr>
        <p:blipFill>
          <a:blip r:embed="rId3"/>
          <a:stretch>
            <a:fillRect/>
          </a:stretch>
        </p:blipFill>
        <p:spPr>
          <a:xfrm>
            <a:off x="311699" y="1017725"/>
            <a:ext cx="3656143" cy="2881752"/>
          </a:xfrm>
          <a:prstGeom prst="rect">
            <a:avLst/>
          </a:prstGeom>
        </p:spPr>
      </p:pic>
      <p:pic>
        <p:nvPicPr>
          <p:cNvPr id="3" name="Picture 2">
            <a:extLst>
              <a:ext uri="{FF2B5EF4-FFF2-40B4-BE49-F238E27FC236}">
                <a16:creationId xmlns:a16="http://schemas.microsoft.com/office/drawing/2014/main" id="{8FA32ABF-BC21-2CBB-6844-7F6AA3D2EDDC}"/>
              </a:ext>
            </a:extLst>
          </p:cNvPr>
          <p:cNvPicPr>
            <a:picLocks noChangeAspect="1"/>
          </p:cNvPicPr>
          <p:nvPr/>
        </p:nvPicPr>
        <p:blipFill>
          <a:blip r:embed="rId4"/>
          <a:stretch>
            <a:fillRect/>
          </a:stretch>
        </p:blipFill>
        <p:spPr>
          <a:xfrm>
            <a:off x="4572000" y="893536"/>
            <a:ext cx="4260300" cy="3405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2: SimpleNetFinal</a:t>
            </a:r>
            <a:endParaRPr/>
          </a:p>
        </p:txBody>
      </p:sp>
      <p:sp>
        <p:nvSpPr>
          <p:cNvPr id="82" name="Google Shape;8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139700" indent="0">
              <a:buNone/>
            </a:pPr>
            <a:r>
              <a:rPr lang="en-US" dirty="0"/>
              <a:t>Transformations for data augmentation: </a:t>
            </a:r>
          </a:p>
          <a:p>
            <a:pPr>
              <a:buFont typeface="+mj-lt"/>
              <a:buAutoNum type="arabicPeriod"/>
            </a:pPr>
            <a:r>
              <a:rPr lang="en-US" dirty="0"/>
              <a:t>Random Rotation </a:t>
            </a:r>
          </a:p>
          <a:p>
            <a:pPr>
              <a:buFont typeface="+mj-lt"/>
              <a:buAutoNum type="arabicPeriod"/>
            </a:pPr>
            <a:r>
              <a:rPr lang="en-US" dirty="0"/>
              <a:t>Random Crop </a:t>
            </a:r>
          </a:p>
          <a:p>
            <a:pPr>
              <a:buFont typeface="+mj-lt"/>
              <a:buAutoNum type="arabicPeriod"/>
            </a:pPr>
            <a:r>
              <a:rPr lang="en-US" dirty="0"/>
              <a:t>Horizontal Flip </a:t>
            </a:r>
          </a:p>
          <a:p>
            <a:pPr>
              <a:buFont typeface="+mj-lt"/>
              <a:buAutoNum type="arabicPeriod"/>
            </a:pPr>
            <a:r>
              <a:rPr lang="en-US" dirty="0"/>
              <a:t>Vertical Flip </a:t>
            </a:r>
          </a:p>
          <a:p>
            <a:pPr>
              <a:buFont typeface="+mj-lt"/>
              <a:buAutoNum type="arabicPeriod"/>
            </a:pPr>
            <a:r>
              <a:rPr lang="en-US" dirty="0"/>
              <a:t>Color Jitter </a:t>
            </a:r>
          </a:p>
          <a:p>
            <a:pPr>
              <a:buFont typeface="+mj-lt"/>
              <a:buAutoNum type="arabicPeriod"/>
            </a:pPr>
            <a:r>
              <a:rPr lang="en-US" dirty="0"/>
              <a:t>Random Resizing and Cropping </a:t>
            </a:r>
          </a:p>
          <a:p>
            <a:pPr>
              <a:buFont typeface="+mj-lt"/>
              <a:buAutoNum type="arabicPeriod"/>
            </a:pPr>
            <a:r>
              <a:rPr lang="en-US" dirty="0"/>
              <a:t>Random Perspective Transformation </a:t>
            </a:r>
          </a:p>
          <a:p>
            <a:pPr>
              <a:buFont typeface="+mj-lt"/>
              <a:buAutoNum type="arabicPeriod"/>
            </a:pPr>
            <a:r>
              <a:rPr lang="en-US" dirty="0"/>
              <a:t>Random Affine Transformation </a:t>
            </a:r>
          </a:p>
          <a:p>
            <a:pPr>
              <a:buFont typeface="+mj-lt"/>
              <a:buAutoNum type="arabicPeriod"/>
            </a:pPr>
            <a:r>
              <a:rPr lang="en-US" dirty="0"/>
              <a:t>Gaussian Blur </a:t>
            </a:r>
          </a:p>
          <a:p>
            <a:pPr>
              <a:buFont typeface="+mj-lt"/>
              <a:buAutoNum type="arabicPeriod"/>
            </a:pPr>
            <a:r>
              <a:rPr lang="en-US" dirty="0"/>
              <a:t>Adding Noise </a:t>
            </a:r>
          </a:p>
          <a:p>
            <a:pPr marL="0" lvl="0" indent="0" algn="l" rtl="0">
              <a:lnSpc>
                <a:spcPct val="115000"/>
              </a:lnSpc>
              <a:spcBef>
                <a:spcPts val="0"/>
              </a:spcBef>
              <a:spcAft>
                <a:spcPts val="0"/>
              </a:spcAft>
              <a:buSzPts val="1400"/>
              <a:buNone/>
            </a:pPr>
            <a:endParaRPr dirty="0"/>
          </a:p>
        </p:txBody>
      </p:sp>
      <p:sp>
        <p:nvSpPr>
          <p:cNvPr id="83" name="Google Shape;8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dirty="0"/>
              <a:t>The desired variance after each layer typically refers to keeping the activations at each layer of the network to have a unit variance, which prevents the gradients from vanishing or exploding, especially in deep networks. This is often achieved using batch normalization layers after each convolutional or linear layer. Keeping variance in check helps in maintaining a stable and faster convergence during training. It ensures that the distribution of the activations remains more consistent across different layers, allowing higher learning rates and reducing the sensitivity to the initial weights. </a:t>
            </a:r>
          </a:p>
          <a:p>
            <a:pPr marL="0" lvl="0" indent="0" algn="l" rtl="0">
              <a:lnSpc>
                <a:spcPct val="115000"/>
              </a:lnSpc>
              <a:spcBef>
                <a:spcPts val="0"/>
              </a:spcBef>
              <a:spcAft>
                <a:spcPts val="0"/>
              </a:spcAft>
              <a:buSzPts val="1400"/>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2: SimpleNetFinal</a:t>
            </a:r>
            <a:endParaRPr/>
          </a:p>
        </p:txBody>
      </p:sp>
      <p:sp>
        <p:nvSpPr>
          <p:cNvPr id="89" name="Google Shape;89;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indent="0">
              <a:buClr>
                <a:schemeClr val="dk1"/>
              </a:buClr>
              <a:buSzPts val="1100"/>
              <a:buNone/>
            </a:pPr>
            <a:r>
              <a:rPr lang="en-US" dirty="0"/>
              <a:t>Dropout is usually sampled from a Bernoulli distribution. During training, for each layer that dropout is applied to, each neuron (or node) is kept active with a probability p (commonly set to 0.5) and is set to zero with probability 1 - p.</a:t>
            </a:r>
          </a:p>
          <a:p>
            <a:pPr marL="0" indent="0">
              <a:buClr>
                <a:schemeClr val="dk1"/>
              </a:buClr>
              <a:buSzPts val="1100"/>
              <a:buNone/>
            </a:pPr>
            <a:endParaRPr lang="en-US" dirty="0"/>
          </a:p>
          <a:p>
            <a:pPr marL="0" indent="0">
              <a:buClr>
                <a:schemeClr val="dk1"/>
              </a:buClr>
              <a:buSzPts val="1100"/>
              <a:buNone/>
            </a:pPr>
            <a:endParaRPr lang="en-US" dirty="0"/>
          </a:p>
          <a:p>
            <a:pPr marL="0" indent="0">
              <a:buClr>
                <a:schemeClr val="dk1"/>
              </a:buClr>
              <a:buSzPts val="1100"/>
              <a:buNone/>
            </a:pPr>
            <a:endParaRPr lang="en-US" dirty="0"/>
          </a:p>
          <a:p>
            <a:pPr marL="0" indent="0">
              <a:buClr>
                <a:schemeClr val="dk1"/>
              </a:buClr>
              <a:buSzPts val="1100"/>
              <a:buNone/>
            </a:pPr>
            <a:endParaRPr lang="en-US" dirty="0"/>
          </a:p>
          <a:p>
            <a:pPr marL="0" indent="0">
              <a:buClr>
                <a:schemeClr val="dk1"/>
              </a:buClr>
              <a:buSzPts val="1100"/>
              <a:buNone/>
            </a:pPr>
            <a:r>
              <a:rPr lang="en-US" dirty="0"/>
              <a:t>Parameters for </a:t>
            </a:r>
            <a:r>
              <a:rPr lang="en-US" dirty="0" err="1"/>
              <a:t>SimpleNet</a:t>
            </a:r>
            <a:r>
              <a:rPr lang="en-US" dirty="0"/>
              <a:t>: 307395</a:t>
            </a:r>
          </a:p>
          <a:p>
            <a:pPr marL="0" indent="0">
              <a:buClr>
                <a:schemeClr val="dk1"/>
              </a:buClr>
              <a:buSzPts val="1100"/>
              <a:buNone/>
            </a:pPr>
            <a:r>
              <a:rPr lang="en-US" dirty="0"/>
              <a:t>Parameters for </a:t>
            </a:r>
            <a:r>
              <a:rPr lang="en-US" dirty="0" err="1"/>
              <a:t>SimpleNetFinal</a:t>
            </a:r>
            <a:r>
              <a:rPr lang="en-US" dirty="0"/>
              <a:t>: 2527439 </a:t>
            </a:r>
          </a:p>
        </p:txBody>
      </p:sp>
      <p:sp>
        <p:nvSpPr>
          <p:cNvPr id="90" name="Google Shape;90;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139700" indent="0">
              <a:buNone/>
            </a:pPr>
            <a:r>
              <a:rPr lang="en-US" sz="1100" dirty="0"/>
              <a:t>The effect of batch normalization after a convolutional layer with bias compared to not using batch normalization (batch norm) can be quite significant: </a:t>
            </a:r>
          </a:p>
          <a:p>
            <a:pPr>
              <a:buFont typeface="Arial" panose="020B0604020202020204" pitchFamily="34" charset="0"/>
              <a:buChar char="•"/>
            </a:pPr>
            <a:r>
              <a:rPr lang="en-US" sz="1100" dirty="0"/>
              <a:t>With Batch Norm: It normalizes the output of the convolutional layer by subtracting the batch mean and dividing by the batch standard deviation, which helps in stabilizing the learning process. The bias becomes redundant because the mean subtraction cancels it out, hence the bias term can be omitted without loss of functionality. </a:t>
            </a:r>
          </a:p>
          <a:p>
            <a:pPr>
              <a:buFont typeface="Arial" panose="020B0604020202020204" pitchFamily="34" charset="0"/>
              <a:buChar char="•"/>
            </a:pPr>
            <a:r>
              <a:rPr lang="en-US" sz="1100" dirty="0"/>
              <a:t>Without Batch Norm: The convolutional layer outputs are solely scaled and biased by the layer's filters and bias terms. Without batch normalization, the distributions of the outputs could vary greatly during training, which could lead to the vanishing or exploding gradient problems. </a:t>
            </a:r>
          </a:p>
          <a:p>
            <a:pPr marL="0" lvl="0" indent="0" algn="l" rtl="0">
              <a:lnSpc>
                <a:spcPct val="115000"/>
              </a:lnSpc>
              <a:spcBef>
                <a:spcPts val="0"/>
              </a:spcBef>
              <a:spcAft>
                <a:spcPts val="0"/>
              </a:spcAft>
              <a:buClr>
                <a:schemeClr val="dk1"/>
              </a:buClr>
              <a:buSzPts val="1100"/>
              <a:buFont typeface="Arial"/>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 ResNet</a:t>
            </a:r>
            <a:endParaRPr/>
          </a:p>
        </p:txBody>
      </p:sp>
      <p:sp>
        <p:nvSpPr>
          <p:cNvPr id="96" name="Google Shape;96;p7"/>
          <p:cNvSpPr txBox="1">
            <a:spLocks noGrp="1"/>
          </p:cNvSpPr>
          <p:nvPr>
            <p:ph type="body" idx="1"/>
          </p:nvPr>
        </p:nvSpPr>
        <p:spPr>
          <a:xfrm>
            <a:off x="311700" y="14953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US" dirty="0"/>
              <a:t>[Insert loss plot here]</a:t>
            </a:r>
          </a:p>
          <a:p>
            <a:pPr marL="0" lvl="0" indent="0" algn="l" rtl="0">
              <a:lnSpc>
                <a:spcPct val="115000"/>
              </a:lnSpc>
              <a:spcBef>
                <a:spcPts val="0"/>
              </a:spcBef>
              <a:spcAft>
                <a:spcPts val="0"/>
              </a:spcAft>
              <a:buSzPts val="1400"/>
              <a:buNone/>
            </a:pPr>
            <a:endParaRPr lang="en-US" dirty="0"/>
          </a:p>
          <a:p>
            <a:pPr marL="0" lvl="0" indent="0" algn="l" rtl="0">
              <a:lnSpc>
                <a:spcPct val="115000"/>
              </a:lnSpc>
              <a:spcBef>
                <a:spcPts val="0"/>
              </a:spcBef>
              <a:spcAft>
                <a:spcPts val="0"/>
              </a:spcAft>
              <a:buSzPts val="1400"/>
              <a:buNone/>
            </a:pPr>
            <a:endParaRPr lang="en-US" dirty="0"/>
          </a:p>
          <a:p>
            <a:pPr marL="0" lvl="0" indent="0" algn="l" rtl="0">
              <a:lnSpc>
                <a:spcPct val="115000"/>
              </a:lnSpc>
              <a:spcBef>
                <a:spcPts val="0"/>
              </a:spcBef>
              <a:spcAft>
                <a:spcPts val="0"/>
              </a:spcAft>
              <a:buSzPts val="1400"/>
              <a:buNone/>
            </a:pPr>
            <a:endParaRPr lang="en-US" dirty="0"/>
          </a:p>
          <a:p>
            <a:pPr marL="0" lvl="0" indent="0" algn="l" rtl="0">
              <a:lnSpc>
                <a:spcPct val="115000"/>
              </a:lnSpc>
              <a:spcBef>
                <a:spcPts val="0"/>
              </a:spcBef>
              <a:spcAft>
                <a:spcPts val="0"/>
              </a:spcAft>
              <a:buSzPts val="1400"/>
              <a:buNone/>
            </a:pPr>
            <a:endParaRPr lang="en-US"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 dirty="0"/>
              <a:t>Final training accuracy: </a:t>
            </a:r>
            <a:r>
              <a:rPr lang="en-US" dirty="0"/>
              <a:t>0.823</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 dirty="0"/>
              <a:t>Final validation accuracy: </a:t>
            </a:r>
            <a:r>
              <a:rPr lang="en-US" dirty="0"/>
              <a:t>0.855</a:t>
            </a:r>
            <a:endParaRPr dirty="0"/>
          </a:p>
        </p:txBody>
      </p:sp>
      <p:sp>
        <p:nvSpPr>
          <p:cNvPr id="97" name="Google Shape;9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dirty="0"/>
              <a:t>[Insert accuracy plot here]</a:t>
            </a:r>
            <a:endParaRPr dirty="0"/>
          </a:p>
        </p:txBody>
      </p:sp>
      <p:pic>
        <p:nvPicPr>
          <p:cNvPr id="2" name="Picture 1">
            <a:extLst>
              <a:ext uri="{FF2B5EF4-FFF2-40B4-BE49-F238E27FC236}">
                <a16:creationId xmlns:a16="http://schemas.microsoft.com/office/drawing/2014/main" id="{FDA3BBBE-AB0F-7780-2397-594969935927}"/>
              </a:ext>
            </a:extLst>
          </p:cNvPr>
          <p:cNvPicPr>
            <a:picLocks noChangeAspect="1"/>
          </p:cNvPicPr>
          <p:nvPr/>
        </p:nvPicPr>
        <p:blipFill>
          <a:blip r:embed="rId3"/>
          <a:stretch>
            <a:fillRect/>
          </a:stretch>
        </p:blipFill>
        <p:spPr>
          <a:xfrm>
            <a:off x="311700" y="1017725"/>
            <a:ext cx="3639814" cy="2878877"/>
          </a:xfrm>
          <a:prstGeom prst="rect">
            <a:avLst/>
          </a:prstGeom>
        </p:spPr>
      </p:pic>
      <p:pic>
        <p:nvPicPr>
          <p:cNvPr id="3" name="Picture 2">
            <a:extLst>
              <a:ext uri="{FF2B5EF4-FFF2-40B4-BE49-F238E27FC236}">
                <a16:creationId xmlns:a16="http://schemas.microsoft.com/office/drawing/2014/main" id="{846BFA14-E447-8846-2AF0-BF3523CE665E}"/>
              </a:ext>
            </a:extLst>
          </p:cNvPr>
          <p:cNvPicPr>
            <a:picLocks noChangeAspect="1"/>
          </p:cNvPicPr>
          <p:nvPr/>
        </p:nvPicPr>
        <p:blipFill>
          <a:blip r:embed="rId4"/>
          <a:stretch>
            <a:fillRect/>
          </a:stretch>
        </p:blipFill>
        <p:spPr>
          <a:xfrm>
            <a:off x="4572000" y="826217"/>
            <a:ext cx="4138436" cy="32618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 ResNet</a:t>
            </a:r>
            <a:endParaRPr/>
          </a:p>
        </p:txBody>
      </p:sp>
      <p:sp>
        <p:nvSpPr>
          <p:cNvPr id="103" name="Google Shape;103;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[Insert visualization of </a:t>
            </a:r>
          </a:p>
          <a:p>
            <a:pPr marL="0" lvl="0" indent="0" algn="l" rtl="0">
              <a:lnSpc>
                <a:spcPct val="115000"/>
              </a:lnSpc>
              <a:spcBef>
                <a:spcPts val="0"/>
              </a:spcBef>
              <a:spcAft>
                <a:spcPts val="0"/>
              </a:spcAft>
              <a:buSzPts val="1800"/>
              <a:buNone/>
            </a:pPr>
            <a:r>
              <a:rPr lang="en" dirty="0"/>
              <a:t>confusion matrix obtain</a:t>
            </a:r>
          </a:p>
          <a:p>
            <a:pPr marL="0" lvl="0" indent="0" algn="l" rtl="0">
              <a:lnSpc>
                <a:spcPct val="115000"/>
              </a:lnSpc>
              <a:spcBef>
                <a:spcPts val="0"/>
              </a:spcBef>
              <a:spcAft>
                <a:spcPts val="0"/>
              </a:spcAft>
              <a:buSzPts val="1800"/>
              <a:buNone/>
            </a:pPr>
            <a:r>
              <a:rPr lang="en" dirty="0"/>
              <a:t>ed from your final Re</a:t>
            </a:r>
          </a:p>
          <a:p>
            <a:pPr marL="0" lvl="0" indent="0" algn="l" rtl="0">
              <a:lnSpc>
                <a:spcPct val="115000"/>
              </a:lnSpc>
              <a:spcBef>
                <a:spcPts val="0"/>
              </a:spcBef>
              <a:spcAft>
                <a:spcPts val="0"/>
              </a:spcAft>
              <a:buSzPts val="1800"/>
              <a:buNone/>
            </a:pPr>
            <a:r>
              <a:rPr lang="en" dirty="0" err="1"/>
              <a:t>sNet</a:t>
            </a:r>
            <a:r>
              <a:rPr lang="en" dirty="0"/>
              <a:t> model.]</a:t>
            </a:r>
            <a:endParaRPr dirty="0"/>
          </a:p>
        </p:txBody>
      </p:sp>
      <p:pic>
        <p:nvPicPr>
          <p:cNvPr id="2" name="Picture 1">
            <a:extLst>
              <a:ext uri="{FF2B5EF4-FFF2-40B4-BE49-F238E27FC236}">
                <a16:creationId xmlns:a16="http://schemas.microsoft.com/office/drawing/2014/main" id="{06AE5A62-4918-C5FC-42FF-8C5FDE82778F}"/>
              </a:ext>
            </a:extLst>
          </p:cNvPr>
          <p:cNvPicPr>
            <a:picLocks noChangeAspect="1"/>
          </p:cNvPicPr>
          <p:nvPr/>
        </p:nvPicPr>
        <p:blipFill>
          <a:blip r:embed="rId3"/>
          <a:stretch>
            <a:fillRect/>
          </a:stretch>
        </p:blipFill>
        <p:spPr>
          <a:xfrm>
            <a:off x="311700" y="1017725"/>
            <a:ext cx="3971388" cy="39976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 ResNet</a:t>
            </a:r>
            <a:endParaRPr/>
          </a:p>
        </p:txBody>
      </p:sp>
      <p:sp>
        <p:nvSpPr>
          <p:cNvPr id="109" name="Google Shape;109;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[Insert visualizations of 3 misclassified images from the most misclassified class according to your confusion matrix. Explain why this may have occurred.]</a:t>
            </a:r>
            <a:endParaRPr/>
          </a:p>
        </p:txBody>
      </p:sp>
      <p:pic>
        <p:nvPicPr>
          <p:cNvPr id="3" name="Picture 2" descr="A road with a street light&#10;&#10;Description automatically generated with medium confidence">
            <a:extLst>
              <a:ext uri="{FF2B5EF4-FFF2-40B4-BE49-F238E27FC236}">
                <a16:creationId xmlns:a16="http://schemas.microsoft.com/office/drawing/2014/main" id="{986DC426-3ACC-A027-A68C-7FDA91D8739F}"/>
              </a:ext>
            </a:extLst>
          </p:cNvPr>
          <p:cNvPicPr>
            <a:picLocks noChangeAspect="1"/>
          </p:cNvPicPr>
          <p:nvPr/>
        </p:nvPicPr>
        <p:blipFill>
          <a:blip r:embed="rId3"/>
          <a:stretch>
            <a:fillRect/>
          </a:stretch>
        </p:blipFill>
        <p:spPr>
          <a:xfrm>
            <a:off x="311700" y="1017725"/>
            <a:ext cx="8440414" cy="2861926"/>
          </a:xfrm>
          <a:prstGeom prst="rect">
            <a:avLst/>
          </a:prstGeom>
        </p:spPr>
      </p:pic>
      <p:sp>
        <p:nvSpPr>
          <p:cNvPr id="4" name="TextBox 3">
            <a:extLst>
              <a:ext uri="{FF2B5EF4-FFF2-40B4-BE49-F238E27FC236}">
                <a16:creationId xmlns:a16="http://schemas.microsoft.com/office/drawing/2014/main" id="{9E4B395B-976C-E561-D2E2-31F63BE57831}"/>
              </a:ext>
            </a:extLst>
          </p:cNvPr>
          <p:cNvSpPr txBox="1"/>
          <p:nvPr/>
        </p:nvSpPr>
        <p:spPr>
          <a:xfrm>
            <a:off x="104524" y="3879651"/>
            <a:ext cx="8934951" cy="1384995"/>
          </a:xfrm>
          <a:prstGeom prst="rect">
            <a:avLst/>
          </a:prstGeom>
          <a:noFill/>
        </p:spPr>
        <p:txBody>
          <a:bodyPr wrap="square" rtlCol="0">
            <a:spAutoFit/>
          </a:bodyPr>
          <a:lstStyle/>
          <a:p>
            <a:pPr algn="l"/>
            <a:r>
              <a:rPr lang="en-US" sz="1200" dirty="0"/>
              <a:t>This could have happened due to multiple reasons. The true label "3" could correspond to a class of images with features like roads, vehicles, or open spaces which are also present in the class corresponding to the predicted label "13". If these features are dominant, the model may struggle to differentiate between these classes. Additionally, if there weren't enough training examples for the model to learn the nuances between the two classes effectively, it may not have developed a detailed enough understanding to distinguish them. The model also might be overfitting on the training data, capturing noise that does not generalize to the test set. Conversely, underfitting would mean the model has not learned enough detail about the data.</a:t>
            </a:r>
          </a:p>
          <a:p>
            <a:endParaRPr lang="en-US"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823</Words>
  <Application>Microsoft Macintosh PowerPoint</Application>
  <PresentationFormat>On-screen Show (16:9)</PresentationFormat>
  <Paragraphs>111</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4476 Project 4</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Part 4: Logging to Weights and Biases</vt:lpstr>
      <vt:lpstr>Extra 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4</dc:title>
  <cp:lastModifiedBy>Pokharna, Vidit D</cp:lastModifiedBy>
  <cp:revision>3</cp:revision>
  <dcterms:modified xsi:type="dcterms:W3CDTF">2024-04-02T13:44:09Z</dcterms:modified>
</cp:coreProperties>
</file>