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5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5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5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5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5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5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5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5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5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4219361-2A24-407A-97D2-D22C7113905B}">
          <p14:sldIdLst/>
        </p14:section>
        <p14:section name="Untitled Section" id="{3D0FB77F-CA9C-4552-B108-43FC5F3A7295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36699"/>
    <a:srgbClr val="5E6DAC"/>
    <a:srgbClr val="0066CC"/>
    <a:srgbClr val="E2E5F2"/>
    <a:srgbClr val="E3E2F2"/>
    <a:srgbClr val="C0C0C0"/>
    <a:srgbClr val="DCE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3" d="100"/>
          <a:sy n="23" d="100"/>
        </p:scale>
        <p:origin x="772" y="1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D505-ABFC-493F-8858-9F27839AE9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C972F-CE89-4882-8841-5E4EC1866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438" y="1317625"/>
            <a:ext cx="9875837" cy="28089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1317625"/>
            <a:ext cx="29475113" cy="28089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78B96-C558-46F3-BF4C-CB626F7BF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7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DBA80-68C6-4586-92A4-5A3F769223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1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CCD47-6DB2-4B8A-910F-EAB6C45869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1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5" y="7680325"/>
            <a:ext cx="19675475" cy="21726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7680325"/>
            <a:ext cx="19675475" cy="21726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18C69-F50A-4456-BD00-30C7E9780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9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7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7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BE4E77-EB76-40B2-97CB-56BAD62ADA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85181-2ED8-4C66-A6CF-204895276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4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797FD-DFC2-4481-9B76-E30C0158C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9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DDFC5-19EE-4BC8-86F5-BE1753B3A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9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3"/>
            <a:ext cx="26335037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7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7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3B4E7-A2BC-4B2C-8917-8370A599F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0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3925" y="7680325"/>
            <a:ext cx="39503350" cy="2172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3925" y="29978350"/>
            <a:ext cx="102425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numCol="1" anchor="t" anchorCtr="0" compatLnSpc="1">
            <a:prstTxWarp prst="textNoShape">
              <a:avLst/>
            </a:prstTxWarp>
          </a:bodyPr>
          <a:lstStyle>
            <a:lvl1pPr defTabSz="4703763">
              <a:defRPr sz="7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5525" y="29978350"/>
            <a:ext cx="13900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numCol="1" anchor="t" anchorCtr="0" compatLnSpc="1">
            <a:prstTxWarp prst="textNoShape">
              <a:avLst/>
            </a:prstTxWarp>
          </a:bodyPr>
          <a:lstStyle>
            <a:lvl1pPr algn="ctr" defTabSz="4703763">
              <a:defRPr sz="7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5" y="29978350"/>
            <a:ext cx="102425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numCol="1" anchor="t" anchorCtr="0" compatLnSpc="1">
            <a:prstTxWarp prst="textNoShape">
              <a:avLst/>
            </a:prstTxWarp>
          </a:bodyPr>
          <a:lstStyle>
            <a:lvl1pPr algn="r" defTabSz="4703763">
              <a:defRPr sz="7300" smtClean="0">
                <a:latin typeface="Arial" pitchFamily="34" charset="0"/>
              </a:defRPr>
            </a:lvl1pPr>
          </a:lstStyle>
          <a:p>
            <a:pPr>
              <a:defRPr/>
            </a:pPr>
            <a:fld id="{16CEF5F2-27D4-42FE-9AE6-E7F0659E0B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037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7037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2pPr>
      <a:lvl3pPr algn="ctr" defTabSz="47037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3pPr>
      <a:lvl4pPr algn="ctr" defTabSz="47037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4pPr>
      <a:lvl5pPr algn="ctr" defTabSz="47037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5pPr>
      <a:lvl6pPr marL="457200" algn="ctr" defTabSz="4703763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6pPr>
      <a:lvl7pPr marL="914400" algn="ctr" defTabSz="4703763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7pPr>
      <a:lvl8pPr marL="1371600" algn="ctr" defTabSz="4703763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8pPr>
      <a:lvl9pPr marL="1828800" algn="ctr" defTabSz="4703763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9pPr>
    </p:titleStyle>
    <p:bodyStyle>
      <a:lvl1pPr marL="1766888" indent="-1766888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6400">
          <a:solidFill>
            <a:schemeClr val="tx1"/>
          </a:solidFill>
          <a:latin typeface="+mn-lt"/>
          <a:ea typeface="+mn-ea"/>
          <a:cs typeface="+mn-cs"/>
        </a:defRPr>
      </a:lvl1pPr>
      <a:lvl2pPr marL="3822700" indent="-1471613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4400">
          <a:solidFill>
            <a:schemeClr val="tx1"/>
          </a:solidFill>
          <a:latin typeface="+mn-lt"/>
        </a:defRPr>
      </a:lvl2pPr>
      <a:lvl3pPr marL="5880100" indent="-1176338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2400">
          <a:solidFill>
            <a:schemeClr val="tx1"/>
          </a:solidFill>
          <a:latin typeface="+mn-lt"/>
        </a:defRPr>
      </a:lvl3pPr>
      <a:lvl4pPr marL="8229600" indent="-1174750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0400">
          <a:solidFill>
            <a:schemeClr val="tx1"/>
          </a:solidFill>
          <a:latin typeface="+mn-lt"/>
        </a:defRPr>
      </a:lvl4pPr>
      <a:lvl5pPr marL="10580688" indent="-1176338" algn="l" defTabSz="4703763" rtl="0" eaLnBrk="0" fontAlgn="base" hangingPunct="0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5pPr>
      <a:lvl6pPr marL="11037888" indent="-1176338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6pPr>
      <a:lvl7pPr marL="11495088" indent="-1176338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7pPr>
      <a:lvl8pPr marL="11952288" indent="-1176338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8pPr>
      <a:lvl9pPr marL="12409488" indent="-1176338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>
                <a:lumMod val="20000"/>
                <a:lumOff val="80000"/>
              </a:schemeClr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1066800" y="1028700"/>
            <a:ext cx="41605200" cy="3600450"/>
          </a:xfrm>
          <a:prstGeom prst="rect">
            <a:avLst/>
          </a:prstGeom>
          <a:gradFill rotWithShape="0">
            <a:gsLst>
              <a:gs pos="0">
                <a:schemeClr val="accent1">
                  <a:lumMod val="75000"/>
                </a:schemeClr>
              </a:gs>
              <a:gs pos="50000">
                <a:srgbClr val="FFFFFF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lIns="205740" tIns="102870" rIns="205740" bIns="102870" anchor="ctr"/>
          <a:lstStyle/>
          <a:p>
            <a:pPr algn="ctr" defTabSz="4703763">
              <a:lnSpc>
                <a:spcPct val="90000"/>
              </a:lnSpc>
            </a:pPr>
            <a:r>
              <a:rPr lang="en-US" sz="9600" b="1" dirty="0" smtClean="0"/>
              <a:t>Bridge: Development of an Intermediary Programming Language</a:t>
            </a:r>
            <a:endParaRPr lang="en-US" sz="9600" b="1" dirty="0"/>
          </a:p>
          <a:p>
            <a:pPr algn="ctr" defTabSz="4703763">
              <a:lnSpc>
                <a:spcPct val="90000"/>
              </a:lnSpc>
            </a:pPr>
            <a:r>
              <a:rPr lang="en-US" sz="4900" i="1" dirty="0" smtClean="0"/>
              <a:t>Vidhu Nath</a:t>
            </a:r>
            <a:endParaRPr lang="en-US" sz="4900" i="1" dirty="0"/>
          </a:p>
          <a:p>
            <a:pPr algn="ctr" defTabSz="4703763">
              <a:lnSpc>
                <a:spcPct val="90000"/>
              </a:lnSpc>
            </a:pPr>
            <a:r>
              <a:rPr lang="en-US" sz="4900" i="1" dirty="0" smtClean="0"/>
              <a:t>Advisor: Andrei </a:t>
            </a:r>
            <a:r>
              <a:rPr lang="en-US" sz="4900" i="1" dirty="0" err="1" smtClean="0"/>
              <a:t>Lapets</a:t>
            </a:r>
            <a:r>
              <a:rPr lang="en-US" sz="4900" i="1" dirty="0" smtClean="0"/>
              <a:t>, Ph.D., The </a:t>
            </a:r>
            <a:r>
              <a:rPr lang="en-US" sz="4900" i="1" dirty="0" err="1" smtClean="0"/>
              <a:t>Rafik</a:t>
            </a:r>
            <a:r>
              <a:rPr lang="en-US" sz="4900" i="1" dirty="0" smtClean="0"/>
              <a:t> B. Institute for Computing and Computational Science</a:t>
            </a:r>
            <a:endParaRPr lang="en-US" sz="4900" i="1" dirty="0"/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031875" y="5486400"/>
            <a:ext cx="10055225" cy="154305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rgbClr val="FFFFFF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lIns="205740" tIns="102870" rIns="205740" bIns="102870" anchor="ctr"/>
          <a:lstStyle/>
          <a:p>
            <a:pPr algn="ctr" defTabSz="4703763"/>
            <a:r>
              <a:rPr lang="en-US" sz="5600" b="1" dirty="0" smtClean="0"/>
              <a:t>Abstract</a:t>
            </a:r>
            <a:endParaRPr lang="en-US" sz="5600" b="1" dirty="0"/>
          </a:p>
        </p:txBody>
      </p:sp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1333500" y="7029450"/>
            <a:ext cx="9753600" cy="1842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5740" tIns="102870" rIns="205740" bIns="102870">
            <a:spAutoFit/>
          </a:bodyPr>
          <a:lstStyle>
            <a:lvl1pPr defTabSz="4703763" eaLnBrk="0" hangingPunct="0">
              <a:defRPr sz="4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03763" eaLnBrk="0" hangingPunct="0">
              <a:defRPr sz="4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03763" eaLnBrk="0" hangingPunct="0">
              <a:defRPr sz="4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03763" eaLnBrk="0" hangingPunct="0">
              <a:defRPr sz="4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03763" eaLnBrk="0" hangingPunct="0">
              <a:defRPr sz="4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This Keystone Project is the creation of a small, contained, and functional programming language that can be used to introduce non-technical users to the concepts of computer science and programming. </a:t>
            </a:r>
            <a:r>
              <a:rPr lang="en-US" dirty="0" smtClean="0"/>
              <a:t>It </a:t>
            </a:r>
            <a:r>
              <a:rPr lang="en-US" dirty="0"/>
              <a:t>has three main goals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1314450" lvl="1" indent="-571500">
              <a:buFont typeface="Arial" panose="020B0604020202020204" pitchFamily="34" charset="0"/>
              <a:buChar char="•"/>
            </a:pPr>
            <a:r>
              <a:rPr lang="en-US" dirty="0"/>
              <a:t>Create a language is user friendly</a:t>
            </a:r>
          </a:p>
          <a:p>
            <a:pPr marL="1314450" lvl="1" indent="-571500">
              <a:buFont typeface="Arial" panose="020B0604020202020204" pitchFamily="34" charset="0"/>
              <a:buChar char="•"/>
            </a:pPr>
            <a:r>
              <a:rPr lang="en-US" dirty="0"/>
              <a:t>Develop the </a:t>
            </a:r>
            <a:r>
              <a:rPr lang="en-US" dirty="0" err="1"/>
              <a:t>tokenizer</a:t>
            </a:r>
            <a:r>
              <a:rPr lang="en-US" dirty="0"/>
              <a:t>, parser, and interpreter components of the language</a:t>
            </a:r>
          </a:p>
          <a:p>
            <a:pPr marL="1314450" lvl="1" indent="-571500">
              <a:buFont typeface="Arial" panose="020B0604020202020204" pitchFamily="34" charset="0"/>
              <a:buChar char="•"/>
            </a:pPr>
            <a:r>
              <a:rPr lang="en-US" dirty="0"/>
              <a:t>Spread simple understanding of programming concepts.</a:t>
            </a:r>
          </a:p>
          <a:p>
            <a:pPr marL="1314450" lvl="1" indent="-5715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With these three goals, Bridge has been designed with user interaction in mind, and aims to provide users with the confidence to use programming languages.</a:t>
            </a:r>
            <a:endParaRPr lang="en-US" dirty="0"/>
          </a:p>
          <a:p>
            <a:endParaRPr lang="en-US" sz="3600" dirty="0"/>
          </a:p>
          <a:p>
            <a:pPr eaLnBrk="1" hangingPunct="1">
              <a:spcBef>
                <a:spcPct val="50000"/>
              </a:spcBef>
            </a:pPr>
            <a:endParaRPr lang="en-US" dirty="0" smtClean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1031875" y="21863182"/>
            <a:ext cx="10055225" cy="154305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rgbClr val="FFFFFF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lIns="205740" tIns="102870" rIns="205740" bIns="102870" anchor="ctr"/>
          <a:lstStyle/>
          <a:p>
            <a:pPr algn="ctr" defTabSz="4703763"/>
            <a:r>
              <a:rPr lang="en-US" sz="5600" b="1" dirty="0"/>
              <a:t>Objectives</a:t>
            </a:r>
          </a:p>
        </p:txBody>
      </p:sp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1335087" y="23749132"/>
            <a:ext cx="9448800" cy="15442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5740" tIns="102870" rIns="205740" bIns="102870">
            <a:spAutoFit/>
          </a:bodyPr>
          <a:lstStyle>
            <a:lvl1pPr defTabSz="4703763" eaLnBrk="0" hangingPunct="0">
              <a:defRPr sz="4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03763" eaLnBrk="0" hangingPunct="0">
              <a:defRPr sz="4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03763" eaLnBrk="0" hangingPunct="0">
              <a:defRPr sz="4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03763" eaLnBrk="0" hangingPunct="0">
              <a:defRPr sz="4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03763" eaLnBrk="0" hangingPunct="0">
              <a:defRPr sz="4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/>
              <a:t>The purpose of Bridge is to provide a means of bringing programming understanding to a population that otherwise might avoi</a:t>
            </a:r>
            <a:r>
              <a:rPr lang="en-US" dirty="0" smtClean="0"/>
              <a:t>d such a pursuit. The goal is not to produce many high-level programmers, but to excite every day users about the possibilities and potential within programming. By including only a limited functionality, Bridge encapsulates the ideas of programming without overwhelming users with features.</a:t>
            </a: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11458575" y="5486400"/>
            <a:ext cx="10055225" cy="154305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rgbClr val="FFFFFF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lIns="205740" tIns="102870" rIns="205740" bIns="102870" anchor="ctr"/>
          <a:lstStyle/>
          <a:p>
            <a:pPr algn="ctr" defTabSz="4703763"/>
            <a:r>
              <a:rPr lang="en-US" sz="5600" b="1" dirty="0" smtClean="0"/>
              <a:t>Components</a:t>
            </a:r>
            <a:endParaRPr lang="en-US" sz="5600" b="1" dirty="0"/>
          </a:p>
        </p:txBody>
      </p:sp>
      <p:sp>
        <p:nvSpPr>
          <p:cNvPr id="2056" name="Rectangle 10"/>
          <p:cNvSpPr>
            <a:spLocks noChangeArrowheads="1"/>
          </p:cNvSpPr>
          <p:nvPr/>
        </p:nvSpPr>
        <p:spPr bwMode="auto">
          <a:xfrm>
            <a:off x="22069425" y="5486400"/>
            <a:ext cx="10055225" cy="154305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rgbClr val="FFFFFF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lIns="205740" tIns="102870" rIns="205740" bIns="102870" anchor="ctr"/>
          <a:lstStyle/>
          <a:p>
            <a:pPr algn="ctr" defTabSz="4703763"/>
            <a:r>
              <a:rPr lang="en-US" sz="5600" b="1" dirty="0" smtClean="0"/>
              <a:t>Background</a:t>
            </a:r>
            <a:endParaRPr lang="en-US" sz="5600" b="1" dirty="0"/>
          </a:p>
        </p:txBody>
      </p:sp>
      <p:sp>
        <p:nvSpPr>
          <p:cNvPr id="2057" name="Rectangle 11"/>
          <p:cNvSpPr>
            <a:spLocks noChangeArrowheads="1"/>
          </p:cNvSpPr>
          <p:nvPr/>
        </p:nvSpPr>
        <p:spPr bwMode="auto">
          <a:xfrm>
            <a:off x="32616775" y="5486400"/>
            <a:ext cx="10055225" cy="154305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rgbClr val="FFFFFF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lIns="205740" tIns="102870" rIns="205740" bIns="102870" anchor="ctr"/>
          <a:lstStyle/>
          <a:p>
            <a:pPr algn="ctr" defTabSz="4703763"/>
            <a:r>
              <a:rPr lang="en-US" sz="5600" b="1" dirty="0" smtClean="0"/>
              <a:t>Language</a:t>
            </a:r>
            <a:endParaRPr lang="en-US" sz="5600" b="1" dirty="0"/>
          </a:p>
        </p:txBody>
      </p:sp>
      <p:sp>
        <p:nvSpPr>
          <p:cNvPr id="2061" name="Text Box 17"/>
          <p:cNvSpPr txBox="1">
            <a:spLocks noChangeArrowheads="1"/>
          </p:cNvSpPr>
          <p:nvPr/>
        </p:nvSpPr>
        <p:spPr bwMode="auto">
          <a:xfrm>
            <a:off x="22144037" y="7029450"/>
            <a:ext cx="9906000" cy="25137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5740" tIns="102870" rIns="205740" bIns="102870">
            <a:spAutoFit/>
          </a:bodyPr>
          <a:lstStyle>
            <a:lvl1pPr defTabSz="4703763" eaLnBrk="0" hangingPunct="0">
              <a:defRPr sz="4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03763" eaLnBrk="0" hangingPunct="0">
              <a:defRPr sz="4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03763" eaLnBrk="0" hangingPunct="0">
              <a:defRPr sz="4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03763" eaLnBrk="0" hangingPunct="0">
              <a:defRPr sz="4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03763" eaLnBrk="0" hangingPunct="0">
              <a:defRPr sz="4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/>
              <a:t>The foundation of a programming language is the series of </a:t>
            </a:r>
            <a:r>
              <a:rPr lang="en-US" i="1" u="sng" dirty="0" smtClean="0"/>
              <a:t>low-level instructions </a:t>
            </a:r>
            <a:r>
              <a:rPr lang="en-US" dirty="0" smtClean="0"/>
              <a:t>it provides the hardware. These instructions take form as </a:t>
            </a:r>
            <a:r>
              <a:rPr lang="en-US" i="1" u="sng" dirty="0" smtClean="0"/>
              <a:t>assembly language</a:t>
            </a:r>
            <a:r>
              <a:rPr lang="en-US" dirty="0" smtClean="0"/>
              <a:t>, which directly interacts with the machine. Below is an example of assembly:</a:t>
            </a:r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 smtClean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 smtClean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 smtClean="0"/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Programming languages are the basis for any software, from Facebook to </a:t>
            </a:r>
            <a:r>
              <a:rPr lang="en-US" dirty="0" err="1" smtClean="0"/>
              <a:t>MacOS</a:t>
            </a:r>
            <a:r>
              <a:rPr lang="en-US" dirty="0" smtClean="0"/>
              <a:t> to video games. Any </a:t>
            </a:r>
            <a:r>
              <a:rPr lang="en-US" i="1" u="sng" dirty="0" smtClean="0"/>
              <a:t>application</a:t>
            </a:r>
            <a:r>
              <a:rPr lang="en-US" dirty="0" smtClean="0"/>
              <a:t> which relies on a programming language can be represented as below:</a:t>
            </a:r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 smtClean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 smtClean="0"/>
          </a:p>
          <a:p>
            <a:pPr eaLnBrk="1" hangingPunct="1">
              <a:spcBef>
                <a:spcPct val="50000"/>
              </a:spcBef>
            </a:pPr>
            <a:endParaRPr lang="en-US" dirty="0" smtClean="0"/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The combination of the </a:t>
            </a:r>
            <a:r>
              <a:rPr lang="en-US" i="1" u="sng" dirty="0" smtClean="0"/>
              <a:t>high-level</a:t>
            </a:r>
            <a:r>
              <a:rPr lang="en-US" dirty="0" smtClean="0"/>
              <a:t> </a:t>
            </a:r>
            <a:r>
              <a:rPr lang="en-US" i="1" u="sng" dirty="0" smtClean="0"/>
              <a:t>code</a:t>
            </a:r>
            <a:r>
              <a:rPr lang="en-US" dirty="0" smtClean="0"/>
              <a:t> typed with the </a:t>
            </a:r>
            <a:r>
              <a:rPr lang="en-US" i="1" u="sng" dirty="0" smtClean="0"/>
              <a:t>low-level</a:t>
            </a:r>
            <a:r>
              <a:rPr lang="en-US" dirty="0" smtClean="0"/>
              <a:t> </a:t>
            </a:r>
            <a:r>
              <a:rPr lang="en-US" i="1" u="sng" dirty="0" smtClean="0"/>
              <a:t>instructions</a:t>
            </a:r>
            <a:r>
              <a:rPr lang="en-US" dirty="0" smtClean="0"/>
              <a:t> is what produces all of the software that exists.</a:t>
            </a:r>
          </a:p>
        </p:txBody>
      </p:sp>
      <p:sp>
        <p:nvSpPr>
          <p:cNvPr id="2062" name="Text Box 19"/>
          <p:cNvSpPr txBox="1">
            <a:spLocks noChangeArrowheads="1"/>
          </p:cNvSpPr>
          <p:nvPr/>
        </p:nvSpPr>
        <p:spPr bwMode="auto">
          <a:xfrm>
            <a:off x="11489099" y="7003473"/>
            <a:ext cx="9906000" cy="296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5740" tIns="102870" rIns="205740" bIns="102870">
            <a:spAutoFit/>
          </a:bodyPr>
          <a:lstStyle>
            <a:lvl1pPr defTabSz="4703763" eaLnBrk="0" hangingPunct="0">
              <a:defRPr sz="4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03763" eaLnBrk="0" hangingPunct="0">
              <a:defRPr sz="4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03763" eaLnBrk="0" hangingPunct="0">
              <a:defRPr sz="4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03763" eaLnBrk="0" hangingPunct="0">
              <a:defRPr sz="4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03763" eaLnBrk="0" hangingPunct="0">
              <a:defRPr sz="4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sz="4200" dirty="0" smtClean="0"/>
              <a:t>There are three main components of Bridge: the </a:t>
            </a:r>
            <a:r>
              <a:rPr lang="en-US" sz="4200" i="1" u="sng" dirty="0" err="1" smtClean="0"/>
              <a:t>tokenizer</a:t>
            </a:r>
            <a:r>
              <a:rPr lang="en-US" sz="4200" dirty="0" smtClean="0"/>
              <a:t>, the </a:t>
            </a:r>
            <a:r>
              <a:rPr lang="en-US" sz="4200" i="1" u="sng" dirty="0" smtClean="0"/>
              <a:t>parser</a:t>
            </a:r>
            <a:r>
              <a:rPr lang="en-US" sz="4200" dirty="0" smtClean="0"/>
              <a:t>, and the </a:t>
            </a:r>
            <a:r>
              <a:rPr lang="en-US" sz="4200" i="1" u="sng" dirty="0" smtClean="0"/>
              <a:t>interpreter</a:t>
            </a:r>
            <a:r>
              <a:rPr lang="en-US" sz="4200" dirty="0" smtClean="0"/>
              <a:t>. The general structure of a programming language is as below, courtesy of Andrei </a:t>
            </a:r>
            <a:r>
              <a:rPr lang="en-US" sz="4200" dirty="0" err="1" smtClean="0"/>
              <a:t>Lapets</a:t>
            </a:r>
            <a:r>
              <a:rPr lang="en-US" sz="4200" dirty="0" smtClean="0"/>
              <a:t>:</a:t>
            </a:r>
          </a:p>
          <a:p>
            <a:pPr eaLnBrk="1" hangingPunct="1">
              <a:spcBef>
                <a:spcPts val="0"/>
              </a:spcBef>
            </a:pPr>
            <a:endParaRPr lang="en-US" sz="4200" dirty="0" smtClean="0"/>
          </a:p>
          <a:p>
            <a:pPr eaLnBrk="1" hangingPunct="1">
              <a:spcBef>
                <a:spcPts val="0"/>
              </a:spcBef>
            </a:pPr>
            <a:endParaRPr lang="en-US" sz="4200" dirty="0"/>
          </a:p>
          <a:p>
            <a:pPr eaLnBrk="1" hangingPunct="1">
              <a:spcBef>
                <a:spcPts val="0"/>
              </a:spcBef>
            </a:pPr>
            <a:r>
              <a:rPr lang="en-US" sz="4200" dirty="0" smtClean="0"/>
              <a:t>Below is a more comprehensive representation:</a:t>
            </a:r>
          </a:p>
          <a:p>
            <a:pPr eaLnBrk="1" hangingPunct="1">
              <a:spcBef>
                <a:spcPts val="0"/>
              </a:spcBef>
            </a:pPr>
            <a:endParaRPr lang="en-US" sz="4200" dirty="0" smtClean="0"/>
          </a:p>
          <a:p>
            <a:pPr eaLnBrk="1" hangingPunct="1">
              <a:spcBef>
                <a:spcPts val="0"/>
              </a:spcBef>
            </a:pPr>
            <a:endParaRPr lang="en-US" sz="4200" dirty="0" smtClean="0"/>
          </a:p>
          <a:p>
            <a:pPr eaLnBrk="1" hangingPunct="1">
              <a:spcBef>
                <a:spcPts val="0"/>
              </a:spcBef>
            </a:pPr>
            <a:endParaRPr lang="en-US" sz="4200" dirty="0" smtClean="0"/>
          </a:p>
          <a:p>
            <a:pPr eaLnBrk="1" hangingPunct="1">
              <a:spcBef>
                <a:spcPts val="0"/>
              </a:spcBef>
            </a:pPr>
            <a:r>
              <a:rPr lang="en-US" sz="4200" dirty="0" smtClean="0"/>
              <a:t>Consider the following input, which is called </a:t>
            </a:r>
            <a:r>
              <a:rPr lang="en-US" sz="4200" i="1" u="sng" dirty="0" smtClean="0"/>
              <a:t>concrete syntax</a:t>
            </a:r>
            <a:r>
              <a:rPr lang="en-US" sz="4200" dirty="0" smtClean="0"/>
              <a:t>:</a:t>
            </a:r>
          </a:p>
          <a:p>
            <a:pPr eaLnBrk="1" hangingPunct="1">
              <a:spcBef>
                <a:spcPts val="0"/>
              </a:spcBef>
            </a:pPr>
            <a:endParaRPr lang="en-US" sz="4200" dirty="0" smtClean="0"/>
          </a:p>
          <a:p>
            <a:pPr algn="ctr" eaLnBrk="1" hangingPunct="1">
              <a:spcBef>
                <a:spcPts val="0"/>
              </a:spcBef>
            </a:pPr>
            <a:r>
              <a:rPr lang="en-US" sz="4200" b="1" i="1" dirty="0" smtClean="0"/>
              <a:t>x = 1; print x</a:t>
            </a:r>
          </a:p>
          <a:p>
            <a:pPr algn="ctr" eaLnBrk="1" hangingPunct="1">
              <a:spcBef>
                <a:spcPts val="0"/>
              </a:spcBef>
            </a:pPr>
            <a:endParaRPr lang="en-US" sz="4200" dirty="0"/>
          </a:p>
          <a:p>
            <a:pPr eaLnBrk="1" hangingPunct="1">
              <a:spcBef>
                <a:spcPts val="0"/>
              </a:spcBef>
            </a:pPr>
            <a:r>
              <a:rPr lang="en-US" sz="4200" dirty="0" smtClean="0"/>
              <a:t>The tokens produced by the </a:t>
            </a:r>
            <a:r>
              <a:rPr lang="en-US" sz="4200" i="1" u="sng" dirty="0" err="1" smtClean="0"/>
              <a:t>tokenizer</a:t>
            </a:r>
            <a:r>
              <a:rPr lang="en-US" sz="4200" dirty="0" smtClean="0"/>
              <a:t> on this input would be:</a:t>
            </a:r>
          </a:p>
          <a:p>
            <a:pPr eaLnBrk="1" hangingPunct="1">
              <a:spcBef>
                <a:spcPts val="0"/>
              </a:spcBef>
            </a:pPr>
            <a:endParaRPr lang="en-US" sz="4200" dirty="0" smtClean="0"/>
          </a:p>
          <a:p>
            <a:pPr algn="ctr" eaLnBrk="1" hangingPunct="1">
              <a:spcBef>
                <a:spcPts val="0"/>
              </a:spcBef>
            </a:pPr>
            <a:r>
              <a:rPr lang="en-US" sz="4200" b="1" i="1" dirty="0" smtClean="0"/>
              <a:t>[“x”, “=“, “1”, “;”, “print”, “x”]</a:t>
            </a:r>
            <a:endParaRPr lang="en-US" sz="4200" dirty="0" smtClean="0"/>
          </a:p>
          <a:p>
            <a:pPr algn="ctr" eaLnBrk="1" hangingPunct="1">
              <a:spcBef>
                <a:spcPts val="0"/>
              </a:spcBef>
            </a:pPr>
            <a:endParaRPr lang="en-US" sz="4200" b="1" i="1" dirty="0"/>
          </a:p>
          <a:p>
            <a:pPr eaLnBrk="1" hangingPunct="1">
              <a:spcBef>
                <a:spcPts val="0"/>
              </a:spcBef>
            </a:pPr>
            <a:r>
              <a:rPr lang="en-US" sz="4200" dirty="0" smtClean="0"/>
              <a:t>These tokens would be read into the </a:t>
            </a:r>
            <a:r>
              <a:rPr lang="en-US" sz="4200" i="1" u="sng" dirty="0" smtClean="0"/>
              <a:t>parser</a:t>
            </a:r>
            <a:r>
              <a:rPr lang="en-US" sz="4200" dirty="0" smtClean="0"/>
              <a:t>, which outputs the following </a:t>
            </a:r>
            <a:r>
              <a:rPr lang="en-US" sz="4200" i="1" u="sng" dirty="0" smtClean="0"/>
              <a:t>abstract syntax</a:t>
            </a:r>
            <a:r>
              <a:rPr lang="en-US" sz="4200" dirty="0" smtClean="0"/>
              <a:t>:</a:t>
            </a:r>
            <a:endParaRPr lang="en-US" sz="4200" u="sng" dirty="0"/>
          </a:p>
          <a:p>
            <a:pPr eaLnBrk="1" hangingPunct="1">
              <a:spcBef>
                <a:spcPts val="600"/>
              </a:spcBef>
            </a:pPr>
            <a:endParaRPr lang="en-US" dirty="0"/>
          </a:p>
          <a:p>
            <a:pPr eaLnBrk="1" hangingPunct="1">
              <a:spcBef>
                <a:spcPts val="600"/>
              </a:spcBef>
            </a:pPr>
            <a:endParaRPr lang="en-US" dirty="0"/>
          </a:p>
          <a:p>
            <a:pPr eaLnBrk="1" hangingPunct="1">
              <a:spcBef>
                <a:spcPts val="600"/>
              </a:spcBef>
            </a:pPr>
            <a:endParaRPr lang="en-US" dirty="0"/>
          </a:p>
          <a:p>
            <a:pPr eaLnBrk="1" hangingPunct="1">
              <a:spcBef>
                <a:spcPts val="600"/>
              </a:spcBef>
            </a:pPr>
            <a:endParaRPr lang="en-US" dirty="0"/>
          </a:p>
          <a:p>
            <a:pPr eaLnBrk="1" hangingPunct="1">
              <a:spcBef>
                <a:spcPts val="600"/>
              </a:spcBef>
            </a:pPr>
            <a:endParaRPr lang="en-US" dirty="0"/>
          </a:p>
          <a:p>
            <a:pPr eaLnBrk="1" hangingPunct="1">
              <a:spcBef>
                <a:spcPts val="600"/>
              </a:spcBef>
            </a:pPr>
            <a:endParaRPr lang="en-US" dirty="0"/>
          </a:p>
          <a:p>
            <a:pPr eaLnBrk="1" hangingPunct="1">
              <a:spcBef>
                <a:spcPts val="600"/>
              </a:spcBef>
            </a:pPr>
            <a:endParaRPr lang="en-US" dirty="0"/>
          </a:p>
          <a:p>
            <a:pPr eaLnBrk="1" hangingPunct="1">
              <a:spcBef>
                <a:spcPts val="600"/>
              </a:spcBef>
            </a:pPr>
            <a:endParaRPr lang="en-US" dirty="0"/>
          </a:p>
          <a:p>
            <a:pPr eaLnBrk="1" hangingPunct="1">
              <a:spcBef>
                <a:spcPts val="600"/>
              </a:spcBef>
            </a:pPr>
            <a:r>
              <a:rPr lang="en-US" dirty="0" smtClean="0"/>
              <a:t>The </a:t>
            </a:r>
            <a:r>
              <a:rPr lang="en-US" i="1" u="sng" dirty="0" smtClean="0"/>
              <a:t>interpreter</a:t>
            </a:r>
            <a:r>
              <a:rPr lang="en-US" dirty="0" smtClean="0"/>
              <a:t> takes this result to output the result of running the code: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b="1" i="1" dirty="0" smtClean="0"/>
              <a:t>1</a:t>
            </a:r>
            <a:endParaRPr lang="en-US" b="1" i="1" dirty="0"/>
          </a:p>
          <a:p>
            <a:pPr eaLnBrk="1" hangingPunct="1">
              <a:spcBef>
                <a:spcPts val="600"/>
              </a:spcBef>
            </a:pPr>
            <a:r>
              <a:rPr lang="en-US" dirty="0" smtClean="0"/>
              <a:t>This is the output of the “print” on the variable “x”.</a:t>
            </a:r>
            <a:endParaRPr lang="en-US" dirty="0"/>
          </a:p>
          <a:p>
            <a:pPr eaLnBrk="1" hangingPunct="1">
              <a:spcBef>
                <a:spcPts val="600"/>
              </a:spcBef>
            </a:pPr>
            <a:endParaRPr lang="en-US" dirty="0"/>
          </a:p>
          <a:p>
            <a:pPr eaLnBrk="1" hangingPunct="1">
              <a:spcBef>
                <a:spcPts val="600"/>
              </a:spcBef>
            </a:pPr>
            <a:endParaRPr lang="en-US" dirty="0"/>
          </a:p>
          <a:p>
            <a:pPr eaLnBrk="1" hangingPunct="1">
              <a:spcBef>
                <a:spcPts val="6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2063" name="Text Box 24"/>
          <p:cNvSpPr txBox="1">
            <a:spLocks noChangeArrowheads="1"/>
          </p:cNvSpPr>
          <p:nvPr/>
        </p:nvSpPr>
        <p:spPr bwMode="auto">
          <a:xfrm>
            <a:off x="33029524" y="7029450"/>
            <a:ext cx="9642475" cy="21829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5740" tIns="102870" rIns="205740" bIns="102870">
            <a:spAutoFit/>
          </a:bodyPr>
          <a:lstStyle>
            <a:lvl1pPr defTabSz="4703763" eaLnBrk="0" hangingPunct="0">
              <a:defRPr sz="4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03763" eaLnBrk="0" hangingPunct="0">
              <a:defRPr sz="4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03763" eaLnBrk="0" hangingPunct="0">
              <a:defRPr sz="4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03763" eaLnBrk="0" hangingPunct="0">
              <a:defRPr sz="4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03763" eaLnBrk="0" hangingPunct="0">
              <a:defRPr sz="4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sz="4100" dirty="0"/>
              <a:t>A programming language and its functionality can be represented by its </a:t>
            </a:r>
            <a:r>
              <a:rPr lang="en-US" sz="4100" i="1" u="sng" dirty="0"/>
              <a:t>Backus-Naur </a:t>
            </a:r>
            <a:r>
              <a:rPr lang="en-US" sz="4100" i="1" u="sng" dirty="0" smtClean="0"/>
              <a:t>Form</a:t>
            </a:r>
            <a:r>
              <a:rPr lang="en-US" sz="4100" i="1" dirty="0"/>
              <a:t> </a:t>
            </a:r>
            <a:r>
              <a:rPr lang="en-US" sz="4100" dirty="0" smtClean="0"/>
              <a:t>(BNF). Below </a:t>
            </a:r>
            <a:r>
              <a:rPr lang="en-US" sz="4100" dirty="0"/>
              <a:t>is the BNF for Bridge:</a:t>
            </a:r>
          </a:p>
          <a:p>
            <a:pPr eaLnBrk="1" hangingPunct="1">
              <a:spcBef>
                <a:spcPts val="600"/>
              </a:spcBef>
            </a:pPr>
            <a:endParaRPr lang="en-US" sz="3200" dirty="0"/>
          </a:p>
          <a:p>
            <a:pPr eaLnBrk="1" hangingPunct="1">
              <a:spcBef>
                <a:spcPts val="600"/>
              </a:spcBef>
            </a:pPr>
            <a:r>
              <a:rPr lang="en-US" sz="3100" b="1" i="1" dirty="0" smtClean="0"/>
              <a:t>Program</a:t>
            </a:r>
            <a:r>
              <a:rPr lang="en-US" sz="3100" dirty="0" smtClean="0"/>
              <a:t> ::= </a:t>
            </a:r>
          </a:p>
          <a:p>
            <a:pPr eaLnBrk="1" hangingPunct="1">
              <a:spcBef>
                <a:spcPts val="600"/>
              </a:spcBef>
            </a:pPr>
            <a:r>
              <a:rPr lang="en-US" sz="3100" dirty="0" smtClean="0"/>
              <a:t>   </a:t>
            </a:r>
            <a:r>
              <a:rPr lang="en-US" sz="3100" u="sng" dirty="0" smtClean="0"/>
              <a:t>Assign</a:t>
            </a:r>
            <a:r>
              <a:rPr lang="en-US" sz="3100" dirty="0" smtClean="0"/>
              <a:t> | assign variable := expression ; program</a:t>
            </a:r>
          </a:p>
          <a:p>
            <a:pPr eaLnBrk="1" hangingPunct="1">
              <a:spcBef>
                <a:spcPts val="600"/>
              </a:spcBef>
            </a:pPr>
            <a:r>
              <a:rPr lang="en-US" sz="3100" dirty="0"/>
              <a:t> </a:t>
            </a:r>
            <a:r>
              <a:rPr lang="en-US" sz="3100" dirty="0" smtClean="0"/>
              <a:t>  </a:t>
            </a:r>
            <a:r>
              <a:rPr lang="en-US" sz="3100" u="sng" dirty="0" smtClean="0"/>
              <a:t>Print</a:t>
            </a:r>
            <a:r>
              <a:rPr lang="en-US" sz="3100" dirty="0" smtClean="0"/>
              <a:t> | print expression</a:t>
            </a:r>
          </a:p>
          <a:p>
            <a:pPr eaLnBrk="1" hangingPunct="1">
              <a:spcBef>
                <a:spcPts val="600"/>
              </a:spcBef>
            </a:pPr>
            <a:r>
              <a:rPr lang="en-US" sz="3100" dirty="0"/>
              <a:t> </a:t>
            </a:r>
            <a:r>
              <a:rPr lang="en-US" sz="3100" dirty="0" smtClean="0"/>
              <a:t>  </a:t>
            </a:r>
            <a:r>
              <a:rPr lang="en-US" sz="3100" u="sng" dirty="0" smtClean="0"/>
              <a:t>For</a:t>
            </a:r>
            <a:r>
              <a:rPr lang="en-US" sz="3100" dirty="0" smtClean="0"/>
              <a:t> | for term times program ; program</a:t>
            </a:r>
          </a:p>
          <a:p>
            <a:pPr eaLnBrk="1" hangingPunct="1">
              <a:spcBef>
                <a:spcPts val="600"/>
              </a:spcBef>
            </a:pPr>
            <a:r>
              <a:rPr lang="en-US" sz="3100" dirty="0"/>
              <a:t> </a:t>
            </a:r>
            <a:r>
              <a:rPr lang="en-US" sz="3100" dirty="0" smtClean="0"/>
              <a:t>  </a:t>
            </a:r>
            <a:r>
              <a:rPr lang="en-US" sz="3100" u="sng" dirty="0" smtClean="0"/>
              <a:t>If</a:t>
            </a:r>
            <a:r>
              <a:rPr lang="en-US" sz="3100" dirty="0" smtClean="0"/>
              <a:t> | if formula program ; program</a:t>
            </a:r>
          </a:p>
          <a:p>
            <a:pPr eaLnBrk="1" hangingPunct="1">
              <a:spcBef>
                <a:spcPts val="600"/>
              </a:spcBef>
            </a:pPr>
            <a:r>
              <a:rPr lang="en-US" sz="3100" dirty="0"/>
              <a:t> </a:t>
            </a:r>
            <a:r>
              <a:rPr lang="en-US" sz="3100" dirty="0" smtClean="0"/>
              <a:t>  </a:t>
            </a:r>
            <a:r>
              <a:rPr lang="en-US" sz="3100" u="sng" dirty="0" smtClean="0"/>
              <a:t>End</a:t>
            </a:r>
            <a:r>
              <a:rPr lang="en-US" sz="3100" dirty="0" smtClean="0"/>
              <a:t> | end</a:t>
            </a:r>
          </a:p>
          <a:p>
            <a:pPr eaLnBrk="1" hangingPunct="1">
              <a:spcBef>
                <a:spcPts val="600"/>
              </a:spcBef>
            </a:pPr>
            <a:endParaRPr lang="en-US" sz="3100" dirty="0" smtClean="0"/>
          </a:p>
          <a:p>
            <a:pPr eaLnBrk="1" hangingPunct="1">
              <a:spcBef>
                <a:spcPts val="600"/>
              </a:spcBef>
            </a:pPr>
            <a:r>
              <a:rPr lang="en-US" sz="3100" b="1" i="1" dirty="0" smtClean="0"/>
              <a:t>Expression</a:t>
            </a:r>
            <a:r>
              <a:rPr lang="en-US" sz="3100" dirty="0" smtClean="0"/>
              <a:t> ::= term | formula</a:t>
            </a:r>
          </a:p>
          <a:p>
            <a:pPr eaLnBrk="1" hangingPunct="1">
              <a:spcBef>
                <a:spcPts val="600"/>
              </a:spcBef>
            </a:pPr>
            <a:endParaRPr lang="en-US" sz="3100" dirty="0"/>
          </a:p>
          <a:p>
            <a:pPr eaLnBrk="1" hangingPunct="1">
              <a:spcBef>
                <a:spcPts val="600"/>
              </a:spcBef>
            </a:pPr>
            <a:r>
              <a:rPr lang="en-US" sz="3100" b="1" i="1" dirty="0" smtClean="0"/>
              <a:t>Formula </a:t>
            </a:r>
            <a:r>
              <a:rPr lang="en-US" sz="3100" dirty="0" smtClean="0"/>
              <a:t>::=</a:t>
            </a:r>
          </a:p>
          <a:p>
            <a:pPr eaLnBrk="1" hangingPunct="1">
              <a:spcBef>
                <a:spcPts val="600"/>
              </a:spcBef>
            </a:pPr>
            <a:r>
              <a:rPr lang="en-US" sz="3100" dirty="0"/>
              <a:t> </a:t>
            </a:r>
            <a:r>
              <a:rPr lang="en-US" sz="3100" dirty="0" smtClean="0"/>
              <a:t>  </a:t>
            </a:r>
            <a:r>
              <a:rPr lang="en-US" sz="3100" u="sng" dirty="0" smtClean="0"/>
              <a:t>And</a:t>
            </a:r>
            <a:r>
              <a:rPr lang="en-US" sz="3100" dirty="0" smtClean="0"/>
              <a:t> | formula and formula</a:t>
            </a:r>
          </a:p>
          <a:p>
            <a:pPr eaLnBrk="1" hangingPunct="1">
              <a:spcBef>
                <a:spcPts val="600"/>
              </a:spcBef>
            </a:pPr>
            <a:r>
              <a:rPr lang="en-US" sz="3100" dirty="0"/>
              <a:t> </a:t>
            </a:r>
            <a:r>
              <a:rPr lang="en-US" sz="3100" dirty="0" smtClean="0"/>
              <a:t>  </a:t>
            </a:r>
            <a:r>
              <a:rPr lang="en-US" sz="3100" u="sng" dirty="0" smtClean="0"/>
              <a:t>Or</a:t>
            </a:r>
            <a:r>
              <a:rPr lang="en-US" sz="3100" dirty="0" smtClean="0"/>
              <a:t> | formula or formula</a:t>
            </a:r>
          </a:p>
          <a:p>
            <a:pPr eaLnBrk="1" hangingPunct="1">
              <a:spcBef>
                <a:spcPts val="600"/>
              </a:spcBef>
            </a:pPr>
            <a:r>
              <a:rPr lang="en-US" sz="3100" dirty="0"/>
              <a:t> </a:t>
            </a:r>
            <a:r>
              <a:rPr lang="en-US" sz="3100" dirty="0" smtClean="0"/>
              <a:t>  </a:t>
            </a:r>
            <a:r>
              <a:rPr lang="en-US" sz="3100" u="sng" dirty="0" smtClean="0"/>
              <a:t>Not</a:t>
            </a:r>
            <a:r>
              <a:rPr lang="en-US" sz="3100" dirty="0" smtClean="0"/>
              <a:t> | not formula</a:t>
            </a:r>
          </a:p>
          <a:p>
            <a:pPr eaLnBrk="1" hangingPunct="1">
              <a:spcBef>
                <a:spcPts val="600"/>
              </a:spcBef>
            </a:pPr>
            <a:r>
              <a:rPr lang="en-US" sz="3100" dirty="0"/>
              <a:t> </a:t>
            </a:r>
            <a:r>
              <a:rPr lang="en-US" sz="3100" dirty="0" smtClean="0"/>
              <a:t>  </a:t>
            </a:r>
            <a:r>
              <a:rPr lang="en-US" sz="3100" u="sng" dirty="0" smtClean="0"/>
              <a:t>Greater Than</a:t>
            </a:r>
            <a:r>
              <a:rPr lang="en-US" sz="3100" dirty="0" smtClean="0"/>
              <a:t> | term </a:t>
            </a:r>
            <a:r>
              <a:rPr lang="en-US" sz="3100" dirty="0" err="1" smtClean="0"/>
              <a:t>gt</a:t>
            </a:r>
            <a:r>
              <a:rPr lang="en-US" sz="3100" dirty="0" smtClean="0"/>
              <a:t> term</a:t>
            </a:r>
          </a:p>
          <a:p>
            <a:pPr eaLnBrk="1" hangingPunct="1">
              <a:spcBef>
                <a:spcPts val="600"/>
              </a:spcBef>
            </a:pPr>
            <a:r>
              <a:rPr lang="en-US" sz="3100" dirty="0"/>
              <a:t> </a:t>
            </a:r>
            <a:r>
              <a:rPr lang="en-US" sz="3100" dirty="0" smtClean="0"/>
              <a:t>  </a:t>
            </a:r>
            <a:r>
              <a:rPr lang="en-US" sz="3100" u="sng" dirty="0" smtClean="0"/>
              <a:t>Less Than</a:t>
            </a:r>
            <a:r>
              <a:rPr lang="en-US" sz="3100" dirty="0" smtClean="0"/>
              <a:t> | term </a:t>
            </a:r>
            <a:r>
              <a:rPr lang="en-US" sz="3100" dirty="0" err="1" smtClean="0"/>
              <a:t>lt</a:t>
            </a:r>
            <a:r>
              <a:rPr lang="en-US" sz="3100" dirty="0" smtClean="0"/>
              <a:t> term</a:t>
            </a:r>
          </a:p>
          <a:p>
            <a:pPr eaLnBrk="1" hangingPunct="1">
              <a:spcBef>
                <a:spcPts val="600"/>
              </a:spcBef>
            </a:pPr>
            <a:r>
              <a:rPr lang="en-US" sz="3100" dirty="0"/>
              <a:t> </a:t>
            </a:r>
            <a:r>
              <a:rPr lang="en-US" sz="3100" dirty="0" smtClean="0"/>
              <a:t>  </a:t>
            </a:r>
            <a:r>
              <a:rPr lang="en-US" sz="3100" u="sng" dirty="0" smtClean="0"/>
              <a:t>Greater Than/Equal</a:t>
            </a:r>
            <a:r>
              <a:rPr lang="en-US" sz="3100" dirty="0" smtClean="0"/>
              <a:t> | term </a:t>
            </a:r>
            <a:r>
              <a:rPr lang="en-US" sz="3100" dirty="0" err="1" smtClean="0"/>
              <a:t>ge</a:t>
            </a:r>
            <a:r>
              <a:rPr lang="en-US" sz="3100" dirty="0" smtClean="0"/>
              <a:t> term</a:t>
            </a:r>
          </a:p>
          <a:p>
            <a:pPr eaLnBrk="1" hangingPunct="1">
              <a:spcBef>
                <a:spcPts val="600"/>
              </a:spcBef>
            </a:pPr>
            <a:r>
              <a:rPr lang="en-US" sz="3100" dirty="0"/>
              <a:t> </a:t>
            </a:r>
            <a:r>
              <a:rPr lang="en-US" sz="3100" dirty="0" smtClean="0"/>
              <a:t>  </a:t>
            </a:r>
            <a:r>
              <a:rPr lang="en-US" sz="3100" u="sng" dirty="0" smtClean="0"/>
              <a:t>Less Than/Equal</a:t>
            </a:r>
            <a:r>
              <a:rPr lang="en-US" sz="3100" dirty="0" smtClean="0"/>
              <a:t> | term le term</a:t>
            </a:r>
          </a:p>
          <a:p>
            <a:pPr eaLnBrk="1" hangingPunct="1">
              <a:spcBef>
                <a:spcPts val="600"/>
              </a:spcBef>
            </a:pPr>
            <a:r>
              <a:rPr lang="en-US" sz="3100" dirty="0"/>
              <a:t> </a:t>
            </a:r>
            <a:r>
              <a:rPr lang="en-US" sz="3100" dirty="0" smtClean="0"/>
              <a:t>  </a:t>
            </a:r>
            <a:r>
              <a:rPr lang="en-US" sz="3100" u="sng" dirty="0" smtClean="0"/>
              <a:t>Equal</a:t>
            </a:r>
            <a:r>
              <a:rPr lang="en-US" sz="3100" dirty="0" smtClean="0"/>
              <a:t> | term </a:t>
            </a:r>
            <a:r>
              <a:rPr lang="en-US" sz="3100" dirty="0" err="1" smtClean="0"/>
              <a:t>eq</a:t>
            </a:r>
            <a:r>
              <a:rPr lang="en-US" sz="3100" dirty="0" smtClean="0"/>
              <a:t> term</a:t>
            </a:r>
          </a:p>
          <a:p>
            <a:pPr eaLnBrk="1" hangingPunct="1">
              <a:spcBef>
                <a:spcPts val="600"/>
              </a:spcBef>
            </a:pPr>
            <a:r>
              <a:rPr lang="en-US" sz="3100" dirty="0"/>
              <a:t> </a:t>
            </a:r>
            <a:r>
              <a:rPr lang="en-US" sz="3100" dirty="0" smtClean="0"/>
              <a:t>  </a:t>
            </a:r>
            <a:r>
              <a:rPr lang="en-US" sz="3100" u="sng" dirty="0" smtClean="0"/>
              <a:t>True</a:t>
            </a:r>
            <a:r>
              <a:rPr lang="en-US" sz="3100" dirty="0" smtClean="0"/>
              <a:t> | true</a:t>
            </a:r>
          </a:p>
          <a:p>
            <a:pPr eaLnBrk="1" hangingPunct="1">
              <a:spcBef>
                <a:spcPts val="600"/>
              </a:spcBef>
            </a:pPr>
            <a:r>
              <a:rPr lang="en-US" sz="3100" dirty="0"/>
              <a:t> </a:t>
            </a:r>
            <a:r>
              <a:rPr lang="en-US" sz="3100" dirty="0" smtClean="0"/>
              <a:t>  </a:t>
            </a:r>
            <a:r>
              <a:rPr lang="en-US" sz="3100" u="sng" dirty="0" smtClean="0"/>
              <a:t>False</a:t>
            </a:r>
            <a:r>
              <a:rPr lang="en-US" sz="3100" dirty="0" smtClean="0"/>
              <a:t> | false</a:t>
            </a:r>
          </a:p>
          <a:p>
            <a:pPr eaLnBrk="1" hangingPunct="1">
              <a:spcBef>
                <a:spcPts val="600"/>
              </a:spcBef>
            </a:pPr>
            <a:endParaRPr lang="en-US" sz="3100" dirty="0"/>
          </a:p>
          <a:p>
            <a:pPr eaLnBrk="1" hangingPunct="1">
              <a:spcBef>
                <a:spcPts val="600"/>
              </a:spcBef>
            </a:pPr>
            <a:r>
              <a:rPr lang="en-US" sz="3100" b="1" i="1" dirty="0" smtClean="0"/>
              <a:t>Term</a:t>
            </a:r>
            <a:r>
              <a:rPr lang="en-US" sz="3100" dirty="0" smtClean="0"/>
              <a:t> ::=</a:t>
            </a:r>
          </a:p>
          <a:p>
            <a:pPr eaLnBrk="1" hangingPunct="1">
              <a:spcBef>
                <a:spcPts val="600"/>
              </a:spcBef>
            </a:pPr>
            <a:r>
              <a:rPr lang="en-US" sz="3100" dirty="0"/>
              <a:t> </a:t>
            </a:r>
            <a:r>
              <a:rPr lang="en-US" sz="3100" dirty="0" smtClean="0"/>
              <a:t>  </a:t>
            </a:r>
            <a:r>
              <a:rPr lang="en-US" sz="3100" u="sng" dirty="0" smtClean="0"/>
              <a:t>Plus</a:t>
            </a:r>
            <a:r>
              <a:rPr lang="en-US" sz="3100" dirty="0" smtClean="0"/>
              <a:t> | term + term</a:t>
            </a:r>
          </a:p>
          <a:p>
            <a:pPr eaLnBrk="1" hangingPunct="1">
              <a:spcBef>
                <a:spcPts val="600"/>
              </a:spcBef>
            </a:pPr>
            <a:r>
              <a:rPr lang="en-US" sz="3100" dirty="0"/>
              <a:t> </a:t>
            </a:r>
            <a:r>
              <a:rPr lang="en-US" sz="3100" dirty="0" smtClean="0"/>
              <a:t>  </a:t>
            </a:r>
            <a:r>
              <a:rPr lang="en-US" sz="3100" u="sng" dirty="0" smtClean="0"/>
              <a:t>Minus</a:t>
            </a:r>
            <a:r>
              <a:rPr lang="en-US" sz="3100" dirty="0" smtClean="0"/>
              <a:t> | term – term</a:t>
            </a:r>
          </a:p>
          <a:p>
            <a:pPr eaLnBrk="1" hangingPunct="1">
              <a:spcBef>
                <a:spcPts val="600"/>
              </a:spcBef>
            </a:pPr>
            <a:r>
              <a:rPr lang="en-US" sz="3100" dirty="0"/>
              <a:t> </a:t>
            </a:r>
            <a:r>
              <a:rPr lang="en-US" sz="3100" dirty="0" smtClean="0"/>
              <a:t>  </a:t>
            </a:r>
            <a:r>
              <a:rPr lang="en-US" sz="3100" u="sng" dirty="0" smtClean="0"/>
              <a:t>Factor</a:t>
            </a:r>
            <a:r>
              <a:rPr lang="en-US" sz="3100" dirty="0" smtClean="0"/>
              <a:t> | factor</a:t>
            </a:r>
          </a:p>
          <a:p>
            <a:pPr eaLnBrk="1" hangingPunct="1">
              <a:spcBef>
                <a:spcPts val="600"/>
              </a:spcBef>
            </a:pPr>
            <a:endParaRPr lang="en-US" sz="3100" dirty="0"/>
          </a:p>
          <a:p>
            <a:pPr eaLnBrk="1" hangingPunct="1">
              <a:spcBef>
                <a:spcPts val="600"/>
              </a:spcBef>
            </a:pPr>
            <a:r>
              <a:rPr lang="en-US" sz="3100" b="1" i="1" dirty="0" smtClean="0"/>
              <a:t>Factor</a:t>
            </a:r>
            <a:r>
              <a:rPr lang="en-US" sz="3100" dirty="0" smtClean="0"/>
              <a:t> ::=</a:t>
            </a:r>
          </a:p>
          <a:p>
            <a:pPr eaLnBrk="1" hangingPunct="1">
              <a:spcBef>
                <a:spcPts val="600"/>
              </a:spcBef>
            </a:pPr>
            <a:r>
              <a:rPr lang="en-US" sz="3100" dirty="0"/>
              <a:t> </a:t>
            </a:r>
            <a:r>
              <a:rPr lang="en-US" sz="3100" dirty="0" smtClean="0"/>
              <a:t>  </a:t>
            </a:r>
            <a:r>
              <a:rPr lang="en-US" sz="3100" u="sng" dirty="0" err="1" smtClean="0"/>
              <a:t>Mult</a:t>
            </a:r>
            <a:r>
              <a:rPr lang="en-US" sz="3100" dirty="0" smtClean="0"/>
              <a:t> | term * term</a:t>
            </a:r>
          </a:p>
          <a:p>
            <a:pPr eaLnBrk="1" hangingPunct="1">
              <a:spcBef>
                <a:spcPts val="600"/>
              </a:spcBef>
            </a:pPr>
            <a:r>
              <a:rPr lang="en-US" sz="3100" dirty="0"/>
              <a:t> </a:t>
            </a:r>
            <a:r>
              <a:rPr lang="en-US" sz="3100" dirty="0" smtClean="0"/>
              <a:t>  </a:t>
            </a:r>
            <a:r>
              <a:rPr lang="en-US" sz="3100" u="sng" dirty="0" err="1" smtClean="0"/>
              <a:t>Div</a:t>
            </a:r>
            <a:r>
              <a:rPr lang="en-US" sz="3100" dirty="0" smtClean="0"/>
              <a:t> | term / term</a:t>
            </a:r>
          </a:p>
          <a:p>
            <a:pPr eaLnBrk="1" hangingPunct="1">
              <a:spcBef>
                <a:spcPts val="600"/>
              </a:spcBef>
            </a:pPr>
            <a:r>
              <a:rPr lang="en-US" sz="3100" dirty="0"/>
              <a:t> </a:t>
            </a:r>
            <a:r>
              <a:rPr lang="en-US" sz="3100" dirty="0" smtClean="0"/>
              <a:t>  </a:t>
            </a:r>
            <a:r>
              <a:rPr lang="en-US" sz="3100" u="sng" dirty="0" smtClean="0"/>
              <a:t>Power</a:t>
            </a:r>
            <a:r>
              <a:rPr lang="en-US" sz="3100" dirty="0" smtClean="0"/>
              <a:t> | term ^ term</a:t>
            </a:r>
          </a:p>
          <a:p>
            <a:pPr eaLnBrk="1" hangingPunct="1">
              <a:spcBef>
                <a:spcPts val="600"/>
              </a:spcBef>
            </a:pPr>
            <a:r>
              <a:rPr lang="en-US" sz="3100" dirty="0"/>
              <a:t> </a:t>
            </a:r>
            <a:r>
              <a:rPr lang="en-US" sz="3100" dirty="0" smtClean="0"/>
              <a:t>  </a:t>
            </a:r>
            <a:r>
              <a:rPr lang="en-US" sz="3100" u="sng" dirty="0" smtClean="0"/>
              <a:t>Mod</a:t>
            </a:r>
            <a:r>
              <a:rPr lang="en-US" sz="3100" dirty="0" smtClean="0"/>
              <a:t> | term % term</a:t>
            </a:r>
          </a:p>
          <a:p>
            <a:pPr eaLnBrk="1" hangingPunct="1">
              <a:spcBef>
                <a:spcPts val="600"/>
              </a:spcBef>
            </a:pPr>
            <a:r>
              <a:rPr lang="en-US" sz="3100" dirty="0"/>
              <a:t> </a:t>
            </a:r>
            <a:r>
              <a:rPr lang="en-US" sz="3100" dirty="0" smtClean="0"/>
              <a:t>  </a:t>
            </a:r>
            <a:r>
              <a:rPr lang="en-US" sz="3100" u="sng" dirty="0" smtClean="0"/>
              <a:t>Number</a:t>
            </a:r>
            <a:r>
              <a:rPr lang="en-US" sz="3100" dirty="0" smtClean="0"/>
              <a:t> | </a:t>
            </a:r>
            <a:r>
              <a:rPr lang="en-US" sz="3100" dirty="0"/>
              <a:t>(0[1-9][0-9</a:t>
            </a:r>
            <a:r>
              <a:rPr lang="en-US" sz="3100" dirty="0" smtClean="0"/>
              <a:t>]*)</a:t>
            </a:r>
          </a:p>
          <a:p>
            <a:pPr eaLnBrk="1" hangingPunct="1">
              <a:spcBef>
                <a:spcPts val="600"/>
              </a:spcBef>
            </a:pPr>
            <a:r>
              <a:rPr lang="en-US" sz="3100" dirty="0"/>
              <a:t> </a:t>
            </a:r>
            <a:r>
              <a:rPr lang="en-US" sz="3100" dirty="0" smtClean="0"/>
              <a:t>  </a:t>
            </a:r>
            <a:r>
              <a:rPr lang="en-US" sz="3100" u="sng" dirty="0" smtClean="0"/>
              <a:t>Variable</a:t>
            </a:r>
            <a:r>
              <a:rPr lang="en-US" sz="3100" dirty="0" smtClean="0"/>
              <a:t> | </a:t>
            </a:r>
            <a:r>
              <a:rPr lang="en-US" sz="3100" dirty="0"/>
              <a:t>[a-z][A-</a:t>
            </a:r>
            <a:r>
              <a:rPr lang="en-US" sz="3100" dirty="0" err="1"/>
              <a:t>Za</a:t>
            </a:r>
            <a:r>
              <a:rPr lang="en-US" sz="3100" dirty="0"/>
              <a:t>-z</a:t>
            </a:r>
            <a:r>
              <a:rPr lang="en-US" sz="3100" dirty="0" smtClean="0"/>
              <a:t>]*</a:t>
            </a:r>
            <a:endParaRPr lang="en-US" sz="9300" dirty="0"/>
          </a:p>
        </p:txBody>
      </p: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2949" y="10699173"/>
            <a:ext cx="9258300" cy="685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32616775" y="28422600"/>
            <a:ext cx="10055225" cy="154305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rgbClr val="FFFFFF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lIns="205740" tIns="102870" rIns="205740" bIns="102870" anchor="ctr"/>
          <a:lstStyle/>
          <a:p>
            <a:pPr algn="ctr" defTabSz="4703763"/>
            <a:r>
              <a:rPr lang="en-US" sz="5600" b="1" dirty="0" smtClean="0"/>
              <a:t>Acknowledgements</a:t>
            </a:r>
            <a:endParaRPr lang="en-US" sz="5600" b="1" dirty="0"/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33029524" y="29965650"/>
            <a:ext cx="9642475" cy="512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5740" tIns="102870" rIns="205740" bIns="102870">
            <a:spAutoFit/>
          </a:bodyPr>
          <a:lstStyle>
            <a:lvl1pPr defTabSz="4703763" eaLnBrk="0" hangingPunct="0">
              <a:defRPr sz="4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03763" eaLnBrk="0" hangingPunct="0">
              <a:defRPr sz="4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03763" eaLnBrk="0" hangingPunct="0">
              <a:defRPr sz="4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03763" eaLnBrk="0" hangingPunct="0">
              <a:defRPr sz="4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03763" eaLnBrk="0" hangingPunct="0">
              <a:defRPr sz="4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sz="3000" dirty="0" smtClean="0"/>
              <a:t>I would like to thank Professor Andrei </a:t>
            </a:r>
            <a:r>
              <a:rPr lang="en-US" sz="3000" dirty="0" err="1" smtClean="0"/>
              <a:t>Lapets</a:t>
            </a:r>
            <a:r>
              <a:rPr lang="en-US" sz="3000" dirty="0"/>
              <a:t> </a:t>
            </a:r>
            <a:r>
              <a:rPr lang="en-US" sz="3000" dirty="0" smtClean="0"/>
              <a:t>for being my advisor; Eric </a:t>
            </a:r>
            <a:r>
              <a:rPr lang="en-US" sz="3000" dirty="0" err="1" smtClean="0"/>
              <a:t>Dunton</a:t>
            </a:r>
            <a:r>
              <a:rPr lang="en-US" sz="3000" dirty="0" smtClean="0"/>
              <a:t> for being a valuable resource; Rachel Costa and Lauren </a:t>
            </a:r>
            <a:r>
              <a:rPr lang="en-US" sz="3000" dirty="0" err="1" smtClean="0"/>
              <a:t>Mattera</a:t>
            </a:r>
            <a:r>
              <a:rPr lang="en-US" sz="3000" dirty="0" smtClean="0"/>
              <a:t> for testing my language. Also a very special thank you to Charles </a:t>
            </a:r>
            <a:r>
              <a:rPr lang="en-US" sz="3000" dirty="0" err="1" smtClean="0"/>
              <a:t>Dellheim</a:t>
            </a:r>
            <a:r>
              <a:rPr lang="en-US" sz="3000" dirty="0" smtClean="0"/>
              <a:t> and the entirety of </a:t>
            </a:r>
            <a:r>
              <a:rPr lang="en-US" sz="3000" dirty="0" err="1" smtClean="0"/>
              <a:t>Kilachand</a:t>
            </a:r>
            <a:r>
              <a:rPr lang="en-US" sz="3000" dirty="0" smtClean="0"/>
              <a:t> Honors College and Boston University.</a:t>
            </a:r>
            <a:endParaRPr lang="en-US" sz="3000" dirty="0"/>
          </a:p>
          <a:p>
            <a:pPr eaLnBrk="1" hangingPunct="1">
              <a:spcBef>
                <a:spcPct val="50000"/>
              </a:spcBef>
            </a:pPr>
            <a:endParaRPr lang="en-US" sz="9300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0574" y="13099473"/>
            <a:ext cx="9163050" cy="14192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8287" y="23306802"/>
            <a:ext cx="4495800" cy="5715000"/>
          </a:xfrm>
          <a:prstGeom prst="rect">
            <a:avLst/>
          </a:prstGeom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4708" y="12115800"/>
            <a:ext cx="8044657" cy="615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0356" y="22798463"/>
            <a:ext cx="4746229" cy="52156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6" name="Picture 2" descr="https://lh4.googleusercontent.com/MWeiTE6m7D-6A7wBRytzGvTtHmck3L9xb2jIWGyfQ4A9StIvF0c6-w0dtEqKnDHYUFTBQ_0y5S_3Gu2HA1hl3UyHo1EFj0CKJaejirg-X_bpJc8QMiMjovrIsiIpcBvYJsM6fG8XR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7" y="3010766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650</Words>
  <Application>Microsoft Office PowerPoint</Application>
  <PresentationFormat>Custom</PresentationFormat>
  <Paragraphs>103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research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We offer free PowerPoint poster templates to help you design your very own scientific poster presentation.</dc:description>
  <cp:lastModifiedBy>Vidhu Nath</cp:lastModifiedBy>
  <cp:revision>41</cp:revision>
  <dcterms:created xsi:type="dcterms:W3CDTF">2004-07-27T18:54:58Z</dcterms:created>
  <dcterms:modified xsi:type="dcterms:W3CDTF">2015-04-25T19:57:51Z</dcterms:modified>
  <cp:category>templates for scientific poster</cp:category>
</cp:coreProperties>
</file>