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A4ED-5860-4202-A16D-F64FF4D458F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43B-6FB1-4B0A-A993-D21A027D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A4ED-5860-4202-A16D-F64FF4D458F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43B-6FB1-4B0A-A993-D21A027D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2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A4ED-5860-4202-A16D-F64FF4D458F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43B-6FB1-4B0A-A993-D21A027DBB2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2476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A4ED-5860-4202-A16D-F64FF4D458F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43B-6FB1-4B0A-A993-D21A027D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70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A4ED-5860-4202-A16D-F64FF4D458F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43B-6FB1-4B0A-A993-D21A027DBB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9180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A4ED-5860-4202-A16D-F64FF4D458F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43B-6FB1-4B0A-A993-D21A027D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86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A4ED-5860-4202-A16D-F64FF4D458F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43B-6FB1-4B0A-A993-D21A027D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A4ED-5860-4202-A16D-F64FF4D458F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43B-6FB1-4B0A-A993-D21A027D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A4ED-5860-4202-A16D-F64FF4D458F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43B-6FB1-4B0A-A993-D21A027D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0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A4ED-5860-4202-A16D-F64FF4D458F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43B-6FB1-4B0A-A993-D21A027D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4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A4ED-5860-4202-A16D-F64FF4D458F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43B-6FB1-4B0A-A993-D21A027D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A4ED-5860-4202-A16D-F64FF4D458F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43B-6FB1-4B0A-A993-D21A027D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7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A4ED-5860-4202-A16D-F64FF4D458F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43B-6FB1-4B0A-A993-D21A027D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3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A4ED-5860-4202-A16D-F64FF4D458F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43B-6FB1-4B0A-A993-D21A027D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8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A4ED-5860-4202-A16D-F64FF4D458F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43B-6FB1-4B0A-A993-D21A027D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A4ED-5860-4202-A16D-F64FF4D458F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43B-6FB1-4B0A-A993-D21A027D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DA4ED-5860-4202-A16D-F64FF4D458F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77743B-6FB1-4B0A-A993-D21A027D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2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 Data Mining Experiment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Vidhu Nath</a:t>
            </a:r>
          </a:p>
          <a:p>
            <a:r>
              <a:rPr lang="en-US" dirty="0" smtClean="0"/>
              <a:t>CS 591 - 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7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Dataset - WHO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Variety of health, economic, environmental, commercial, and political indicators</a:t>
            </a:r>
          </a:p>
          <a:p>
            <a:r>
              <a:rPr lang="en-US" dirty="0" smtClean="0"/>
              <a:t>358 columns/features</a:t>
            </a:r>
          </a:p>
          <a:p>
            <a:r>
              <a:rPr lang="en-US" dirty="0" smtClean="0"/>
              <a:t>Extracted from various sources like the World Bank, UNAIDS, International </a:t>
            </a:r>
            <a:r>
              <a:rPr lang="en-US" dirty="0" err="1" smtClean="0"/>
              <a:t>Labour</a:t>
            </a:r>
            <a:r>
              <a:rPr lang="en-US" dirty="0" smtClean="0"/>
              <a:t> Organization, and WHO itself</a:t>
            </a:r>
          </a:p>
          <a:p>
            <a:r>
              <a:rPr lang="en-US" dirty="0" smtClean="0"/>
              <a:t>Comprehensive categorization</a:t>
            </a:r>
          </a:p>
          <a:p>
            <a:pPr lvl="1"/>
            <a:r>
              <a:rPr lang="en-US" dirty="0" smtClean="0"/>
              <a:t>Brackets for education levels and economic indicators</a:t>
            </a:r>
          </a:p>
          <a:p>
            <a:pPr lvl="1"/>
            <a:r>
              <a:rPr lang="en-US" dirty="0" smtClean="0"/>
              <a:t>Male, Female, Infant, Youth, and Total categories for cancers and diseases</a:t>
            </a:r>
            <a:endParaRPr lang="en-US" dirty="0"/>
          </a:p>
          <a:p>
            <a:r>
              <a:rPr lang="en-US" dirty="0" smtClean="0"/>
              <a:t>Many features means tougher choices for which to use effectively/uniquely</a:t>
            </a:r>
          </a:p>
          <a:p>
            <a:r>
              <a:rPr lang="en-US" dirty="0" smtClean="0"/>
              <a:t>Data collect from 1990-2011 as averages, lends itself to linear regressions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7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7176582" cy="964019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Hypothesis 1.0: Do higher literacy rates correlate to lower HIV/AIDS incidences?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64019"/>
            <a:ext cx="8596668" cy="571104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Justification: HIV/AIDS is preventable in most situations, education helps provide reasons and means for prevention</a:t>
            </a:r>
          </a:p>
          <a:p>
            <a:r>
              <a:rPr lang="en-US" sz="1600" dirty="0" smtClean="0"/>
              <a:t>Linear regression results:</a:t>
            </a:r>
          </a:p>
          <a:p>
            <a:pPr lvl="1"/>
            <a:r>
              <a:rPr lang="en-US" sz="1400" dirty="0" smtClean="0"/>
              <a:t>R-squared: 0.122; Adjusted R-squared: 0.117; F-statistic: 27.89</a:t>
            </a:r>
            <a:endParaRPr lang="en-US" sz="14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1600" dirty="0" smtClean="0"/>
              <a:t>Conclusion: Weak correlation, many extenuating factors (location, traditions, etc.)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128" y="2483347"/>
            <a:ext cx="5979784" cy="3250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9191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5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013010" cy="999460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Hypothesis 1.1: Do HIV/AIDS rates correspond to Tuberculosis rates?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99460"/>
            <a:ext cx="8596668" cy="585854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Justification: Diseases might group together as they spread, especially infectious diseases</a:t>
            </a:r>
          </a:p>
          <a:p>
            <a:r>
              <a:rPr lang="en-US" sz="1600" dirty="0" smtClean="0"/>
              <a:t>Results:</a:t>
            </a:r>
          </a:p>
          <a:p>
            <a:pPr lvl="1"/>
            <a:r>
              <a:rPr lang="en-US" sz="1400" dirty="0" smtClean="0"/>
              <a:t>R-squared: 0.400; Adjusted R-squared: 0.397; F-statistic: 134.2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1500" dirty="0" smtClean="0"/>
              <a:t>Conclusion: Medium-Weak correlation, mostly likely due to low-economic regions where both are more prevalent than in better economic regions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694" y="2533327"/>
            <a:ext cx="6819014" cy="3175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1905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8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7098610" cy="914400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Hypothesis 1.2: Do higher literacy rates correspond to higher contraceptive use?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14400"/>
            <a:ext cx="8596668" cy="5943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Justification: More education means more use of contraceptives – doesn’t directly relate to HIV/AIDS prevalence</a:t>
            </a:r>
          </a:p>
          <a:p>
            <a:pPr lvl="1"/>
            <a:r>
              <a:rPr lang="en-US" sz="1400" dirty="0" smtClean="0"/>
              <a:t>R-squared: 0.908; Adjusted R-squared: 0.908; F-statistic: 1985.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600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1600" dirty="0" smtClean="0"/>
              <a:t>Conclusion: Very strong correlation, interesting due to previous graph, high F-stat means something else might be going 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6983"/>
            <a:ext cx="5487650" cy="3658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472" y="2056983"/>
            <a:ext cx="7129528" cy="370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9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623" y="0"/>
            <a:ext cx="8983379" cy="914400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Hypothesis 2.0</a:t>
            </a:r>
            <a:r>
              <a:rPr lang="en-US" sz="3000" dirty="0"/>
              <a:t>: Does high government expenditure in healthcare mean more doctors </a:t>
            </a:r>
            <a:r>
              <a:rPr lang="en-US" sz="3000" dirty="0" smtClean="0"/>
              <a:t>in the </a:t>
            </a:r>
            <a:r>
              <a:rPr lang="en-US" sz="3000" dirty="0"/>
              <a:t>population?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14400"/>
            <a:ext cx="8596668" cy="5943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Justification: Higher spending in healthcare would mean more opportunities for doctors in terms of demand and in opportunities -&gt; better compensation</a:t>
            </a:r>
          </a:p>
          <a:p>
            <a:pPr lvl="1"/>
            <a:r>
              <a:rPr lang="en-US" sz="1400" dirty="0" smtClean="0"/>
              <a:t>R-squared: 0.566; Adjusted R-squared: 0.564; F-statistic: 262.0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600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1400" dirty="0" smtClean="0"/>
              <a:t>Conclusion: Medium Correlation, Possibly to extenuating factors in population sizes and densities. Also, lower income nations would be less willing to spend more per person on healthcare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6983"/>
            <a:ext cx="5487650" cy="3658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468" y="2261122"/>
            <a:ext cx="6553532" cy="304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7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623" y="0"/>
            <a:ext cx="8983379" cy="914400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Hypothesis 2.1</a:t>
            </a:r>
            <a:r>
              <a:rPr lang="en-US" sz="3000" dirty="0"/>
              <a:t>: Do higher populations lead to higher healthcare expenditure per person?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14400"/>
            <a:ext cx="8596668" cy="59436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Justification: More population means more taxes and more demand for healthcare.</a:t>
            </a:r>
          </a:p>
          <a:p>
            <a:pPr lvl="1"/>
            <a:r>
              <a:rPr lang="en-US" sz="1400" dirty="0" smtClean="0"/>
              <a:t>R-squared: 0.156; Adjusted R-squared: 0.152; F-statistic: 37.07</a:t>
            </a:r>
          </a:p>
          <a:p>
            <a:r>
              <a:rPr lang="en-US" sz="1400" dirty="0" smtClean="0"/>
              <a:t>‘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Conclusion: Weak correlation even after removing two biggest outliers. Maybe removing more improve results. Might be due to disparities in quality of life in countries due to wealth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458"/>
            <a:ext cx="3473302" cy="2315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" y="3657601"/>
            <a:ext cx="4027969" cy="2685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847" y="1493459"/>
            <a:ext cx="7251404" cy="23198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847" y="3829602"/>
            <a:ext cx="7251404" cy="251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0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623" y="0"/>
            <a:ext cx="8983379" cy="914400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Hypothesis 2.2</a:t>
            </a:r>
            <a:r>
              <a:rPr lang="en-US" sz="3000" dirty="0"/>
              <a:t>: Do people who earn more per person spend more on healthcare per person?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14400"/>
            <a:ext cx="8596668" cy="59436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Justification: More disposable income would mean more spending on healthcare</a:t>
            </a:r>
          </a:p>
          <a:p>
            <a:pPr lvl="1"/>
            <a:r>
              <a:rPr lang="en-US" sz="1400" dirty="0" smtClean="0"/>
              <a:t>R-squared: 0.660; Adjusted R-squared: 0.658; F-statistic: 387.6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Conclusion: Medium/strong correlation, might be indicative of wealthier nations spending more, but might be extenuated by disparities </a:t>
            </a:r>
            <a:r>
              <a:rPr lang="en-US" sz="1400" smtClean="0"/>
              <a:t>in quality of life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0055"/>
            <a:ext cx="4515293" cy="28929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116"/>
            <a:ext cx="4834269" cy="21784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292" y="1495711"/>
            <a:ext cx="7676707" cy="23584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291" y="3854127"/>
            <a:ext cx="7676709" cy="250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1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What is the most prevalent disease in each country in the world?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537200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Approach:</a:t>
            </a:r>
          </a:p>
          <a:p>
            <a:pPr lvl="1"/>
            <a:r>
              <a:rPr lang="en-US" sz="2000" dirty="0" smtClean="0"/>
              <a:t>Collect male + female statistics on cancer deaths</a:t>
            </a:r>
          </a:p>
          <a:p>
            <a:pPr lvl="1"/>
            <a:r>
              <a:rPr lang="en-US" sz="2000" dirty="0" smtClean="0"/>
              <a:t>Create labels to iterate through to apply to country series</a:t>
            </a:r>
          </a:p>
          <a:p>
            <a:pPr lvl="1"/>
            <a:r>
              <a:rPr lang="en-US" sz="2000" dirty="0" smtClean="0"/>
              <a:t>Define a max-value function to determine the highest disease rate</a:t>
            </a:r>
          </a:p>
          <a:p>
            <a:pPr lvl="1"/>
            <a:r>
              <a:rPr lang="en-US" sz="2000" dirty="0" smtClean="0"/>
              <a:t>Map countries to disease types</a:t>
            </a:r>
            <a:endParaRPr lang="en-US" sz="2000" dirty="0"/>
          </a:p>
          <a:p>
            <a:r>
              <a:rPr lang="en-US" sz="2400" dirty="0" smtClean="0"/>
              <a:t>Conclusions: Stomach Cancer is the most prevalent cancer in the world</a:t>
            </a:r>
          </a:p>
          <a:p>
            <a:r>
              <a:rPr lang="en-US" sz="2400" dirty="0" smtClean="0"/>
              <a:t>Pretty much worldwide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774014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588</TotalTime>
  <Words>556</Words>
  <Application>Microsoft Office PowerPoint</Application>
  <PresentationFormat>Widescreen</PresentationFormat>
  <Paragraphs>124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WHO Data Mining Experiment</vt:lpstr>
      <vt:lpstr>About the Dataset - WHO</vt:lpstr>
      <vt:lpstr>Hypothesis 1.0: Do higher literacy rates correlate to lower HIV/AIDS incidences?</vt:lpstr>
      <vt:lpstr>Hypothesis 1.1: Do HIV/AIDS rates correspond to Tuberculosis rates?</vt:lpstr>
      <vt:lpstr>Hypothesis 1.2: Do higher literacy rates correspond to higher contraceptive use?</vt:lpstr>
      <vt:lpstr>Hypothesis 2.0: Does high government expenditure in healthcare mean more doctors in the population?</vt:lpstr>
      <vt:lpstr>Hypothesis 2.1: Do higher populations lead to higher healthcare expenditure per person?</vt:lpstr>
      <vt:lpstr>Hypothesis 2.2: Do people who earn more per person spend more on healthcare per person?</vt:lpstr>
      <vt:lpstr>What is the most prevalent disease in each country in the world?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Data Mining Experiment</dc:title>
  <dc:creator>Vidhu Nath</dc:creator>
  <cp:lastModifiedBy>Vidhu Nath</cp:lastModifiedBy>
  <cp:revision>16</cp:revision>
  <dcterms:created xsi:type="dcterms:W3CDTF">2015-04-29T09:14:00Z</dcterms:created>
  <dcterms:modified xsi:type="dcterms:W3CDTF">2015-04-30T23:57:47Z</dcterms:modified>
</cp:coreProperties>
</file>