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4" r:id="rId5"/>
    <p:sldId id="262" r:id="rId6"/>
    <p:sldId id="266" r:id="rId7"/>
    <p:sldId id="267" r:id="rId8"/>
    <p:sldId id="258" r:id="rId9"/>
    <p:sldId id="265" r:id="rId10"/>
    <p:sldId id="259" r:id="rId11"/>
    <p:sldId id="264" r:id="rId12"/>
    <p:sldId id="272" r:id="rId13"/>
    <p:sldId id="273" r:id="rId14"/>
    <p:sldId id="269" r:id="rId15"/>
    <p:sldId id="270" r:id="rId16"/>
    <p:sldId id="271" r:id="rId17"/>
    <p:sldId id="263" r:id="rId18"/>
    <p:sldId id="260" r:id="rId19"/>
    <p:sldId id="261" r:id="rId20"/>
    <p:sldId id="275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C"/>
    <a:srgbClr val="F07167"/>
    <a:srgbClr val="FFD9B7"/>
    <a:srgbClr val="01AFB9"/>
    <a:srgbClr val="0281A7"/>
    <a:srgbClr val="FFFFFC"/>
    <a:srgbClr val="FFC6FF"/>
    <a:srgbClr val="BDB2FF"/>
    <a:srgbClr val="A0C4FF"/>
    <a:srgbClr val="9B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5"/>
    <p:restoredTop sz="94715"/>
  </p:normalViewPr>
  <p:slideViewPr>
    <p:cSldViewPr snapToGrid="0">
      <p:cViewPr varScale="1">
        <p:scale>
          <a:sx n="91" d="100"/>
          <a:sy n="91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95E-F5BC-BAA5-7008-693CEE84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B465-4CDA-6186-C6EA-608DBA35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7D50-19D3-4656-F8F0-ACFBEBE4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BC52-3B89-C656-1DB5-DF7EF97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98F7-A2BC-F524-B2C7-0059ABC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38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E5C9-77B7-6461-656D-DF135CE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CCFE-7AD6-90EC-1675-5CEBF321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FE91-D180-B293-7AF5-3DBD116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3FB5-8CF5-F3FA-2AFD-EC8F8C8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38EE-BD89-7204-C372-13757E1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3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CF227-99EC-D321-BC9F-1F4CCB07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6995-C293-CF7A-EBC4-A7B0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10EC-6B96-9E83-8B5F-4A0AA67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DBD1-8237-9EB9-C2BD-C0BAFEE1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0155-FCAE-1A05-E082-4BE460F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6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833F-836E-B887-8AA6-D278B37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9850-A773-AA66-C8DD-D548B815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36DD-6220-7386-E7D1-67D2B93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0E6-98C9-7D07-44F9-A7E53B3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374-E51C-0DB0-2079-274333D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E84E-F6E8-59E4-9461-19496D9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EEC7-0376-6FA0-255D-D7F78F28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1174-3AE6-D415-7801-714F32D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0A7C-0A17-BCCC-6A8F-9E6FF007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B704-E271-859F-C301-BE63C1F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49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0BA-4B40-47A7-48CD-91C006F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32A1-8121-442F-C437-3BD303B04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45C5-5A5A-A464-D47C-6CCB367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B03-FE2F-E5E0-3D61-2B0EF45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0C34-11A1-36F3-71F8-0141870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EE65-E2A3-0164-140B-AA5D2AA3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72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5296-60E8-69B8-1534-0F8647F6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94A7-2FF1-79BF-3540-E8E38E6B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4245-DF6E-EAEC-DDE2-9EE198D7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27A6-940B-DFB1-5F5D-6B82890E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3E24-F281-9922-13B3-DD729C89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3B0A-6536-DE8E-2C45-EA9B5219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F10-466A-7081-0496-5E0BFE25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5EE8-4068-A2E1-3B1D-A8471CF5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9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5E9-BE8C-9F44-875B-B52EAC7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F15B-CC63-614B-97C9-2C8EE18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B72B-129E-965E-482D-5D312E9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C38C0-52E0-1FCE-E0EE-3B4E7E9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5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ED60-BBFA-16D0-69B4-91FF229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7B26-4D02-86AD-AB9D-4630BCD2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FDF5-7210-A422-4F6A-0A453E2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0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36E-13D3-E6BA-0AE2-810F309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8C9-5326-0374-6EB9-5B064825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BD85-098D-AD4A-84C8-BBDD6C01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27AA-78A8-432B-D415-0DB6FF1E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118E-D02A-4BAF-9951-D10386F9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1226F-9AB7-B5F0-DFC0-1C8FDAC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49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F422-5881-199D-02D1-1408378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0B82-C5CC-FC82-14EE-06E4AB70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9C2A-EA21-86E8-813C-2E713FA1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2CB3B-F973-3B31-5CE3-59824E0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1610-0AB6-6F85-1E10-9498A5FD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60A1-4DAD-97D2-2BB6-45BDAED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0E311-20A9-10C3-5F3C-F4F80BC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9D08-0BFC-DD8D-CD60-238A1225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6A92-2F39-F567-840A-841DF38A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E42-DAC6-024B-8498-2A799B5BD5AD}" type="datetimeFigureOut">
              <a:rPr lang="en-FI" smtClean="0"/>
              <a:t>17.1.2024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8F4C-E362-E256-D11B-3FC9D945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03B8-1BF7-DCF3-9DA2-2559C06F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58AB0-9D00-F209-A7DB-11D0E767FEE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48338" y="6672580"/>
            <a:ext cx="7175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8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Open</a:t>
            </a:r>
          </a:p>
        </p:txBody>
      </p:sp>
    </p:spTree>
    <p:extLst>
      <p:ext uri="{BB962C8B-B14F-4D97-AF65-F5344CB8AC3E}">
        <p14:creationId xmlns:p14="http://schemas.microsoft.com/office/powerpoint/2010/main" val="35728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96D2-41DC-8B8E-206D-AB53A78E3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FI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Code" pitchFamily="49" charset="0"/>
                <a:ea typeface="Fira Code" pitchFamily="49" charset="0"/>
                <a:cs typeface="Fira Code" pitchFamily="49" charset="0"/>
              </a:rPr>
              <a:t>Polku Frontend-kehittäjäksi vuonna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441A-6928-DCFA-4C44-D771291EF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Erkka Virtanen, DNA</a:t>
            </a:r>
          </a:p>
          <a:p>
            <a:r>
              <a:rPr lang="en-FI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9.2.2024</a:t>
            </a:r>
          </a:p>
        </p:txBody>
      </p:sp>
      <p:pic>
        <p:nvPicPr>
          <p:cNvPr id="4" name="Picture 3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9B839DEF-F468-C820-48DF-87951182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66" y="5009857"/>
            <a:ext cx="1315830" cy="1315830"/>
          </a:xfrm>
          <a:prstGeom prst="rect">
            <a:avLst/>
          </a:prstGeom>
        </p:spPr>
      </p:pic>
      <p:pic>
        <p:nvPicPr>
          <p:cNvPr id="7" name="Picture 6" descr="A blue circle with black text&#10;&#10;Description automatically generated">
            <a:extLst>
              <a:ext uri="{FF2B5EF4-FFF2-40B4-BE49-F238E27FC236}">
                <a16:creationId xmlns:a16="http://schemas.microsoft.com/office/drawing/2014/main" id="{C6977C01-5C91-8062-72AD-2163973D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63" y="4994031"/>
            <a:ext cx="1315830" cy="1315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3B8D1-8B8A-F80A-D20A-70413551A8A7}"/>
              </a:ext>
            </a:extLst>
          </p:cNvPr>
          <p:cNvSpPr txBox="1"/>
          <p:nvPr/>
        </p:nvSpPr>
        <p:spPr>
          <a:xfrm>
            <a:off x="5832100" y="5277776"/>
            <a:ext cx="527800" cy="77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Code" pitchFamily="49" charset="0"/>
                <a:ea typeface="Fira Code" pitchFamily="49" charset="0"/>
                <a:cs typeface="Fira Code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6034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Miten päästä alkuun?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Tässä lista konkreettisista minimiasioista, jotka tarvitset alkuun pääsemiseen. Ei huolta, niistä kaikki ovat ilmaisia!</a:t>
            </a:r>
          </a:p>
        </p:txBody>
      </p:sp>
    </p:spTree>
    <p:extLst>
      <p:ext uri="{BB962C8B-B14F-4D97-AF65-F5344CB8AC3E}">
        <p14:creationId xmlns:p14="http://schemas.microsoft.com/office/powerpoint/2010/main" val="249226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Työkalut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Tietokone M</a:t>
            </a:r>
            <a:r>
              <a:rPr lang="en-GB" dirty="0"/>
              <a:t>a</a:t>
            </a:r>
            <a:r>
              <a:rPr lang="en-FI" dirty="0"/>
              <a:t>c (Windows tai Linux)</a:t>
            </a:r>
          </a:p>
          <a:p>
            <a:r>
              <a:rPr lang="en-FI" dirty="0"/>
              <a:t>Tekstieditori VSCode (</a:t>
            </a:r>
            <a:r>
              <a:rPr lang="en-GB" dirty="0"/>
              <a:t>https://</a:t>
            </a:r>
            <a:r>
              <a:rPr lang="en-GB" dirty="0" err="1"/>
              <a:t>code.visualstudio.com</a:t>
            </a:r>
            <a:r>
              <a:rPr lang="en-GB" dirty="0"/>
              <a:t>/</a:t>
            </a:r>
            <a:r>
              <a:rPr lang="en-FI" dirty="0"/>
              <a:t>) Atom, Sublime, WebStorm,</a:t>
            </a:r>
          </a:p>
          <a:p>
            <a:r>
              <a:rPr lang="en-FI" dirty="0"/>
              <a:t>Selain Chrome(</a:t>
            </a:r>
            <a:r>
              <a:rPr lang="en-GB" dirty="0"/>
              <a:t>https://</a:t>
            </a:r>
            <a:r>
              <a:rPr lang="en-GB" dirty="0" err="1"/>
              <a:t>www.google.com</a:t>
            </a:r>
            <a:r>
              <a:rPr lang="en-GB" dirty="0"/>
              <a:t>/chrome/</a:t>
            </a:r>
            <a:r>
              <a:rPr lang="en-FI" dirty="0"/>
              <a:t>),(FireFox, Safari)</a:t>
            </a:r>
          </a:p>
          <a:p>
            <a:r>
              <a:rPr lang="en-FI" dirty="0"/>
              <a:t>Node Js (</a:t>
            </a:r>
            <a:r>
              <a:rPr lang="en-GB" dirty="0">
                <a:hlinkClick r:id="rId2"/>
              </a:rPr>
              <a:t>https://nodejs.org/en</a:t>
            </a:r>
            <a:r>
              <a:rPr lang="en-GB" dirty="0"/>
              <a:t>, LTS-</a:t>
            </a:r>
            <a:r>
              <a:rPr lang="en-GB" dirty="0" err="1"/>
              <a:t>versio</a:t>
            </a:r>
            <a:r>
              <a:rPr lang="en-FI" dirty="0"/>
              <a:t>)</a:t>
            </a:r>
          </a:p>
          <a:p>
            <a:r>
              <a:rPr lang="en-FI" dirty="0"/>
              <a:t>Terminaali, valmiiksi asennettu (iterm2)</a:t>
            </a:r>
          </a:p>
          <a:p>
            <a:r>
              <a:rPr lang="en-FI" dirty="0"/>
              <a:t>Git versionhallinta (windowsille </a:t>
            </a:r>
            <a:r>
              <a:rPr lang="en-GB" dirty="0"/>
              <a:t>https://git-</a:t>
            </a:r>
            <a:r>
              <a:rPr lang="en-GB" dirty="0" err="1"/>
              <a:t>scm.com</a:t>
            </a:r>
            <a:r>
              <a:rPr lang="en-GB" dirty="0"/>
              <a:t>/download/win</a:t>
            </a:r>
            <a:r>
              <a:rPr lang="en-FI" dirty="0"/>
              <a:t>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2787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Kielet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HTML</a:t>
            </a:r>
          </a:p>
          <a:p>
            <a:r>
              <a:rPr lang="fi-FI" dirty="0"/>
              <a:t>CSS</a:t>
            </a:r>
          </a:p>
          <a:p>
            <a:r>
              <a:rPr lang="fi-FI" dirty="0"/>
              <a:t>JavaScript (</a:t>
            </a:r>
            <a:r>
              <a:rPr lang="fi-FI" dirty="0" err="1"/>
              <a:t>TypeScript</a:t>
            </a:r>
            <a:r>
              <a:rPr lang="fi-FI" dirty="0"/>
              <a:t>) (</a:t>
            </a:r>
            <a:r>
              <a:rPr lang="fi-FI" dirty="0" err="1"/>
              <a:t>EcmaScript</a:t>
            </a:r>
            <a:r>
              <a:rPr lang="fi-FI" dirty="0"/>
              <a:t>)</a:t>
            </a:r>
          </a:p>
          <a:p>
            <a:r>
              <a:rPr lang="fi-FI" dirty="0" err="1"/>
              <a:t>Php</a:t>
            </a:r>
            <a:endParaRPr lang="fi-FI" dirty="0"/>
          </a:p>
          <a:p>
            <a:r>
              <a:rPr lang="fi-FI" dirty="0"/>
              <a:t>Python</a:t>
            </a:r>
          </a:p>
          <a:p>
            <a:r>
              <a:rPr lang="fi-FI" dirty="0" err="1"/>
              <a:t>Bash</a:t>
            </a:r>
            <a:endParaRPr lang="fi-FI" dirty="0"/>
          </a:p>
          <a:p>
            <a:r>
              <a:rPr lang="fi-FI" dirty="0" err="1"/>
              <a:t>Ruby</a:t>
            </a:r>
            <a:endParaRPr lang="fi-FI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4276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Teknologiat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JSON</a:t>
            </a:r>
          </a:p>
          <a:p>
            <a:r>
              <a:rPr lang="fi-FI" dirty="0"/>
              <a:t>API</a:t>
            </a:r>
          </a:p>
          <a:p>
            <a:r>
              <a:rPr lang="fi-FI" dirty="0" err="1"/>
              <a:t>Git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2761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Mistä hakea tietoa?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MDN (</a:t>
            </a: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developer.mozilla.org</a:t>
            </a:r>
            <a:r>
              <a:rPr lang="fi-FI" dirty="0"/>
              <a:t>/en-US/) </a:t>
            </a:r>
          </a:p>
          <a:p>
            <a:r>
              <a:rPr lang="en-GB" dirty="0"/>
              <a:t>Stack Overflow (</a:t>
            </a:r>
            <a:r>
              <a:rPr lang="en-GB" dirty="0">
                <a:hlinkClick r:id="rId2"/>
              </a:rPr>
              <a:t>https://stackoverflow.com/</a:t>
            </a:r>
            <a:r>
              <a:rPr lang="en-GB" dirty="0"/>
              <a:t>)</a:t>
            </a:r>
            <a:endParaRPr lang="fi-FI" dirty="0"/>
          </a:p>
          <a:p>
            <a:r>
              <a:rPr lang="fi-FI" dirty="0" err="1"/>
              <a:t>ChatGPT</a:t>
            </a:r>
            <a:r>
              <a:rPr lang="fi-FI" dirty="0"/>
              <a:t> (</a:t>
            </a:r>
            <a:r>
              <a:rPr lang="fi-FI" dirty="0">
                <a:hlinkClick r:id="rId3"/>
              </a:rPr>
              <a:t>https://chat.openai.com/</a:t>
            </a:r>
            <a:r>
              <a:rPr lang="fi-FI" dirty="0"/>
              <a:t>, vaatii rekisteröitymisen)</a:t>
            </a:r>
          </a:p>
          <a:p>
            <a:r>
              <a:rPr lang="fi-FI" dirty="0"/>
              <a:t>Foorumit, </a:t>
            </a:r>
            <a:r>
              <a:rPr lang="fi-FI" dirty="0" err="1"/>
              <a:t>Discord</a:t>
            </a:r>
            <a:r>
              <a:rPr lang="fi-FI" dirty="0"/>
              <a:t>…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22509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Miten pysyä aallon harjalla?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HackerNews</a:t>
            </a:r>
            <a:endParaRPr lang="fi-FI" dirty="0"/>
          </a:p>
          <a:p>
            <a:r>
              <a:rPr lang="fi-FI" dirty="0"/>
              <a:t>Kollegat</a:t>
            </a:r>
          </a:p>
          <a:p>
            <a:r>
              <a:rPr lang="fi-FI" dirty="0"/>
              <a:t>Yleinen kiinnostuneisuus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5992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Millaista se työ sitten oikeasti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Ketterä kehitys (Agile </a:t>
            </a:r>
            <a:r>
              <a:rPr lang="fi-FI" dirty="0" err="1"/>
              <a:t>development</a:t>
            </a:r>
            <a:r>
              <a:rPr lang="fi-FI" dirty="0"/>
              <a:t>)</a:t>
            </a:r>
          </a:p>
          <a:p>
            <a:r>
              <a:rPr lang="fi-FI" dirty="0"/>
              <a:t>2 viikon sprintit</a:t>
            </a:r>
          </a:p>
          <a:p>
            <a:r>
              <a:rPr lang="fi-FI" dirty="0"/>
              <a:t>Demot</a:t>
            </a:r>
          </a:p>
          <a:p>
            <a:r>
              <a:rPr lang="fi-FI" dirty="0" err="1"/>
              <a:t>Dailyt</a:t>
            </a:r>
            <a:endParaRPr lang="fi-FI" dirty="0"/>
          </a:p>
          <a:p>
            <a:r>
              <a:rPr lang="fi-FI" dirty="0" err="1"/>
              <a:t>Refinementit</a:t>
            </a:r>
            <a:r>
              <a:rPr lang="fi-FI" dirty="0"/>
              <a:t>, Retrot ja muut palaverit</a:t>
            </a:r>
          </a:p>
          <a:p>
            <a:r>
              <a:rPr lang="fi-FI" dirty="0"/>
              <a:t>Koodausta</a:t>
            </a:r>
          </a:p>
          <a:p>
            <a:r>
              <a:rPr lang="fi-FI" dirty="0"/>
              <a:t>Hyvin paljon yhteistyötä! (Soft </a:t>
            </a:r>
            <a:r>
              <a:rPr lang="fi-FI" dirty="0" err="1"/>
              <a:t>skills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8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Ensimmäistä työpaikkaa varten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Paljon hakijoita, miten erottua joukosta?</a:t>
            </a:r>
          </a:p>
          <a:p>
            <a:r>
              <a:rPr lang="en-FI" dirty="0"/>
              <a:t>Github profiili!!! (omat projektit)</a:t>
            </a:r>
          </a:p>
          <a:p>
            <a:r>
              <a:rPr lang="en-FI" dirty="0"/>
              <a:t>LinkedIn profiili!</a:t>
            </a:r>
          </a:p>
          <a:p>
            <a:r>
              <a:rPr lang="en-FI" dirty="0"/>
              <a:t>työharjoittelut</a:t>
            </a:r>
          </a:p>
        </p:txBody>
      </p:sp>
    </p:spTree>
    <p:extLst>
      <p:ext uri="{BB962C8B-B14F-4D97-AF65-F5344CB8AC3E}">
        <p14:creationId xmlns:p14="http://schemas.microsoft.com/office/powerpoint/2010/main" val="292915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8E5-BF87-C876-AD03-A2BF064D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Sanasto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C58C-642F-8E1D-3BC8-D4890AE1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Git – maailman suosituin versionhallintaohjelma</a:t>
            </a:r>
          </a:p>
          <a:p>
            <a:r>
              <a:rPr lang="en-FI" dirty="0"/>
              <a:t>VsCode – suosittu ilmainen tekstieditori</a:t>
            </a:r>
          </a:p>
        </p:txBody>
      </p:sp>
    </p:spTree>
    <p:extLst>
      <p:ext uri="{BB962C8B-B14F-4D97-AF65-F5344CB8AC3E}">
        <p14:creationId xmlns:p14="http://schemas.microsoft.com/office/powerpoint/2010/main" val="21635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716-0B11-91F1-641B-A5F545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Kiitos!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D94-B33D-0666-25FE-75548F44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40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FFD7A5"/>
            </a:gs>
            <a:gs pos="0">
              <a:srgbClr val="FFAEAD"/>
            </a:gs>
            <a:gs pos="22000">
              <a:srgbClr val="FDFFB6"/>
            </a:gs>
            <a:gs pos="33000">
              <a:srgbClr val="CBFFC0"/>
            </a:gs>
            <a:gs pos="63000">
              <a:srgbClr val="A0C4FF"/>
            </a:gs>
            <a:gs pos="97000">
              <a:srgbClr val="FFFFFC"/>
            </a:gs>
            <a:gs pos="87000">
              <a:srgbClr val="FFC6FF"/>
            </a:gs>
            <a:gs pos="76000">
              <a:srgbClr val="BDB2FF"/>
            </a:gs>
            <a:gs pos="48000">
              <a:srgbClr val="9BF7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r>
              <a:rPr lang="en-FI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Code" pitchFamily="49" charset="0"/>
                <a:ea typeface="Fira Code" pitchFamily="49" charset="0"/>
                <a:cs typeface="Fira Code" pitchFamily="49" charset="0"/>
              </a:rPr>
              <a:t>Kenelle tämä on tarkoitettu?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>
                <a:ln w="0"/>
                <a:effectLst>
                  <a:glow rad="38100">
                    <a:schemeClr val="bg1">
                      <a:lumMod val="75000"/>
                      <a:alpha val="40000"/>
                    </a:schemeClr>
                  </a:glow>
                  <a:outerShdw blurRad="50800" dist="635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Fira Code" pitchFamily="49" charset="0"/>
              </a:rPr>
              <a:t>Kaikille, jotka ovat kiinnostuneita saamaan konkreettisia työkaluja ensimmäistä junior frontend-devaajan työpaikkaa varten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F2614-90E7-308D-127D-6CDD6FC7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42" y="3107317"/>
            <a:ext cx="3385558" cy="3385558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51253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716-0B11-91F1-641B-A5F545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Lähteet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D94-B33D-0666-25FE-75548F44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80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FD7A5"/>
            </a:gs>
            <a:gs pos="0">
              <a:srgbClr val="FFAEAD"/>
            </a:gs>
            <a:gs pos="15000">
              <a:srgbClr val="FDFFB6"/>
            </a:gs>
            <a:gs pos="24000">
              <a:srgbClr val="CBFFC0"/>
            </a:gs>
            <a:gs pos="78000">
              <a:schemeClr val="bg1">
                <a:lumMod val="95000"/>
              </a:schemeClr>
            </a:gs>
            <a:gs pos="30000">
              <a:srgbClr val="9BF7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Code" pitchFamily="49" charset="0"/>
                <a:ea typeface="Fira Code" pitchFamily="49" charset="0"/>
                <a:cs typeface="Fira Code" pitchFamily="49" charset="0"/>
              </a:rPr>
              <a:t>Kuka minä olen?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DNA:lla töissä frontend-devaajana</a:t>
            </a:r>
          </a:p>
          <a:p>
            <a:r>
              <a:rPr lang="en-FI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Tehnyt webbi-kehitystä vuodesta 2017</a:t>
            </a:r>
            <a:br>
              <a:rPr lang="en-FI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FI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ammatikseni</a:t>
            </a:r>
          </a:p>
          <a:p>
            <a:r>
              <a:rPr lang="en-FI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TypeScript, React, CSS</a:t>
            </a:r>
          </a:p>
          <a:p>
            <a:endParaRPr lang="en-FI" dirty="0"/>
          </a:p>
        </p:txBody>
      </p:sp>
      <p:pic>
        <p:nvPicPr>
          <p:cNvPr id="5" name="Picture 4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362F6710-7401-9B8D-4519-861065852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8" r="14382"/>
          <a:stretch/>
        </p:blipFill>
        <p:spPr>
          <a:xfrm>
            <a:off x="6475013" y="3601761"/>
            <a:ext cx="2143889" cy="2324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45DD0835-FD6F-CD1F-F4EC-DF747F5D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87" y="3794537"/>
            <a:ext cx="2131812" cy="21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rgbClr val="FFD7A5"/>
            </a:gs>
            <a:gs pos="0">
              <a:srgbClr val="FFAEAD"/>
            </a:gs>
            <a:gs pos="15000">
              <a:srgbClr val="FDFFB6"/>
            </a:gs>
            <a:gs pos="24000">
              <a:srgbClr val="CBFFC0"/>
            </a:gs>
            <a:gs pos="78000">
              <a:schemeClr val="bg1">
                <a:lumMod val="95000"/>
              </a:schemeClr>
            </a:gs>
            <a:gs pos="30000">
              <a:srgbClr val="9BF7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2" y="1701555"/>
            <a:ext cx="10515600" cy="1325563"/>
          </a:xfrm>
        </p:spPr>
        <p:txBody>
          <a:bodyPr>
            <a:normAutofit/>
          </a:bodyPr>
          <a:lstStyle/>
          <a:p>
            <a:r>
              <a:rPr lang="en-FI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ira Code" pitchFamily="49" charset="0"/>
                <a:ea typeface="Fira Code" pitchFamily="49" charset="0"/>
                <a:cs typeface="Fira Code" pitchFamily="49" charset="0"/>
              </a:rPr>
              <a:t>Aloitetaan!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0D492-88F2-5E7F-2713-F9B58B9A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975" y="3319975"/>
            <a:ext cx="3538025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9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Sisältö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324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Frontend,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Tähän lyhyt selostus niiden eroista</a:t>
            </a:r>
          </a:p>
        </p:txBody>
      </p:sp>
    </p:spTree>
    <p:extLst>
      <p:ext uri="{BB962C8B-B14F-4D97-AF65-F5344CB8AC3E}">
        <p14:creationId xmlns:p14="http://schemas.microsoft.com/office/powerpoint/2010/main" val="258372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Kaikille, jotka ovat kiinnostuneita saamaan konkreettisia työkaluja ensimmäisen junior frontend-devaajan työpaikkaa varten.</a:t>
            </a:r>
          </a:p>
        </p:txBody>
      </p:sp>
    </p:spTree>
    <p:extLst>
      <p:ext uri="{BB962C8B-B14F-4D97-AF65-F5344CB8AC3E}">
        <p14:creationId xmlns:p14="http://schemas.microsoft.com/office/powerpoint/2010/main" val="25494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Motivaatio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94A4-F636-FDAC-F3E8-140BF545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275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Fronttiteknologioita on niin paljon…</a:t>
            </a:r>
          </a:p>
        </p:txBody>
      </p:sp>
      <p:pic>
        <p:nvPicPr>
          <p:cNvPr id="9" name="Content Placeholder 8" descr="A blue and black symbol&#10;&#10;Description automatically generated">
            <a:extLst>
              <a:ext uri="{FF2B5EF4-FFF2-40B4-BE49-F238E27FC236}">
                <a16:creationId xmlns:a16="http://schemas.microsoft.com/office/drawing/2014/main" id="{F54F5112-52DA-703C-091F-9E45D616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62" y="1690688"/>
            <a:ext cx="2158740" cy="1953660"/>
          </a:xfrm>
        </p:spPr>
      </p:pic>
      <p:pic>
        <p:nvPicPr>
          <p:cNvPr id="11" name="Picture 10" descr="A green and blue letter v&#10;&#10;Description automatically generated">
            <a:extLst>
              <a:ext uri="{FF2B5EF4-FFF2-40B4-BE49-F238E27FC236}">
                <a16:creationId xmlns:a16="http://schemas.microsoft.com/office/drawing/2014/main" id="{8D1CEF0D-CCFA-7567-233A-F4E7CDC8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09" y="1675020"/>
            <a:ext cx="2163279" cy="2163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A8072-9A81-B91C-6E2B-CD483E30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95" y="2018367"/>
            <a:ext cx="3445361" cy="1476583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">
            <a:extLst>
              <a:ext uri="{FF2B5EF4-FFF2-40B4-BE49-F238E27FC236}">
                <a16:creationId xmlns:a16="http://schemas.microsoft.com/office/drawing/2014/main" id="{96D2E224-883A-6E73-D152-B9B8B979E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91" y="3853967"/>
            <a:ext cx="2697372" cy="2697372"/>
          </a:xfrm>
          <a:prstGeom prst="rect">
            <a:avLst/>
          </a:prstGeom>
        </p:spPr>
      </p:pic>
      <p:pic>
        <p:nvPicPr>
          <p:cNvPr id="16" name="Picture 15" descr="A yellow and black logo&#10;&#10;Description automatically generated">
            <a:extLst>
              <a:ext uri="{FF2B5EF4-FFF2-40B4-BE49-F238E27FC236}">
                <a16:creationId xmlns:a16="http://schemas.microsoft.com/office/drawing/2014/main" id="{FD486AF8-10E8-E302-960E-7D128FFB9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609" y="4183063"/>
            <a:ext cx="2039179" cy="2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606A23-AFE0-BF47-857B-E826FCEF7E84}">
  <we:reference id="1bc88095-842c-4f95-b4d8-085627455efa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321</Words>
  <Application>Microsoft Macintosh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Fira Code</vt:lpstr>
      <vt:lpstr>Source Sans Pro</vt:lpstr>
      <vt:lpstr>Office Theme</vt:lpstr>
      <vt:lpstr>Polku Frontend-kehittäjäksi vuonna 2024</vt:lpstr>
      <vt:lpstr>Kenelle tämä on tarkoitettu?</vt:lpstr>
      <vt:lpstr>Kuka minä olen?</vt:lpstr>
      <vt:lpstr>Aloitetaan!</vt:lpstr>
      <vt:lpstr>Sisältö</vt:lpstr>
      <vt:lpstr>Frontend, backend?</vt:lpstr>
      <vt:lpstr>Full stack</vt:lpstr>
      <vt:lpstr>Motivaatio</vt:lpstr>
      <vt:lpstr>Fronttiteknologioita on niin paljon…</vt:lpstr>
      <vt:lpstr>Miten päästä alkuun?</vt:lpstr>
      <vt:lpstr>Työkalut</vt:lpstr>
      <vt:lpstr>Kielet</vt:lpstr>
      <vt:lpstr>Teknologiat</vt:lpstr>
      <vt:lpstr>Mistä hakea tietoa?</vt:lpstr>
      <vt:lpstr>Miten pysyä aallon harjalla?</vt:lpstr>
      <vt:lpstr>Millaista se työ sitten oikeasti on?</vt:lpstr>
      <vt:lpstr>Ensimmäistä työpaikkaa varten</vt:lpstr>
      <vt:lpstr>Sanasto</vt:lpstr>
      <vt:lpstr>Kiitos!</vt:lpstr>
      <vt:lpstr>Lähteet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Polku Frontend-kehittäjäksi vuonna 2024</dc:title>
  <dc:creator>Virtanen Erkka</dc:creator>
  <cp:lastModifiedBy>Virtanen Erkka</cp:lastModifiedBy>
  <cp:revision>5</cp:revision>
  <dcterms:created xsi:type="dcterms:W3CDTF">2023-12-27T10:00:06Z</dcterms:created>
  <dcterms:modified xsi:type="dcterms:W3CDTF">2024-01-29T10:17:43Z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79aae-29ab-493c-b557-2a0104b8cd4c_Enabled">
    <vt:lpwstr>true</vt:lpwstr>
  </property>
  <property fmtid="{D5CDD505-2E9C-101B-9397-08002B2CF9AE}" pid="3" name="MSIP_Label_d9079aae-29ab-493c-b557-2a0104b8cd4c_SetDate">
    <vt:lpwstr>2024-01-29T09:41:45Z</vt:lpwstr>
  </property>
  <property fmtid="{D5CDD505-2E9C-101B-9397-08002B2CF9AE}" pid="4" name="MSIP_Label_d9079aae-29ab-493c-b557-2a0104b8cd4c_Method">
    <vt:lpwstr>Privileged</vt:lpwstr>
  </property>
  <property fmtid="{D5CDD505-2E9C-101B-9397-08002B2CF9AE}" pid="5" name="MSIP_Label_d9079aae-29ab-493c-b557-2a0104b8cd4c_Name">
    <vt:lpwstr>d9079aae-29ab-493c-b557-2a0104b8cd4c</vt:lpwstr>
  </property>
  <property fmtid="{D5CDD505-2E9C-101B-9397-08002B2CF9AE}" pid="6" name="MSIP_Label_d9079aae-29ab-493c-b557-2a0104b8cd4c_SiteId">
    <vt:lpwstr>1676489c-5c72-46b7-ba63-9ab90c4aad44</vt:lpwstr>
  </property>
  <property fmtid="{D5CDD505-2E9C-101B-9397-08002B2CF9AE}" pid="7" name="MSIP_Label_d9079aae-29ab-493c-b557-2a0104b8cd4c_ActionId">
    <vt:lpwstr>52aaf23e-d56d-45f0-901d-f09a5ba4d968</vt:lpwstr>
  </property>
  <property fmtid="{D5CDD505-2E9C-101B-9397-08002B2CF9AE}" pid="8" name="MSIP_Label_d9079aae-29ab-493c-b557-2a0104b8cd4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Open</vt:lpwstr>
  </property>
</Properties>
</file>