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5"/>
  </p:notesMasterIdLst>
  <p:sldIdLst>
    <p:sldId id="259" r:id="rId5"/>
    <p:sldId id="260" r:id="rId6"/>
    <p:sldId id="280" r:id="rId7"/>
    <p:sldId id="281" r:id="rId8"/>
    <p:sldId id="278" r:id="rId9"/>
    <p:sldId id="272" r:id="rId10"/>
    <p:sldId id="282" r:id="rId11"/>
    <p:sldId id="263" r:id="rId12"/>
    <p:sldId id="273" r:id="rId13"/>
    <p:sldId id="264" r:id="rId14"/>
    <p:sldId id="265" r:id="rId15"/>
    <p:sldId id="266" r:id="rId16"/>
    <p:sldId id="274" r:id="rId17"/>
    <p:sldId id="267" r:id="rId18"/>
    <p:sldId id="268" r:id="rId19"/>
    <p:sldId id="275" r:id="rId20"/>
    <p:sldId id="283" r:id="rId21"/>
    <p:sldId id="276" r:id="rId22"/>
    <p:sldId id="271" r:id="rId23"/>
    <p:sldId id="277"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8EBE4-27D3-453A-BC3D-1CCD535CCC90}" v="7" dt="2022-06-30T11:47:02.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napToObjects="1">
      <p:cViewPr varScale="1">
        <p:scale>
          <a:sx n="150" d="100"/>
          <a:sy n="150" d="100"/>
        </p:scale>
        <p:origin x="456" y="12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Sheet1!$B$1</c:f>
              <c:strCache>
                <c:ptCount val="1"/>
                <c:pt idx="0">
                  <c:v>Naturalisation</c:v>
                </c:pt>
              </c:strCache>
            </c:strRef>
          </c:tx>
          <c:spPr>
            <a:solidFill>
              <a:srgbClr val="08B499"/>
            </a:solidFill>
            <a:ln>
              <a:noFill/>
            </a:ln>
            <a:effectLst/>
          </c:spPr>
          <c:invertIfNegative val="0"/>
          <c:cat>
            <c:numRef>
              <c:f>Sheet1!$A$29:$A$33</c:f>
              <c:numCache>
                <c:formatCode>General</c:formatCode>
                <c:ptCount val="5"/>
                <c:pt idx="0">
                  <c:v>2017</c:v>
                </c:pt>
                <c:pt idx="1">
                  <c:v>2018</c:v>
                </c:pt>
                <c:pt idx="2">
                  <c:v>2019</c:v>
                </c:pt>
                <c:pt idx="3">
                  <c:v>2020</c:v>
                </c:pt>
                <c:pt idx="4">
                  <c:v>2021</c:v>
                </c:pt>
              </c:numCache>
            </c:numRef>
          </c:cat>
          <c:val>
            <c:numRef>
              <c:f>Sheet1!$B$29:$B$33</c:f>
              <c:numCache>
                <c:formatCode>_-* #,##0_-;\-* #,##0_-;_-* "-"??_-;_-@_-</c:formatCode>
                <c:ptCount val="5"/>
                <c:pt idx="0">
                  <c:v>73400</c:v>
                </c:pt>
                <c:pt idx="1">
                  <c:v>62600</c:v>
                </c:pt>
                <c:pt idx="2">
                  <c:v>55000</c:v>
                </c:pt>
                <c:pt idx="3">
                  <c:v>33800</c:v>
                </c:pt>
                <c:pt idx="4">
                  <c:v>56700</c:v>
                </c:pt>
              </c:numCache>
            </c:numRef>
          </c:val>
          <c:extLst>
            <c:ext xmlns:c16="http://schemas.microsoft.com/office/drawing/2014/chart" uri="{C3380CC4-5D6E-409C-BE32-E72D297353CC}">
              <c16:uniqueId val="{00000000-AD95-4E68-93E3-BB10C3088499}"/>
            </c:ext>
          </c:extLst>
        </c:ser>
        <c:ser>
          <c:idx val="1"/>
          <c:order val="1"/>
          <c:tx>
            <c:strRef>
              <c:f>Sheet1!$C$1</c:f>
              <c:strCache>
                <c:ptCount val="1"/>
                <c:pt idx="0">
                  <c:v>Refugee Returns</c:v>
                </c:pt>
              </c:strCache>
            </c:strRef>
          </c:tx>
          <c:spPr>
            <a:solidFill>
              <a:srgbClr val="0072BC"/>
            </a:solidFill>
            <a:ln>
              <a:noFill/>
            </a:ln>
            <a:effectLst/>
          </c:spPr>
          <c:invertIfNegative val="0"/>
          <c:cat>
            <c:numRef>
              <c:f>Sheet1!$A$29:$A$33</c:f>
              <c:numCache>
                <c:formatCode>General</c:formatCode>
                <c:ptCount val="5"/>
                <c:pt idx="0">
                  <c:v>2017</c:v>
                </c:pt>
                <c:pt idx="1">
                  <c:v>2018</c:v>
                </c:pt>
                <c:pt idx="2">
                  <c:v>2019</c:v>
                </c:pt>
                <c:pt idx="3">
                  <c:v>2020</c:v>
                </c:pt>
                <c:pt idx="4">
                  <c:v>2021</c:v>
                </c:pt>
              </c:numCache>
            </c:numRef>
          </c:cat>
          <c:val>
            <c:numRef>
              <c:f>Sheet1!$C$29:$C$33</c:f>
              <c:numCache>
                <c:formatCode>_-* #,##0_-;\-* #,##0_-;_-* "-"??_-;_-@_-</c:formatCode>
                <c:ptCount val="5"/>
                <c:pt idx="0">
                  <c:v>384900</c:v>
                </c:pt>
                <c:pt idx="1">
                  <c:v>519400</c:v>
                </c:pt>
                <c:pt idx="2">
                  <c:v>317200</c:v>
                </c:pt>
                <c:pt idx="3">
                  <c:v>251000</c:v>
                </c:pt>
                <c:pt idx="4">
                  <c:v>429300</c:v>
                </c:pt>
              </c:numCache>
            </c:numRef>
          </c:val>
          <c:extLst>
            <c:ext xmlns:c16="http://schemas.microsoft.com/office/drawing/2014/chart" uri="{C3380CC4-5D6E-409C-BE32-E72D297353CC}">
              <c16:uniqueId val="{00000001-AD95-4E68-93E3-BB10C3088499}"/>
            </c:ext>
          </c:extLst>
        </c:ser>
        <c:ser>
          <c:idx val="2"/>
          <c:order val="2"/>
          <c:tx>
            <c:strRef>
              <c:f>Sheet1!$D$1</c:f>
              <c:strCache>
                <c:ptCount val="1"/>
                <c:pt idx="0">
                  <c:v>Resettlement</c:v>
                </c:pt>
              </c:strCache>
            </c:strRef>
          </c:tx>
          <c:spPr>
            <a:solidFill>
              <a:srgbClr val="EF4960"/>
            </a:solidFill>
            <a:ln>
              <a:noFill/>
            </a:ln>
            <a:effectLst/>
          </c:spPr>
          <c:invertIfNegative val="0"/>
          <c:cat>
            <c:numRef>
              <c:f>Sheet1!$A$29:$A$33</c:f>
              <c:numCache>
                <c:formatCode>General</c:formatCode>
                <c:ptCount val="5"/>
                <c:pt idx="0">
                  <c:v>2017</c:v>
                </c:pt>
                <c:pt idx="1">
                  <c:v>2018</c:v>
                </c:pt>
                <c:pt idx="2">
                  <c:v>2019</c:v>
                </c:pt>
                <c:pt idx="3">
                  <c:v>2020</c:v>
                </c:pt>
                <c:pt idx="4">
                  <c:v>2021</c:v>
                </c:pt>
              </c:numCache>
            </c:numRef>
          </c:cat>
          <c:val>
            <c:numRef>
              <c:f>Sheet1!$D$29:$D$33</c:f>
              <c:numCache>
                <c:formatCode>_-* #,##0_-;\-* #,##0_-;_-* "-"??_-;_-@_-</c:formatCode>
                <c:ptCount val="5"/>
                <c:pt idx="0">
                  <c:v>102800</c:v>
                </c:pt>
                <c:pt idx="1">
                  <c:v>92400</c:v>
                </c:pt>
                <c:pt idx="2">
                  <c:v>107800</c:v>
                </c:pt>
                <c:pt idx="3">
                  <c:v>34400</c:v>
                </c:pt>
                <c:pt idx="4">
                  <c:v>57500</c:v>
                </c:pt>
              </c:numCache>
            </c:numRef>
          </c:val>
          <c:extLst>
            <c:ext xmlns:c16="http://schemas.microsoft.com/office/drawing/2014/chart" uri="{C3380CC4-5D6E-409C-BE32-E72D297353CC}">
              <c16:uniqueId val="{00000002-AD95-4E68-93E3-BB10C3088499}"/>
            </c:ext>
          </c:extLst>
        </c:ser>
        <c:dLbls>
          <c:showLegendKey val="0"/>
          <c:showVal val="0"/>
          <c:showCatName val="0"/>
          <c:showSerName val="0"/>
          <c:showPercent val="0"/>
          <c:showBubbleSize val="0"/>
        </c:dLbls>
        <c:gapWidth val="61"/>
        <c:overlap val="100"/>
        <c:axId val="297054400"/>
        <c:axId val="297054728"/>
      </c:barChart>
      <c:catAx>
        <c:axId val="297054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7054728"/>
        <c:crosses val="autoZero"/>
        <c:auto val="1"/>
        <c:lblAlgn val="ctr"/>
        <c:lblOffset val="100"/>
        <c:noMultiLvlLbl val="0"/>
      </c:catAx>
      <c:valAx>
        <c:axId val="2970547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7054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9C358-D651-4545-96F0-4210A49E20F7}" type="datetimeFigureOut">
              <a:rPr lang="en-GB" smtClean="0"/>
              <a:t>08/08/2022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30DA4-8AD3-4461-BC1B-377D80670624}" type="slidenum">
              <a:rPr lang="en-GB" smtClean="0"/>
              <a:t>‹#›</a:t>
            </a:fld>
            <a:endParaRPr lang="en-GB"/>
          </a:p>
        </p:txBody>
      </p:sp>
    </p:spTree>
    <p:extLst>
      <p:ext uri="{BB962C8B-B14F-4D97-AF65-F5344CB8AC3E}">
        <p14:creationId xmlns:p14="http://schemas.microsoft.com/office/powerpoint/2010/main" val="287509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45 minutes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6BDF40-188E-4775-AE23-4DFE9E1D298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49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Overview graph with FD population group increases</a:t>
            </a:r>
            <a:endParaRPr lang="en-DK"/>
          </a:p>
        </p:txBody>
      </p:sp>
      <p:sp>
        <p:nvSpPr>
          <p:cNvPr id="4" name="Slide Number Placeholder 3"/>
          <p:cNvSpPr>
            <a:spLocks noGrp="1"/>
          </p:cNvSpPr>
          <p:nvPr>
            <p:ph type="sldNum" sz="quarter" idx="5"/>
          </p:nvPr>
        </p:nvSpPr>
        <p:spPr/>
        <p:txBody>
          <a:bodyPr/>
          <a:lstStyle/>
          <a:p>
            <a:fld id="{E7F7EA11-63E4-43B1-BBB1-F117E989D1D1}" type="slidenum">
              <a:rPr lang="en-DK" smtClean="0"/>
              <a:t>2</a:t>
            </a:fld>
            <a:endParaRPr lang="en-DK"/>
          </a:p>
        </p:txBody>
      </p:sp>
    </p:spTree>
    <p:extLst>
      <p:ext uri="{BB962C8B-B14F-4D97-AF65-F5344CB8AC3E}">
        <p14:creationId xmlns:p14="http://schemas.microsoft.com/office/powerpoint/2010/main" val="185358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a:p>
        </p:txBody>
      </p:sp>
      <p:sp>
        <p:nvSpPr>
          <p:cNvPr id="4" name="Slide Number Placeholder 3"/>
          <p:cNvSpPr>
            <a:spLocks noGrp="1"/>
          </p:cNvSpPr>
          <p:nvPr>
            <p:ph type="sldNum" sz="quarter" idx="5"/>
          </p:nvPr>
        </p:nvSpPr>
        <p:spPr/>
        <p:txBody>
          <a:bodyPr/>
          <a:lstStyle/>
          <a:p>
            <a:fld id="{E7F7EA11-63E4-43B1-BBB1-F117E989D1D1}" type="slidenum">
              <a:rPr lang="en-DK" smtClean="0"/>
              <a:t>5</a:t>
            </a:fld>
            <a:endParaRPr lang="en-DK"/>
          </a:p>
        </p:txBody>
      </p:sp>
    </p:spTree>
    <p:extLst>
      <p:ext uri="{BB962C8B-B14F-4D97-AF65-F5344CB8AC3E}">
        <p14:creationId xmlns:p14="http://schemas.microsoft.com/office/powerpoint/2010/main" val="228538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Refugees</a:t>
            </a:r>
            <a:endParaRPr lang="en-DK"/>
          </a:p>
        </p:txBody>
      </p:sp>
      <p:sp>
        <p:nvSpPr>
          <p:cNvPr id="4" name="Slide Number Placeholder 3"/>
          <p:cNvSpPr>
            <a:spLocks noGrp="1"/>
          </p:cNvSpPr>
          <p:nvPr>
            <p:ph type="sldNum" sz="quarter" idx="5"/>
          </p:nvPr>
        </p:nvSpPr>
        <p:spPr/>
        <p:txBody>
          <a:bodyPr/>
          <a:lstStyle/>
          <a:p>
            <a:fld id="{E7F7EA11-63E4-43B1-BBB1-F117E989D1D1}" type="slidenum">
              <a:rPr lang="en-DK" smtClean="0"/>
              <a:t>7</a:t>
            </a:fld>
            <a:endParaRPr lang="en-DK"/>
          </a:p>
        </p:txBody>
      </p:sp>
    </p:spTree>
    <p:extLst>
      <p:ext uri="{BB962C8B-B14F-4D97-AF65-F5344CB8AC3E}">
        <p14:creationId xmlns:p14="http://schemas.microsoft.com/office/powerpoint/2010/main" val="425992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Slide Number Placeholder 3"/>
          <p:cNvSpPr>
            <a:spLocks noGrp="1"/>
          </p:cNvSpPr>
          <p:nvPr>
            <p:ph type="sldNum" sz="quarter" idx="5"/>
          </p:nvPr>
        </p:nvSpPr>
        <p:spPr/>
        <p:txBody>
          <a:bodyPr/>
          <a:lstStyle/>
          <a:p>
            <a:fld id="{E7F7EA11-63E4-43B1-BBB1-F117E989D1D1}" type="slidenum">
              <a:rPr lang="en-DK" smtClean="0"/>
              <a:t>10</a:t>
            </a:fld>
            <a:endParaRPr lang="en-DK"/>
          </a:p>
        </p:txBody>
      </p:sp>
    </p:spTree>
    <p:extLst>
      <p:ext uri="{BB962C8B-B14F-4D97-AF65-F5344CB8AC3E}">
        <p14:creationId xmlns:p14="http://schemas.microsoft.com/office/powerpoint/2010/main" val="3005484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endParaRPr lang="en-US"/>
          </a:p>
          <a:p>
            <a:endParaRPr lang="en-US"/>
          </a:p>
          <a:p>
            <a:r>
              <a:rPr lang="en-US"/>
              <a:t>New displacement as discussion </a:t>
            </a:r>
          </a:p>
          <a:p>
            <a:r>
              <a:rPr lang="en-US"/>
              <a:t>One line about largest IDP populations, including reference to UKR (7 million)</a:t>
            </a:r>
            <a:endParaRPr lang="en-DK"/>
          </a:p>
        </p:txBody>
      </p:sp>
      <p:sp>
        <p:nvSpPr>
          <p:cNvPr id="4" name="Slide Number Placeholder 3"/>
          <p:cNvSpPr>
            <a:spLocks noGrp="1"/>
          </p:cNvSpPr>
          <p:nvPr>
            <p:ph type="sldNum" sz="quarter" idx="5"/>
          </p:nvPr>
        </p:nvSpPr>
        <p:spPr/>
        <p:txBody>
          <a:bodyPr/>
          <a:lstStyle/>
          <a:p>
            <a:fld id="{E7F7EA11-63E4-43B1-BBB1-F117E989D1D1}" type="slidenum">
              <a:rPr lang="en-DK" smtClean="0"/>
              <a:t>11</a:t>
            </a:fld>
            <a:endParaRPr lang="en-DK"/>
          </a:p>
        </p:txBody>
      </p:sp>
    </p:spTree>
    <p:extLst>
      <p:ext uri="{BB962C8B-B14F-4D97-AF65-F5344CB8AC3E}">
        <p14:creationId xmlns:p14="http://schemas.microsoft.com/office/powerpoint/2010/main" val="82842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ASYLUM TRENDS</a:t>
            </a:r>
            <a:endParaRPr lang="en-DK"/>
          </a:p>
        </p:txBody>
      </p:sp>
      <p:sp>
        <p:nvSpPr>
          <p:cNvPr id="4" name="Slide Number Placeholder 3"/>
          <p:cNvSpPr>
            <a:spLocks noGrp="1"/>
          </p:cNvSpPr>
          <p:nvPr>
            <p:ph type="sldNum" sz="quarter" idx="5"/>
          </p:nvPr>
        </p:nvSpPr>
        <p:spPr/>
        <p:txBody>
          <a:bodyPr/>
          <a:lstStyle/>
          <a:p>
            <a:fld id="{E7F7EA11-63E4-43B1-BBB1-F117E989D1D1}" type="slidenum">
              <a:rPr lang="en-DK" smtClean="0"/>
              <a:t>14</a:t>
            </a:fld>
            <a:endParaRPr lang="en-DK"/>
          </a:p>
        </p:txBody>
      </p:sp>
    </p:spTree>
    <p:extLst>
      <p:ext uri="{BB962C8B-B14F-4D97-AF65-F5344CB8AC3E}">
        <p14:creationId xmlns:p14="http://schemas.microsoft.com/office/powerpoint/2010/main" val="3373556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45 minutes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6BDF40-188E-4775-AE23-4DFE9E1D298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003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2479" y="270039"/>
            <a:ext cx="8810063" cy="2277042"/>
          </a:xfrm>
        </p:spPr>
        <p:txBody>
          <a:bodyPr tIns="0" bIns="0" anchor="b" anchorCtr="0">
            <a:noAutofit/>
          </a:bodyPr>
          <a:lstStyle>
            <a:lvl1pPr algn="ctr">
              <a:defRPr sz="4400" b="1">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82479" y="2659180"/>
            <a:ext cx="8810063" cy="1445895"/>
          </a:xfrm>
        </p:spPr>
        <p:txBody>
          <a:bodyPr tIns="0" bIns="0">
            <a:normAutofit/>
          </a:bodyPr>
          <a:lstStyle>
            <a:lvl1pPr marL="0" indent="0" algn="ctr">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CDB3CC-F982-40F9-8DD6-BCC9AFBF44BD}" type="datetime1">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pic>
        <p:nvPicPr>
          <p:cNvPr id="9" name="Picture 8" descr="bluestri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10087"/>
            <a:ext cx="9144000" cy="633413"/>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Light Background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7299"/>
            <a:ext cx="9143999" cy="4503738"/>
          </a:xfrm>
          <a:solidFill>
            <a:schemeClr val="bg1">
              <a:lumMod val="85000"/>
            </a:schemeClr>
          </a:solidFill>
        </p:spPr>
        <p:txBody>
          <a:bodyPr anchor="ctr" anchorCtr="0">
            <a:normAutofit/>
          </a:bodyPr>
          <a:lstStyle>
            <a:lvl1pPr marL="0" indent="0" algn="r">
              <a:buFontTx/>
              <a:buNone/>
              <a:defRPr sz="2000" baseline="0"/>
            </a:lvl1pPr>
          </a:lstStyle>
          <a:p>
            <a:r>
              <a:rPr lang="en-US" dirty="0"/>
              <a:t>Drag picture to placeholder </a:t>
            </a:r>
            <a:br>
              <a:rPr lang="en-US" dirty="0"/>
            </a:br>
            <a:r>
              <a:rPr lang="en-US" dirty="0"/>
              <a:t>or click icon to add</a:t>
            </a:r>
          </a:p>
        </p:txBody>
      </p:sp>
      <p:sp>
        <p:nvSpPr>
          <p:cNvPr id="10" name="Rectangle 9"/>
          <p:cNvSpPr/>
          <p:nvPr userDrawn="1"/>
        </p:nvSpPr>
        <p:spPr>
          <a:xfrm>
            <a:off x="0" y="-1"/>
            <a:ext cx="4379485" cy="4511038"/>
          </a:xfrm>
          <a:prstGeom prst="rect">
            <a:avLst/>
          </a:prstGeom>
          <a:gradFill flip="none" rotWithShape="1">
            <a:gsLst>
              <a:gs pos="0">
                <a:schemeClr val="bg1">
                  <a:alpha val="70000"/>
                </a:schemeClr>
              </a:gs>
              <a:gs pos="100000">
                <a:schemeClr val="bg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9033" y="204348"/>
            <a:ext cx="5206929" cy="968351"/>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209034" y="1299600"/>
            <a:ext cx="4155853" cy="30288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37157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C2560D-EC28-3B41-86E8-18F1CE0113B4}"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6389" y="204787"/>
            <a:ext cx="31804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373698" cy="41669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6389" y="1299600"/>
            <a:ext cx="3180413" cy="30721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45103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
        <p:nvSpPr>
          <p:cNvPr id="9" name="Text Placeholder 3"/>
          <p:cNvSpPr>
            <a:spLocks noGrp="1"/>
          </p:cNvSpPr>
          <p:nvPr>
            <p:ph type="body" sz="half" idx="2"/>
          </p:nvPr>
        </p:nvSpPr>
        <p:spPr>
          <a:xfrm>
            <a:off x="0" y="3087195"/>
            <a:ext cx="9144000" cy="1423176"/>
          </a:xfrm>
          <a:gradFill flip="none" rotWithShape="1">
            <a:gsLst>
              <a:gs pos="21000">
                <a:schemeClr val="accent2">
                  <a:alpha val="75000"/>
                </a:schemeClr>
              </a:gs>
              <a:gs pos="100000">
                <a:schemeClr val="accent2">
                  <a:alpha val="0"/>
                </a:schemeClr>
              </a:gs>
            </a:gsLst>
            <a:lin ang="16200000" scaled="0"/>
            <a:tileRect/>
          </a:gradFill>
        </p:spPr>
        <p:txBody>
          <a:bodyPr lIns="180000" tIns="0" rIns="180000" bIns="180000" anchor="b" anchorCtr="0"/>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598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4870" y="205979"/>
            <a:ext cx="2057400" cy="41730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9034" y="205979"/>
            <a:ext cx="6523436" cy="41730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FACF-8168-3FA2-84A3-028211A51728}"/>
              </a:ext>
            </a:extLst>
          </p:cNvPr>
          <p:cNvSpPr>
            <a:spLocks noGrp="1"/>
          </p:cNvSpPr>
          <p:nvPr>
            <p:ph type="title"/>
          </p:nvPr>
        </p:nvSpPr>
        <p:spPr>
          <a:xfrm>
            <a:off x="629841" y="273844"/>
            <a:ext cx="7886700" cy="99417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ED5B45-ED90-79EA-D2E2-1F43CFF88FA8}"/>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EAA8E-C9B5-E5FB-2685-B4983E8AA30C}"/>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4C894E2-689F-50B7-6BF9-28AE97F627D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A8B035C-4B1C-232E-BECA-13E9D94ED3D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80EC44-9495-6007-3318-40F3072B1560}"/>
              </a:ext>
            </a:extLst>
          </p:cNvPr>
          <p:cNvSpPr>
            <a:spLocks noGrp="1"/>
          </p:cNvSpPr>
          <p:nvPr>
            <p:ph type="dt" sz="half" idx="10"/>
          </p:nvPr>
        </p:nvSpPr>
        <p:spPr/>
        <p:txBody>
          <a:bodyPr/>
          <a:lstStyle/>
          <a:p>
            <a:fld id="{A9F8BFFD-774B-41A8-AE60-A9693D613C3A}" type="datetimeFigureOut">
              <a:rPr lang="en-GB" smtClean="0"/>
              <a:t>08/08/2022</a:t>
            </a:fld>
            <a:endParaRPr lang="en-GB"/>
          </a:p>
        </p:txBody>
      </p:sp>
      <p:sp>
        <p:nvSpPr>
          <p:cNvPr id="8" name="Footer Placeholder 7">
            <a:extLst>
              <a:ext uri="{FF2B5EF4-FFF2-40B4-BE49-F238E27FC236}">
                <a16:creationId xmlns:a16="http://schemas.microsoft.com/office/drawing/2014/main" id="{57AC1486-5D30-03EE-F5D6-9AAF736880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FECE8D-5071-E325-5281-62BF9DACCC06}"/>
              </a:ext>
            </a:extLst>
          </p:cNvPr>
          <p:cNvSpPr>
            <a:spLocks noGrp="1"/>
          </p:cNvSpPr>
          <p:nvPr>
            <p:ph type="sldNum" sz="quarter" idx="12"/>
          </p:nvPr>
        </p:nvSpPr>
        <p:spPr/>
        <p:txBody>
          <a:bodyPr/>
          <a:lstStyle/>
          <a:p>
            <a:fld id="{041C0F58-746F-441E-BB90-0FC02BECA58A}" type="slidenum">
              <a:rPr lang="en-GB" smtClean="0"/>
              <a:t>‹#›</a:t>
            </a:fld>
            <a:endParaRPr lang="en-GB"/>
          </a:p>
        </p:txBody>
      </p:sp>
    </p:spTree>
    <p:extLst>
      <p:ext uri="{BB962C8B-B14F-4D97-AF65-F5344CB8AC3E}">
        <p14:creationId xmlns:p14="http://schemas.microsoft.com/office/powerpoint/2010/main" val="101050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2479" y="270039"/>
            <a:ext cx="8810063" cy="2277042"/>
          </a:xfrm>
        </p:spPr>
        <p:txBody>
          <a:bodyPr tIns="0" bIns="0" anchor="b" anchorCtr="0">
            <a:noAutofit/>
          </a:bodyPr>
          <a:lstStyle>
            <a:lvl1pPr algn="ctr">
              <a:defRPr sz="4400" b="1">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182479" y="2659180"/>
            <a:ext cx="8810063" cy="1445895"/>
          </a:xfrm>
        </p:spPr>
        <p:txBody>
          <a:bodyPr tIns="0" bIns="0">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CDB3CC-F982-40F9-8DD6-BCC9AFBF44BD}" type="datetime1">
              <a:rPr lang="en-US" smtClean="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pic>
        <p:nvPicPr>
          <p:cNvPr id="9" name="Picture 8" descr="bluestri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10087"/>
            <a:ext cx="9144000" cy="633413"/>
          </a:xfrm>
          <a:prstGeom prst="rect">
            <a:avLst/>
          </a:prstGeom>
        </p:spPr>
      </p:pic>
    </p:spTree>
    <p:extLst>
      <p:ext uri="{BB962C8B-B14F-4D97-AF65-F5344CB8AC3E}">
        <p14:creationId xmlns:p14="http://schemas.microsoft.com/office/powerpoint/2010/main" val="167564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C2560D-EC28-3B41-86E8-18F1CE0113B4}"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No Foot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388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hasCustomPrompt="1"/>
          </p:nvPr>
        </p:nvSpPr>
        <p:spPr>
          <a:xfrm>
            <a:off x="0" y="0"/>
            <a:ext cx="9144000" cy="4510087"/>
          </a:xfrm>
          <a:solidFill>
            <a:schemeClr val="bg1">
              <a:lumMod val="50000"/>
            </a:schemeClr>
          </a:solidFill>
        </p:spPr>
        <p:txBody>
          <a:bodyPr>
            <a:normAutofit/>
          </a:bodyPr>
          <a:lstStyle>
            <a:lvl1pPr marL="0" indent="0" algn="ctr">
              <a:buFontTx/>
              <a:buNone/>
              <a:defRPr sz="2000" baseline="0">
                <a:solidFill>
                  <a:schemeClr val="tx2"/>
                </a:solidFill>
              </a:defRPr>
            </a:lvl1pPr>
          </a:lstStyle>
          <a:p>
            <a:r>
              <a:rPr lang="en-US" dirty="0"/>
              <a:t>Drag background image here</a:t>
            </a:r>
          </a:p>
        </p:txBody>
      </p:sp>
      <p:sp>
        <p:nvSpPr>
          <p:cNvPr id="2" name="Title 1"/>
          <p:cNvSpPr>
            <a:spLocks noGrp="1"/>
          </p:cNvSpPr>
          <p:nvPr>
            <p:ph type="ctrTitle"/>
          </p:nvPr>
        </p:nvSpPr>
        <p:spPr>
          <a:xfrm>
            <a:off x="182479" y="488987"/>
            <a:ext cx="8810063" cy="2058093"/>
          </a:xfrm>
        </p:spPr>
        <p:txBody>
          <a:bodyPr tIns="0" bIns="0" anchor="b" anchorCtr="0">
            <a:noAutofit/>
          </a:bodyPr>
          <a:lstStyle>
            <a:lvl1pPr algn="ctr">
              <a:defRPr sz="4400" b="1">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82479" y="2659180"/>
            <a:ext cx="8810063" cy="1445895"/>
          </a:xfrm>
        </p:spPr>
        <p:txBody>
          <a:bodyPr tIns="0" bIns="0">
            <a:normAutofit/>
          </a:bodyPr>
          <a:lstStyle>
            <a:lvl1pPr marL="0" indent="0" algn="ctr">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94296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9034" y="2130362"/>
            <a:ext cx="8695919"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209034" y="924940"/>
            <a:ext cx="8695919" cy="1125140"/>
          </a:xfrm>
        </p:spPr>
        <p:txBody>
          <a:bodyPr lIns="0" tIns="0" rIns="0" bIns="0" anchor="b">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9034" y="1299600"/>
            <a:ext cx="4286766" cy="30871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99600"/>
            <a:ext cx="4315146" cy="308719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4598458" y="7299"/>
            <a:ext cx="4545541" cy="4503738"/>
          </a:xfrm>
          <a:solidFill>
            <a:schemeClr val="bg1">
              <a:lumMod val="85000"/>
            </a:schemeClr>
          </a:solidFill>
        </p:spPr>
        <p:txBody>
          <a:bodyPr anchor="ctr" anchorCtr="0">
            <a:normAutofit/>
          </a:bodyPr>
          <a:lstStyle>
            <a:lvl1pPr marL="0" indent="0" algn="ctr">
              <a:buFontTx/>
              <a:buNone/>
              <a:defRPr sz="2000"/>
            </a:lvl1pPr>
          </a:lstStyle>
          <a:p>
            <a:r>
              <a:rPr lang="en-US" dirty="0"/>
              <a:t>Click icon to add Image</a:t>
            </a:r>
          </a:p>
        </p:txBody>
      </p:sp>
      <p:sp>
        <p:nvSpPr>
          <p:cNvPr id="2" name="Title 1"/>
          <p:cNvSpPr>
            <a:spLocks noGrp="1"/>
          </p:cNvSpPr>
          <p:nvPr>
            <p:ph type="title"/>
          </p:nvPr>
        </p:nvSpPr>
        <p:spPr>
          <a:xfrm>
            <a:off x="209034" y="204348"/>
            <a:ext cx="4221550" cy="968351"/>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209034" y="1299600"/>
            <a:ext cx="4221550" cy="302880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C2560D-EC28-3B41-86E8-18F1CE0113B4}"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Dark Background Image">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0" y="7299"/>
            <a:ext cx="9143999" cy="4503738"/>
          </a:xfrm>
          <a:solidFill>
            <a:schemeClr val="accent2"/>
          </a:solidFill>
        </p:spPr>
        <p:txBody>
          <a:bodyPr anchor="ctr" anchorCtr="0">
            <a:normAutofit/>
          </a:bodyPr>
          <a:lstStyle>
            <a:lvl1pPr marL="0" indent="0" algn="r">
              <a:buFontTx/>
              <a:buNone/>
              <a:defRPr sz="2000" baseline="0">
                <a:solidFill>
                  <a:schemeClr val="bg1"/>
                </a:solidFill>
              </a:defRPr>
            </a:lvl1pPr>
          </a:lstStyle>
          <a:p>
            <a:r>
              <a:rPr lang="en-US" dirty="0"/>
              <a:t>Drag picture to placeholder </a:t>
            </a:r>
            <a:br>
              <a:rPr lang="en-US" dirty="0"/>
            </a:br>
            <a:r>
              <a:rPr lang="en-US" dirty="0"/>
              <a:t>or click icon to add</a:t>
            </a:r>
          </a:p>
        </p:txBody>
      </p:sp>
      <p:sp>
        <p:nvSpPr>
          <p:cNvPr id="2" name="Title 1"/>
          <p:cNvSpPr>
            <a:spLocks noGrp="1"/>
          </p:cNvSpPr>
          <p:nvPr>
            <p:ph type="title"/>
          </p:nvPr>
        </p:nvSpPr>
        <p:spPr>
          <a:xfrm>
            <a:off x="209033" y="204348"/>
            <a:ext cx="5206929" cy="968351"/>
          </a:xfrm>
        </p:spPr>
        <p:txBody>
          <a:bodyPr/>
          <a:lstStyle>
            <a:lvl1pPr>
              <a:defRPr>
                <a:solidFill>
                  <a:schemeClr val="tx2"/>
                </a:solidFill>
              </a:defRPr>
            </a:lvl1pPr>
          </a:lstStyle>
          <a:p>
            <a:r>
              <a:rPr lang="en-US"/>
              <a:t>Click to edit Master title style</a:t>
            </a:r>
            <a:endParaRPr lang="en-US" dirty="0"/>
          </a:p>
        </p:txBody>
      </p:sp>
      <p:sp>
        <p:nvSpPr>
          <p:cNvPr id="4" name="Content Placeholder 3"/>
          <p:cNvSpPr>
            <a:spLocks noGrp="1"/>
          </p:cNvSpPr>
          <p:nvPr>
            <p:ph sz="half" idx="2"/>
          </p:nvPr>
        </p:nvSpPr>
        <p:spPr>
          <a:xfrm>
            <a:off x="209034" y="1299600"/>
            <a:ext cx="4112058" cy="3028808"/>
          </a:xfrm>
        </p:spPr>
        <p:txBody>
          <a:bodyPr/>
          <a:lstStyle>
            <a:lvl1pPr>
              <a:buClr>
                <a:schemeClr val="accent3"/>
              </a:buClr>
              <a:defRPr sz="2400">
                <a:solidFill>
                  <a:schemeClr val="tx2"/>
                </a:solidFill>
              </a:defRPr>
            </a:lvl1pPr>
            <a:lvl2pPr>
              <a:buClr>
                <a:schemeClr val="accent3"/>
              </a:buClr>
              <a:defRPr sz="2000">
                <a:solidFill>
                  <a:schemeClr val="tx2"/>
                </a:solidFill>
              </a:defRPr>
            </a:lvl2pPr>
            <a:lvl3pPr>
              <a:buClr>
                <a:schemeClr val="accent3"/>
              </a:buClr>
              <a:defRPr sz="1800">
                <a:solidFill>
                  <a:schemeClr val="tx2"/>
                </a:solidFill>
              </a:defRPr>
            </a:lvl3pPr>
            <a:lvl4pPr>
              <a:buClr>
                <a:schemeClr val="accent3"/>
              </a:buClr>
              <a:defRPr sz="1600">
                <a:solidFill>
                  <a:schemeClr val="tx2"/>
                </a:solidFill>
              </a:defRPr>
            </a:lvl4pPr>
            <a:lvl5pPr>
              <a:buClr>
                <a:schemeClr val="accent3"/>
              </a:buClr>
              <a:defRPr sz="1600">
                <a:solidFill>
                  <a:schemeClr val="tx2"/>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66538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9034" y="204348"/>
            <a:ext cx="8754312" cy="968351"/>
          </a:xfrm>
          <a:prstGeom prst="rect">
            <a:avLst/>
          </a:prstGeom>
        </p:spPr>
        <p:txBody>
          <a:bodyPr vert="horz" lIns="0" tIns="0" rIns="0" bIns="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209034" y="1299104"/>
            <a:ext cx="8754312" cy="3021510"/>
          </a:xfrm>
          <a:prstGeom prst="rect">
            <a:avLst/>
          </a:prstGeom>
        </p:spPr>
        <p:txBody>
          <a:bodyPr vert="horz" lIns="91440" tIns="4572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9034" y="4854839"/>
            <a:ext cx="652270" cy="155916"/>
          </a:xfrm>
          <a:prstGeom prst="rect">
            <a:avLst/>
          </a:prstGeom>
        </p:spPr>
        <p:txBody>
          <a:bodyPr vert="horz" lIns="0" tIns="0" rIns="0" bIns="0" rtlCol="0" anchor="t" anchorCtr="0"/>
          <a:lstStyle>
            <a:lvl1pPr algn="l">
              <a:defRPr sz="900">
                <a:solidFill>
                  <a:schemeClr val="bg1">
                    <a:lumMod val="50000"/>
                  </a:schemeClr>
                </a:solidFill>
              </a:defRPr>
            </a:lvl1pPr>
          </a:lstStyle>
          <a:p>
            <a:fld id="{68C2560D-EC28-3B41-86E8-18F1CE0113B4}" type="datetimeFigureOut">
              <a:rPr lang="en-US" smtClean="0"/>
              <a:pPr/>
              <a:t>8/8/2022</a:t>
            </a:fld>
            <a:endParaRPr lang="en-US" dirty="0"/>
          </a:p>
        </p:txBody>
      </p:sp>
      <p:sp>
        <p:nvSpPr>
          <p:cNvPr id="5" name="Footer Placeholder 4"/>
          <p:cNvSpPr>
            <a:spLocks noGrp="1"/>
          </p:cNvSpPr>
          <p:nvPr>
            <p:ph type="ftr" sz="quarter" idx="3"/>
          </p:nvPr>
        </p:nvSpPr>
        <p:spPr>
          <a:xfrm>
            <a:off x="209034" y="4594235"/>
            <a:ext cx="4221550" cy="227697"/>
          </a:xfrm>
          <a:prstGeom prst="rect">
            <a:avLst/>
          </a:prstGeom>
        </p:spPr>
        <p:txBody>
          <a:bodyPr vert="horz" lIns="0" tIns="0" rIns="0" bIns="0" rtlCol="0" anchor="b" anchorCtr="0">
            <a:noAutofit/>
          </a:bodyPr>
          <a:lstStyle>
            <a:lvl1pPr algn="l">
              <a:defRPr sz="1000">
                <a:solidFill>
                  <a:schemeClr val="bg1">
                    <a:lumMod val="50000"/>
                  </a:schemeClr>
                </a:solidFill>
              </a:defRPr>
            </a:lvl1pPr>
          </a:lstStyle>
          <a:p>
            <a:endParaRPr lang="en-US" dirty="0"/>
          </a:p>
        </p:txBody>
      </p:sp>
      <p:sp>
        <p:nvSpPr>
          <p:cNvPr id="6" name="Slide Number Placeholder 5"/>
          <p:cNvSpPr>
            <a:spLocks noGrp="1"/>
          </p:cNvSpPr>
          <p:nvPr>
            <p:ph type="sldNum" sz="quarter" idx="4"/>
          </p:nvPr>
        </p:nvSpPr>
        <p:spPr>
          <a:xfrm>
            <a:off x="861304" y="4854839"/>
            <a:ext cx="455188" cy="155916"/>
          </a:xfrm>
          <a:prstGeom prst="rect">
            <a:avLst/>
          </a:prstGeom>
        </p:spPr>
        <p:txBody>
          <a:bodyPr vert="horz" lIns="0" tIns="0" rIns="91440" bIns="0" rtlCol="0" anchor="t" anchorCtr="0"/>
          <a:lstStyle>
            <a:lvl1pPr algn="l">
              <a:defRPr sz="900">
                <a:solidFill>
                  <a:schemeClr val="bg1">
                    <a:lumMod val="50000"/>
                  </a:schemeClr>
                </a:solidFill>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70" r:id="rId2"/>
    <p:sldLayoutId id="2147493457" r:id="rId3"/>
    <p:sldLayoutId id="2147493471" r:id="rId4"/>
    <p:sldLayoutId id="2147493467" r:id="rId5"/>
    <p:sldLayoutId id="2147493458" r:id="rId6"/>
    <p:sldLayoutId id="2147493459" r:id="rId7"/>
    <p:sldLayoutId id="2147493460" r:id="rId8"/>
    <p:sldLayoutId id="2147493468" r:id="rId9"/>
    <p:sldLayoutId id="2147493469" r:id="rId10"/>
    <p:sldLayoutId id="2147493461" r:id="rId11"/>
    <p:sldLayoutId id="2147493462" r:id="rId12"/>
    <p:sldLayoutId id="2147493463" r:id="rId13"/>
    <p:sldLayoutId id="2147493464" r:id="rId14"/>
    <p:sldLayoutId id="2147493465" r:id="rId15"/>
    <p:sldLayoutId id="2147493466" r:id="rId16"/>
    <p:sldLayoutId id="2147493472" r:id="rId17"/>
  </p:sldLayoutIdLst>
  <p:txStyles>
    <p:titleStyle>
      <a:lvl1pPr algn="l" defTabSz="457200" rtl="0" eaLnBrk="1" latinLnBrk="0" hangingPunct="1">
        <a:lnSpc>
          <a:spcPct val="90000"/>
        </a:lnSpc>
        <a:spcBef>
          <a:spcPct val="0"/>
        </a:spcBef>
        <a:buNone/>
        <a:defRPr sz="3600" b="1" kern="1200">
          <a:solidFill>
            <a:schemeClr val="accent1"/>
          </a:solidFill>
          <a:latin typeface="+mj-lt"/>
          <a:ea typeface="+mj-ea"/>
          <a:cs typeface="+mj-cs"/>
        </a:defRPr>
      </a:lvl1pPr>
    </p:titleStyle>
    <p:bodyStyle>
      <a:lvl1pPr marL="342900" indent="-342900" algn="l" defTabSz="457200" rtl="0" eaLnBrk="1" latinLnBrk="0" hangingPunct="1">
        <a:spcBef>
          <a:spcPct val="20000"/>
        </a:spcBef>
        <a:buClr>
          <a:schemeClr val="accent1"/>
        </a:buClr>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unhcr.org/globaltrend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unhcr.org/refugee-statistics/insights/explainers/100-million-forcibly-displaced.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www.unhcr.org/62a9d1494/global-trends-report-2021"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unhcr.org/refugee-statistics/" TargetMode="External"/><Relationship Id="rId4" Type="http://schemas.openxmlformats.org/officeDocument/2006/relationships/hyperlink" Target="http://www.unhcr.org/globaltrend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groups/me/apps/df148c2f-8a5e-4432-bdad-4e3d9b3e06fd/reports/7f5d3367-a2ee-46d0-ac13-605607354a73/ReportSec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8C77-B3A5-47E0-B419-E152C94A2BAA}"/>
              </a:ext>
            </a:extLst>
          </p:cNvPr>
          <p:cNvSpPr>
            <a:spLocks noGrp="1"/>
          </p:cNvSpPr>
          <p:nvPr>
            <p:ph type="ctr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UNHCR Global Trends 2021</a:t>
            </a:r>
            <a:endParaRPr lang="en-GB" dirty="0">
              <a:latin typeface="Lato" panose="020F0502020204030203" pitchFamily="34" charset="0"/>
              <a:ea typeface="Lato" panose="020F0502020204030203" pitchFamily="34" charset="0"/>
              <a:cs typeface="Lato" panose="020F0502020204030203" pitchFamily="34" charset="0"/>
            </a:endParaRPr>
          </a:p>
        </p:txBody>
      </p:sp>
      <p:sp>
        <p:nvSpPr>
          <p:cNvPr id="3" name="Subtitle 2">
            <a:extLst>
              <a:ext uri="{FF2B5EF4-FFF2-40B4-BE49-F238E27FC236}">
                <a16:creationId xmlns:a16="http://schemas.microsoft.com/office/drawing/2014/main" id="{F5C7B227-736A-4922-9848-692D73889260}"/>
              </a:ext>
            </a:extLst>
          </p:cNvPr>
          <p:cNvSpPr>
            <a:spLocks noGrp="1"/>
          </p:cNvSpPr>
          <p:nvPr>
            <p:ph type="subTitle" idx="1"/>
          </p:nvPr>
        </p:nvSpPr>
        <p:spPr>
          <a:xfrm>
            <a:off x="1143000" y="2701528"/>
            <a:ext cx="6858000" cy="1960370"/>
          </a:xfrm>
        </p:spPr>
        <p:txBody>
          <a:bodyPr>
            <a:normAutofit/>
          </a:bodyPr>
          <a:lstStyle/>
          <a:p>
            <a:endParaRPr lang="en-GB" dirty="0">
              <a:latin typeface="Lato" panose="020F0502020204030203" pitchFamily="34" charset="0"/>
              <a:ea typeface="Lato" panose="020F0502020204030203" pitchFamily="34" charset="0"/>
              <a:cs typeface="Lato" panose="020F0502020204030203" pitchFamily="34" charset="0"/>
            </a:endParaRPr>
          </a:p>
          <a:p>
            <a:r>
              <a:rPr lang="en-US" sz="3000" dirty="0">
                <a:latin typeface="Lato" panose="020F0502020204030203" pitchFamily="34" charset="0"/>
                <a:ea typeface="Lato" panose="020F0502020204030203" pitchFamily="34" charset="0"/>
                <a:cs typeface="Lato" panose="020F0502020204030203" pitchFamily="34" charset="0"/>
              </a:rPr>
              <a:t>Summary of key trends</a:t>
            </a:r>
          </a:p>
          <a:p>
            <a:r>
              <a:rPr lang="en-US" sz="3000" dirty="0">
                <a:solidFill>
                  <a:schemeClr val="bg1"/>
                </a:solidFill>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www.unhcr.org/globaltrends</a:t>
            </a:r>
            <a:r>
              <a:rPr lang="en-US" sz="3000" dirty="0">
                <a:solidFill>
                  <a:schemeClr val="tx1"/>
                </a:solidFill>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428130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9A93-546F-4207-B053-4C4E741921EE}"/>
              </a:ext>
            </a:extLst>
          </p:cNvPr>
          <p:cNvSpPr>
            <a:spLocks noGrp="1"/>
          </p:cNvSpPr>
          <p:nvPr>
            <p:ph type="title"/>
          </p:nvPr>
        </p:nvSpPr>
        <p:spPr>
          <a:xfrm>
            <a:off x="352862" y="204348"/>
            <a:ext cx="8610483" cy="968351"/>
          </a:xfrm>
        </p:spPr>
        <p:txBody>
          <a:bodyPr>
            <a:normAutofit/>
          </a:bodyPr>
          <a:lstStyle/>
          <a:p>
            <a:r>
              <a:rPr lang="en-US" sz="2400" b="0" dirty="0"/>
              <a:t>IDPs account for more than 60 per cent of all forcibly displaced people worldwide</a:t>
            </a:r>
            <a:endParaRPr lang="en-DK" sz="2400" b="0" dirty="0"/>
          </a:p>
        </p:txBody>
      </p:sp>
      <p:pic>
        <p:nvPicPr>
          <p:cNvPr id="7" name="Content Placeholder 6">
            <a:extLst>
              <a:ext uri="{FF2B5EF4-FFF2-40B4-BE49-F238E27FC236}">
                <a16:creationId xmlns:a16="http://schemas.microsoft.com/office/drawing/2014/main" id="{EB598400-BC1F-4985-A6E0-5A9B58A155BC}"/>
              </a:ext>
            </a:extLst>
          </p:cNvPr>
          <p:cNvPicPr>
            <a:picLocks noGrp="1" noChangeAspect="1"/>
          </p:cNvPicPr>
          <p:nvPr>
            <p:ph sz="half" idx="1"/>
          </p:nvPr>
        </p:nvPicPr>
        <p:blipFill rotWithShape="1">
          <a:blip r:embed="rId3"/>
          <a:srcRect t="-1" b="6236"/>
          <a:stretch/>
        </p:blipFill>
        <p:spPr>
          <a:xfrm>
            <a:off x="297082" y="1380649"/>
            <a:ext cx="4464467" cy="3060000"/>
          </a:xfrm>
        </p:spPr>
      </p:pic>
      <p:sp>
        <p:nvSpPr>
          <p:cNvPr id="5" name="Content Placeholder 4">
            <a:extLst>
              <a:ext uri="{FF2B5EF4-FFF2-40B4-BE49-F238E27FC236}">
                <a16:creationId xmlns:a16="http://schemas.microsoft.com/office/drawing/2014/main" id="{3D05CABF-6437-4DF3-B930-89A6F23C01E8}"/>
              </a:ext>
            </a:extLst>
          </p:cNvPr>
          <p:cNvSpPr>
            <a:spLocks noGrp="1"/>
          </p:cNvSpPr>
          <p:nvPr>
            <p:ph sz="half" idx="2"/>
          </p:nvPr>
        </p:nvSpPr>
        <p:spPr>
          <a:xfrm>
            <a:off x="4817330" y="1299600"/>
            <a:ext cx="4146016" cy="3226680"/>
          </a:xfrm>
        </p:spPr>
        <p:txBody>
          <a:bodyPr>
            <a:normAutofit lnSpcReduction="10000"/>
          </a:bodyPr>
          <a:lstStyle/>
          <a:p>
            <a:r>
              <a:rPr lang="en-US" sz="1800" dirty="0"/>
              <a:t>Throughout the year, there were 9.3 million new internal displacements due to conflicts in the 35 countries where UNHCR is operationally active. 5.3 million IDPs returned during the year. </a:t>
            </a:r>
          </a:p>
          <a:p>
            <a:r>
              <a:rPr lang="en-US" sz="1800" dirty="0"/>
              <a:t>There were an additional 23.7 million internal displacements in 2021 in the context of disasters and due to the impacts of climate change during the year, most of whom returned.</a:t>
            </a:r>
            <a:r>
              <a:rPr lang="en-US" sz="1800" baseline="30000" dirty="0">
                <a:latin typeface="Proxima Nova" panose="02000506030000020004" pitchFamily="50" charset="0"/>
                <a:ea typeface="+mj-ea"/>
                <a:cs typeface="+mj-cs"/>
              </a:rPr>
              <a:t> 1</a:t>
            </a:r>
            <a:endParaRPr lang="en-DK" sz="1800" dirty="0"/>
          </a:p>
        </p:txBody>
      </p:sp>
      <p:sp>
        <p:nvSpPr>
          <p:cNvPr id="8" name="Content Placeholder 7">
            <a:extLst>
              <a:ext uri="{FF2B5EF4-FFF2-40B4-BE49-F238E27FC236}">
                <a16:creationId xmlns:a16="http://schemas.microsoft.com/office/drawing/2014/main" id="{FAD61707-4DF8-490C-B1F4-7E32427F38FC}"/>
              </a:ext>
            </a:extLst>
          </p:cNvPr>
          <p:cNvSpPr txBox="1">
            <a:spLocks/>
          </p:cNvSpPr>
          <p:nvPr/>
        </p:nvSpPr>
        <p:spPr>
          <a:xfrm>
            <a:off x="352863" y="4330850"/>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a:t>
            </a:r>
          </a:p>
          <a:p>
            <a:pPr marL="0" indent="0">
              <a:buNone/>
            </a:pPr>
            <a:r>
              <a:rPr lang="en-US" sz="900" baseline="30000" dirty="0">
                <a:solidFill>
                  <a:schemeClr val="bg1">
                    <a:lumMod val="75000"/>
                  </a:schemeClr>
                </a:solidFill>
                <a:ea typeface="+mj-ea"/>
                <a:cs typeface="+mj-cs"/>
              </a:rPr>
              <a:t>1 </a:t>
            </a:r>
            <a:r>
              <a:rPr lang="en-US" sz="900" dirty="0">
                <a:solidFill>
                  <a:schemeClr val="bg1">
                    <a:lumMod val="75000"/>
                  </a:schemeClr>
                </a:solidFill>
              </a:rPr>
              <a:t>Internal Displacement Monitoring Centre</a:t>
            </a:r>
            <a:endParaRPr lang="en-US" sz="1200" dirty="0">
              <a:solidFill>
                <a:schemeClr val="bg1">
                  <a:lumMod val="75000"/>
                </a:schemeClr>
              </a:solidFill>
            </a:endParaRPr>
          </a:p>
          <a:p>
            <a:endParaRPr lang="en-DK" sz="1200" dirty="0">
              <a:solidFill>
                <a:schemeClr val="bg1">
                  <a:lumMod val="75000"/>
                </a:schemeClr>
              </a:solidFill>
            </a:endParaRPr>
          </a:p>
        </p:txBody>
      </p:sp>
    </p:spTree>
    <p:extLst>
      <p:ext uri="{BB962C8B-B14F-4D97-AF65-F5344CB8AC3E}">
        <p14:creationId xmlns:p14="http://schemas.microsoft.com/office/powerpoint/2010/main" val="223414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0266E-E215-43BF-8397-5398318A8A1B}"/>
              </a:ext>
            </a:extLst>
          </p:cNvPr>
          <p:cNvSpPr>
            <a:spLocks noGrp="1"/>
          </p:cNvSpPr>
          <p:nvPr>
            <p:ph type="title"/>
          </p:nvPr>
        </p:nvSpPr>
        <p:spPr>
          <a:xfrm>
            <a:off x="537210" y="114356"/>
            <a:ext cx="7978140" cy="994172"/>
          </a:xfrm>
        </p:spPr>
        <p:txBody>
          <a:bodyPr>
            <a:normAutofit/>
          </a:bodyPr>
          <a:lstStyle/>
          <a:p>
            <a:r>
              <a:rPr lang="en-US" sz="2400" b="0" dirty="0"/>
              <a:t>Almost all regions globally witnessed large new internal displacements in 2021</a:t>
            </a:r>
            <a:endParaRPr lang="en-DK" sz="2400" b="0" dirty="0"/>
          </a:p>
        </p:txBody>
      </p:sp>
      <p:sp>
        <p:nvSpPr>
          <p:cNvPr id="4" name="Content Placeholder 3">
            <a:extLst>
              <a:ext uri="{FF2B5EF4-FFF2-40B4-BE49-F238E27FC236}">
                <a16:creationId xmlns:a16="http://schemas.microsoft.com/office/drawing/2014/main" id="{11763DB0-43D3-413C-80EF-795140BD1259}"/>
              </a:ext>
            </a:extLst>
          </p:cNvPr>
          <p:cNvSpPr>
            <a:spLocks noGrp="1"/>
          </p:cNvSpPr>
          <p:nvPr>
            <p:ph sz="half" idx="1"/>
          </p:nvPr>
        </p:nvSpPr>
        <p:spPr>
          <a:xfrm>
            <a:off x="444499" y="1210648"/>
            <a:ext cx="3759201" cy="3260726"/>
          </a:xfrm>
        </p:spPr>
        <p:txBody>
          <a:bodyPr>
            <a:noAutofit/>
          </a:bodyPr>
          <a:lstStyle/>
          <a:p>
            <a:pPr>
              <a:lnSpc>
                <a:spcPct val="120000"/>
              </a:lnSpc>
            </a:pPr>
            <a:r>
              <a:rPr lang="en-US" sz="1200" dirty="0"/>
              <a:t>More than three-quarters of all new internal displacements in 2021 occurred in Sub-Saharan Africa.</a:t>
            </a:r>
          </a:p>
          <a:p>
            <a:pPr lvl="1">
              <a:lnSpc>
                <a:spcPct val="120000"/>
              </a:lnSpc>
            </a:pPr>
            <a:r>
              <a:rPr lang="en-US" sz="1200" dirty="0"/>
              <a:t>The largest new displacements occurred in Ethiopia (2.5 million), the Democratic Republic of Congo (1.5 million), Somalia (544,000), Sudan (543,000), South Sudan (529,000), Burkina Faso (508,000) and Nigeria (500,000) throughout the year. </a:t>
            </a:r>
          </a:p>
          <a:p>
            <a:pPr>
              <a:lnSpc>
                <a:spcPct val="120000"/>
              </a:lnSpc>
            </a:pPr>
            <a:r>
              <a:rPr lang="en-US" sz="1200" dirty="0"/>
              <a:t>In other regions, 1.2 million new displacements stemming from humanitarian crisis in Afghanistan (777,400) and Myanmar (433,000). Many Afghans returned during the year (791,000).</a:t>
            </a:r>
            <a:endParaRPr lang="en-DK" sz="1200" dirty="0"/>
          </a:p>
        </p:txBody>
      </p:sp>
      <p:pic>
        <p:nvPicPr>
          <p:cNvPr id="7" name="Picture 6">
            <a:extLst>
              <a:ext uri="{FF2B5EF4-FFF2-40B4-BE49-F238E27FC236}">
                <a16:creationId xmlns:a16="http://schemas.microsoft.com/office/drawing/2014/main" id="{E65649CD-508F-4FD5-B56B-46EF65382943}"/>
              </a:ext>
            </a:extLst>
          </p:cNvPr>
          <p:cNvPicPr>
            <a:picLocks noChangeAspect="1"/>
          </p:cNvPicPr>
          <p:nvPr/>
        </p:nvPicPr>
        <p:blipFill rotWithShape="1">
          <a:blip r:embed="rId3"/>
          <a:srcRect r="10652"/>
          <a:stretch/>
        </p:blipFill>
        <p:spPr>
          <a:xfrm>
            <a:off x="4147421" y="1892372"/>
            <a:ext cx="4871346" cy="2104665"/>
          </a:xfrm>
          <a:prstGeom prst="rect">
            <a:avLst/>
          </a:prstGeom>
        </p:spPr>
      </p:pic>
      <p:sp>
        <p:nvSpPr>
          <p:cNvPr id="6" name="Content Placeholder 7">
            <a:extLst>
              <a:ext uri="{FF2B5EF4-FFF2-40B4-BE49-F238E27FC236}">
                <a16:creationId xmlns:a16="http://schemas.microsoft.com/office/drawing/2014/main" id="{1AEBEE9A-FB48-1032-32BF-4DFEE7E90ECF}"/>
              </a:ext>
            </a:extLst>
          </p:cNvPr>
          <p:cNvSpPr txBox="1">
            <a:spLocks/>
          </p:cNvSpPr>
          <p:nvPr/>
        </p:nvSpPr>
        <p:spPr>
          <a:xfrm>
            <a:off x="5665071" y="4006711"/>
            <a:ext cx="2380379"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 </a:t>
            </a:r>
          </a:p>
        </p:txBody>
      </p:sp>
    </p:spTree>
    <p:extLst>
      <p:ext uri="{BB962C8B-B14F-4D97-AF65-F5344CB8AC3E}">
        <p14:creationId xmlns:p14="http://schemas.microsoft.com/office/powerpoint/2010/main" val="17078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8588-2551-4E96-92B7-DB36C1A108C2}"/>
              </a:ext>
            </a:extLst>
          </p:cNvPr>
          <p:cNvSpPr>
            <a:spLocks noGrp="1"/>
          </p:cNvSpPr>
          <p:nvPr>
            <p:ph type="title"/>
          </p:nvPr>
        </p:nvSpPr>
        <p:spPr>
          <a:xfrm>
            <a:off x="501650" y="204348"/>
            <a:ext cx="8461696" cy="968351"/>
          </a:xfrm>
        </p:spPr>
        <p:txBody>
          <a:bodyPr>
            <a:normAutofit/>
          </a:bodyPr>
          <a:lstStyle/>
          <a:p>
            <a:r>
              <a:rPr lang="en-US" sz="2400" b="0" dirty="0"/>
              <a:t>At least 5 million more people remain internally displaced at the end of 2021, compared to the previous year</a:t>
            </a:r>
            <a:endParaRPr lang="en-DK" sz="2400" b="0" dirty="0"/>
          </a:p>
        </p:txBody>
      </p:sp>
      <p:sp>
        <p:nvSpPr>
          <p:cNvPr id="4" name="Content Placeholder 3">
            <a:extLst>
              <a:ext uri="{FF2B5EF4-FFF2-40B4-BE49-F238E27FC236}">
                <a16:creationId xmlns:a16="http://schemas.microsoft.com/office/drawing/2014/main" id="{E6A5902F-60CA-4B05-8608-ACADED3FA81E}"/>
              </a:ext>
            </a:extLst>
          </p:cNvPr>
          <p:cNvSpPr>
            <a:spLocks noGrp="1"/>
          </p:cNvSpPr>
          <p:nvPr>
            <p:ph sz="half" idx="1"/>
          </p:nvPr>
        </p:nvSpPr>
        <p:spPr>
          <a:xfrm>
            <a:off x="4777739" y="1629138"/>
            <a:ext cx="3737611" cy="2874282"/>
          </a:xfrm>
        </p:spPr>
        <p:txBody>
          <a:bodyPr>
            <a:normAutofit fontScale="92500" lnSpcReduction="20000"/>
          </a:bodyPr>
          <a:lstStyle/>
          <a:p>
            <a:r>
              <a:rPr lang="en-US" sz="1800" dirty="0"/>
              <a:t>The IDP population increased in nine out of ten countries that already had the largest IDP populations.</a:t>
            </a:r>
          </a:p>
          <a:p>
            <a:r>
              <a:rPr lang="en-GB" sz="1800" dirty="0"/>
              <a:t>In Colombia, further to a revision of IDP figures in consultation with the Government, 6.8 million IDPs were still in need of humanitarian assistance and solutions at the end of the year</a:t>
            </a:r>
            <a:r>
              <a:rPr lang="en-US" sz="1800" dirty="0"/>
              <a:t>.</a:t>
            </a:r>
          </a:p>
          <a:p>
            <a:r>
              <a:rPr lang="en-US" sz="1800" dirty="0"/>
              <a:t>At end-May 2022, more than 7.1 million IDPs remained displaced in Ukraine.</a:t>
            </a:r>
            <a:endParaRPr lang="en-DK" sz="1800" dirty="0"/>
          </a:p>
        </p:txBody>
      </p:sp>
      <p:pic>
        <p:nvPicPr>
          <p:cNvPr id="8" name="Picture 7">
            <a:extLst>
              <a:ext uri="{FF2B5EF4-FFF2-40B4-BE49-F238E27FC236}">
                <a16:creationId xmlns:a16="http://schemas.microsoft.com/office/drawing/2014/main" id="{C18308C3-FC02-4D30-9AA6-BEDF7DA3CE4B}"/>
              </a:ext>
            </a:extLst>
          </p:cNvPr>
          <p:cNvPicPr>
            <a:picLocks noChangeAspect="1"/>
          </p:cNvPicPr>
          <p:nvPr/>
        </p:nvPicPr>
        <p:blipFill>
          <a:blip r:embed="rId2"/>
          <a:stretch>
            <a:fillRect/>
          </a:stretch>
        </p:blipFill>
        <p:spPr>
          <a:xfrm>
            <a:off x="279196" y="1656775"/>
            <a:ext cx="4441394" cy="2725764"/>
          </a:xfrm>
          <a:prstGeom prst="rect">
            <a:avLst/>
          </a:prstGeom>
        </p:spPr>
      </p:pic>
      <p:sp>
        <p:nvSpPr>
          <p:cNvPr id="6" name="Content Placeholder 7">
            <a:extLst>
              <a:ext uri="{FF2B5EF4-FFF2-40B4-BE49-F238E27FC236}">
                <a16:creationId xmlns:a16="http://schemas.microsoft.com/office/drawing/2014/main" id="{7E0A2362-6C13-4475-960D-717DB298BEDA}"/>
              </a:ext>
            </a:extLst>
          </p:cNvPr>
          <p:cNvSpPr txBox="1">
            <a:spLocks/>
          </p:cNvSpPr>
          <p:nvPr/>
        </p:nvSpPr>
        <p:spPr>
          <a:xfrm>
            <a:off x="182881" y="4291099"/>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 </a:t>
            </a:r>
          </a:p>
        </p:txBody>
      </p:sp>
    </p:spTree>
    <p:extLst>
      <p:ext uri="{BB962C8B-B14F-4D97-AF65-F5344CB8AC3E}">
        <p14:creationId xmlns:p14="http://schemas.microsoft.com/office/powerpoint/2010/main" val="3516092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827C-49F1-4F44-A272-764E359519ED}"/>
              </a:ext>
            </a:extLst>
          </p:cNvPr>
          <p:cNvSpPr>
            <a:spLocks noGrp="1"/>
          </p:cNvSpPr>
          <p:nvPr>
            <p:ph type="ctrTitle"/>
          </p:nvPr>
        </p:nvSpPr>
        <p:spPr/>
        <p:txBody>
          <a:bodyPr>
            <a:normAutofit/>
          </a:bodyPr>
          <a:lstStyle/>
          <a:p>
            <a:r>
              <a:rPr lang="en-US" sz="4050"/>
              <a:t>Asylum Seekers</a:t>
            </a:r>
            <a:endParaRPr lang="en-DK" sz="4050"/>
          </a:p>
        </p:txBody>
      </p:sp>
      <p:sp>
        <p:nvSpPr>
          <p:cNvPr id="3" name="Subtitle 2">
            <a:extLst>
              <a:ext uri="{FF2B5EF4-FFF2-40B4-BE49-F238E27FC236}">
                <a16:creationId xmlns:a16="http://schemas.microsoft.com/office/drawing/2014/main" id="{4950F221-A200-40DB-86FF-48B8D8B83AF9}"/>
              </a:ext>
            </a:extLst>
          </p:cNvPr>
          <p:cNvSpPr>
            <a:spLocks noGrp="1"/>
          </p:cNvSpPr>
          <p:nvPr>
            <p:ph type="subTitle" idx="1"/>
          </p:nvPr>
        </p:nvSpPr>
        <p:spPr/>
        <p:txBody>
          <a:bodyPr/>
          <a:lstStyle/>
          <a:p>
            <a:endParaRPr lang="en-DK"/>
          </a:p>
        </p:txBody>
      </p:sp>
    </p:spTree>
    <p:extLst>
      <p:ext uri="{BB962C8B-B14F-4D97-AF65-F5344CB8AC3E}">
        <p14:creationId xmlns:p14="http://schemas.microsoft.com/office/powerpoint/2010/main" val="22819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0D1C-3B44-471F-83FA-40F89CB5DFF1}"/>
              </a:ext>
            </a:extLst>
          </p:cNvPr>
          <p:cNvSpPr>
            <a:spLocks noGrp="1"/>
          </p:cNvSpPr>
          <p:nvPr>
            <p:ph type="title"/>
          </p:nvPr>
        </p:nvSpPr>
        <p:spPr>
          <a:xfrm>
            <a:off x="382102" y="204348"/>
            <a:ext cx="8581243" cy="968351"/>
          </a:xfrm>
        </p:spPr>
        <p:txBody>
          <a:bodyPr>
            <a:normAutofit/>
          </a:bodyPr>
          <a:lstStyle/>
          <a:p>
            <a:r>
              <a:rPr lang="en-US" sz="2400" b="0" dirty="0"/>
              <a:t>In 2021, States and UNHCR collectively registered some 1.7 million individual asylum applications in 155 countries</a:t>
            </a:r>
            <a:endParaRPr lang="en-DK" sz="2400" b="0" dirty="0"/>
          </a:p>
        </p:txBody>
      </p:sp>
      <p:sp>
        <p:nvSpPr>
          <p:cNvPr id="3" name="Content Placeholder 2">
            <a:extLst>
              <a:ext uri="{FF2B5EF4-FFF2-40B4-BE49-F238E27FC236}">
                <a16:creationId xmlns:a16="http://schemas.microsoft.com/office/drawing/2014/main" id="{0A54034C-E442-4F2C-844B-85C7B6114A64}"/>
              </a:ext>
            </a:extLst>
          </p:cNvPr>
          <p:cNvSpPr>
            <a:spLocks noGrp="1"/>
          </p:cNvSpPr>
          <p:nvPr>
            <p:ph idx="1"/>
          </p:nvPr>
        </p:nvSpPr>
        <p:spPr>
          <a:xfrm>
            <a:off x="4283242" y="1564105"/>
            <a:ext cx="4232108" cy="3152274"/>
          </a:xfrm>
        </p:spPr>
        <p:txBody>
          <a:bodyPr>
            <a:normAutofit lnSpcReduction="10000"/>
          </a:bodyPr>
          <a:lstStyle/>
          <a:p>
            <a:r>
              <a:rPr lang="en-US" sz="1500" dirty="0"/>
              <a:t>35% increase compared to 2020 yet remains below pre-COVID-19 level.</a:t>
            </a:r>
          </a:p>
          <a:p>
            <a:r>
              <a:rPr lang="en-US" sz="1500" dirty="0"/>
              <a:t>1.4 million new individual asylum applications, 66% received in just ten countries. </a:t>
            </a:r>
          </a:p>
          <a:p>
            <a:r>
              <a:rPr lang="en-US" sz="1500" dirty="0"/>
              <a:t>Large increases in asylum applications in Germany, Mexico, the Democratic Republic of the Congo and Costa Rica, but also significant decreases in Brazil, Peru, Spain and the United States of America.</a:t>
            </a:r>
          </a:p>
          <a:p>
            <a:r>
              <a:rPr lang="en-US" sz="1500" dirty="0"/>
              <a:t>Major source countries were Afghanistan (+49,300 to 125,600), Nicaragua (+92,700 to 111,600) and Syria (+37,600 to 110,000).</a:t>
            </a:r>
          </a:p>
          <a:p>
            <a:endParaRPr lang="en-DK" dirty="0"/>
          </a:p>
        </p:txBody>
      </p:sp>
      <p:pic>
        <p:nvPicPr>
          <p:cNvPr id="7" name="Picture 6">
            <a:extLst>
              <a:ext uri="{FF2B5EF4-FFF2-40B4-BE49-F238E27FC236}">
                <a16:creationId xmlns:a16="http://schemas.microsoft.com/office/drawing/2014/main" id="{0761DA4E-9002-47E2-ABB0-37FD224AEEF0}"/>
              </a:ext>
            </a:extLst>
          </p:cNvPr>
          <p:cNvPicPr>
            <a:picLocks noChangeAspect="1"/>
          </p:cNvPicPr>
          <p:nvPr/>
        </p:nvPicPr>
        <p:blipFill>
          <a:blip r:embed="rId3"/>
          <a:stretch>
            <a:fillRect/>
          </a:stretch>
        </p:blipFill>
        <p:spPr>
          <a:xfrm>
            <a:off x="351226" y="1570700"/>
            <a:ext cx="3847796" cy="2864763"/>
          </a:xfrm>
          <a:prstGeom prst="rect">
            <a:avLst/>
          </a:prstGeom>
        </p:spPr>
      </p:pic>
      <p:sp>
        <p:nvSpPr>
          <p:cNvPr id="5" name="Content Placeholder 7">
            <a:extLst>
              <a:ext uri="{FF2B5EF4-FFF2-40B4-BE49-F238E27FC236}">
                <a16:creationId xmlns:a16="http://schemas.microsoft.com/office/drawing/2014/main" id="{A71C15FD-21DF-4651-A2A9-C781E7634015}"/>
              </a:ext>
            </a:extLst>
          </p:cNvPr>
          <p:cNvSpPr txBox="1">
            <a:spLocks/>
          </p:cNvSpPr>
          <p:nvPr/>
        </p:nvSpPr>
        <p:spPr>
          <a:xfrm>
            <a:off x="382103" y="4321592"/>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 </a:t>
            </a:r>
          </a:p>
        </p:txBody>
      </p:sp>
    </p:spTree>
    <p:extLst>
      <p:ext uri="{BB962C8B-B14F-4D97-AF65-F5344CB8AC3E}">
        <p14:creationId xmlns:p14="http://schemas.microsoft.com/office/powerpoint/2010/main" val="358110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6C5E-8DAF-4152-AEDF-A01B976600A5}"/>
              </a:ext>
            </a:extLst>
          </p:cNvPr>
          <p:cNvSpPr>
            <a:spLocks noGrp="1"/>
          </p:cNvSpPr>
          <p:nvPr>
            <p:ph type="title"/>
          </p:nvPr>
        </p:nvSpPr>
        <p:spPr>
          <a:xfrm>
            <a:off x="480060" y="204348"/>
            <a:ext cx="8483286" cy="804545"/>
          </a:xfrm>
        </p:spPr>
        <p:txBody>
          <a:bodyPr>
            <a:normAutofit/>
          </a:bodyPr>
          <a:lstStyle/>
          <a:p>
            <a:r>
              <a:rPr lang="en-US" sz="2400" b="0" dirty="0"/>
              <a:t>794,100 people received protective status</a:t>
            </a:r>
            <a:endParaRPr lang="en-DK" sz="2400" b="0" dirty="0"/>
          </a:p>
        </p:txBody>
      </p:sp>
      <p:pic>
        <p:nvPicPr>
          <p:cNvPr id="6" name="Content Placeholder 5">
            <a:extLst>
              <a:ext uri="{FF2B5EF4-FFF2-40B4-BE49-F238E27FC236}">
                <a16:creationId xmlns:a16="http://schemas.microsoft.com/office/drawing/2014/main" id="{DAADC18C-ADFC-469D-96E7-185BABC4A1D5}"/>
              </a:ext>
            </a:extLst>
          </p:cNvPr>
          <p:cNvPicPr>
            <a:picLocks noGrp="1" noChangeAspect="1"/>
          </p:cNvPicPr>
          <p:nvPr>
            <p:ph sz="half" idx="1"/>
          </p:nvPr>
        </p:nvPicPr>
        <p:blipFill>
          <a:blip r:embed="rId2"/>
          <a:stretch>
            <a:fillRect/>
          </a:stretch>
        </p:blipFill>
        <p:spPr>
          <a:xfrm>
            <a:off x="628651" y="1259060"/>
            <a:ext cx="3886200" cy="2875547"/>
          </a:xfrm>
        </p:spPr>
      </p:pic>
      <p:sp>
        <p:nvSpPr>
          <p:cNvPr id="4" name="Content Placeholder 3">
            <a:extLst>
              <a:ext uri="{FF2B5EF4-FFF2-40B4-BE49-F238E27FC236}">
                <a16:creationId xmlns:a16="http://schemas.microsoft.com/office/drawing/2014/main" id="{FD93B00A-A530-4219-A87D-1F8F911DBF59}"/>
              </a:ext>
            </a:extLst>
          </p:cNvPr>
          <p:cNvSpPr>
            <a:spLocks noGrp="1"/>
          </p:cNvSpPr>
          <p:nvPr>
            <p:ph sz="half" idx="2"/>
          </p:nvPr>
        </p:nvSpPr>
        <p:spPr>
          <a:xfrm>
            <a:off x="4629151" y="1216550"/>
            <a:ext cx="3886199" cy="3653107"/>
          </a:xfrm>
        </p:spPr>
        <p:txBody>
          <a:bodyPr>
            <a:normAutofit fontScale="85000" lnSpcReduction="10000"/>
          </a:bodyPr>
          <a:lstStyle/>
          <a:p>
            <a:r>
              <a:rPr lang="en-US" sz="1800" dirty="0"/>
              <a:t>494,900 received individual refugee or other protection status and 299,200 people received international protection through group procedures.</a:t>
            </a:r>
          </a:p>
          <a:p>
            <a:r>
              <a:rPr lang="en-US" sz="1800" dirty="0"/>
              <a:t>The Total Protection rate stood at 49% consistent with previous years.</a:t>
            </a:r>
          </a:p>
          <a:p>
            <a:r>
              <a:rPr lang="en-US" sz="1800" dirty="0"/>
              <a:t>4.6 million pending asylum seekers at the end-year. There were significant reductions in Canada, Ecuador, France and Greece, but increases in 95 countries, notably in Mexico, Costa Rica and the United States.</a:t>
            </a:r>
          </a:p>
          <a:p>
            <a:r>
              <a:rPr lang="en-US" sz="1800" dirty="0"/>
              <a:t>519,200 individual asylum applications were rejected.</a:t>
            </a:r>
            <a:endParaRPr lang="en-DK" sz="1800" dirty="0"/>
          </a:p>
        </p:txBody>
      </p:sp>
      <p:sp>
        <p:nvSpPr>
          <p:cNvPr id="5" name="Content Placeholder 7">
            <a:extLst>
              <a:ext uri="{FF2B5EF4-FFF2-40B4-BE49-F238E27FC236}">
                <a16:creationId xmlns:a16="http://schemas.microsoft.com/office/drawing/2014/main" id="{FD5867BF-7380-48FD-BA31-0E89EF99CDDA}"/>
              </a:ext>
            </a:extLst>
          </p:cNvPr>
          <p:cNvSpPr txBox="1">
            <a:spLocks/>
          </p:cNvSpPr>
          <p:nvPr/>
        </p:nvSpPr>
        <p:spPr>
          <a:xfrm>
            <a:off x="382103" y="4158095"/>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 </a:t>
            </a:r>
          </a:p>
        </p:txBody>
      </p:sp>
    </p:spTree>
    <p:extLst>
      <p:ext uri="{BB962C8B-B14F-4D97-AF65-F5344CB8AC3E}">
        <p14:creationId xmlns:p14="http://schemas.microsoft.com/office/powerpoint/2010/main" val="236219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827C-49F1-4F44-A272-764E359519ED}"/>
              </a:ext>
            </a:extLst>
          </p:cNvPr>
          <p:cNvSpPr>
            <a:spLocks noGrp="1"/>
          </p:cNvSpPr>
          <p:nvPr>
            <p:ph type="ctrTitle"/>
          </p:nvPr>
        </p:nvSpPr>
        <p:spPr/>
        <p:txBody>
          <a:bodyPr>
            <a:normAutofit/>
          </a:bodyPr>
          <a:lstStyle/>
          <a:p>
            <a:r>
              <a:rPr lang="en-US" sz="4050" dirty="0"/>
              <a:t>Solutions</a:t>
            </a:r>
            <a:endParaRPr lang="en-DK" sz="4050" dirty="0"/>
          </a:p>
        </p:txBody>
      </p:sp>
      <p:sp>
        <p:nvSpPr>
          <p:cNvPr id="3" name="Subtitle 2">
            <a:extLst>
              <a:ext uri="{FF2B5EF4-FFF2-40B4-BE49-F238E27FC236}">
                <a16:creationId xmlns:a16="http://schemas.microsoft.com/office/drawing/2014/main" id="{4950F221-A200-40DB-86FF-48B8D8B83AF9}"/>
              </a:ext>
            </a:extLst>
          </p:cNvPr>
          <p:cNvSpPr>
            <a:spLocks noGrp="1"/>
          </p:cNvSpPr>
          <p:nvPr>
            <p:ph type="subTitle" idx="1"/>
          </p:nvPr>
        </p:nvSpPr>
        <p:spPr/>
        <p:txBody>
          <a:bodyPr/>
          <a:lstStyle/>
          <a:p>
            <a:endParaRPr lang="en-DK"/>
          </a:p>
        </p:txBody>
      </p:sp>
    </p:spTree>
    <p:extLst>
      <p:ext uri="{BB962C8B-B14F-4D97-AF65-F5344CB8AC3E}">
        <p14:creationId xmlns:p14="http://schemas.microsoft.com/office/powerpoint/2010/main" val="4028319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3340-DF74-4081-9618-DD33BB57C42F}"/>
              </a:ext>
            </a:extLst>
          </p:cNvPr>
          <p:cNvSpPr>
            <a:spLocks noGrp="1"/>
          </p:cNvSpPr>
          <p:nvPr>
            <p:ph type="title"/>
          </p:nvPr>
        </p:nvSpPr>
        <p:spPr>
          <a:xfrm>
            <a:off x="388620" y="204348"/>
            <a:ext cx="8574726" cy="968351"/>
          </a:xfrm>
        </p:spPr>
        <p:txBody>
          <a:bodyPr>
            <a:noAutofit/>
          </a:bodyPr>
          <a:lstStyle/>
          <a:p>
            <a:r>
              <a:rPr lang="en-US" sz="2400" b="0" dirty="0"/>
              <a:t>The availability of durable solutions to refugees improved compared to 2020. It remains however just a small fraction of the global needs</a:t>
            </a:r>
            <a:endParaRPr lang="en-DK" sz="2400" b="0" dirty="0"/>
          </a:p>
        </p:txBody>
      </p:sp>
      <p:sp>
        <p:nvSpPr>
          <p:cNvPr id="3" name="Content Placeholder 2">
            <a:extLst>
              <a:ext uri="{FF2B5EF4-FFF2-40B4-BE49-F238E27FC236}">
                <a16:creationId xmlns:a16="http://schemas.microsoft.com/office/drawing/2014/main" id="{4EDDCACA-7F47-49B9-8178-2F5BC9B34EEA}"/>
              </a:ext>
            </a:extLst>
          </p:cNvPr>
          <p:cNvSpPr>
            <a:spLocks noGrp="1"/>
          </p:cNvSpPr>
          <p:nvPr>
            <p:ph sz="half" idx="1"/>
          </p:nvPr>
        </p:nvSpPr>
        <p:spPr>
          <a:xfrm>
            <a:off x="388620" y="1299600"/>
            <a:ext cx="4343400" cy="3087195"/>
          </a:xfrm>
        </p:spPr>
        <p:txBody>
          <a:bodyPr>
            <a:normAutofit fontScale="70000" lnSpcReduction="20000"/>
          </a:bodyPr>
          <a:lstStyle/>
          <a:p>
            <a:pPr marL="0" indent="0">
              <a:buNone/>
            </a:pPr>
            <a:r>
              <a:rPr lang="en-US" sz="1950" i="1" dirty="0"/>
              <a:t>Refugee Returns</a:t>
            </a:r>
          </a:p>
          <a:p>
            <a:r>
              <a:rPr lang="en-US" sz="1950" dirty="0"/>
              <a:t>Voluntary repatriation returned to pre-COVID-19 levels, reaching 429,300. The majority of refugee returns were to South Sudan (270,200), Burundi (40,900) and Syria (36,500).</a:t>
            </a:r>
          </a:p>
          <a:p>
            <a:pPr marL="0" indent="0">
              <a:buNone/>
            </a:pPr>
            <a:r>
              <a:rPr lang="en-US" sz="1950" i="1" dirty="0"/>
              <a:t>Resettlement</a:t>
            </a:r>
          </a:p>
          <a:p>
            <a:r>
              <a:rPr lang="en-US" sz="1950" dirty="0"/>
              <a:t>57,500 refugees were resettled in 2021, remaining almost 50% below 2019 levels and accounting for just 4 per cent of the global resettlement needs.</a:t>
            </a:r>
          </a:p>
          <a:p>
            <a:pPr marL="0" indent="0">
              <a:buNone/>
            </a:pPr>
            <a:r>
              <a:rPr lang="en-US" sz="1950" i="1" dirty="0"/>
              <a:t>Naturalization</a:t>
            </a:r>
          </a:p>
          <a:p>
            <a:r>
              <a:rPr lang="en-US" sz="1950" dirty="0"/>
              <a:t>In 2021, an estimated 56,700 refugees from 161 different countries of origin naturalized in 23 host countries, a two-thirds increase compared to 2020. 89 per cent of all reported naturalizations occurred in European countries.</a:t>
            </a:r>
          </a:p>
        </p:txBody>
      </p:sp>
      <p:graphicFrame>
        <p:nvGraphicFramePr>
          <p:cNvPr id="8" name="Content Placeholder 7">
            <a:extLst>
              <a:ext uri="{FF2B5EF4-FFF2-40B4-BE49-F238E27FC236}">
                <a16:creationId xmlns:a16="http://schemas.microsoft.com/office/drawing/2014/main" id="{A19CCE0B-B340-4D1A-9856-B78C946F699D}"/>
              </a:ext>
            </a:extLst>
          </p:cNvPr>
          <p:cNvGraphicFramePr>
            <a:graphicFrameLocks noGrp="1"/>
          </p:cNvGraphicFramePr>
          <p:nvPr>
            <p:ph sz="half" idx="2"/>
            <p:extLst>
              <p:ext uri="{D42A27DB-BD31-4B8C-83A1-F6EECF244321}">
                <p14:modId xmlns:p14="http://schemas.microsoft.com/office/powerpoint/2010/main" val="92731846"/>
              </p:ext>
            </p:extLst>
          </p:nvPr>
        </p:nvGraphicFramePr>
        <p:xfrm>
          <a:off x="4697730" y="1369219"/>
          <a:ext cx="3886200" cy="32635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7890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827C-49F1-4F44-A272-764E359519ED}"/>
              </a:ext>
            </a:extLst>
          </p:cNvPr>
          <p:cNvSpPr>
            <a:spLocks noGrp="1"/>
          </p:cNvSpPr>
          <p:nvPr>
            <p:ph type="ctrTitle"/>
          </p:nvPr>
        </p:nvSpPr>
        <p:spPr/>
        <p:txBody>
          <a:bodyPr>
            <a:normAutofit/>
          </a:bodyPr>
          <a:lstStyle/>
          <a:p>
            <a:r>
              <a:rPr lang="en-US" sz="4050"/>
              <a:t>Stateless </a:t>
            </a:r>
            <a:r>
              <a:rPr lang="en-US" sz="4050" dirty="0"/>
              <a:t>people</a:t>
            </a:r>
            <a:endParaRPr lang="en-DK" sz="4050"/>
          </a:p>
        </p:txBody>
      </p:sp>
      <p:sp>
        <p:nvSpPr>
          <p:cNvPr id="3" name="Subtitle 2">
            <a:extLst>
              <a:ext uri="{FF2B5EF4-FFF2-40B4-BE49-F238E27FC236}">
                <a16:creationId xmlns:a16="http://schemas.microsoft.com/office/drawing/2014/main" id="{4950F221-A200-40DB-86FF-48B8D8B83AF9}"/>
              </a:ext>
            </a:extLst>
          </p:cNvPr>
          <p:cNvSpPr>
            <a:spLocks noGrp="1"/>
          </p:cNvSpPr>
          <p:nvPr>
            <p:ph type="subTitle" idx="1"/>
          </p:nvPr>
        </p:nvSpPr>
        <p:spPr/>
        <p:txBody>
          <a:bodyPr/>
          <a:lstStyle/>
          <a:p>
            <a:endParaRPr lang="en-DK"/>
          </a:p>
        </p:txBody>
      </p:sp>
    </p:spTree>
    <p:extLst>
      <p:ext uri="{BB962C8B-B14F-4D97-AF65-F5344CB8AC3E}">
        <p14:creationId xmlns:p14="http://schemas.microsoft.com/office/powerpoint/2010/main" val="35701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4F6D-EAAB-4E87-BCA6-0D259E73249B}"/>
              </a:ext>
            </a:extLst>
          </p:cNvPr>
          <p:cNvSpPr>
            <a:spLocks noGrp="1"/>
          </p:cNvSpPr>
          <p:nvPr>
            <p:ph type="title"/>
          </p:nvPr>
        </p:nvSpPr>
        <p:spPr>
          <a:xfrm>
            <a:off x="382102" y="204348"/>
            <a:ext cx="8581243" cy="968351"/>
          </a:xfrm>
        </p:spPr>
        <p:txBody>
          <a:bodyPr>
            <a:normAutofit/>
          </a:bodyPr>
          <a:lstStyle/>
          <a:p>
            <a:r>
              <a:rPr lang="en-US" sz="2400" b="0" dirty="0"/>
              <a:t>Progress was made on improving data on stateless populations and supporting the acquisition of citizenship</a:t>
            </a:r>
            <a:endParaRPr lang="en-DK" sz="2400" b="0" dirty="0"/>
          </a:p>
        </p:txBody>
      </p:sp>
      <p:pic>
        <p:nvPicPr>
          <p:cNvPr id="7" name="Content Placeholder 6">
            <a:extLst>
              <a:ext uri="{FF2B5EF4-FFF2-40B4-BE49-F238E27FC236}">
                <a16:creationId xmlns:a16="http://schemas.microsoft.com/office/drawing/2014/main" id="{1889A77A-6E04-4169-BD96-59A17A9EA16C}"/>
              </a:ext>
            </a:extLst>
          </p:cNvPr>
          <p:cNvPicPr>
            <a:picLocks noGrp="1" noChangeAspect="1"/>
          </p:cNvPicPr>
          <p:nvPr>
            <p:ph sz="half" idx="1"/>
          </p:nvPr>
        </p:nvPicPr>
        <p:blipFill>
          <a:blip r:embed="rId2"/>
          <a:stretch>
            <a:fillRect/>
          </a:stretch>
        </p:blipFill>
        <p:spPr>
          <a:xfrm>
            <a:off x="352548" y="1570122"/>
            <a:ext cx="4310893" cy="2506485"/>
          </a:xfrm>
        </p:spPr>
      </p:pic>
      <p:sp>
        <p:nvSpPr>
          <p:cNvPr id="5" name="Content Placeholder 4">
            <a:extLst>
              <a:ext uri="{FF2B5EF4-FFF2-40B4-BE49-F238E27FC236}">
                <a16:creationId xmlns:a16="http://schemas.microsoft.com/office/drawing/2014/main" id="{B2F52F9F-38A8-40C6-9A33-C9A76185A25C}"/>
              </a:ext>
            </a:extLst>
          </p:cNvPr>
          <p:cNvSpPr>
            <a:spLocks noGrp="1"/>
          </p:cNvSpPr>
          <p:nvPr>
            <p:ph sz="half" idx="2"/>
          </p:nvPr>
        </p:nvSpPr>
        <p:spPr>
          <a:xfrm>
            <a:off x="4648200" y="1482480"/>
            <a:ext cx="4315146" cy="3087195"/>
          </a:xfrm>
        </p:spPr>
        <p:txBody>
          <a:bodyPr>
            <a:normAutofit fontScale="62500" lnSpcReduction="20000"/>
          </a:bodyPr>
          <a:lstStyle/>
          <a:p>
            <a:r>
              <a:rPr lang="en-US" dirty="0"/>
              <a:t>Increase in number of known  stateless people to 4.3 million, driven by 1) additional countries reporting stateless populations for the first time, 2) improved registration and coverage, 3) children being born into statelessness.</a:t>
            </a:r>
          </a:p>
          <a:p>
            <a:r>
              <a:rPr lang="en-US" dirty="0"/>
              <a:t>Record number of stateless people acquired citizenship (81,200). Since the start of the #IBelong Campaign in 2014, 485,400 people have acquired a nationality or had their nationality confirmed.</a:t>
            </a:r>
            <a:endParaRPr lang="en-DK" dirty="0"/>
          </a:p>
        </p:txBody>
      </p:sp>
      <p:sp>
        <p:nvSpPr>
          <p:cNvPr id="6" name="Content Placeholder 7">
            <a:extLst>
              <a:ext uri="{FF2B5EF4-FFF2-40B4-BE49-F238E27FC236}">
                <a16:creationId xmlns:a16="http://schemas.microsoft.com/office/drawing/2014/main" id="{0D7F6564-73D9-4DE4-87A0-4150E948CB72}"/>
              </a:ext>
            </a:extLst>
          </p:cNvPr>
          <p:cNvSpPr txBox="1">
            <a:spLocks/>
          </p:cNvSpPr>
          <p:nvPr/>
        </p:nvSpPr>
        <p:spPr>
          <a:xfrm>
            <a:off x="382103" y="4131754"/>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 </a:t>
            </a:r>
          </a:p>
        </p:txBody>
      </p:sp>
    </p:spTree>
    <p:extLst>
      <p:ext uri="{BB962C8B-B14F-4D97-AF65-F5344CB8AC3E}">
        <p14:creationId xmlns:p14="http://schemas.microsoft.com/office/powerpoint/2010/main" val="375926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A1B-A96E-4C20-B657-C3B02E4CB17F}"/>
              </a:ext>
            </a:extLst>
          </p:cNvPr>
          <p:cNvSpPr>
            <a:spLocks noGrp="1"/>
          </p:cNvSpPr>
          <p:nvPr>
            <p:ph type="title"/>
          </p:nvPr>
        </p:nvSpPr>
        <p:spPr>
          <a:xfrm>
            <a:off x="382102" y="204348"/>
            <a:ext cx="8581243" cy="968351"/>
          </a:xfrm>
        </p:spPr>
        <p:txBody>
          <a:bodyPr>
            <a:normAutofit/>
          </a:bodyPr>
          <a:lstStyle/>
          <a:p>
            <a:r>
              <a:rPr lang="en-US" sz="2400" b="0" dirty="0"/>
              <a:t>89.3 million forcibly displaced worldwide at the end of 2021 – increasing to more than </a:t>
            </a:r>
            <a:r>
              <a:rPr lang="en-US" sz="2400" b="0" dirty="0">
                <a:hlinkClick r:id="rId3"/>
              </a:rPr>
              <a:t>100 million </a:t>
            </a:r>
            <a:r>
              <a:rPr lang="en-US" sz="2400" b="0" dirty="0"/>
              <a:t>by May 2022</a:t>
            </a:r>
            <a:endParaRPr lang="en-DK" sz="2400" b="0" dirty="0"/>
          </a:p>
        </p:txBody>
      </p:sp>
      <p:pic>
        <p:nvPicPr>
          <p:cNvPr id="5" name="Content Placeholder 4">
            <a:extLst>
              <a:ext uri="{FF2B5EF4-FFF2-40B4-BE49-F238E27FC236}">
                <a16:creationId xmlns:a16="http://schemas.microsoft.com/office/drawing/2014/main" id="{591CC9AA-BBB6-48DE-989D-BF86C255D312}"/>
              </a:ext>
            </a:extLst>
          </p:cNvPr>
          <p:cNvPicPr>
            <a:picLocks noGrp="1" noChangeAspect="1"/>
          </p:cNvPicPr>
          <p:nvPr>
            <p:ph idx="1"/>
          </p:nvPr>
        </p:nvPicPr>
        <p:blipFill>
          <a:blip r:embed="rId4"/>
          <a:stretch>
            <a:fillRect/>
          </a:stretch>
        </p:blipFill>
        <p:spPr>
          <a:xfrm>
            <a:off x="315884" y="1236266"/>
            <a:ext cx="6121603" cy="3251231"/>
          </a:xfrm>
        </p:spPr>
      </p:pic>
      <p:sp>
        <p:nvSpPr>
          <p:cNvPr id="6" name="TextBox 5">
            <a:extLst>
              <a:ext uri="{FF2B5EF4-FFF2-40B4-BE49-F238E27FC236}">
                <a16:creationId xmlns:a16="http://schemas.microsoft.com/office/drawing/2014/main" id="{111C2241-B290-433C-A32F-33AD3165B65F}"/>
              </a:ext>
            </a:extLst>
          </p:cNvPr>
          <p:cNvSpPr txBox="1"/>
          <p:nvPr/>
        </p:nvSpPr>
        <p:spPr>
          <a:xfrm>
            <a:off x="6241473" y="1268017"/>
            <a:ext cx="2746117" cy="3333220"/>
          </a:xfrm>
          <a:prstGeom prst="rect">
            <a:avLst/>
          </a:prstGeom>
          <a:noFill/>
        </p:spPr>
        <p:txBody>
          <a:bodyPr wrap="square" rtlCol="0">
            <a:spAutoFit/>
          </a:bodyPr>
          <a:lstStyle/>
          <a:p>
            <a:pPr marL="257175" indent="-257175">
              <a:lnSpc>
                <a:spcPct val="90000"/>
              </a:lnSpc>
              <a:spcBef>
                <a:spcPct val="0"/>
              </a:spcBef>
              <a:buClr>
                <a:schemeClr val="accent1"/>
              </a:buClr>
              <a:buFont typeface="Arial" panose="020B0604020202020204" pitchFamily="34" charset="0"/>
              <a:buChar char="•"/>
            </a:pPr>
            <a:r>
              <a:rPr lang="en-US" dirty="0">
                <a:latin typeface="Proxima Nova" panose="02000506030000020004" pitchFamily="50" charset="0"/>
                <a:ea typeface="+mj-ea"/>
                <a:cs typeface="+mj-cs"/>
              </a:rPr>
              <a:t>27.1 million refugees (+754,400), including 5.8 million Palestinian refugees under UNRWA’s mandate.</a:t>
            </a:r>
          </a:p>
          <a:p>
            <a:pPr marL="257175" indent="-257175">
              <a:lnSpc>
                <a:spcPct val="90000"/>
              </a:lnSpc>
              <a:spcBef>
                <a:spcPct val="0"/>
              </a:spcBef>
              <a:buClr>
                <a:schemeClr val="accent1"/>
              </a:buClr>
              <a:buFont typeface="Arial" panose="020B0604020202020204" pitchFamily="34" charset="0"/>
              <a:buChar char="•"/>
            </a:pPr>
            <a:r>
              <a:rPr lang="en-US" dirty="0">
                <a:latin typeface="Proxima Nova" panose="02000506030000020004" pitchFamily="50" charset="0"/>
                <a:ea typeface="+mj-ea"/>
                <a:cs typeface="+mj-cs"/>
              </a:rPr>
              <a:t>53.2 million IDPs</a:t>
            </a:r>
            <a:r>
              <a:rPr lang="en-US" baseline="30000" dirty="0">
                <a:latin typeface="Proxima Nova" panose="02000506030000020004" pitchFamily="50" charset="0"/>
                <a:ea typeface="+mj-ea"/>
                <a:cs typeface="+mj-cs"/>
              </a:rPr>
              <a:t>1</a:t>
            </a:r>
            <a:r>
              <a:rPr lang="en-US" dirty="0">
                <a:latin typeface="Proxima Nova" panose="02000506030000020004" pitchFamily="50" charset="0"/>
                <a:ea typeface="+mj-ea"/>
                <a:cs typeface="+mj-cs"/>
              </a:rPr>
              <a:t> (+5.1 million).</a:t>
            </a:r>
          </a:p>
          <a:p>
            <a:pPr marL="257175" indent="-257175">
              <a:lnSpc>
                <a:spcPct val="90000"/>
              </a:lnSpc>
              <a:spcBef>
                <a:spcPct val="0"/>
              </a:spcBef>
              <a:buClr>
                <a:schemeClr val="accent1"/>
              </a:buClr>
              <a:buFont typeface="Arial" panose="020B0604020202020204" pitchFamily="34" charset="0"/>
              <a:buChar char="•"/>
            </a:pPr>
            <a:r>
              <a:rPr lang="en-US" dirty="0">
                <a:latin typeface="Proxima Nova" panose="02000506030000020004" pitchFamily="50" charset="0"/>
                <a:ea typeface="+mj-ea"/>
                <a:cs typeface="+mj-cs"/>
              </a:rPr>
              <a:t>4.6 million asylum seekers (+438,400).</a:t>
            </a:r>
          </a:p>
          <a:p>
            <a:pPr marL="257175" indent="-257175">
              <a:lnSpc>
                <a:spcPct val="90000"/>
              </a:lnSpc>
              <a:spcBef>
                <a:spcPct val="0"/>
              </a:spcBef>
              <a:buClr>
                <a:schemeClr val="accent1"/>
              </a:buClr>
              <a:buFont typeface="Arial" panose="020B0604020202020204" pitchFamily="34" charset="0"/>
              <a:buChar char="•"/>
            </a:pPr>
            <a:r>
              <a:rPr lang="en-US" dirty="0">
                <a:latin typeface="Proxima Nova" panose="02000506030000020004" pitchFamily="50" charset="0"/>
                <a:ea typeface="+mj-ea"/>
                <a:cs typeface="+mj-cs"/>
              </a:rPr>
              <a:t>4.4 million Venezuelans displaced abroad (VDA) (+544,300).</a:t>
            </a:r>
            <a:endParaRPr lang="en-DK" dirty="0">
              <a:latin typeface="Proxima Nova" panose="02000506030000020004" pitchFamily="50" charset="0"/>
              <a:ea typeface="+mj-ea"/>
              <a:cs typeface="+mj-cs"/>
            </a:endParaRPr>
          </a:p>
        </p:txBody>
      </p:sp>
      <p:sp>
        <p:nvSpPr>
          <p:cNvPr id="7" name="Content Placeholder 7">
            <a:extLst>
              <a:ext uri="{FF2B5EF4-FFF2-40B4-BE49-F238E27FC236}">
                <a16:creationId xmlns:a16="http://schemas.microsoft.com/office/drawing/2014/main" id="{A7D1BDC6-BF43-4F37-9244-FE89DFEDADE7}"/>
              </a:ext>
            </a:extLst>
          </p:cNvPr>
          <p:cNvSpPr txBox="1">
            <a:spLocks/>
          </p:cNvSpPr>
          <p:nvPr/>
        </p:nvSpPr>
        <p:spPr>
          <a:xfrm>
            <a:off x="382103" y="4508057"/>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a:t>
            </a:r>
          </a:p>
          <a:p>
            <a:pPr marL="0" indent="0">
              <a:buNone/>
            </a:pPr>
            <a:r>
              <a:rPr lang="en-US" sz="900" baseline="30000" dirty="0">
                <a:solidFill>
                  <a:schemeClr val="bg1">
                    <a:lumMod val="75000"/>
                  </a:schemeClr>
                </a:solidFill>
                <a:ea typeface="+mj-ea"/>
                <a:cs typeface="+mj-cs"/>
              </a:rPr>
              <a:t>1 </a:t>
            </a:r>
            <a:r>
              <a:rPr lang="en-US" sz="900" dirty="0">
                <a:solidFill>
                  <a:schemeClr val="bg1">
                    <a:lumMod val="75000"/>
                  </a:schemeClr>
                </a:solidFill>
              </a:rPr>
              <a:t>Internal Displacement Monitoring Centre</a:t>
            </a:r>
            <a:endParaRPr lang="en-US" sz="1200" dirty="0">
              <a:solidFill>
                <a:schemeClr val="bg1">
                  <a:lumMod val="75000"/>
                </a:schemeClr>
              </a:solidFill>
            </a:endParaRPr>
          </a:p>
          <a:p>
            <a:endParaRPr lang="en-DK" sz="1200" dirty="0">
              <a:solidFill>
                <a:schemeClr val="bg1">
                  <a:lumMod val="75000"/>
                </a:schemeClr>
              </a:solidFill>
            </a:endParaRPr>
          </a:p>
        </p:txBody>
      </p:sp>
    </p:spTree>
    <p:extLst>
      <p:ext uri="{BB962C8B-B14F-4D97-AF65-F5344CB8AC3E}">
        <p14:creationId xmlns:p14="http://schemas.microsoft.com/office/powerpoint/2010/main" val="775276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8C77-B3A5-47E0-B419-E152C94A2BAA}"/>
              </a:ext>
            </a:extLst>
          </p:cNvPr>
          <p:cNvSpPr>
            <a:spLocks noGrp="1"/>
          </p:cNvSpPr>
          <p:nvPr>
            <p:ph type="ctrTitle"/>
          </p:nvPr>
        </p:nvSpPr>
        <p:spPr/>
        <p:txBody>
          <a:bodyPr/>
          <a:lstStyle/>
          <a:p>
            <a:r>
              <a:rPr lang="en-US" dirty="0">
                <a:solidFill>
                  <a:schemeClr val="bg1"/>
                </a:solidFill>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Global Trends 2021</a:t>
            </a:r>
            <a:endParaRPr lang="en-GB"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 name="Subtitle 2">
            <a:extLst>
              <a:ext uri="{FF2B5EF4-FFF2-40B4-BE49-F238E27FC236}">
                <a16:creationId xmlns:a16="http://schemas.microsoft.com/office/drawing/2014/main" id="{F5C7B227-736A-4922-9848-692D73889260}"/>
              </a:ext>
            </a:extLst>
          </p:cNvPr>
          <p:cNvSpPr>
            <a:spLocks noGrp="1"/>
          </p:cNvSpPr>
          <p:nvPr>
            <p:ph type="subTitle" idx="1"/>
          </p:nvPr>
        </p:nvSpPr>
        <p:spPr>
          <a:xfrm>
            <a:off x="1143000" y="2701528"/>
            <a:ext cx="6858000" cy="1779032"/>
          </a:xfrm>
        </p:spPr>
        <p:txBody>
          <a:bodyPr>
            <a:normAutofit fontScale="85000" lnSpcReduction="20000"/>
          </a:bodyPr>
          <a:lstStyle/>
          <a:p>
            <a:r>
              <a:rPr lang="en-US" sz="3000" dirty="0">
                <a:latin typeface="Lato" panose="020F0502020204030203" pitchFamily="34" charset="0"/>
                <a:ea typeface="Lato" panose="020F0502020204030203" pitchFamily="34" charset="0"/>
                <a:cs typeface="Lato" panose="020F0502020204030203" pitchFamily="34" charset="0"/>
              </a:rPr>
              <a:t>For additional information, including access to the full datasets please see the complete report and the refugee data finder:</a:t>
            </a:r>
          </a:p>
          <a:p>
            <a:r>
              <a:rPr lang="en-US" sz="3000" dirty="0">
                <a:solidFill>
                  <a:schemeClr val="bg1"/>
                </a:solidFill>
                <a:latin typeface="Lato" panose="020F0502020204030203" pitchFamily="34" charset="0"/>
                <a:ea typeface="Lato" panose="020F0502020204030203" pitchFamily="34" charset="0"/>
                <a:cs typeface="Lato" panose="020F0502020204030203" pitchFamily="34" charset="0"/>
                <a:hlinkClick r:id="rId4">
                  <a:extLst>
                    <a:ext uri="{A12FA001-AC4F-418D-AE19-62706E023703}">
                      <ahyp:hlinkClr xmlns:ahyp="http://schemas.microsoft.com/office/drawing/2018/hyperlinkcolor" val="tx"/>
                    </a:ext>
                  </a:extLst>
                </a:hlinkClick>
              </a:rPr>
              <a:t>www.unhcr.org/globaltrends</a:t>
            </a:r>
            <a:r>
              <a:rPr lang="en-US" sz="3000" dirty="0">
                <a:solidFill>
                  <a:schemeClr val="bg1"/>
                </a:solidFill>
                <a:latin typeface="Lato" panose="020F0502020204030203" pitchFamily="34" charset="0"/>
                <a:ea typeface="Lato" panose="020F0502020204030203" pitchFamily="34" charset="0"/>
                <a:cs typeface="Lato" panose="020F0502020204030203" pitchFamily="34" charset="0"/>
              </a:rPr>
              <a:t> </a:t>
            </a:r>
          </a:p>
          <a:p>
            <a:r>
              <a:rPr lang="en-US" sz="3000" dirty="0">
                <a:solidFill>
                  <a:schemeClr val="bg1"/>
                </a:solidFill>
                <a:latin typeface="Lato" panose="020F0502020204030203" pitchFamily="34" charset="0"/>
                <a:ea typeface="Lato" panose="020F0502020204030203" pitchFamily="34" charset="0"/>
                <a:cs typeface="Lato" panose="020F0502020204030203" pitchFamily="34" charset="0"/>
                <a:hlinkClick r:id="rId5">
                  <a:extLst>
                    <a:ext uri="{A12FA001-AC4F-418D-AE19-62706E023703}">
                      <ahyp:hlinkClr xmlns:ahyp="http://schemas.microsoft.com/office/drawing/2018/hyperlinkcolor" val="tx"/>
                    </a:ext>
                  </a:extLst>
                </a:hlinkClick>
              </a:rPr>
              <a:t>www.unhcr.org/refugee-statistics/</a:t>
            </a:r>
            <a:r>
              <a:rPr lang="en-US" sz="3000" dirty="0">
                <a:solidFill>
                  <a:schemeClr val="tx1"/>
                </a:solidFill>
                <a:latin typeface="Lato" panose="020F0502020204030203" pitchFamily="34" charset="0"/>
                <a:ea typeface="Lato" panose="020F0502020204030203" pitchFamily="34" charset="0"/>
                <a:cs typeface="Lato" panose="020F0502020204030203" pitchFamily="34" charset="0"/>
              </a:rPr>
              <a:t> </a:t>
            </a:r>
          </a:p>
          <a:p>
            <a:endParaRPr lang="en-US" sz="3000" dirty="0">
              <a:solidFill>
                <a:schemeClr val="tx1"/>
              </a:solidFill>
              <a:latin typeface="Lato" panose="020F0502020204030203" pitchFamily="34" charset="0"/>
              <a:ea typeface="Lato" panose="020F0502020204030203" pitchFamily="34" charset="0"/>
              <a:cs typeface="Lato" panose="020F0502020204030203" pitchFamily="34" charset="0"/>
            </a:endParaRPr>
          </a:p>
          <a:p>
            <a:endParaRPr lang="en-US" sz="3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63489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7C99D8-8686-4FFC-A22B-7A5608C04B62}"/>
              </a:ext>
            </a:extLst>
          </p:cNvPr>
          <p:cNvSpPr>
            <a:spLocks noGrp="1"/>
          </p:cNvSpPr>
          <p:nvPr>
            <p:ph type="title"/>
          </p:nvPr>
        </p:nvSpPr>
        <p:spPr>
          <a:xfrm>
            <a:off x="436264" y="204348"/>
            <a:ext cx="8527082" cy="968351"/>
          </a:xfrm>
        </p:spPr>
        <p:txBody>
          <a:bodyPr>
            <a:normAutofit/>
          </a:bodyPr>
          <a:lstStyle/>
          <a:p>
            <a:r>
              <a:rPr lang="en-US" sz="2400" b="0" dirty="0"/>
              <a:t>Demographic coverage continues to improve for forcibly displaced people and for other population groups</a:t>
            </a:r>
            <a:endParaRPr lang="en-DK" sz="2400" b="0" dirty="0"/>
          </a:p>
        </p:txBody>
      </p:sp>
      <p:pic>
        <p:nvPicPr>
          <p:cNvPr id="5" name="Content Placeholder 4">
            <a:extLst>
              <a:ext uri="{FF2B5EF4-FFF2-40B4-BE49-F238E27FC236}">
                <a16:creationId xmlns:a16="http://schemas.microsoft.com/office/drawing/2014/main" id="{D253C41D-B6E5-4BBD-A79F-261E5ED5917E}"/>
              </a:ext>
            </a:extLst>
          </p:cNvPr>
          <p:cNvPicPr>
            <a:picLocks noGrp="1" noChangeAspect="1"/>
          </p:cNvPicPr>
          <p:nvPr>
            <p:ph sz="half" idx="1"/>
          </p:nvPr>
        </p:nvPicPr>
        <p:blipFill>
          <a:blip r:embed="rId2"/>
          <a:stretch>
            <a:fillRect/>
          </a:stretch>
        </p:blipFill>
        <p:spPr>
          <a:xfrm>
            <a:off x="628650" y="1399926"/>
            <a:ext cx="3886200" cy="3202090"/>
          </a:xfrm>
        </p:spPr>
      </p:pic>
      <p:graphicFrame>
        <p:nvGraphicFramePr>
          <p:cNvPr id="4" name="Table 8">
            <a:extLst>
              <a:ext uri="{FF2B5EF4-FFF2-40B4-BE49-F238E27FC236}">
                <a16:creationId xmlns:a16="http://schemas.microsoft.com/office/drawing/2014/main" id="{69688746-2C67-4348-B048-A1E7141744A4}"/>
              </a:ext>
            </a:extLst>
          </p:cNvPr>
          <p:cNvGraphicFramePr>
            <a:graphicFrameLocks noGrp="1"/>
          </p:cNvGraphicFramePr>
          <p:nvPr>
            <p:ph sz="half" idx="2"/>
            <p:extLst>
              <p:ext uri="{D42A27DB-BD31-4B8C-83A1-F6EECF244321}">
                <p14:modId xmlns:p14="http://schemas.microsoft.com/office/powerpoint/2010/main" val="3994032777"/>
              </p:ext>
            </p:extLst>
          </p:nvPr>
        </p:nvGraphicFramePr>
        <p:xfrm>
          <a:off x="4899375" y="1399926"/>
          <a:ext cx="3615976" cy="3459470"/>
        </p:xfrm>
        <a:graphic>
          <a:graphicData uri="http://schemas.openxmlformats.org/drawingml/2006/table">
            <a:tbl>
              <a:tblPr firstRow="1" bandRow="1">
                <a:tableStyleId>{5C22544A-7EE6-4342-B048-85BDC9FD1C3A}</a:tableStyleId>
              </a:tblPr>
              <a:tblGrid>
                <a:gridCol w="2270093">
                  <a:extLst>
                    <a:ext uri="{9D8B030D-6E8A-4147-A177-3AD203B41FA5}">
                      <a16:colId xmlns:a16="http://schemas.microsoft.com/office/drawing/2014/main" val="1371624330"/>
                    </a:ext>
                  </a:extLst>
                </a:gridCol>
                <a:gridCol w="632460">
                  <a:extLst>
                    <a:ext uri="{9D8B030D-6E8A-4147-A177-3AD203B41FA5}">
                      <a16:colId xmlns:a16="http://schemas.microsoft.com/office/drawing/2014/main" val="1927104375"/>
                    </a:ext>
                  </a:extLst>
                </a:gridCol>
                <a:gridCol w="713423">
                  <a:extLst>
                    <a:ext uri="{9D8B030D-6E8A-4147-A177-3AD203B41FA5}">
                      <a16:colId xmlns:a16="http://schemas.microsoft.com/office/drawing/2014/main" val="3782621210"/>
                    </a:ext>
                  </a:extLst>
                </a:gridCol>
              </a:tblGrid>
              <a:tr h="305561">
                <a:tc>
                  <a:txBody>
                    <a:bodyPr/>
                    <a:lstStyle/>
                    <a:p>
                      <a:r>
                        <a:rPr lang="en-US" sz="1100" dirty="0">
                          <a:solidFill>
                            <a:schemeClr val="bg1"/>
                          </a:solidFill>
                        </a:rPr>
                        <a:t>Population Group</a:t>
                      </a:r>
                      <a:endParaRPr lang="en-DK" sz="1100" dirty="0">
                        <a:solidFill>
                          <a:schemeClr val="bg1"/>
                        </a:solidFill>
                      </a:endParaRPr>
                    </a:p>
                  </a:txBody>
                  <a:tcPr marL="68580" marR="68580" marT="34290" marB="34290"/>
                </a:tc>
                <a:tc>
                  <a:txBody>
                    <a:bodyPr/>
                    <a:lstStyle/>
                    <a:p>
                      <a:pPr algn="ctr"/>
                      <a:r>
                        <a:rPr lang="en-US" sz="1100" dirty="0">
                          <a:solidFill>
                            <a:schemeClr val="bg1"/>
                          </a:solidFill>
                        </a:rPr>
                        <a:t>Female</a:t>
                      </a:r>
                      <a:endParaRPr lang="en-DK" sz="1100" dirty="0">
                        <a:solidFill>
                          <a:schemeClr val="bg1"/>
                        </a:solidFill>
                      </a:endParaRPr>
                    </a:p>
                  </a:txBody>
                  <a:tcPr marL="68580" marR="68580" marT="34290" marB="34290"/>
                </a:tc>
                <a:tc>
                  <a:txBody>
                    <a:bodyPr/>
                    <a:lstStyle/>
                    <a:p>
                      <a:pPr algn="ctr"/>
                      <a:r>
                        <a:rPr lang="en-US" sz="1100" dirty="0">
                          <a:solidFill>
                            <a:schemeClr val="bg1"/>
                          </a:solidFill>
                        </a:rPr>
                        <a:t>Children</a:t>
                      </a:r>
                      <a:endParaRPr lang="en-DK" sz="1100" dirty="0">
                        <a:solidFill>
                          <a:schemeClr val="bg1"/>
                        </a:solidFill>
                      </a:endParaRPr>
                    </a:p>
                  </a:txBody>
                  <a:tcPr marL="68580" marR="68580" marT="34290" marB="34290"/>
                </a:tc>
                <a:extLst>
                  <a:ext uri="{0D108BD9-81ED-4DB2-BD59-A6C34878D82A}">
                    <a16:rowId xmlns:a16="http://schemas.microsoft.com/office/drawing/2014/main" val="2215410239"/>
                  </a:ext>
                </a:extLst>
              </a:tr>
              <a:tr h="305561">
                <a:tc>
                  <a:txBody>
                    <a:bodyPr/>
                    <a:lstStyle/>
                    <a:p>
                      <a:r>
                        <a:rPr lang="en-US" sz="1100" dirty="0">
                          <a:solidFill>
                            <a:schemeClr val="tx1"/>
                          </a:solidFill>
                        </a:rPr>
                        <a:t>Refugees</a:t>
                      </a:r>
                      <a:endParaRPr lang="en-DK" sz="1100" dirty="0">
                        <a:solidFill>
                          <a:schemeClr val="tx1"/>
                        </a:solidFill>
                      </a:endParaRPr>
                    </a:p>
                  </a:txBody>
                  <a:tcPr marL="68580" marR="68580" marT="34290" marB="34290"/>
                </a:tc>
                <a:tc>
                  <a:txBody>
                    <a:bodyPr/>
                    <a:lstStyle/>
                    <a:p>
                      <a:pPr algn="ctr"/>
                      <a:r>
                        <a:rPr lang="en-US" sz="1100" dirty="0">
                          <a:solidFill>
                            <a:schemeClr val="tx1"/>
                          </a:solidFill>
                        </a:rPr>
                        <a:t>49%</a:t>
                      </a:r>
                      <a:endParaRPr lang="en-DK" sz="1100" dirty="0">
                        <a:solidFill>
                          <a:schemeClr val="tx1"/>
                        </a:solidFill>
                      </a:endParaRPr>
                    </a:p>
                  </a:txBody>
                  <a:tcPr marL="68580" marR="68580" marT="34290" marB="34290"/>
                </a:tc>
                <a:tc>
                  <a:txBody>
                    <a:bodyPr/>
                    <a:lstStyle/>
                    <a:p>
                      <a:pPr algn="ctr"/>
                      <a:r>
                        <a:rPr lang="en-US" sz="1100" dirty="0">
                          <a:solidFill>
                            <a:schemeClr val="tx1"/>
                          </a:solidFill>
                        </a:rPr>
                        <a:t>49%</a:t>
                      </a:r>
                      <a:endParaRPr lang="en-DK" sz="1100" dirty="0">
                        <a:solidFill>
                          <a:schemeClr val="tx1"/>
                        </a:solidFill>
                      </a:endParaRPr>
                    </a:p>
                  </a:txBody>
                  <a:tcPr marL="68580" marR="68580" marT="34290" marB="34290"/>
                </a:tc>
                <a:extLst>
                  <a:ext uri="{0D108BD9-81ED-4DB2-BD59-A6C34878D82A}">
                    <a16:rowId xmlns:a16="http://schemas.microsoft.com/office/drawing/2014/main" val="2447721047"/>
                  </a:ext>
                </a:extLst>
              </a:tr>
              <a:tr h="305561">
                <a:tc>
                  <a:txBody>
                    <a:bodyPr/>
                    <a:lstStyle/>
                    <a:p>
                      <a:r>
                        <a:rPr lang="en-US" sz="1100" dirty="0">
                          <a:solidFill>
                            <a:schemeClr val="tx1"/>
                          </a:solidFill>
                        </a:rPr>
                        <a:t>People refugee-like situations</a:t>
                      </a:r>
                      <a:endParaRPr lang="en-DK" sz="1100" dirty="0">
                        <a:solidFill>
                          <a:schemeClr val="tx1"/>
                        </a:solidFill>
                      </a:endParaRPr>
                    </a:p>
                  </a:txBody>
                  <a:tcPr marL="68580" marR="68580" marT="34290" marB="34290"/>
                </a:tc>
                <a:tc>
                  <a:txBody>
                    <a:bodyPr/>
                    <a:lstStyle/>
                    <a:p>
                      <a:pPr algn="ctr"/>
                      <a:r>
                        <a:rPr lang="en-US" sz="1100" dirty="0">
                          <a:solidFill>
                            <a:schemeClr val="tx1"/>
                          </a:solidFill>
                        </a:rPr>
                        <a:t>41%</a:t>
                      </a:r>
                      <a:endParaRPr lang="en-DK" sz="1100" dirty="0">
                        <a:solidFill>
                          <a:schemeClr val="tx1"/>
                        </a:solidFill>
                      </a:endParaRPr>
                    </a:p>
                  </a:txBody>
                  <a:tcPr marL="68580" marR="68580" marT="34290" marB="34290"/>
                </a:tc>
                <a:tc>
                  <a:txBody>
                    <a:bodyPr/>
                    <a:lstStyle/>
                    <a:p>
                      <a:pPr algn="ctr"/>
                      <a:r>
                        <a:rPr lang="en-US" sz="1100" dirty="0">
                          <a:solidFill>
                            <a:schemeClr val="tx1"/>
                          </a:solidFill>
                        </a:rPr>
                        <a:t>52%</a:t>
                      </a:r>
                      <a:endParaRPr lang="en-DK" sz="1100" dirty="0">
                        <a:solidFill>
                          <a:schemeClr val="tx1"/>
                        </a:solidFill>
                      </a:endParaRPr>
                    </a:p>
                  </a:txBody>
                  <a:tcPr marL="68580" marR="68580" marT="34290" marB="34290"/>
                </a:tc>
                <a:extLst>
                  <a:ext uri="{0D108BD9-81ED-4DB2-BD59-A6C34878D82A}">
                    <a16:rowId xmlns:a16="http://schemas.microsoft.com/office/drawing/2014/main" val="3268711929"/>
                  </a:ext>
                </a:extLst>
              </a:tr>
              <a:tr h="305561">
                <a:tc>
                  <a:txBody>
                    <a:bodyPr/>
                    <a:lstStyle/>
                    <a:p>
                      <a:r>
                        <a:rPr lang="en-US" sz="1100" dirty="0">
                          <a:solidFill>
                            <a:schemeClr val="tx1"/>
                          </a:solidFill>
                        </a:rPr>
                        <a:t>Palestine refugees under UNRWA’s</a:t>
                      </a:r>
                      <a:endParaRPr lang="en-DK" sz="1100" dirty="0">
                        <a:solidFill>
                          <a:schemeClr val="tx1"/>
                        </a:solidFill>
                      </a:endParaRPr>
                    </a:p>
                  </a:txBody>
                  <a:tcPr marL="68580" marR="68580" marT="34290" marB="34290"/>
                </a:tc>
                <a:tc>
                  <a:txBody>
                    <a:bodyPr/>
                    <a:lstStyle/>
                    <a:p>
                      <a:pPr algn="ctr"/>
                      <a:r>
                        <a:rPr lang="en-US" sz="1100" dirty="0">
                          <a:solidFill>
                            <a:schemeClr val="tx1"/>
                          </a:solidFill>
                        </a:rPr>
                        <a:t>49%</a:t>
                      </a:r>
                      <a:endParaRPr lang="en-DK" sz="1100" dirty="0">
                        <a:solidFill>
                          <a:schemeClr val="tx1"/>
                        </a:solidFill>
                      </a:endParaRPr>
                    </a:p>
                  </a:txBody>
                  <a:tcPr marL="68580" marR="68580" marT="34290" marB="34290"/>
                </a:tc>
                <a:tc>
                  <a:txBody>
                    <a:bodyPr/>
                    <a:lstStyle/>
                    <a:p>
                      <a:pPr algn="ctr"/>
                      <a:r>
                        <a:rPr lang="en-US" sz="1100" dirty="0">
                          <a:solidFill>
                            <a:schemeClr val="tx1"/>
                          </a:solidFill>
                        </a:rPr>
                        <a:t>31%</a:t>
                      </a:r>
                      <a:endParaRPr lang="en-DK" sz="1100" dirty="0">
                        <a:solidFill>
                          <a:schemeClr val="tx1"/>
                        </a:solidFill>
                      </a:endParaRPr>
                    </a:p>
                  </a:txBody>
                  <a:tcPr marL="68580" marR="68580" marT="34290" marB="34290"/>
                </a:tc>
                <a:extLst>
                  <a:ext uri="{0D108BD9-81ED-4DB2-BD59-A6C34878D82A}">
                    <a16:rowId xmlns:a16="http://schemas.microsoft.com/office/drawing/2014/main" val="278215465"/>
                  </a:ext>
                </a:extLst>
              </a:tr>
              <a:tr h="305561">
                <a:tc>
                  <a:txBody>
                    <a:bodyPr/>
                    <a:lstStyle/>
                    <a:p>
                      <a:r>
                        <a:rPr lang="en-US" sz="1100" dirty="0">
                          <a:solidFill>
                            <a:schemeClr val="tx1"/>
                          </a:solidFill>
                        </a:rPr>
                        <a:t>Venezuelans displaced abroad</a:t>
                      </a:r>
                      <a:endParaRPr lang="en-DK" sz="1100" dirty="0">
                        <a:solidFill>
                          <a:schemeClr val="tx1"/>
                        </a:solidFill>
                      </a:endParaRPr>
                    </a:p>
                  </a:txBody>
                  <a:tcPr marL="68580" marR="68580" marT="34290" marB="34290"/>
                </a:tc>
                <a:tc>
                  <a:txBody>
                    <a:bodyPr/>
                    <a:lstStyle/>
                    <a:p>
                      <a:pPr algn="ctr"/>
                      <a:r>
                        <a:rPr lang="en-US" sz="1100" dirty="0">
                          <a:solidFill>
                            <a:schemeClr val="tx1"/>
                          </a:solidFill>
                        </a:rPr>
                        <a:t>51%</a:t>
                      </a:r>
                      <a:endParaRPr lang="en-DK" sz="1100" dirty="0">
                        <a:solidFill>
                          <a:schemeClr val="tx1"/>
                        </a:solidFill>
                      </a:endParaRPr>
                    </a:p>
                  </a:txBody>
                  <a:tcPr marL="68580" marR="68580" marT="34290" marB="34290"/>
                </a:tc>
                <a:tc>
                  <a:txBody>
                    <a:bodyPr/>
                    <a:lstStyle/>
                    <a:p>
                      <a:pPr algn="ctr"/>
                      <a:r>
                        <a:rPr lang="en-US" sz="1100" dirty="0">
                          <a:solidFill>
                            <a:schemeClr val="tx1"/>
                          </a:solidFill>
                        </a:rPr>
                        <a:t>28%</a:t>
                      </a:r>
                      <a:endParaRPr lang="en-DK" sz="1100" dirty="0">
                        <a:solidFill>
                          <a:schemeClr val="tx1"/>
                        </a:solidFill>
                      </a:endParaRPr>
                    </a:p>
                  </a:txBody>
                  <a:tcPr marL="68580" marR="68580" marT="34290" marB="34290"/>
                </a:tc>
                <a:extLst>
                  <a:ext uri="{0D108BD9-81ED-4DB2-BD59-A6C34878D82A}">
                    <a16:rowId xmlns:a16="http://schemas.microsoft.com/office/drawing/2014/main" val="3035965895"/>
                  </a:ext>
                </a:extLst>
              </a:tr>
              <a:tr h="305561">
                <a:tc>
                  <a:txBody>
                    <a:bodyPr/>
                    <a:lstStyle/>
                    <a:p>
                      <a:r>
                        <a:rPr lang="en-US" sz="1100" dirty="0">
                          <a:solidFill>
                            <a:schemeClr val="tx1"/>
                          </a:solidFill>
                        </a:rPr>
                        <a:t>Asylum-seekers</a:t>
                      </a:r>
                      <a:endParaRPr lang="en-DK" sz="1100" dirty="0">
                        <a:solidFill>
                          <a:schemeClr val="tx1"/>
                        </a:solidFill>
                      </a:endParaRPr>
                    </a:p>
                  </a:txBody>
                  <a:tcPr marL="68580" marR="68580" marT="34290" marB="34290"/>
                </a:tc>
                <a:tc>
                  <a:txBody>
                    <a:bodyPr/>
                    <a:lstStyle/>
                    <a:p>
                      <a:pPr algn="ctr"/>
                      <a:r>
                        <a:rPr lang="en-US" sz="1100" dirty="0">
                          <a:solidFill>
                            <a:schemeClr val="tx1"/>
                          </a:solidFill>
                        </a:rPr>
                        <a:t>40%</a:t>
                      </a:r>
                      <a:endParaRPr lang="en-DK" sz="1100" dirty="0">
                        <a:solidFill>
                          <a:schemeClr val="tx1"/>
                        </a:solidFill>
                      </a:endParaRPr>
                    </a:p>
                  </a:txBody>
                  <a:tcPr marL="68580" marR="68580" marT="34290" marB="34290"/>
                </a:tc>
                <a:tc>
                  <a:txBody>
                    <a:bodyPr/>
                    <a:lstStyle/>
                    <a:p>
                      <a:pPr algn="ctr"/>
                      <a:r>
                        <a:rPr lang="en-US" sz="1100" dirty="0">
                          <a:solidFill>
                            <a:schemeClr val="tx1"/>
                          </a:solidFill>
                        </a:rPr>
                        <a:t>25%</a:t>
                      </a:r>
                      <a:endParaRPr lang="en-DK" sz="1100" dirty="0">
                        <a:solidFill>
                          <a:schemeClr val="tx1"/>
                        </a:solidFill>
                      </a:endParaRPr>
                    </a:p>
                  </a:txBody>
                  <a:tcPr marL="68580" marR="68580" marT="34290" marB="34290"/>
                </a:tc>
                <a:extLst>
                  <a:ext uri="{0D108BD9-81ED-4DB2-BD59-A6C34878D82A}">
                    <a16:rowId xmlns:a16="http://schemas.microsoft.com/office/drawing/2014/main" val="2760615950"/>
                  </a:ext>
                </a:extLst>
              </a:tr>
              <a:tr h="305561">
                <a:tc>
                  <a:txBody>
                    <a:bodyPr/>
                    <a:lstStyle/>
                    <a:p>
                      <a:r>
                        <a:rPr lang="en-US" sz="1100" dirty="0">
                          <a:solidFill>
                            <a:schemeClr val="tx1"/>
                          </a:solidFill>
                        </a:rPr>
                        <a:t>Internally displaced people</a:t>
                      </a:r>
                      <a:r>
                        <a:rPr lang="en-US" sz="1100" kern="1200" baseline="30000" dirty="0">
                          <a:solidFill>
                            <a:schemeClr val="tx1"/>
                          </a:solidFill>
                          <a:latin typeface="Proxima Nova" panose="02000506030000020004" pitchFamily="50" charset="0"/>
                          <a:ea typeface="+mn-ea"/>
                          <a:cs typeface="+mn-cs"/>
                        </a:rPr>
                        <a:t>1</a:t>
                      </a:r>
                      <a:endParaRPr lang="en-DK" sz="1100" dirty="0">
                        <a:solidFill>
                          <a:schemeClr val="tx1"/>
                        </a:solidFill>
                      </a:endParaRPr>
                    </a:p>
                  </a:txBody>
                  <a:tcPr marL="68580" marR="68580" marT="34290" marB="34290"/>
                </a:tc>
                <a:tc>
                  <a:txBody>
                    <a:bodyPr/>
                    <a:lstStyle/>
                    <a:p>
                      <a:pPr algn="ctr"/>
                      <a:r>
                        <a:rPr lang="en-US" sz="1100" dirty="0">
                          <a:solidFill>
                            <a:schemeClr val="tx1"/>
                          </a:solidFill>
                        </a:rPr>
                        <a:t>50%</a:t>
                      </a:r>
                      <a:endParaRPr lang="en-DK" sz="1100" dirty="0">
                        <a:solidFill>
                          <a:schemeClr val="tx1"/>
                        </a:solidFill>
                      </a:endParaRPr>
                    </a:p>
                  </a:txBody>
                  <a:tcPr marL="68580" marR="68580" marT="34290" marB="34290"/>
                </a:tc>
                <a:tc>
                  <a:txBody>
                    <a:bodyPr/>
                    <a:lstStyle/>
                    <a:p>
                      <a:pPr algn="ctr"/>
                      <a:r>
                        <a:rPr lang="en-US" sz="1100" dirty="0">
                          <a:solidFill>
                            <a:schemeClr val="tx1"/>
                          </a:solidFill>
                        </a:rPr>
                        <a:t>43%</a:t>
                      </a:r>
                      <a:endParaRPr lang="en-DK" sz="1100" dirty="0">
                        <a:solidFill>
                          <a:schemeClr val="tx1"/>
                        </a:solidFill>
                      </a:endParaRPr>
                    </a:p>
                  </a:txBody>
                  <a:tcPr marL="68580" marR="68580" marT="34290" marB="34290"/>
                </a:tc>
                <a:extLst>
                  <a:ext uri="{0D108BD9-81ED-4DB2-BD59-A6C34878D82A}">
                    <a16:rowId xmlns:a16="http://schemas.microsoft.com/office/drawing/2014/main" val="873257370"/>
                  </a:ext>
                </a:extLst>
              </a:tr>
              <a:tr h="305561">
                <a:tc>
                  <a:txBody>
                    <a:bodyPr/>
                    <a:lstStyle/>
                    <a:p>
                      <a:r>
                        <a:rPr lang="en-US" sz="1100" dirty="0">
                          <a:solidFill>
                            <a:schemeClr val="tx1"/>
                          </a:solidFill>
                        </a:rPr>
                        <a:t>Refugee returnees</a:t>
                      </a:r>
                      <a:endParaRPr lang="en-DK" sz="1100" dirty="0">
                        <a:solidFill>
                          <a:schemeClr val="tx1"/>
                        </a:solidFill>
                      </a:endParaRPr>
                    </a:p>
                  </a:txBody>
                  <a:tcPr marL="68580" marR="68580" marT="34290" marB="34290"/>
                </a:tc>
                <a:tc>
                  <a:txBody>
                    <a:bodyPr/>
                    <a:lstStyle/>
                    <a:p>
                      <a:pPr algn="ctr"/>
                      <a:r>
                        <a:rPr lang="en-US" sz="1100" dirty="0">
                          <a:solidFill>
                            <a:schemeClr val="tx1"/>
                          </a:solidFill>
                        </a:rPr>
                        <a:t>54%</a:t>
                      </a:r>
                      <a:endParaRPr lang="en-DK" sz="1100" dirty="0">
                        <a:solidFill>
                          <a:schemeClr val="tx1"/>
                        </a:solidFill>
                      </a:endParaRPr>
                    </a:p>
                  </a:txBody>
                  <a:tcPr marL="68580" marR="68580" marT="34290" marB="34290"/>
                </a:tc>
                <a:tc>
                  <a:txBody>
                    <a:bodyPr/>
                    <a:lstStyle/>
                    <a:p>
                      <a:pPr algn="ctr"/>
                      <a:r>
                        <a:rPr lang="en-US" sz="1100" dirty="0">
                          <a:solidFill>
                            <a:schemeClr val="tx1"/>
                          </a:solidFill>
                        </a:rPr>
                        <a:t>58%</a:t>
                      </a:r>
                      <a:endParaRPr lang="en-DK" sz="1100" dirty="0">
                        <a:solidFill>
                          <a:schemeClr val="tx1"/>
                        </a:solidFill>
                      </a:endParaRPr>
                    </a:p>
                  </a:txBody>
                  <a:tcPr marL="68580" marR="68580" marT="34290" marB="34290"/>
                </a:tc>
                <a:extLst>
                  <a:ext uri="{0D108BD9-81ED-4DB2-BD59-A6C34878D82A}">
                    <a16:rowId xmlns:a16="http://schemas.microsoft.com/office/drawing/2014/main" val="1021567029"/>
                  </a:ext>
                </a:extLst>
              </a:tr>
              <a:tr h="305561">
                <a:tc>
                  <a:txBody>
                    <a:bodyPr/>
                    <a:lstStyle/>
                    <a:p>
                      <a:r>
                        <a:rPr lang="en-US" sz="1100" dirty="0">
                          <a:solidFill>
                            <a:schemeClr val="tx1"/>
                          </a:solidFill>
                        </a:rPr>
                        <a:t>IDP returnees </a:t>
                      </a:r>
                      <a:endParaRPr lang="en-DK" sz="1100" dirty="0">
                        <a:solidFill>
                          <a:schemeClr val="tx1"/>
                        </a:solidFill>
                      </a:endParaRPr>
                    </a:p>
                  </a:txBody>
                  <a:tcPr marL="68580" marR="68580" marT="34290" marB="34290"/>
                </a:tc>
                <a:tc>
                  <a:txBody>
                    <a:bodyPr/>
                    <a:lstStyle/>
                    <a:p>
                      <a:pPr algn="ctr"/>
                      <a:r>
                        <a:rPr lang="en-US" sz="1100" dirty="0">
                          <a:solidFill>
                            <a:schemeClr val="tx1"/>
                          </a:solidFill>
                        </a:rPr>
                        <a:t>50%</a:t>
                      </a:r>
                      <a:endParaRPr lang="en-DK" sz="1100" dirty="0">
                        <a:solidFill>
                          <a:schemeClr val="tx1"/>
                        </a:solidFill>
                      </a:endParaRPr>
                    </a:p>
                  </a:txBody>
                  <a:tcPr marL="68580" marR="68580" marT="34290" marB="34290"/>
                </a:tc>
                <a:tc>
                  <a:txBody>
                    <a:bodyPr/>
                    <a:lstStyle/>
                    <a:p>
                      <a:pPr algn="ctr"/>
                      <a:r>
                        <a:rPr lang="en-US" sz="1100" dirty="0">
                          <a:solidFill>
                            <a:schemeClr val="tx1"/>
                          </a:solidFill>
                        </a:rPr>
                        <a:t>58%</a:t>
                      </a:r>
                      <a:endParaRPr lang="en-DK" sz="1100" dirty="0">
                        <a:solidFill>
                          <a:schemeClr val="tx1"/>
                        </a:solidFill>
                      </a:endParaRPr>
                    </a:p>
                  </a:txBody>
                  <a:tcPr marL="68580" marR="68580" marT="34290" marB="34290"/>
                </a:tc>
                <a:extLst>
                  <a:ext uri="{0D108BD9-81ED-4DB2-BD59-A6C34878D82A}">
                    <a16:rowId xmlns:a16="http://schemas.microsoft.com/office/drawing/2014/main" val="1604343624"/>
                  </a:ext>
                </a:extLst>
              </a:tr>
              <a:tr h="305561">
                <a:tc>
                  <a:txBody>
                    <a:bodyPr/>
                    <a:lstStyle/>
                    <a:p>
                      <a:r>
                        <a:rPr lang="en-US" sz="1100" dirty="0">
                          <a:solidFill>
                            <a:schemeClr val="tx1"/>
                          </a:solidFill>
                        </a:rPr>
                        <a:t>Stateless Persons</a:t>
                      </a:r>
                      <a:endParaRPr lang="en-DK" sz="1100" dirty="0">
                        <a:solidFill>
                          <a:schemeClr val="tx1"/>
                        </a:solidFill>
                      </a:endParaRPr>
                    </a:p>
                  </a:txBody>
                  <a:tcPr marL="68580" marR="68580" marT="34290" marB="34290"/>
                </a:tc>
                <a:tc>
                  <a:txBody>
                    <a:bodyPr/>
                    <a:lstStyle/>
                    <a:p>
                      <a:pPr algn="ctr"/>
                      <a:r>
                        <a:rPr lang="en-US" sz="1100" dirty="0">
                          <a:solidFill>
                            <a:schemeClr val="tx1"/>
                          </a:solidFill>
                        </a:rPr>
                        <a:t>52%</a:t>
                      </a:r>
                      <a:endParaRPr lang="en-DK" sz="1100" dirty="0">
                        <a:solidFill>
                          <a:schemeClr val="tx1"/>
                        </a:solidFill>
                      </a:endParaRPr>
                    </a:p>
                  </a:txBody>
                  <a:tcPr marL="68580" marR="68580" marT="34290" marB="34290"/>
                </a:tc>
                <a:tc>
                  <a:txBody>
                    <a:bodyPr/>
                    <a:lstStyle/>
                    <a:p>
                      <a:pPr algn="ctr"/>
                      <a:r>
                        <a:rPr lang="en-US" sz="1100" dirty="0">
                          <a:solidFill>
                            <a:schemeClr val="tx1"/>
                          </a:solidFill>
                        </a:rPr>
                        <a:t>44%</a:t>
                      </a:r>
                      <a:endParaRPr lang="en-DK" sz="1100" dirty="0">
                        <a:solidFill>
                          <a:schemeClr val="tx1"/>
                        </a:solidFill>
                      </a:endParaRPr>
                    </a:p>
                  </a:txBody>
                  <a:tcPr marL="68580" marR="68580" marT="34290" marB="34290"/>
                </a:tc>
                <a:extLst>
                  <a:ext uri="{0D108BD9-81ED-4DB2-BD59-A6C34878D82A}">
                    <a16:rowId xmlns:a16="http://schemas.microsoft.com/office/drawing/2014/main" val="1403144046"/>
                  </a:ext>
                </a:extLst>
              </a:tr>
              <a:tr h="305561">
                <a:tc>
                  <a:txBody>
                    <a:bodyPr/>
                    <a:lstStyle/>
                    <a:p>
                      <a:r>
                        <a:rPr lang="en-US" sz="1100" dirty="0">
                          <a:solidFill>
                            <a:schemeClr val="tx1"/>
                          </a:solidFill>
                        </a:rPr>
                        <a:t>Others of concern </a:t>
                      </a:r>
                      <a:endParaRPr lang="en-DK" sz="1100" dirty="0">
                        <a:solidFill>
                          <a:schemeClr val="tx1"/>
                        </a:solidFill>
                      </a:endParaRPr>
                    </a:p>
                  </a:txBody>
                  <a:tcPr marL="68580" marR="68580" marT="34290" marB="34290"/>
                </a:tc>
                <a:tc>
                  <a:txBody>
                    <a:bodyPr/>
                    <a:lstStyle/>
                    <a:p>
                      <a:pPr algn="ctr"/>
                      <a:r>
                        <a:rPr lang="en-US" sz="1100" dirty="0">
                          <a:solidFill>
                            <a:schemeClr val="tx1"/>
                          </a:solidFill>
                        </a:rPr>
                        <a:t>54%</a:t>
                      </a:r>
                      <a:endParaRPr lang="en-DK" sz="1100" dirty="0">
                        <a:solidFill>
                          <a:schemeClr val="tx1"/>
                        </a:solidFill>
                      </a:endParaRPr>
                    </a:p>
                  </a:txBody>
                  <a:tcPr marL="68580" marR="68580" marT="34290" marB="34290"/>
                </a:tc>
                <a:tc>
                  <a:txBody>
                    <a:bodyPr/>
                    <a:lstStyle/>
                    <a:p>
                      <a:pPr algn="ctr"/>
                      <a:r>
                        <a:rPr lang="en-US" sz="1100" dirty="0">
                          <a:solidFill>
                            <a:schemeClr val="tx1"/>
                          </a:solidFill>
                        </a:rPr>
                        <a:t>28%</a:t>
                      </a:r>
                      <a:endParaRPr lang="en-DK" sz="1100" dirty="0">
                        <a:solidFill>
                          <a:schemeClr val="tx1"/>
                        </a:solidFill>
                      </a:endParaRPr>
                    </a:p>
                  </a:txBody>
                  <a:tcPr marL="68580" marR="68580" marT="34290" marB="34290"/>
                </a:tc>
                <a:extLst>
                  <a:ext uri="{0D108BD9-81ED-4DB2-BD59-A6C34878D82A}">
                    <a16:rowId xmlns:a16="http://schemas.microsoft.com/office/drawing/2014/main" val="2443578604"/>
                  </a:ext>
                </a:extLst>
              </a:tr>
            </a:tbl>
          </a:graphicData>
        </a:graphic>
      </p:graphicFrame>
      <p:sp>
        <p:nvSpPr>
          <p:cNvPr id="9" name="Content Placeholder 7">
            <a:extLst>
              <a:ext uri="{FF2B5EF4-FFF2-40B4-BE49-F238E27FC236}">
                <a16:creationId xmlns:a16="http://schemas.microsoft.com/office/drawing/2014/main" id="{086C99C4-FAEA-43FC-A2DD-B6838411890D}"/>
              </a:ext>
            </a:extLst>
          </p:cNvPr>
          <p:cNvSpPr txBox="1">
            <a:spLocks/>
          </p:cNvSpPr>
          <p:nvPr/>
        </p:nvSpPr>
        <p:spPr>
          <a:xfrm>
            <a:off x="436264" y="4634321"/>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a:t>
            </a:r>
          </a:p>
          <a:p>
            <a:pPr marL="0" indent="0">
              <a:buNone/>
            </a:pPr>
            <a:r>
              <a:rPr lang="en-US" sz="900" baseline="30000" dirty="0">
                <a:solidFill>
                  <a:schemeClr val="bg1">
                    <a:lumMod val="75000"/>
                  </a:schemeClr>
                </a:solidFill>
                <a:ea typeface="+mj-ea"/>
                <a:cs typeface="+mj-cs"/>
              </a:rPr>
              <a:t>1 </a:t>
            </a:r>
            <a:r>
              <a:rPr lang="en-US" sz="900" dirty="0">
                <a:solidFill>
                  <a:schemeClr val="bg1">
                    <a:lumMod val="75000"/>
                  </a:schemeClr>
                </a:solidFill>
              </a:rPr>
              <a:t>Internal Displacement Monitoring Centre</a:t>
            </a:r>
            <a:endParaRPr lang="en-US" sz="1200" dirty="0">
              <a:solidFill>
                <a:schemeClr val="bg1">
                  <a:lumMod val="75000"/>
                </a:schemeClr>
              </a:solidFill>
            </a:endParaRPr>
          </a:p>
          <a:p>
            <a:endParaRPr lang="en-DK" sz="1200" dirty="0">
              <a:solidFill>
                <a:schemeClr val="bg1">
                  <a:lumMod val="75000"/>
                </a:schemeClr>
              </a:solidFill>
            </a:endParaRPr>
          </a:p>
        </p:txBody>
      </p:sp>
    </p:spTree>
    <p:extLst>
      <p:ext uri="{BB962C8B-B14F-4D97-AF65-F5344CB8AC3E}">
        <p14:creationId xmlns:p14="http://schemas.microsoft.com/office/powerpoint/2010/main" val="424084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89A4-35D0-415D-947C-6A28B2E9F68C}"/>
              </a:ext>
            </a:extLst>
          </p:cNvPr>
          <p:cNvSpPr>
            <a:spLocks noGrp="1"/>
          </p:cNvSpPr>
          <p:nvPr>
            <p:ph type="title"/>
          </p:nvPr>
        </p:nvSpPr>
        <p:spPr/>
        <p:txBody>
          <a:bodyPr>
            <a:normAutofit/>
          </a:bodyPr>
          <a:lstStyle/>
          <a:p>
            <a:r>
              <a:rPr lang="en-US" sz="2400" b="0" dirty="0"/>
              <a:t>Forced displacement could become one of defining the legacies of the 21st century</a:t>
            </a:r>
            <a:endParaRPr lang="en-DK" sz="2400" b="0" dirty="0"/>
          </a:p>
        </p:txBody>
      </p:sp>
      <p:sp>
        <p:nvSpPr>
          <p:cNvPr id="16" name="Content Placeholder 15">
            <a:extLst>
              <a:ext uri="{FF2B5EF4-FFF2-40B4-BE49-F238E27FC236}">
                <a16:creationId xmlns:a16="http://schemas.microsoft.com/office/drawing/2014/main" id="{78CF2920-006E-47EB-B491-94918B3448EF}"/>
              </a:ext>
            </a:extLst>
          </p:cNvPr>
          <p:cNvSpPr>
            <a:spLocks noGrp="1"/>
          </p:cNvSpPr>
          <p:nvPr>
            <p:ph sz="half" idx="1"/>
          </p:nvPr>
        </p:nvSpPr>
        <p:spPr>
          <a:xfrm>
            <a:off x="5879238" y="1479514"/>
            <a:ext cx="2882660" cy="3182324"/>
          </a:xfrm>
        </p:spPr>
        <p:txBody>
          <a:bodyPr>
            <a:normAutofit fontScale="92500" lnSpcReduction="20000"/>
          </a:bodyPr>
          <a:lstStyle/>
          <a:p>
            <a:r>
              <a:rPr lang="en-US" sz="1650" dirty="0"/>
              <a:t>Conflicts around the world are substantially increasing in both numbers and magnitude.</a:t>
            </a:r>
          </a:p>
          <a:p>
            <a:r>
              <a:rPr lang="en-US" sz="1650" dirty="0"/>
              <a:t>A total of 23 countries with a population of 850 million people, faced high- or medium-intensity conflicts in </a:t>
            </a:r>
            <a:r>
              <a:rPr lang="en-US" sz="1650" dirty="0">
                <a:solidFill>
                  <a:schemeClr val="accent1"/>
                </a:solidFill>
                <a:hlinkClick r:id="rId2">
                  <a:extLst>
                    <a:ext uri="{A12FA001-AC4F-418D-AE19-62706E023703}">
                      <ahyp:hlinkClr xmlns:ahyp="http://schemas.microsoft.com/office/drawing/2018/hyperlinkcolor" val="tx"/>
                    </a:ext>
                  </a:extLst>
                </a:hlinkClick>
              </a:rPr>
              <a:t>2021</a:t>
            </a:r>
            <a:r>
              <a:rPr lang="en-US" sz="1650" dirty="0"/>
              <a:t>.</a:t>
            </a:r>
          </a:p>
          <a:p>
            <a:r>
              <a:rPr lang="en-US" sz="1650" dirty="0"/>
              <a:t>2022 has already seen millions displaced by the war in Ukraine, while the humanitarian crises in Myanmar and Burkina Faso and elsewhere continued to deteriorate.</a:t>
            </a:r>
            <a:endParaRPr lang="en-DK" sz="1650" dirty="0"/>
          </a:p>
          <a:p>
            <a:endParaRPr lang="en-DK" dirty="0"/>
          </a:p>
        </p:txBody>
      </p:sp>
      <p:pic>
        <p:nvPicPr>
          <p:cNvPr id="13" name="Content Placeholder 7">
            <a:extLst>
              <a:ext uri="{FF2B5EF4-FFF2-40B4-BE49-F238E27FC236}">
                <a16:creationId xmlns:a16="http://schemas.microsoft.com/office/drawing/2014/main" id="{06F42390-20CB-493B-AF54-85A65D029071}"/>
              </a:ext>
            </a:extLst>
          </p:cNvPr>
          <p:cNvPicPr>
            <a:picLocks noChangeAspect="1"/>
          </p:cNvPicPr>
          <p:nvPr/>
        </p:nvPicPr>
        <p:blipFill rotWithShape="1">
          <a:blip r:embed="rId3">
            <a:extLst>
              <a:ext uri="{28A0092B-C50C-407E-A947-70E740481C1C}">
                <a14:useLocalDpi xmlns:a14="http://schemas.microsoft.com/office/drawing/2010/main" val="0"/>
              </a:ext>
            </a:extLst>
          </a:blip>
          <a:srcRect l="2159" r="1586"/>
          <a:stretch/>
        </p:blipFill>
        <p:spPr>
          <a:xfrm>
            <a:off x="1832" y="1375416"/>
            <a:ext cx="5887276" cy="3305336"/>
          </a:xfrm>
          <a:prstGeom prst="rect">
            <a:avLst/>
          </a:prstGeom>
        </p:spPr>
      </p:pic>
      <p:sp>
        <p:nvSpPr>
          <p:cNvPr id="14" name="Content Placeholder 7">
            <a:extLst>
              <a:ext uri="{FF2B5EF4-FFF2-40B4-BE49-F238E27FC236}">
                <a16:creationId xmlns:a16="http://schemas.microsoft.com/office/drawing/2014/main" id="{A8BC4E6B-C040-4D14-AACB-479422B5E301}"/>
              </a:ext>
            </a:extLst>
          </p:cNvPr>
          <p:cNvSpPr txBox="1">
            <a:spLocks/>
          </p:cNvSpPr>
          <p:nvPr/>
        </p:nvSpPr>
        <p:spPr>
          <a:xfrm>
            <a:off x="382103" y="4569169"/>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 </a:t>
            </a:r>
          </a:p>
        </p:txBody>
      </p:sp>
    </p:spTree>
    <p:extLst>
      <p:ext uri="{BB962C8B-B14F-4D97-AF65-F5344CB8AC3E}">
        <p14:creationId xmlns:p14="http://schemas.microsoft.com/office/powerpoint/2010/main" val="264228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89A4-35D0-415D-947C-6A28B2E9F68C}"/>
              </a:ext>
            </a:extLst>
          </p:cNvPr>
          <p:cNvSpPr>
            <a:spLocks noGrp="1"/>
          </p:cNvSpPr>
          <p:nvPr>
            <p:ph type="title"/>
          </p:nvPr>
        </p:nvSpPr>
        <p:spPr>
          <a:xfrm>
            <a:off x="297180" y="204348"/>
            <a:ext cx="8666166" cy="968351"/>
          </a:xfrm>
        </p:spPr>
        <p:txBody>
          <a:bodyPr>
            <a:normAutofit/>
          </a:bodyPr>
          <a:lstStyle/>
          <a:p>
            <a:r>
              <a:rPr lang="en-US" sz="2400" b="0" dirty="0"/>
              <a:t>The availability of durable solutions is not keeping track with forced displacement</a:t>
            </a:r>
            <a:endParaRPr lang="en-DK" sz="2400" b="0" dirty="0"/>
          </a:p>
        </p:txBody>
      </p:sp>
      <p:sp>
        <p:nvSpPr>
          <p:cNvPr id="8" name="Content Placeholder 7">
            <a:extLst>
              <a:ext uri="{FF2B5EF4-FFF2-40B4-BE49-F238E27FC236}">
                <a16:creationId xmlns:a16="http://schemas.microsoft.com/office/drawing/2014/main" id="{4756257F-13D6-4F1E-B24C-9E33630AE87A}"/>
              </a:ext>
            </a:extLst>
          </p:cNvPr>
          <p:cNvSpPr>
            <a:spLocks noGrp="1"/>
          </p:cNvSpPr>
          <p:nvPr>
            <p:ph sz="half" idx="1"/>
          </p:nvPr>
        </p:nvSpPr>
        <p:spPr>
          <a:xfrm>
            <a:off x="4822959" y="1369219"/>
            <a:ext cx="4078586" cy="3263504"/>
          </a:xfrm>
        </p:spPr>
        <p:txBody>
          <a:bodyPr>
            <a:noAutofit/>
          </a:bodyPr>
          <a:lstStyle/>
          <a:p>
            <a:r>
              <a:rPr lang="en-US" sz="1400"/>
              <a:t>The global forced displaced population has more than doubled since 2012, while </a:t>
            </a:r>
            <a:r>
              <a:rPr lang="en-US" sz="1400" dirty="0"/>
              <a:t>the </a:t>
            </a:r>
            <a:r>
              <a:rPr lang="en-US" sz="1400"/>
              <a:t>available solutions have </a:t>
            </a:r>
            <a:r>
              <a:rPr lang="en-US" sz="1400" dirty="0"/>
              <a:t>not kept pace</a:t>
            </a:r>
            <a:r>
              <a:rPr lang="en-US" sz="1400"/>
              <a:t>.</a:t>
            </a:r>
          </a:p>
          <a:p>
            <a:r>
              <a:rPr lang="en-US" sz="1400" dirty="0"/>
              <a:t>Durable solutions have therefore become an option for fewer and fewer refugees and internally displaced people.</a:t>
            </a:r>
          </a:p>
          <a:p>
            <a:r>
              <a:rPr lang="en-US" sz="1400" dirty="0"/>
              <a:t>Greater international solidarity and responsibility-sharing are urgently required </a:t>
            </a:r>
          </a:p>
          <a:p>
            <a:pPr lvl="1"/>
            <a:r>
              <a:rPr lang="en-US" sz="1100" dirty="0"/>
              <a:t>to work together to resolve existing conflicts; </a:t>
            </a:r>
          </a:p>
          <a:p>
            <a:pPr lvl="1"/>
            <a:r>
              <a:rPr lang="en-US" sz="1100" dirty="0"/>
              <a:t>to help address root causes to mitigate the risk of future conflicts unfolding in increasingly fragile states; and </a:t>
            </a:r>
          </a:p>
          <a:p>
            <a:pPr lvl="1"/>
            <a:r>
              <a:rPr lang="en-US" sz="1100" dirty="0"/>
              <a:t>to deliver sustainable opportunities at the scale required to allow forcibly displaced people to live in safety and with dignity.</a:t>
            </a:r>
            <a:endParaRPr lang="en-DK" sz="1100" dirty="0"/>
          </a:p>
        </p:txBody>
      </p:sp>
      <p:pic>
        <p:nvPicPr>
          <p:cNvPr id="10" name="Picture 9">
            <a:extLst>
              <a:ext uri="{FF2B5EF4-FFF2-40B4-BE49-F238E27FC236}">
                <a16:creationId xmlns:a16="http://schemas.microsoft.com/office/drawing/2014/main" id="{12602030-B797-4B83-A4C8-695DD5498781}"/>
              </a:ext>
            </a:extLst>
          </p:cNvPr>
          <p:cNvPicPr>
            <a:picLocks noChangeAspect="1"/>
          </p:cNvPicPr>
          <p:nvPr/>
        </p:nvPicPr>
        <p:blipFill>
          <a:blip r:embed="rId3"/>
          <a:stretch>
            <a:fillRect/>
          </a:stretch>
        </p:blipFill>
        <p:spPr>
          <a:xfrm>
            <a:off x="197148" y="1811753"/>
            <a:ext cx="4694392" cy="2378436"/>
          </a:xfrm>
          <a:prstGeom prst="rect">
            <a:avLst/>
          </a:prstGeom>
        </p:spPr>
      </p:pic>
      <p:sp>
        <p:nvSpPr>
          <p:cNvPr id="11" name="Content Placeholder 7">
            <a:extLst>
              <a:ext uri="{FF2B5EF4-FFF2-40B4-BE49-F238E27FC236}">
                <a16:creationId xmlns:a16="http://schemas.microsoft.com/office/drawing/2014/main" id="{66B7DC68-1F5F-44E6-8E85-B00D43DCA1A8}"/>
              </a:ext>
            </a:extLst>
          </p:cNvPr>
          <p:cNvSpPr txBox="1">
            <a:spLocks/>
          </p:cNvSpPr>
          <p:nvPr/>
        </p:nvSpPr>
        <p:spPr>
          <a:xfrm>
            <a:off x="382103" y="4218362"/>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 </a:t>
            </a:r>
          </a:p>
          <a:p>
            <a:endParaRPr lang="en-US" sz="1200" dirty="0">
              <a:solidFill>
                <a:schemeClr val="bg1">
                  <a:lumMod val="75000"/>
                </a:schemeClr>
              </a:solidFill>
            </a:endParaRPr>
          </a:p>
          <a:p>
            <a:endParaRPr lang="en-DK" sz="1200" dirty="0">
              <a:solidFill>
                <a:schemeClr val="bg1">
                  <a:lumMod val="75000"/>
                </a:schemeClr>
              </a:solidFill>
            </a:endParaRPr>
          </a:p>
        </p:txBody>
      </p:sp>
    </p:spTree>
    <p:extLst>
      <p:ext uri="{BB962C8B-B14F-4D97-AF65-F5344CB8AC3E}">
        <p14:creationId xmlns:p14="http://schemas.microsoft.com/office/powerpoint/2010/main" val="311939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827C-49F1-4F44-A272-764E359519ED}"/>
              </a:ext>
            </a:extLst>
          </p:cNvPr>
          <p:cNvSpPr>
            <a:spLocks noGrp="1"/>
          </p:cNvSpPr>
          <p:nvPr>
            <p:ph type="ctrTitle"/>
          </p:nvPr>
        </p:nvSpPr>
        <p:spPr/>
        <p:txBody>
          <a:bodyPr>
            <a:normAutofit/>
          </a:bodyPr>
          <a:lstStyle/>
          <a:p>
            <a:r>
              <a:rPr lang="en-US" sz="4050"/>
              <a:t>Refugees and Venezuelans displaced abroad</a:t>
            </a:r>
            <a:endParaRPr lang="en-DK" sz="4050"/>
          </a:p>
        </p:txBody>
      </p:sp>
      <p:sp>
        <p:nvSpPr>
          <p:cNvPr id="3" name="Subtitle 2">
            <a:extLst>
              <a:ext uri="{FF2B5EF4-FFF2-40B4-BE49-F238E27FC236}">
                <a16:creationId xmlns:a16="http://schemas.microsoft.com/office/drawing/2014/main" id="{4950F221-A200-40DB-86FF-48B8D8B83AF9}"/>
              </a:ext>
            </a:extLst>
          </p:cNvPr>
          <p:cNvSpPr>
            <a:spLocks noGrp="1"/>
          </p:cNvSpPr>
          <p:nvPr>
            <p:ph type="subTitle" idx="1"/>
          </p:nvPr>
        </p:nvSpPr>
        <p:spPr/>
        <p:txBody>
          <a:bodyPr/>
          <a:lstStyle/>
          <a:p>
            <a:endParaRPr lang="en-DK"/>
          </a:p>
        </p:txBody>
      </p:sp>
    </p:spTree>
    <p:extLst>
      <p:ext uri="{BB962C8B-B14F-4D97-AF65-F5344CB8AC3E}">
        <p14:creationId xmlns:p14="http://schemas.microsoft.com/office/powerpoint/2010/main" val="242760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F7B9-49A3-4AA2-A99F-BA313D63B0EF}"/>
              </a:ext>
            </a:extLst>
          </p:cNvPr>
          <p:cNvSpPr>
            <a:spLocks noGrp="1"/>
          </p:cNvSpPr>
          <p:nvPr>
            <p:ph type="title"/>
          </p:nvPr>
        </p:nvSpPr>
        <p:spPr>
          <a:xfrm>
            <a:off x="354330" y="204348"/>
            <a:ext cx="8609016" cy="968351"/>
          </a:xfrm>
        </p:spPr>
        <p:txBody>
          <a:bodyPr>
            <a:normAutofit/>
          </a:bodyPr>
          <a:lstStyle/>
          <a:p>
            <a:r>
              <a:rPr lang="en-US" sz="2400" b="0" dirty="0"/>
              <a:t>The number of refugees has doubled in the last ten years to reach 21.3 million</a:t>
            </a:r>
            <a:endParaRPr lang="en-DK" sz="2400" b="0" dirty="0"/>
          </a:p>
        </p:txBody>
      </p:sp>
      <p:sp>
        <p:nvSpPr>
          <p:cNvPr id="3" name="Content Placeholder 2">
            <a:extLst>
              <a:ext uri="{FF2B5EF4-FFF2-40B4-BE49-F238E27FC236}">
                <a16:creationId xmlns:a16="http://schemas.microsoft.com/office/drawing/2014/main" id="{010954D8-C243-4186-9FCF-25259D90CA8F}"/>
              </a:ext>
            </a:extLst>
          </p:cNvPr>
          <p:cNvSpPr>
            <a:spLocks noGrp="1"/>
          </p:cNvSpPr>
          <p:nvPr>
            <p:ph sz="half" idx="1"/>
          </p:nvPr>
        </p:nvSpPr>
        <p:spPr>
          <a:xfrm>
            <a:off x="274320" y="1343079"/>
            <a:ext cx="3082491" cy="3115523"/>
          </a:xfrm>
        </p:spPr>
        <p:txBody>
          <a:bodyPr>
            <a:noAutofit/>
          </a:bodyPr>
          <a:lstStyle/>
          <a:p>
            <a:pPr marL="0" indent="0">
              <a:lnSpc>
                <a:spcPct val="120000"/>
              </a:lnSpc>
              <a:buNone/>
            </a:pPr>
            <a:r>
              <a:rPr lang="en-GB" sz="1100" dirty="0"/>
              <a:t>Key changes within the year include:</a:t>
            </a:r>
          </a:p>
          <a:p>
            <a:pPr>
              <a:lnSpc>
                <a:spcPct val="120000"/>
              </a:lnSpc>
            </a:pPr>
            <a:r>
              <a:rPr lang="en-GB" sz="1100" dirty="0"/>
              <a:t>Sharp growth in VDA primarily in Peru, Colombia and Ecuador as COVID-19-related travel restrictions eased in the region.</a:t>
            </a:r>
          </a:p>
          <a:p>
            <a:pPr>
              <a:lnSpc>
                <a:spcPct val="120000"/>
              </a:lnSpc>
            </a:pPr>
            <a:r>
              <a:rPr lang="en-GB" sz="1100" dirty="0"/>
              <a:t>As conflicts persist or worsened, the large refugee populations from Syria, Afghanistan, South Sudan, the central African Republic and Myanmar saw further increases in the year</a:t>
            </a:r>
          </a:p>
          <a:p>
            <a:pPr>
              <a:lnSpc>
                <a:spcPct val="120000"/>
              </a:lnSpc>
            </a:pPr>
            <a:r>
              <a:rPr lang="en-GB" sz="1100" dirty="0"/>
              <a:t>Refugee populations in Turkey, Uganda grew by more than 100,000, while the population in Chad saw an increase of more than 75,000</a:t>
            </a:r>
          </a:p>
        </p:txBody>
      </p:sp>
      <p:pic>
        <p:nvPicPr>
          <p:cNvPr id="10" name="Content Placeholder 9" descr="Map&#10;&#10;Description automatically generated">
            <a:extLst>
              <a:ext uri="{FF2B5EF4-FFF2-40B4-BE49-F238E27FC236}">
                <a16:creationId xmlns:a16="http://schemas.microsoft.com/office/drawing/2014/main" id="{4756F666-789F-4F97-995D-9BA274CD66E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12601" b="735"/>
          <a:stretch/>
        </p:blipFill>
        <p:spPr>
          <a:xfrm>
            <a:off x="3356810" y="1394820"/>
            <a:ext cx="5645864" cy="2916000"/>
          </a:xfrm>
        </p:spPr>
      </p:pic>
      <p:sp>
        <p:nvSpPr>
          <p:cNvPr id="5" name="Content Placeholder 7">
            <a:extLst>
              <a:ext uri="{FF2B5EF4-FFF2-40B4-BE49-F238E27FC236}">
                <a16:creationId xmlns:a16="http://schemas.microsoft.com/office/drawing/2014/main" id="{CDC5000E-1817-8DAB-74DC-A0141343A454}"/>
              </a:ext>
            </a:extLst>
          </p:cNvPr>
          <p:cNvSpPr txBox="1">
            <a:spLocks/>
          </p:cNvSpPr>
          <p:nvPr/>
        </p:nvSpPr>
        <p:spPr>
          <a:xfrm>
            <a:off x="3296753" y="4331602"/>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 </a:t>
            </a:r>
          </a:p>
          <a:p>
            <a:endParaRPr lang="en-US" sz="1200" dirty="0">
              <a:solidFill>
                <a:schemeClr val="bg1">
                  <a:lumMod val="75000"/>
                </a:schemeClr>
              </a:solidFill>
            </a:endParaRPr>
          </a:p>
          <a:p>
            <a:endParaRPr lang="en-DK" sz="1200" dirty="0">
              <a:solidFill>
                <a:schemeClr val="bg1">
                  <a:lumMod val="75000"/>
                </a:schemeClr>
              </a:solidFill>
            </a:endParaRPr>
          </a:p>
        </p:txBody>
      </p:sp>
    </p:spTree>
    <p:extLst>
      <p:ext uri="{BB962C8B-B14F-4D97-AF65-F5344CB8AC3E}">
        <p14:creationId xmlns:p14="http://schemas.microsoft.com/office/powerpoint/2010/main" val="356255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9F016-B919-408A-9F4F-C94EBA6FC536}"/>
              </a:ext>
            </a:extLst>
          </p:cNvPr>
          <p:cNvSpPr>
            <a:spLocks noGrp="1"/>
          </p:cNvSpPr>
          <p:nvPr>
            <p:ph type="title"/>
          </p:nvPr>
        </p:nvSpPr>
        <p:spPr>
          <a:xfrm>
            <a:off x="537210" y="273844"/>
            <a:ext cx="7979331" cy="788092"/>
          </a:xfrm>
        </p:spPr>
        <p:txBody>
          <a:bodyPr>
            <a:normAutofit/>
          </a:bodyPr>
          <a:lstStyle/>
          <a:p>
            <a:r>
              <a:rPr lang="en-GB" sz="2400" b="0" dirty="0"/>
              <a:t>83 per cent are hosted by low- and middle-income countries. 72 per cent are in neighbouring countries.</a:t>
            </a:r>
          </a:p>
        </p:txBody>
      </p:sp>
      <p:sp>
        <p:nvSpPr>
          <p:cNvPr id="3" name="Text Placeholder 2">
            <a:extLst>
              <a:ext uri="{FF2B5EF4-FFF2-40B4-BE49-F238E27FC236}">
                <a16:creationId xmlns:a16="http://schemas.microsoft.com/office/drawing/2014/main" id="{36E6FB3B-F297-4E90-A4F8-584ECB0B22B0}"/>
              </a:ext>
            </a:extLst>
          </p:cNvPr>
          <p:cNvSpPr>
            <a:spLocks noGrp="1"/>
          </p:cNvSpPr>
          <p:nvPr>
            <p:ph type="body" idx="1"/>
          </p:nvPr>
        </p:nvSpPr>
        <p:spPr>
          <a:xfrm>
            <a:off x="481252" y="1260872"/>
            <a:ext cx="3868340" cy="617934"/>
          </a:xfrm>
        </p:spPr>
        <p:txBody>
          <a:bodyPr>
            <a:noAutofit/>
          </a:bodyPr>
          <a:lstStyle/>
          <a:p>
            <a:r>
              <a:rPr lang="en-GB" sz="1500" b="0" dirty="0"/>
              <a:t>Syria and Venezuela are the largest countries of origin for people displaced across borders.</a:t>
            </a:r>
          </a:p>
        </p:txBody>
      </p:sp>
      <p:sp>
        <p:nvSpPr>
          <p:cNvPr id="5" name="Text Placeholder 4">
            <a:extLst>
              <a:ext uri="{FF2B5EF4-FFF2-40B4-BE49-F238E27FC236}">
                <a16:creationId xmlns:a16="http://schemas.microsoft.com/office/drawing/2014/main" id="{3608E79D-739A-4F3A-991B-AD1E9F548EBD}"/>
              </a:ext>
            </a:extLst>
          </p:cNvPr>
          <p:cNvSpPr>
            <a:spLocks noGrp="1"/>
          </p:cNvSpPr>
          <p:nvPr>
            <p:ph type="body" sz="quarter" idx="3"/>
          </p:nvPr>
        </p:nvSpPr>
        <p:spPr/>
        <p:txBody>
          <a:bodyPr>
            <a:noAutofit/>
          </a:bodyPr>
          <a:lstStyle/>
          <a:p>
            <a:pPr algn="just"/>
            <a:r>
              <a:rPr lang="en-GB" sz="1500" b="0" dirty="0" err="1"/>
              <a:t>Türkiye</a:t>
            </a:r>
            <a:r>
              <a:rPr lang="en-GB" sz="1500" b="0" dirty="0"/>
              <a:t> (15 per cent of global total), Colombia  and Uganda remained the three largest hosting countries.</a:t>
            </a:r>
          </a:p>
        </p:txBody>
      </p:sp>
      <p:sp>
        <p:nvSpPr>
          <p:cNvPr id="9" name="TextBox 8">
            <a:extLst>
              <a:ext uri="{FF2B5EF4-FFF2-40B4-BE49-F238E27FC236}">
                <a16:creationId xmlns:a16="http://schemas.microsoft.com/office/drawing/2014/main" id="{2D81378E-C62B-4D47-A7CD-B0E3AECD6120}"/>
              </a:ext>
            </a:extLst>
          </p:cNvPr>
          <p:cNvSpPr txBox="1"/>
          <p:nvPr/>
        </p:nvSpPr>
        <p:spPr>
          <a:xfrm>
            <a:off x="626245" y="4694585"/>
            <a:ext cx="4573203" cy="300082"/>
          </a:xfrm>
          <a:prstGeom prst="rect">
            <a:avLst/>
          </a:prstGeom>
          <a:noFill/>
        </p:spPr>
        <p:txBody>
          <a:bodyPr wrap="square">
            <a:spAutoFit/>
          </a:bodyPr>
          <a:lstStyle/>
          <a:p>
            <a:r>
              <a:rPr lang="en-GB" sz="1350" dirty="0"/>
              <a:t>Note – as of May 2022: Ukraine 4.9 million</a:t>
            </a:r>
          </a:p>
        </p:txBody>
      </p:sp>
      <p:pic>
        <p:nvPicPr>
          <p:cNvPr id="11" name="Picture 10">
            <a:extLst>
              <a:ext uri="{FF2B5EF4-FFF2-40B4-BE49-F238E27FC236}">
                <a16:creationId xmlns:a16="http://schemas.microsoft.com/office/drawing/2014/main" id="{3894F02A-3B76-4257-BE36-C827499A353D}"/>
              </a:ext>
            </a:extLst>
          </p:cNvPr>
          <p:cNvPicPr>
            <a:picLocks noChangeAspect="1"/>
          </p:cNvPicPr>
          <p:nvPr/>
        </p:nvPicPr>
        <p:blipFill>
          <a:blip r:embed="rId2"/>
          <a:stretch>
            <a:fillRect/>
          </a:stretch>
        </p:blipFill>
        <p:spPr>
          <a:xfrm>
            <a:off x="247302" y="1919218"/>
            <a:ext cx="4324698" cy="2423525"/>
          </a:xfrm>
          <a:prstGeom prst="rect">
            <a:avLst/>
          </a:prstGeom>
        </p:spPr>
      </p:pic>
      <p:pic>
        <p:nvPicPr>
          <p:cNvPr id="15" name="Picture 14">
            <a:extLst>
              <a:ext uri="{FF2B5EF4-FFF2-40B4-BE49-F238E27FC236}">
                <a16:creationId xmlns:a16="http://schemas.microsoft.com/office/drawing/2014/main" id="{6DD9721D-3644-44F8-82F1-05D0B445A2E0}"/>
              </a:ext>
            </a:extLst>
          </p:cNvPr>
          <p:cNvPicPr>
            <a:picLocks noChangeAspect="1"/>
          </p:cNvPicPr>
          <p:nvPr/>
        </p:nvPicPr>
        <p:blipFill>
          <a:blip r:embed="rId3"/>
          <a:stretch>
            <a:fillRect/>
          </a:stretch>
        </p:blipFill>
        <p:spPr>
          <a:xfrm>
            <a:off x="4548147" y="2061128"/>
            <a:ext cx="4655127" cy="2020436"/>
          </a:xfrm>
          <a:prstGeom prst="rect">
            <a:avLst/>
          </a:prstGeom>
        </p:spPr>
      </p:pic>
      <p:sp>
        <p:nvSpPr>
          <p:cNvPr id="10" name="Content Placeholder 7">
            <a:extLst>
              <a:ext uri="{FF2B5EF4-FFF2-40B4-BE49-F238E27FC236}">
                <a16:creationId xmlns:a16="http://schemas.microsoft.com/office/drawing/2014/main" id="{3AB676ED-DF31-43A7-B5AF-1BDC4020FC7C}"/>
              </a:ext>
            </a:extLst>
          </p:cNvPr>
          <p:cNvSpPr txBox="1">
            <a:spLocks/>
          </p:cNvSpPr>
          <p:nvPr/>
        </p:nvSpPr>
        <p:spPr>
          <a:xfrm>
            <a:off x="626245" y="4340556"/>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 </a:t>
            </a:r>
          </a:p>
        </p:txBody>
      </p:sp>
      <p:sp>
        <p:nvSpPr>
          <p:cNvPr id="12" name="Content Placeholder 7">
            <a:extLst>
              <a:ext uri="{FF2B5EF4-FFF2-40B4-BE49-F238E27FC236}">
                <a16:creationId xmlns:a16="http://schemas.microsoft.com/office/drawing/2014/main" id="{C4D947C5-4F62-410D-A73D-F2E6315FBA34}"/>
              </a:ext>
            </a:extLst>
          </p:cNvPr>
          <p:cNvSpPr txBox="1">
            <a:spLocks/>
          </p:cNvSpPr>
          <p:nvPr/>
        </p:nvSpPr>
        <p:spPr>
          <a:xfrm>
            <a:off x="4954540" y="4333817"/>
            <a:ext cx="4078586" cy="299562"/>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Nova" panose="02000506030000020004"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Nova" panose="02000506030000020004"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Nova" panose="02000506030000020004"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Nova" panose="0200050603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schemeClr val="bg1">
                    <a:lumMod val="75000"/>
                  </a:schemeClr>
                </a:solidFill>
              </a:rPr>
              <a:t>Source: 2021 Global Trends, © UNHCR </a:t>
            </a:r>
          </a:p>
        </p:txBody>
      </p:sp>
    </p:spTree>
    <p:extLst>
      <p:ext uri="{BB962C8B-B14F-4D97-AF65-F5344CB8AC3E}">
        <p14:creationId xmlns:p14="http://schemas.microsoft.com/office/powerpoint/2010/main" val="342092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827C-49F1-4F44-A272-764E359519ED}"/>
              </a:ext>
            </a:extLst>
          </p:cNvPr>
          <p:cNvSpPr>
            <a:spLocks noGrp="1"/>
          </p:cNvSpPr>
          <p:nvPr>
            <p:ph type="ctrTitle"/>
          </p:nvPr>
        </p:nvSpPr>
        <p:spPr/>
        <p:txBody>
          <a:bodyPr>
            <a:normAutofit/>
          </a:bodyPr>
          <a:lstStyle/>
          <a:p>
            <a:r>
              <a:rPr lang="en-US" sz="4050"/>
              <a:t>Internally Displaced Persons</a:t>
            </a:r>
            <a:endParaRPr lang="en-DK" sz="4050"/>
          </a:p>
        </p:txBody>
      </p:sp>
      <p:sp>
        <p:nvSpPr>
          <p:cNvPr id="3" name="Subtitle 2">
            <a:extLst>
              <a:ext uri="{FF2B5EF4-FFF2-40B4-BE49-F238E27FC236}">
                <a16:creationId xmlns:a16="http://schemas.microsoft.com/office/drawing/2014/main" id="{4950F221-A200-40DB-86FF-48B8D8B83AF9}"/>
              </a:ext>
            </a:extLst>
          </p:cNvPr>
          <p:cNvSpPr>
            <a:spLocks noGrp="1"/>
          </p:cNvSpPr>
          <p:nvPr>
            <p:ph type="subTitle" idx="1"/>
          </p:nvPr>
        </p:nvSpPr>
        <p:spPr/>
        <p:txBody>
          <a:bodyPr/>
          <a:lstStyle/>
          <a:p>
            <a:endParaRPr lang="en-DK"/>
          </a:p>
        </p:txBody>
      </p:sp>
    </p:spTree>
    <p:extLst>
      <p:ext uri="{BB962C8B-B14F-4D97-AF65-F5344CB8AC3E}">
        <p14:creationId xmlns:p14="http://schemas.microsoft.com/office/powerpoint/2010/main" val="1190653798"/>
      </p:ext>
    </p:extLst>
  </p:cSld>
  <p:clrMapOvr>
    <a:masterClrMapping/>
  </p:clrMapOvr>
</p:sld>
</file>

<file path=ppt/theme/theme1.xml><?xml version="1.0" encoding="utf-8"?>
<a:theme xmlns:a="http://schemas.openxmlformats.org/drawingml/2006/main" name="UNHCR2016">
  <a:themeElements>
    <a:clrScheme name="UNHCR2016">
      <a:dk1>
        <a:sysClr val="windowText" lastClr="000000"/>
      </a:dk1>
      <a:lt1>
        <a:sysClr val="window" lastClr="FFFFFF"/>
      </a:lt1>
      <a:dk2>
        <a:srgbClr val="FFFFFF"/>
      </a:dk2>
      <a:lt2>
        <a:srgbClr val="0072BC"/>
      </a:lt2>
      <a:accent1>
        <a:srgbClr val="0072BC"/>
      </a:accent1>
      <a:accent2>
        <a:srgbClr val="000000"/>
      </a:accent2>
      <a:accent3>
        <a:srgbClr val="FAEB00"/>
      </a:accent3>
      <a:accent4>
        <a:srgbClr val="17375F"/>
      </a:accent4>
      <a:accent5>
        <a:srgbClr val="08B499"/>
      </a:accent5>
      <a:accent6>
        <a:srgbClr val="EF4960"/>
      </a:accent6>
      <a:hlink>
        <a:srgbClr val="0072BC"/>
      </a:hlink>
      <a:folHlink>
        <a:srgbClr val="0072BC"/>
      </a:folHlink>
    </a:clrScheme>
    <a:fontScheme name="UNHCR2016">
      <a:majorFont>
        <a:latin typeface="Arial"/>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NHCR2016-Template-V2" id="{3E386AF6-AFA1-4435-B293-6BF6E93FC347}" vid="{380E39D3-DA05-4B59-A009-DFC129E09A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9943672-0112-4789-b677-f016a4791e76">
      <Terms xmlns="http://schemas.microsoft.com/office/infopath/2007/PartnerControls"/>
    </lcf76f155ced4ddcb4097134ff3c332f>
    <SharedWithUsers xmlns="a4828c25-174e-4608-b94e-f876c5d10756">
      <UserInfo>
        <DisplayName>Christoph Bierwirth</DisplayName>
        <AccountId>80</AccountId>
        <AccountType/>
      </UserInfo>
      <UserInfo>
        <DisplayName>Sabine Okonkwo</DisplayName>
        <AccountId>81</AccountId>
        <AccountType/>
      </UserInfo>
      <UserInfo>
        <DisplayName>Sophie Hofbauer</DisplayName>
        <AccountId>79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95B39CED7B03408537CED8FC1658C4" ma:contentTypeVersion="14" ma:contentTypeDescription="Create a new document." ma:contentTypeScope="" ma:versionID="adca4cd1406992ecfd523620d29b200e">
  <xsd:schema xmlns:xsd="http://www.w3.org/2001/XMLSchema" xmlns:xs="http://www.w3.org/2001/XMLSchema" xmlns:p="http://schemas.microsoft.com/office/2006/metadata/properties" xmlns:ns2="19943672-0112-4789-b677-f016a4791e76" xmlns:ns3="a4828c25-174e-4608-b94e-f876c5d10756" targetNamespace="http://schemas.microsoft.com/office/2006/metadata/properties" ma:root="true" ma:fieldsID="286bbc1893ec13948da2ae76210a8415" ns2:_="" ns3:_="">
    <xsd:import namespace="19943672-0112-4789-b677-f016a4791e76"/>
    <xsd:import namespace="a4828c25-174e-4608-b94e-f876c5d1075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943672-0112-4789-b677-f016a4791e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5f3f4cc-79b9-4d17-b8fa-dd7577b1fbe8"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828c25-174e-4608-b94e-f876c5d10756"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5E63D4-DCB1-4191-B427-992B0CE515BB}">
  <ds:schemaRefs>
    <ds:schemaRef ds:uri="http://schemas.microsoft.com/office/2006/metadata/properties"/>
    <ds:schemaRef ds:uri="http://schemas.microsoft.com/office/infopath/2007/PartnerControls"/>
    <ds:schemaRef ds:uri="19943672-0112-4789-b677-f016a4791e76"/>
    <ds:schemaRef ds:uri="a4828c25-174e-4608-b94e-f876c5d10756"/>
  </ds:schemaRefs>
</ds:datastoreItem>
</file>

<file path=customXml/itemProps2.xml><?xml version="1.0" encoding="utf-8"?>
<ds:datastoreItem xmlns:ds="http://schemas.openxmlformats.org/officeDocument/2006/customXml" ds:itemID="{C3339239-B8D9-482C-B3DC-E7C3033DFE49}">
  <ds:schemaRefs>
    <ds:schemaRef ds:uri="http://schemas.microsoft.com/sharepoint/v3/contenttype/forms"/>
  </ds:schemaRefs>
</ds:datastoreItem>
</file>

<file path=customXml/itemProps3.xml><?xml version="1.0" encoding="utf-8"?>
<ds:datastoreItem xmlns:ds="http://schemas.openxmlformats.org/officeDocument/2006/customXml" ds:itemID="{68A9C627-2E41-4141-B202-A3A709AB0B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943672-0112-4789-b677-f016a4791e76"/>
    <ds:schemaRef ds:uri="a4828c25-174e-4608-b94e-f876c5d107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RF251983_UNHCR_Brand_Book_Template_2016_V1</Template>
  <TotalTime>214</TotalTime>
  <Words>1375</Words>
  <Application>Microsoft Office PowerPoint</Application>
  <PresentationFormat>On-screen Show (16:9)</PresentationFormat>
  <Paragraphs>138</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UNHCR2016</vt:lpstr>
      <vt:lpstr>UNHCR Global Trends 2021</vt:lpstr>
      <vt:lpstr>89.3 million forcibly displaced worldwide at the end of 2021 – increasing to more than 100 million by May 2022</vt:lpstr>
      <vt:lpstr>Demographic coverage continues to improve for forcibly displaced people and for other population groups</vt:lpstr>
      <vt:lpstr>Forced displacement could become one of defining the legacies of the 21st century</vt:lpstr>
      <vt:lpstr>The availability of durable solutions is not keeping track with forced displacement</vt:lpstr>
      <vt:lpstr>Refugees and Venezuelans displaced abroad</vt:lpstr>
      <vt:lpstr>The number of refugees has doubled in the last ten years to reach 21.3 million</vt:lpstr>
      <vt:lpstr>83 per cent are hosted by low- and middle-income countries. 72 per cent are in neighbouring countries.</vt:lpstr>
      <vt:lpstr>Internally Displaced Persons</vt:lpstr>
      <vt:lpstr>IDPs account for more than 60 per cent of all forcibly displaced people worldwide</vt:lpstr>
      <vt:lpstr>Almost all regions globally witnessed large new internal displacements in 2021</vt:lpstr>
      <vt:lpstr>At least 5 million more people remain internally displaced at the end of 2021, compared to the previous year</vt:lpstr>
      <vt:lpstr>Asylum Seekers</vt:lpstr>
      <vt:lpstr>In 2021, States and UNHCR collectively registered some 1.7 million individual asylum applications in 155 countries</vt:lpstr>
      <vt:lpstr>794,100 people received protective status</vt:lpstr>
      <vt:lpstr>Solutions</vt:lpstr>
      <vt:lpstr>The availability of durable solutions to refugees improved compared to 2020. It remains however just a small fraction of the global needs</vt:lpstr>
      <vt:lpstr>Stateless people</vt:lpstr>
      <vt:lpstr>Progress was made on improving data on stateless populations and supporting the acquisition of citizenship</vt:lpstr>
      <vt:lpstr>Global Trends 2021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Header slide</dc:title>
  <dc:creator>Edgar Scrase</dc:creator>
  <cp:lastModifiedBy>Edgar Scrase</cp:lastModifiedBy>
  <cp:revision>2</cp:revision>
  <dcterms:created xsi:type="dcterms:W3CDTF">2022-06-30T08:23:08Z</dcterms:created>
  <dcterms:modified xsi:type="dcterms:W3CDTF">2022-08-09T06:06:14Z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0x0101003B95B39CED7B03408537CED8FC1658C4</vt:lpwstr>
  </property>
  <property fmtid="{D5CDD505-2E9C-101B-9397-08002B2CF9AE}" pid="3" name="MediaServiceImageTags">
    <vt:lpwstr/>
  </property>
</Properties>
</file>