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1038D-118C-46AD-9515-6DE26C5006E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FC8A5D0-9F97-441E-9957-3D9378106B30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000" b="1" dirty="0"/>
            <a:t>Context</a:t>
          </a:r>
          <a:r>
            <a:rPr lang="en-US" sz="1900" dirty="0"/>
            <a:t>: </a:t>
          </a:r>
        </a:p>
        <a:p>
          <a:r>
            <a:rPr lang="en-US" sz="1800" dirty="0"/>
            <a:t>* With the ever-increasing volume of songs on the Internet, searching for songs of interest has become a tedious task for users. Every Internet based company wants to increase customer time spent on their platform and increase company’s revenue.  </a:t>
          </a:r>
        </a:p>
        <a:p>
          <a:r>
            <a:rPr lang="en-US" sz="1800" dirty="0"/>
            <a:t>* Smart Recommendation systems can recommend songs based on users’ likes/dislikes among millions of customers and billions of songs. Win-Win for customers and internet-based companies.</a:t>
          </a:r>
        </a:p>
      </dgm:t>
    </dgm:pt>
    <dgm:pt modelId="{B65A7512-4854-4A83-88DB-7A474A7ECF2C}" type="parTrans" cxnId="{4AFFDAF3-96C9-4315-9373-B970B1B3C77B}">
      <dgm:prSet/>
      <dgm:spPr/>
      <dgm:t>
        <a:bodyPr/>
        <a:lstStyle/>
        <a:p>
          <a:endParaRPr lang="en-US"/>
        </a:p>
      </dgm:t>
    </dgm:pt>
    <dgm:pt modelId="{8D2621D5-0055-4682-82FE-007905DDF46A}" type="sibTrans" cxnId="{4AFFDAF3-96C9-4315-9373-B970B1B3C77B}">
      <dgm:prSet/>
      <dgm:spPr/>
      <dgm:t>
        <a:bodyPr/>
        <a:lstStyle/>
        <a:p>
          <a:endParaRPr lang="en-US"/>
        </a:p>
      </dgm:t>
    </dgm:pt>
    <dgm:pt modelId="{1297F2B0-2E0C-4A4F-AB9D-F75791D2EF8E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 sz="1600" dirty="0"/>
        </a:p>
        <a:p>
          <a:r>
            <a:rPr lang="en-US" sz="2000" b="1" dirty="0"/>
            <a:t>Objective</a:t>
          </a:r>
          <a:r>
            <a:rPr lang="en-US" sz="2000" dirty="0"/>
            <a:t>:</a:t>
          </a:r>
        </a:p>
        <a:p>
          <a:r>
            <a:rPr lang="en-US" sz="1800" dirty="0"/>
            <a:t>Build a Recommendation system to propose the top 10 songs for a user based on the likelihood of listening to those songs and further increasing customer time spent on the  platform.</a:t>
          </a:r>
        </a:p>
        <a:p>
          <a:endParaRPr lang="en-US" sz="1600" dirty="0"/>
        </a:p>
        <a:p>
          <a:endParaRPr lang="en-US" sz="1600" dirty="0"/>
        </a:p>
        <a:p>
          <a:endParaRPr lang="en-US" sz="1600" dirty="0"/>
        </a:p>
      </dgm:t>
    </dgm:pt>
    <dgm:pt modelId="{26716A4C-D77A-4548-866E-4608EF81F3FE}" type="parTrans" cxnId="{B4333529-96DB-472F-BC32-92D5D70141F8}">
      <dgm:prSet/>
      <dgm:spPr/>
      <dgm:t>
        <a:bodyPr/>
        <a:lstStyle/>
        <a:p>
          <a:endParaRPr lang="en-US"/>
        </a:p>
      </dgm:t>
    </dgm:pt>
    <dgm:pt modelId="{0E80F136-A010-4FE5-AA1B-45C82A02A499}" type="sibTrans" cxnId="{B4333529-96DB-472F-BC32-92D5D70141F8}">
      <dgm:prSet/>
      <dgm:spPr/>
      <dgm:t>
        <a:bodyPr/>
        <a:lstStyle/>
        <a:p>
          <a:endParaRPr lang="en-US"/>
        </a:p>
      </dgm:t>
    </dgm:pt>
    <dgm:pt modelId="{91FA610C-1256-4FB2-938F-E164A72D7FF2}" type="pres">
      <dgm:prSet presAssocID="{FDB1038D-118C-46AD-9515-6DE26C5006E9}" presName="linear" presStyleCnt="0">
        <dgm:presLayoutVars>
          <dgm:animLvl val="lvl"/>
          <dgm:resizeHandles val="exact"/>
        </dgm:presLayoutVars>
      </dgm:prSet>
      <dgm:spPr/>
    </dgm:pt>
    <dgm:pt modelId="{4B4297CC-067A-4497-BDA9-0290ABE16972}" type="pres">
      <dgm:prSet presAssocID="{6FC8A5D0-9F97-441E-9957-3D9378106B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32186C-3DB3-45CB-9A8E-BAEEEE94F066}" type="pres">
      <dgm:prSet presAssocID="{8D2621D5-0055-4682-82FE-007905DDF46A}" presName="spacer" presStyleCnt="0"/>
      <dgm:spPr/>
    </dgm:pt>
    <dgm:pt modelId="{4769E22A-BC16-4D88-8902-C1BE0AA07B48}" type="pres">
      <dgm:prSet presAssocID="{1297F2B0-2E0C-4A4F-AB9D-F75791D2EF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333529-96DB-472F-BC32-92D5D70141F8}" srcId="{FDB1038D-118C-46AD-9515-6DE26C5006E9}" destId="{1297F2B0-2E0C-4A4F-AB9D-F75791D2EF8E}" srcOrd="1" destOrd="0" parTransId="{26716A4C-D77A-4548-866E-4608EF81F3FE}" sibTransId="{0E80F136-A010-4FE5-AA1B-45C82A02A499}"/>
    <dgm:cxn modelId="{E4C8F098-ABBF-49A6-8F55-912B623BC58E}" type="presOf" srcId="{FDB1038D-118C-46AD-9515-6DE26C5006E9}" destId="{91FA610C-1256-4FB2-938F-E164A72D7FF2}" srcOrd="0" destOrd="0" presId="urn:microsoft.com/office/officeart/2005/8/layout/vList2"/>
    <dgm:cxn modelId="{9819D4CD-5879-4A6A-B131-159B2B73329E}" type="presOf" srcId="{1297F2B0-2E0C-4A4F-AB9D-F75791D2EF8E}" destId="{4769E22A-BC16-4D88-8902-C1BE0AA07B48}" srcOrd="0" destOrd="0" presId="urn:microsoft.com/office/officeart/2005/8/layout/vList2"/>
    <dgm:cxn modelId="{18ED35CF-B089-4C3A-9FF9-A600FE19C27C}" type="presOf" srcId="{6FC8A5D0-9F97-441E-9957-3D9378106B30}" destId="{4B4297CC-067A-4497-BDA9-0290ABE16972}" srcOrd="0" destOrd="0" presId="urn:microsoft.com/office/officeart/2005/8/layout/vList2"/>
    <dgm:cxn modelId="{4AFFDAF3-96C9-4315-9373-B970B1B3C77B}" srcId="{FDB1038D-118C-46AD-9515-6DE26C5006E9}" destId="{6FC8A5D0-9F97-441E-9957-3D9378106B30}" srcOrd="0" destOrd="0" parTransId="{B65A7512-4854-4A83-88DB-7A474A7ECF2C}" sibTransId="{8D2621D5-0055-4682-82FE-007905DDF46A}"/>
    <dgm:cxn modelId="{573C14EA-6F15-4465-AC03-A7F4ECA3C78D}" type="presParOf" srcId="{91FA610C-1256-4FB2-938F-E164A72D7FF2}" destId="{4B4297CC-067A-4497-BDA9-0290ABE16972}" srcOrd="0" destOrd="0" presId="urn:microsoft.com/office/officeart/2005/8/layout/vList2"/>
    <dgm:cxn modelId="{013DF6C4-8D9C-468E-A9EF-1BAB5CFC3737}" type="presParOf" srcId="{91FA610C-1256-4FB2-938F-E164A72D7FF2}" destId="{E732186C-3DB3-45CB-9A8E-BAEEEE94F066}" srcOrd="1" destOrd="0" presId="urn:microsoft.com/office/officeart/2005/8/layout/vList2"/>
    <dgm:cxn modelId="{DEDB070E-D0DD-4DB3-B710-1176C56762AD}" type="presParOf" srcId="{91FA610C-1256-4FB2-938F-E164A72D7FF2}" destId="{4769E22A-BC16-4D88-8902-C1BE0AA07B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297CC-067A-4497-BDA9-0290ABE16972}">
      <dsp:nvSpPr>
        <dsp:cNvPr id="0" name=""/>
        <dsp:cNvSpPr/>
      </dsp:nvSpPr>
      <dsp:spPr>
        <a:xfrm>
          <a:off x="0" y="1107"/>
          <a:ext cx="7239356" cy="2790038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Context</a:t>
          </a:r>
          <a:r>
            <a:rPr lang="en-US" sz="1900" kern="1200" dirty="0"/>
            <a:t>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 With the ever-increasing volume of songs on the Internet, searching for songs of interest has become a tedious task for users. Every Internet based company wants to increase customer time spent on their platform and increase company’s revenue.  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 Smart Recommendation systems can recommend songs based on users’ likes/dislikes among millions of customers and billions of songs. Win-Win for customers and internet-based companies.</a:t>
          </a:r>
        </a:p>
      </dsp:txBody>
      <dsp:txXfrm>
        <a:off x="136198" y="137305"/>
        <a:ext cx="6966960" cy="2517642"/>
      </dsp:txXfrm>
    </dsp:sp>
    <dsp:sp modelId="{4769E22A-BC16-4D88-8902-C1BE0AA07B48}">
      <dsp:nvSpPr>
        <dsp:cNvPr id="0" name=""/>
        <dsp:cNvSpPr/>
      </dsp:nvSpPr>
      <dsp:spPr>
        <a:xfrm>
          <a:off x="0" y="2805320"/>
          <a:ext cx="7239356" cy="2790038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Objective</a:t>
          </a:r>
          <a:r>
            <a:rPr lang="en-US" sz="2000" kern="1200" dirty="0"/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a Recommendation system to propose the top 10 songs for a user based on the likelihood of listening to those songs and further increasing customer time spent on the  platform.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36198" y="2941518"/>
        <a:ext cx="6966960" cy="2517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28BD-A880-B14B-6D32-3B758A003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38FC3-C21A-3929-755C-4C1FDA4B8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B9EA-0777-489A-8FD6-43770D62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8DC0-6811-9988-CBDF-27AF9DA9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C0EA-9DBD-4856-9373-03CD39C1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12BC-4F7B-649D-48BD-53694AF8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C5EF-E3B6-AE51-97C4-89EEDD44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6D763-3A3F-5FF1-B6E3-6B8BC499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D8D2-AC7D-4CFE-E9E2-9E13FFE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FA65-BFAA-30B4-5696-3702CE1C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9C613-95CD-A1FB-DD64-BCE34A6B6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0EAA4-757E-C5F3-67EA-74B615FC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7DCF-863C-062A-8F54-756B6F4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0209-5E4D-4E3F-2400-04A959B3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8012-7107-E3C0-0D59-86636F49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40CC-CCC0-0746-9D97-8C37C6AC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D934-C3AA-D8DD-0BAC-3A41E677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B9FD-E308-7ED1-809A-E0ED4BF3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4334-DF58-8A4D-22D2-7F944253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0C986-E89F-2C0A-5D2A-CEA009E8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2765-AB9A-38E6-E027-67BA1AA3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CC63-2F52-073E-51FB-C3C5199E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E0A9-9572-3B78-CDB7-5C482279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82F6-6BFA-43A9-3082-CAA88A2A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7BCA-A5FA-B26C-2F47-423191DF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7F0E-EBB5-6CCF-53D3-B44E0AAD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1F80-5061-CB99-3730-9E48749B1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E8ED8-9A68-5D43-AFA2-02160260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2A3A3-D395-C933-7F39-13ABCA84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8C8A-E943-7F9B-643D-603FA485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C7023-B38A-6AD6-9A30-A54E513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4DD7-7740-C44B-B6AD-546DF469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676E-2A11-F809-79F0-28EF467F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E378B-0EA8-1FAF-99A6-F3714E6B7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AC2A9-E01C-6C02-D4EC-6EEA8BA5E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88295-3856-B1F3-5E3B-96700F082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20352-45FC-A0FA-D7B9-5BE382DB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0168F-1FE5-CA9C-5795-BBF24332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138D0-41C3-E18F-0675-3570A6AA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28E9-81E5-7EDC-0612-5F22086B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49490-5943-C4F3-E283-5BBDBB0E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2A031-B294-BCB1-BD12-059C7CF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6BF49-EB5F-05FB-5370-E14285CF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1CC79-BA4D-9A3F-904F-B2102BF8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B3B79-A119-436C-CD15-1AAAEDE4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36A3-E445-ABD7-6EE6-5E6939B8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49AD-B542-7EDB-BEA0-0FA1952F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A0A-CA42-EBEC-2CFB-EC6A6C7E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C6AC4-03F1-C6C6-8620-82E383469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564B-86C4-C2B2-5C7D-53B16A3C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9673-C1EC-CB58-C79E-D733F82A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545C-2E1B-0FC5-09B0-0F619C4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FBA6-DF7D-F718-290A-A944DB2E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D257F-4623-B1B3-1967-2FBF0993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C789-BBE6-D2A9-C981-6AD6AE82B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3AF40-F630-671D-57A5-56C17A03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598C-4EE3-9282-FB55-8373CEC8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FCA4-A9E2-C678-7009-1828D4F3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4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C2559-5FCE-2530-72DB-0FE878A1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CDD3D-430B-7764-0698-AC7371CE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F896-B837-B23A-DC26-71C0C12D1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95F9-A4B3-43B8-B110-A175A0B961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3F81-22E3-A9B1-7200-85532FA4E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F7CF-7BD6-4E24-C69B-2A9433CB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89EA-AD43-46B6-AB2B-28DC681D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audio" Target="../media/audio1.wav"/><Relationship Id="rId5" Type="http://schemas.openxmlformats.org/officeDocument/2006/relationships/hyperlink" Target="https://www.evidentlycochrane.net/top-10-priorities-for-research-on-mild-moderate-hearing-loss/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3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uzar-blog.netlify.app/posts/2021-01-06-r-package-reviews-dataexplorer-explore-your-data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millionsongdataset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techboomers.com/save-money-streaming-music-online" TargetMode="External"/><Relationship Id="rId9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inning turntable and bokeh">
            <a:extLst>
              <a:ext uri="{FF2B5EF4-FFF2-40B4-BE49-F238E27FC236}">
                <a16:creationId xmlns:a16="http://schemas.microsoft.com/office/drawing/2014/main" id="{A6788B71-4F16-5925-C480-532BE0C47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b="90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32CB7-2867-AB02-BA8A-C214EAD54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10515600" cy="290051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7030A0"/>
                </a:solidFill>
                <a:effectLst/>
                <a:latin typeface="High Tower Text" panose="02040502050506030303" pitchFamily="18" charset="0"/>
              </a:rPr>
              <a:t>Music Recommendation System</a:t>
            </a:r>
            <a:br>
              <a:rPr lang="en-US" sz="4400" b="1" i="0" dirty="0">
                <a:solidFill>
                  <a:srgbClr val="FFFFFF"/>
                </a:solidFill>
                <a:effectLst/>
                <a:latin typeface="Helvetica Neue"/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C3CE-76C0-143E-E104-60D045AE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59404"/>
            <a:ext cx="105156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Milestone 1 </a:t>
            </a:r>
          </a:p>
        </p:txBody>
      </p:sp>
    </p:spTree>
    <p:extLst>
      <p:ext uri="{BB962C8B-B14F-4D97-AF65-F5344CB8AC3E}">
        <p14:creationId xmlns:p14="http://schemas.microsoft.com/office/powerpoint/2010/main" val="23879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  <p:sndAc>
          <p:stSnd>
            <p:snd r:embed="rId2" name="arrow.wav"/>
          </p:stSnd>
        </p:sndAc>
      </p:transition>
    </mc:Choice>
    <mc:Fallback xmlns="">
      <p:transition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9F6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ssorted cassette tapes">
            <a:extLst>
              <a:ext uri="{FF2B5EF4-FFF2-40B4-BE49-F238E27FC236}">
                <a16:creationId xmlns:a16="http://schemas.microsoft.com/office/drawing/2014/main" id="{3B3C34FF-BF40-D3A1-82C2-A7690C5A41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r="10234" b="3"/>
          <a:stretch/>
        </p:blipFill>
        <p:spPr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Whiteboard&#10;&#10;Description automatically generated">
            <a:extLst>
              <a:ext uri="{FF2B5EF4-FFF2-40B4-BE49-F238E27FC236}">
                <a16:creationId xmlns:a16="http://schemas.microsoft.com/office/drawing/2014/main" id="{87C8BCB8-F9AE-DCE0-61A3-169049EF38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437" r="1075" b="1"/>
          <a:stretch/>
        </p:blipFill>
        <p:spPr>
          <a:xfrm>
            <a:off x="8699267" y="4025735"/>
            <a:ext cx="3492736" cy="2832266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9E3E875-45F1-DE7B-AB01-3296675CC6D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8988597"/>
              </p:ext>
            </p:extLst>
          </p:nvPr>
        </p:nvGraphicFramePr>
        <p:xfrm>
          <a:off x="285750" y="457200"/>
          <a:ext cx="7239356" cy="559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9279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reveal/>
        <p:sndAc>
          <p:stSnd>
            <p:snd r:embed="rId2" name="arrow.wav"/>
          </p:stSnd>
        </p:sndAc>
      </p:transition>
    </mc:Choice>
    <mc:Fallback xmlns="">
      <p:transition>
        <p:fade/>
        <p:sndAc>
          <p:stSnd>
            <p:snd r:embed="rId11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708DD75-59D9-1389-4856-2A9C43DE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2037" y="284615"/>
            <a:ext cx="8866623" cy="2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F653E9A-C402-A856-8DFE-BC6551E0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8" y="754380"/>
            <a:ext cx="9652001" cy="5486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Key Questions: 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What kind of content customers are most likely to consume.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What are the most popular songs to suggest a new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Identify songs for existing users that are similar to their listening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Identify users who have similar tastes in music and recommend similar songs to them.</a:t>
            </a:r>
          </a:p>
          <a:p>
            <a:r>
              <a:rPr lang="en-US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Identify songs based on ratings, reviews, artists, genre, year released etc.</a:t>
            </a:r>
          </a:p>
          <a:p>
            <a:pPr marL="0" indent="0" algn="l">
              <a:buNone/>
            </a:pPr>
            <a:endParaRPr lang="en-US" sz="1400" b="0" i="0" dirty="0">
              <a:solidFill>
                <a:schemeClr val="accent5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sz="2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AB814-DF68-7871-D794-916E544B728F}"/>
              </a:ext>
            </a:extLst>
          </p:cNvPr>
          <p:cNvSpPr txBox="1"/>
          <p:nvPr/>
        </p:nvSpPr>
        <p:spPr>
          <a:xfrm>
            <a:off x="8050530" y="34558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i="0" dirty="0">
                <a:solidFill>
                  <a:schemeClr val="tx2"/>
                </a:solidFill>
                <a:effectLst/>
              </a:rPr>
              <a:t>Data Source</a:t>
            </a:r>
          </a:p>
          <a:p>
            <a:pPr marL="0" indent="0">
              <a:buNone/>
            </a:pPr>
            <a:r>
              <a:rPr lang="en-US" sz="1200" b="0" i="0" u="sng" dirty="0">
                <a:solidFill>
                  <a:schemeClr val="tx2"/>
                </a:solidFill>
                <a:effectLst/>
                <a:hlinkClick r:id="rId4"/>
              </a:rPr>
              <a:t>http://millionsongdataset.com/</a:t>
            </a:r>
            <a:endParaRPr lang="en-US" sz="12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F6B8C-14C1-770B-ED8F-28229E7F642F}"/>
              </a:ext>
            </a:extLst>
          </p:cNvPr>
          <p:cNvSpPr txBox="1"/>
          <p:nvPr/>
        </p:nvSpPr>
        <p:spPr>
          <a:xfrm>
            <a:off x="439934" y="2171636"/>
            <a:ext cx="3192267" cy="468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Majority titles played were from year 2009 followed by 2008, 2007, 2003 and 2006.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B298352-CA8A-AC07-B964-7F137CF41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9934" y="396101"/>
            <a:ext cx="2607979" cy="1466989"/>
          </a:xfrm>
          <a:prstGeom prst="rect">
            <a:avLst/>
          </a:prstGeom>
        </p:spPr>
      </p:pic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46807E19-BA8D-7F5D-F95B-D572BE7BC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40" y="4387239"/>
            <a:ext cx="2109162" cy="16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  <p:sndAc>
          <p:stSnd>
            <p:snd r:embed="rId2" name="arrow.wav"/>
          </p:stSnd>
        </p:sndAc>
      </p:transition>
    </mc:Choice>
    <mc:Fallback xmlns="">
      <p:transition>
        <p:fade/>
        <p:sndAc>
          <p:stSnd>
            <p:snd r:embed="rId8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4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4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B49642E-3956-65C9-96B3-BED3BD18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6" y="3566159"/>
            <a:ext cx="10847994" cy="311910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800" b="1" i="0" cap="all" dirty="0">
                <a:solidFill>
                  <a:srgbClr val="002060"/>
                </a:solidFill>
                <a:effectLst/>
              </a:rPr>
              <a:t>Measures of success</a:t>
            </a: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Explore models, Fine-tune the Hyperparameters, Evaluate performance using the below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parameters.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Precision@k</a:t>
            </a:r>
            <a:endParaRPr lang="en-US" sz="1800" dirty="0">
              <a:solidFill>
                <a:srgbClr val="00206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Recall@k</a:t>
            </a:r>
            <a:r>
              <a:rPr lang="en-US" sz="1800" dirty="0"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F1_score@k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RMSE</a:t>
            </a: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Recommend Top 10 songs from the High-Performance Recommendation system to the users.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i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054C163B-B40B-2F81-BA98-F7008B856F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61" r="2" b="2"/>
          <a:stretch/>
        </p:blipFill>
        <p:spPr>
          <a:xfrm>
            <a:off x="8994882" y="1914415"/>
            <a:ext cx="2528184" cy="2524114"/>
          </a:xfrm>
          <a:prstGeom prst="rect">
            <a:avLst/>
          </a:prstGeom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FAC8762D-AA87-6A4C-B847-B99E25D0B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7783" y="3161748"/>
            <a:ext cx="447318" cy="447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93FED5-E411-1F96-F0A0-8AF19A0859BB}"/>
              </a:ext>
            </a:extLst>
          </p:cNvPr>
          <p:cNvSpPr txBox="1"/>
          <p:nvPr/>
        </p:nvSpPr>
        <p:spPr>
          <a:xfrm>
            <a:off x="512898" y="442931"/>
            <a:ext cx="848198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PROPOSED MODEL SOLUTION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* Popularity-Based Recommendation System using the Data Exploration.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* Similarity-Based Collaborative Filtering recommendation System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* User-User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* Item-Item</a:t>
            </a:r>
          </a:p>
          <a:p>
            <a:r>
              <a:rPr lang="en-US" sz="1600" dirty="0">
                <a:solidFill>
                  <a:srgbClr val="002060"/>
                </a:solidFill>
              </a:rPr>
              <a:t>* Model Based Collaborative Filtering –Matrix Factorization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* Cluster Based Recommendation System</a:t>
            </a:r>
          </a:p>
          <a:p>
            <a:r>
              <a:rPr lang="en-US" sz="1600" dirty="0">
                <a:solidFill>
                  <a:srgbClr val="002060"/>
                </a:solidFill>
              </a:rPr>
              <a:t>* Content Based Recommendation System</a:t>
            </a:r>
          </a:p>
        </p:txBody>
      </p:sp>
      <p:pic>
        <p:nvPicPr>
          <p:cNvPr id="13" name="Graphic 12" descr="A grid with small circles">
            <a:extLst>
              <a:ext uri="{FF2B5EF4-FFF2-40B4-BE49-F238E27FC236}">
                <a16:creationId xmlns:a16="http://schemas.microsoft.com/office/drawing/2014/main" id="{D10F4BDF-9AE2-9615-206C-FDDAF48C3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0465" y="-279640"/>
            <a:ext cx="1464965" cy="1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  <p:sndAc>
          <p:stSnd>
            <p:snd r:embed="rId2" name="arrow.wav"/>
          </p:stSnd>
        </p:sndAc>
      </p:transition>
    </mc:Choice>
    <mc:Fallback xmlns="">
      <p:transition>
        <p:fade/>
        <p:sndAc>
          <p:stSnd>
            <p:snd r:embed="rId9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D1506227-6E88-840C-2E94-E906BF68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6"/>
          <a:stretch/>
        </p:blipFill>
        <p:spPr>
          <a:xfrm>
            <a:off x="3232596" y="10"/>
            <a:ext cx="8959401" cy="6857990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CB63-7428-9F42-8FC3-6FC61512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5" y="2537232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2110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  <p:sndAc>
          <p:stSnd>
            <p:snd r:embed="rId2" name="arrow.wav"/>
          </p:stSnd>
        </p:sndAc>
      </p:transition>
    </mc:Choice>
    <mc:Fallback xmlns="">
      <p:transition>
        <p:fade/>
        <p:sndAc>
          <p:stSnd>
            <p:snd r:embed="rId4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297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High Tower Text</vt:lpstr>
      <vt:lpstr>Roboto</vt:lpstr>
      <vt:lpstr>Wingdings</vt:lpstr>
      <vt:lpstr>Office Theme</vt:lpstr>
      <vt:lpstr>Music Recommendation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dc:creator>Gokul Vasist</dc:creator>
  <cp:lastModifiedBy>Gokul Vasist</cp:lastModifiedBy>
  <cp:revision>19</cp:revision>
  <dcterms:created xsi:type="dcterms:W3CDTF">2022-11-29T02:15:54Z</dcterms:created>
  <dcterms:modified xsi:type="dcterms:W3CDTF">2022-12-01T20:00:00Z</dcterms:modified>
</cp:coreProperties>
</file>