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61" r:id="rId4"/>
    <p:sldId id="274" r:id="rId5"/>
    <p:sldId id="275" r:id="rId6"/>
    <p:sldId id="269" r:id="rId7"/>
    <p:sldId id="276" r:id="rId8"/>
    <p:sldId id="273" r:id="rId9"/>
    <p:sldId id="277" r:id="rId10"/>
    <p:sldId id="260" r:id="rId11"/>
  </p:sldIdLst>
  <p:sldSz cx="12192000" cy="6858000"/>
  <p:notesSz cx="6858000" cy="9144000"/>
  <p:embeddedFontLst>
    <p:embeddedFont>
      <p:font typeface="Open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14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38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3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2545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5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ru-RU" dirty="0" smtClean="0"/>
          </a:p>
          <a:p>
            <a:pPr marL="158750" indent="0">
              <a:buNone/>
            </a:pPr>
            <a:endParaRPr lang="ru-RU" dirty="0" smtClean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05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Выпускная</a:t>
            </a:r>
            <a:r>
              <a:rPr lang="en-US" b="1" dirty="0"/>
              <a:t> </a:t>
            </a:r>
            <a:r>
              <a:rPr lang="en-US" b="1" dirty="0" err="1"/>
              <a:t>квалификационная</a:t>
            </a:r>
            <a:r>
              <a:rPr lang="en-US" b="1" dirty="0"/>
              <a:t> </a:t>
            </a:r>
            <a:r>
              <a:rPr lang="en-US" b="1" dirty="0" err="1"/>
              <a:t>работа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Идрисов Вадим </a:t>
            </a:r>
            <a:r>
              <a:rPr lang="ru-RU" dirty="0" err="1" smtClean="0">
                <a:latin typeface="+mn-lt"/>
              </a:rPr>
              <a:t>Шамилевич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Аналитическая часть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294138" y="1541505"/>
            <a:ext cx="621790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Для начала опишем постановку задачи. В данном случае, имеется набор данных, состоящий из 1023 наблюдений и 10 признаков (переменных). Однако, одной из целей работы является разработка модели, способной прогнозировать определенный параметр материала (выходной показатель) на основе значений этих 10 признаков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tx1"/>
                </a:solidFill>
                <a:latin typeface="+mn-lt"/>
              </a:rPr>
              <a:t>Соотношение матрица-наполнитель 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tx1"/>
                </a:solidFill>
                <a:latin typeface="+mn-lt"/>
              </a:rPr>
              <a:t>Плотность кг/м3 (Density kg/m3)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tx1"/>
                </a:solidFill>
                <a:latin typeface="+mn-lt"/>
              </a:rPr>
              <a:t>Модуль упругости, ГПа 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tx1"/>
                </a:solidFill>
                <a:latin typeface="+mn-lt"/>
              </a:rPr>
              <a:t>Количество отвердителя, м.% 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tx1"/>
                </a:solidFill>
                <a:latin typeface="+mn-lt"/>
              </a:rPr>
              <a:t>Содержание эпоксидных групп, %_2 (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tx1"/>
                </a:solidFill>
                <a:latin typeface="+mn-lt"/>
              </a:rPr>
              <a:t>Температура вспышки, С_2  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tx1"/>
                </a:solidFill>
                <a:latin typeface="+mn-lt"/>
              </a:rPr>
              <a:t>Поверхностная плотность, г/м2 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tx1"/>
                </a:solidFill>
                <a:latin typeface="+mn-lt"/>
              </a:rPr>
              <a:t>Модуль упругости при растяжении, ГПа 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tx1"/>
                </a:solidFill>
                <a:latin typeface="+mn-lt"/>
              </a:rPr>
              <a:t>Прочность при растяжении, МПа 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tx1"/>
                </a:solidFill>
                <a:latin typeface="+mn-lt"/>
              </a:rPr>
              <a:t>Потребление смолы, г/м2 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lang="ru-RU" sz="16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8717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Существующие характеристики материала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Случайный лес - это мощный ансамблевый метод машинного обучения, который широко используется для задач регрессии и классификации. Он базируется на идее комбинирования нескольких деревьев решений для получения более точных и устойчивых прогнозов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Принцип работы</a:t>
            </a:r>
            <a:endParaRPr lang="en-US" sz="2200" dirty="0"/>
          </a:p>
          <a:p>
            <a:pPr marL="533400" indent="-457200" algn="just">
              <a:buFont typeface="+mj-lt"/>
              <a:buAutoNum type="arabicPeriod"/>
            </a:pPr>
            <a:r>
              <a:rPr lang="en-US" sz="2200" dirty="0" err="1"/>
              <a:t>Преимущества</a:t>
            </a:r>
            <a:r>
              <a:rPr lang="en-US" sz="2200" dirty="0"/>
              <a:t>: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Недостатки:</a:t>
            </a:r>
            <a:endParaRPr lang="en-US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Области применения</a:t>
            </a:r>
            <a:endParaRPr lang="en-US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Априорные предпосылки к работоспособности</a:t>
            </a:r>
            <a:endParaRPr lang="en-US" sz="2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dirty="0"/>
              <a:t>Метод случайного леса (Random Forest)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Методы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Дерево решений - это метод машинного обучения, который позволяет принимать решения путем пошагового разделения данных на подгруппы на основе значений признаков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Принцип работы</a:t>
            </a:r>
            <a:endParaRPr lang="en-US" sz="2200" dirty="0"/>
          </a:p>
          <a:p>
            <a:pPr marL="533400" indent="-457200" algn="just">
              <a:buFont typeface="+mj-lt"/>
              <a:buAutoNum type="arabicPeriod"/>
            </a:pPr>
            <a:r>
              <a:rPr lang="en-US" sz="2200" dirty="0" err="1"/>
              <a:t>Преимущества</a:t>
            </a:r>
            <a:r>
              <a:rPr lang="en-US" sz="2200" dirty="0"/>
              <a:t>: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Недостатки:</a:t>
            </a:r>
            <a:endParaRPr lang="en-US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Области применения</a:t>
            </a:r>
            <a:endParaRPr lang="en-US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Априорные предпосылки к работоспособности</a:t>
            </a:r>
            <a:endParaRPr lang="en-US" sz="2200" dirty="0"/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dirty="0"/>
              <a:t>Метод дерева решений (Decision Tree)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Методы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20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Нейронные сети представляют собой мощный класс алгоритмов машинного обучения, вдохновленных функционированием человеческого мозга. Ваше исследование включает использование нейронных сетей в рамках модели Sequential Model. 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Принцип работы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Априорные предпосылки к работоспособности</a:t>
            </a:r>
            <a:endParaRPr lang="en-US" sz="2200" dirty="0"/>
          </a:p>
          <a:p>
            <a:pPr marL="533400" indent="-457200" algn="just">
              <a:buFont typeface="+mj-lt"/>
              <a:buAutoNum type="arabicPeriod"/>
            </a:pPr>
            <a:r>
              <a:rPr lang="en-US" sz="2200" dirty="0" err="1"/>
              <a:t>Преимущества</a:t>
            </a:r>
            <a:r>
              <a:rPr lang="en-US" sz="2200" dirty="0"/>
              <a:t>: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Недостатки:</a:t>
            </a:r>
            <a:endParaRPr lang="en-US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Области применения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dirty="0"/>
              <a:t>Нейронные сети в Sequential Model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Методы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354503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79" y="47264"/>
            <a:ext cx="5216465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Методы для анализа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1F71A71-EB03-2421-476D-DEF21CEF9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79" y="712577"/>
            <a:ext cx="8178507" cy="6098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79" y="47264"/>
            <a:ext cx="5216465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Методы для анализа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FE4B55A-CC97-3E10-E0DF-C8A8B6FD4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4" y="1295693"/>
            <a:ext cx="5962650" cy="361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24986-0D6C-7AF2-C2B9-220BA0008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592" y="1520189"/>
            <a:ext cx="6124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9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1" y="1938304"/>
            <a:ext cx="10557334" cy="4507045"/>
          </a:xfrm>
        </p:spPr>
        <p:txBody>
          <a:bodyPr>
            <a:normAutofit fontScale="85000" lnSpcReduction="20000"/>
          </a:bodyPr>
          <a:lstStyle/>
          <a:p>
            <a:pPr marL="76200" indent="0" algn="just">
              <a:buNone/>
            </a:pPr>
            <a:r>
              <a:rPr lang="ru-RU" sz="2200" dirty="0"/>
              <a:t>Соотношение матрица-наполнитель: </a:t>
            </a:r>
          </a:p>
          <a:p>
            <a:pPr marL="76200" indent="0" algn="just">
              <a:buNone/>
            </a:pPr>
            <a:r>
              <a:rPr lang="ru-RU" sz="2200" dirty="0"/>
              <a:t>Максимальное значение = 2.9156950458420567, Минимальное значение = -2.7837758391782335</a:t>
            </a:r>
          </a:p>
          <a:p>
            <a:pPr marL="76200" indent="0" algn="just">
              <a:buNone/>
            </a:pPr>
            <a:r>
              <a:rPr lang="ru-RU" sz="2200" dirty="0"/>
              <a:t>Количество отвердителя, м.%: </a:t>
            </a:r>
          </a:p>
          <a:p>
            <a:pPr marL="76200" indent="0" algn="just">
              <a:buNone/>
            </a:pPr>
            <a:r>
              <a:rPr lang="ru-RU" sz="2200" dirty="0"/>
              <a:t>Максимальное значение = 3.125033401790079, </a:t>
            </a:r>
          </a:p>
          <a:p>
            <a:pPr marL="76200" indent="0" algn="just">
              <a:buNone/>
            </a:pPr>
            <a:r>
              <a:rPr lang="ru-RU" sz="2200" dirty="0"/>
              <a:t>Минимальное значение = -3.2823081091835653</a:t>
            </a:r>
          </a:p>
          <a:p>
            <a:pPr marL="76200" indent="0" algn="just">
              <a:buNone/>
            </a:pPr>
            <a:r>
              <a:rPr lang="ru-RU" sz="2200" dirty="0"/>
              <a:t>Содержание эпоксидных групп,%_2: </a:t>
            </a:r>
          </a:p>
          <a:p>
            <a:pPr marL="76200" indent="0" algn="just">
              <a:buNone/>
            </a:pPr>
            <a:r>
              <a:rPr lang="ru-RU" sz="2200" dirty="0"/>
              <a:t>Максимальное значение = 4.4719550473120036, </a:t>
            </a:r>
          </a:p>
          <a:p>
            <a:pPr marL="76200" indent="0" algn="just">
              <a:buNone/>
            </a:pPr>
            <a:r>
              <a:rPr lang="ru-RU" sz="2200" dirty="0"/>
              <a:t>Минимальное значение = -3.321825007080667</a:t>
            </a:r>
          </a:p>
          <a:p>
            <a:pPr marL="76200" indent="0" algn="just">
              <a:buNone/>
            </a:pPr>
            <a:r>
              <a:rPr lang="ru-RU" sz="2200" dirty="0"/>
              <a:t>Температура вспышки, С_2: </a:t>
            </a:r>
          </a:p>
          <a:p>
            <a:pPr marL="76200" indent="0" algn="just">
              <a:buNone/>
            </a:pPr>
            <a:r>
              <a:rPr lang="ru-RU" sz="2200" dirty="0"/>
              <a:t>Максимальное значение = 3.1129318059869338, </a:t>
            </a:r>
          </a:p>
          <a:p>
            <a:pPr marL="76200" indent="0" algn="just">
              <a:buNone/>
            </a:pPr>
            <a:r>
              <a:rPr lang="ru-RU" sz="2200" dirty="0"/>
              <a:t>Минимальное значение = -4.542214511443346</a:t>
            </a:r>
          </a:p>
          <a:p>
            <a:pPr marL="76200" indent="0" algn="just">
              <a:buNone/>
            </a:pPr>
            <a:r>
              <a:rPr lang="ru-RU" sz="2200" dirty="0"/>
              <a:t>Поверхностная плотность, г/м2: </a:t>
            </a:r>
          </a:p>
          <a:p>
            <a:pPr marL="76200" indent="0" algn="just">
              <a:buNone/>
            </a:pPr>
            <a:r>
              <a:rPr lang="ru-RU" sz="2200" dirty="0"/>
              <a:t>Максимальное значение = 3.2606152074884474, </a:t>
            </a:r>
          </a:p>
          <a:p>
            <a:pPr marL="76200" indent="0" algn="just">
              <a:buNone/>
            </a:pPr>
            <a:r>
              <a:rPr lang="ru-RU" sz="2200" dirty="0"/>
              <a:t>Минимальное значение = -1.7146772884036003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r>
              <a:rPr lang="ru-RU" sz="2600" dirty="0"/>
              <a:t>Предобработка данных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Практическая часть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модели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BBDCF69-6AC5-121E-1B4F-87718DCE3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452" y="2027605"/>
            <a:ext cx="5362575" cy="1247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A03010-F586-F8E4-789B-A5AF38CB7408}"/>
              </a:ext>
            </a:extLst>
          </p:cNvPr>
          <p:cNvSpPr txBox="1"/>
          <p:nvPr/>
        </p:nvSpPr>
        <p:spPr>
          <a:xfrm>
            <a:off x="-18452" y="1472661"/>
            <a:ext cx="6098344" cy="37683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 для </a:t>
            </a:r>
            <a:r>
              <a:rPr lang="ar-SY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Модуль упругости при растяжении, Гпа</a:t>
            </a:r>
            <a:r>
              <a:rPr lang="ar-SY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en-US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4013DB-584F-9CDC-AF5C-1589D5DA9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97" y="4563361"/>
            <a:ext cx="5019675" cy="1247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01F547-14E0-C9D6-B850-AA15839FA466}"/>
              </a:ext>
            </a:extLst>
          </p:cNvPr>
          <p:cNvSpPr txBox="1"/>
          <p:nvPr/>
        </p:nvSpPr>
        <p:spPr>
          <a:xfrm>
            <a:off x="-18452" y="4298235"/>
            <a:ext cx="6168682" cy="37683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 для </a:t>
            </a:r>
            <a:r>
              <a:rPr lang="ar-SY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Прочность при растяжении, МПа."</a:t>
            </a:r>
            <a:endParaRPr lang="en-US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98606-49B2-CBE3-A44B-080727F687CE}"/>
              </a:ext>
            </a:extLst>
          </p:cNvPr>
          <p:cNvSpPr txBox="1"/>
          <p:nvPr/>
        </p:nvSpPr>
        <p:spPr>
          <a:xfrm>
            <a:off x="-18452" y="3238877"/>
            <a:ext cx="6372664" cy="1051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ru-RU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выборе реальных значений из файла для истинного значения </a:t>
            </a:r>
            <a:r>
              <a:rPr lang="ar-SY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Модуль упругости при растяжении, Гпа" значение равно 70, результаты</a:t>
            </a:r>
            <a:endParaRPr lang="en-US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05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Модуль упругости при растяжении ГПа (</a:t>
            </a:r>
            <a:r>
              <a:rPr lang="en-US" sz="105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ru-RU" sz="105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71.21908905889687</a:t>
            </a:r>
            <a:endParaRPr lang="en-US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05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Модуль упругости при растяжении ГПа (</a:t>
            </a:r>
            <a:r>
              <a:rPr lang="en-US" sz="105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ru-RU" sz="105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70.0</a:t>
            </a:r>
            <a:endParaRPr lang="en-US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BB33EF-E07F-9616-2C1D-7CD9782BA846}"/>
              </a:ext>
            </a:extLst>
          </p:cNvPr>
          <p:cNvSpPr txBox="1"/>
          <p:nvPr/>
        </p:nvSpPr>
        <p:spPr>
          <a:xfrm>
            <a:off x="180535" y="5811136"/>
            <a:ext cx="5731412" cy="1051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ru-RU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выборе реальных значений из файла для истинного значения " Прочность при растяжении, МПа " значение равно 3000, результаты</a:t>
            </a:r>
            <a:endParaRPr lang="en-US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05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МПрочность при растяжении, МПа (</a:t>
            </a:r>
            <a:r>
              <a:rPr lang="en-US" sz="105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ru-RU" sz="105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2877.614229716437</a:t>
            </a:r>
            <a:endParaRPr lang="en-US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05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Прочность при растяжении, МПа (</a:t>
            </a:r>
            <a:r>
              <a:rPr lang="en-US" sz="105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ru-RU" sz="105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3000.0</a:t>
            </a:r>
            <a:endParaRPr lang="en-US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697BC65-6FAE-B6EA-AEA7-41E1E2149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603" y="1850521"/>
            <a:ext cx="5486400" cy="40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3A1221B-49D6-076E-95A2-1ED0FFA44F66}"/>
              </a:ext>
            </a:extLst>
          </p:cNvPr>
          <p:cNvSpPr txBox="1"/>
          <p:nvPr/>
        </p:nvSpPr>
        <p:spPr>
          <a:xfrm>
            <a:off x="6542628" y="1472661"/>
            <a:ext cx="5496375" cy="37683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200"/>
              </a:spcBef>
            </a:pPr>
            <a:r>
              <a:rPr lang="ru-RU" sz="1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Нейронная сеть (Соотношение матрица-наполнитель). </a:t>
            </a:r>
            <a:endParaRPr lang="en-US" sz="14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5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449</Words>
  <Application>Microsoft Office PowerPoint</Application>
  <PresentationFormat>Широкоэкранный</PresentationFormat>
  <Paragraphs>78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Courier New</vt:lpstr>
      <vt:lpstr>ALS Sector Bold</vt:lpstr>
      <vt:lpstr>Noto Sans Symbols</vt:lpstr>
      <vt:lpstr>Roboto Black</vt:lpstr>
      <vt:lpstr>Arial</vt:lpstr>
      <vt:lpstr>Open Sans</vt:lpstr>
      <vt:lpstr>ALS Sector Regular</vt:lpstr>
      <vt:lpstr>Times New Roman</vt:lpstr>
      <vt:lpstr>If,kjyVUNE_28012021</vt:lpstr>
      <vt:lpstr>Выпускная квалификационная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ZADROT007</cp:lastModifiedBy>
  <cp:revision>99</cp:revision>
  <dcterms:created xsi:type="dcterms:W3CDTF">2021-02-24T09:03:25Z</dcterms:created>
  <dcterms:modified xsi:type="dcterms:W3CDTF">2023-10-12T13:28:53Z</dcterms:modified>
</cp:coreProperties>
</file>