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5" r:id="rId2"/>
    <p:sldId id="258" r:id="rId3"/>
    <p:sldId id="259" r:id="rId4"/>
    <p:sldId id="260" r:id="rId5"/>
    <p:sldId id="263" r:id="rId6"/>
    <p:sldId id="261" r:id="rId7"/>
    <p:sldId id="264" r:id="rId8"/>
    <p:sldId id="265" r:id="rId9"/>
    <p:sldId id="266" r:id="rId10"/>
    <p:sldId id="267" r:id="rId11"/>
    <p:sldId id="269" r:id="rId12"/>
    <p:sldId id="272" r:id="rId13"/>
    <p:sldId id="273" r:id="rId14"/>
    <p:sldId id="274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A4A25F-E3B0-668F-45F5-659921225D71}" v="8" dt="2025-02-18T06:06:11.085"/>
    <p1510:client id="{ADCCB637-5B9F-9DD9-7C10-2F134B453C01}" v="15" dt="2025-02-18T06:04:57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iz, Ammar" userId="S::ammar.aziz@mh.org.au::2b7b758c-ec9b-4d6c-8f01-a2bc64682a69" providerId="AD" clId="Web-{8BA4A25F-E3B0-668F-45F5-659921225D71}"/>
    <pc:docChg chg="addSld delSld modSld">
      <pc:chgData name="Aziz, Ammar" userId="S::ammar.aziz@mh.org.au::2b7b758c-ec9b-4d6c-8f01-a2bc64682a69" providerId="AD" clId="Web-{8BA4A25F-E3B0-668F-45F5-659921225D71}" dt="2025-02-18T06:06:08.991" v="6" actId="20577"/>
      <pc:docMkLst>
        <pc:docMk/>
      </pc:docMkLst>
      <pc:sldChg chg="del">
        <pc:chgData name="Aziz, Ammar" userId="S::ammar.aziz@mh.org.au::2b7b758c-ec9b-4d6c-8f01-a2bc64682a69" providerId="AD" clId="Web-{8BA4A25F-E3B0-668F-45F5-659921225D71}" dt="2025-02-18T06:05:59.632" v="1"/>
        <pc:sldMkLst>
          <pc:docMk/>
          <pc:sldMk cId="109857222" sldId="256"/>
        </pc:sldMkLst>
      </pc:sldChg>
      <pc:sldChg chg="modSp add">
        <pc:chgData name="Aziz, Ammar" userId="S::ammar.aziz@mh.org.au::2b7b758c-ec9b-4d6c-8f01-a2bc64682a69" providerId="AD" clId="Web-{8BA4A25F-E3B0-668F-45F5-659921225D71}" dt="2025-02-18T06:06:08.991" v="6" actId="20577"/>
        <pc:sldMkLst>
          <pc:docMk/>
          <pc:sldMk cId="2482353364" sldId="275"/>
        </pc:sldMkLst>
        <pc:spChg chg="mod">
          <ac:chgData name="Aziz, Ammar" userId="S::ammar.aziz@mh.org.au::2b7b758c-ec9b-4d6c-8f01-a2bc64682a69" providerId="AD" clId="Web-{8BA4A25F-E3B0-668F-45F5-659921225D71}" dt="2025-02-18T06:06:08.991" v="6" actId="20577"/>
          <ac:spMkLst>
            <pc:docMk/>
            <pc:sldMk cId="2482353364" sldId="275"/>
            <ac:spMk id="9" creationId="{A0107E67-CFC7-4B29-B14E-197156FEA53C}"/>
          </ac:spMkLst>
        </pc:spChg>
      </pc:sldChg>
      <pc:sldMasterChg chg="addSldLayout">
        <pc:chgData name="Aziz, Ammar" userId="S::ammar.aziz@mh.org.au::2b7b758c-ec9b-4d6c-8f01-a2bc64682a69" providerId="AD" clId="Web-{8BA4A25F-E3B0-668F-45F5-659921225D71}" dt="2025-02-18T06:05:56.991" v="0"/>
        <pc:sldMasterMkLst>
          <pc:docMk/>
          <pc:sldMasterMk cId="2460954070" sldId="2147483660"/>
        </pc:sldMasterMkLst>
        <pc:sldLayoutChg chg="add">
          <pc:chgData name="Aziz, Ammar" userId="S::ammar.aziz@mh.org.au::2b7b758c-ec9b-4d6c-8f01-a2bc64682a69" providerId="AD" clId="Web-{8BA4A25F-E3B0-668F-45F5-659921225D71}" dt="2025-02-18T06:05:56.991" v="0"/>
          <pc:sldLayoutMkLst>
            <pc:docMk/>
            <pc:sldMasterMk cId="2460954070" sldId="2147483660"/>
            <pc:sldLayoutMk cId="2921203205" sldId="2147483672"/>
          </pc:sldLayoutMkLst>
        </pc:sldLayoutChg>
      </pc:sldMasterChg>
    </pc:docChg>
  </pc:docChgLst>
  <pc:docChgLst>
    <pc:chgData name="Aziz, Ammar" userId="S::ammar.aziz@mh.org.au::2b7b758c-ec9b-4d6c-8f01-a2bc64682a69" providerId="AD" clId="Web-{ADCCB637-5B9F-9DD9-7C10-2F134B453C01}"/>
    <pc:docChg chg="addSld">
      <pc:chgData name="Aziz, Ammar" userId="S::ammar.aziz@mh.org.au::2b7b758c-ec9b-4d6c-8f01-a2bc64682a69" providerId="AD" clId="Web-{ADCCB637-5B9F-9DD9-7C10-2F134B453C01}" dt="2025-02-18T06:04:57.489" v="14"/>
      <pc:docMkLst>
        <pc:docMk/>
      </pc:docMkLst>
      <pc:sldChg chg="add">
        <pc:chgData name="Aziz, Ammar" userId="S::ammar.aziz@mh.org.au::2b7b758c-ec9b-4d6c-8f01-a2bc64682a69" providerId="AD" clId="Web-{ADCCB637-5B9F-9DD9-7C10-2F134B453C01}" dt="2025-02-18T06:04:57.411" v="0"/>
        <pc:sldMkLst>
          <pc:docMk/>
          <pc:sldMk cId="3328725870" sldId="258"/>
        </pc:sldMkLst>
      </pc:sldChg>
      <pc:sldChg chg="add">
        <pc:chgData name="Aziz, Ammar" userId="S::ammar.aziz@mh.org.au::2b7b758c-ec9b-4d6c-8f01-a2bc64682a69" providerId="AD" clId="Web-{ADCCB637-5B9F-9DD9-7C10-2F134B453C01}" dt="2025-02-18T06:04:57.411" v="1"/>
        <pc:sldMkLst>
          <pc:docMk/>
          <pc:sldMk cId="3938780312" sldId="259"/>
        </pc:sldMkLst>
      </pc:sldChg>
      <pc:sldChg chg="add">
        <pc:chgData name="Aziz, Ammar" userId="S::ammar.aziz@mh.org.au::2b7b758c-ec9b-4d6c-8f01-a2bc64682a69" providerId="AD" clId="Web-{ADCCB637-5B9F-9DD9-7C10-2F134B453C01}" dt="2025-02-18T06:04:57.427" v="2"/>
        <pc:sldMkLst>
          <pc:docMk/>
          <pc:sldMk cId="1528822356" sldId="260"/>
        </pc:sldMkLst>
      </pc:sldChg>
      <pc:sldChg chg="add">
        <pc:chgData name="Aziz, Ammar" userId="S::ammar.aziz@mh.org.au::2b7b758c-ec9b-4d6c-8f01-a2bc64682a69" providerId="AD" clId="Web-{ADCCB637-5B9F-9DD9-7C10-2F134B453C01}" dt="2025-02-18T06:04:57.427" v="4"/>
        <pc:sldMkLst>
          <pc:docMk/>
          <pc:sldMk cId="1561574762" sldId="261"/>
        </pc:sldMkLst>
      </pc:sldChg>
      <pc:sldChg chg="add">
        <pc:chgData name="Aziz, Ammar" userId="S::ammar.aziz@mh.org.au::2b7b758c-ec9b-4d6c-8f01-a2bc64682a69" providerId="AD" clId="Web-{ADCCB637-5B9F-9DD9-7C10-2F134B453C01}" dt="2025-02-18T06:04:57.427" v="3"/>
        <pc:sldMkLst>
          <pc:docMk/>
          <pc:sldMk cId="2039919967" sldId="263"/>
        </pc:sldMkLst>
      </pc:sldChg>
      <pc:sldChg chg="add">
        <pc:chgData name="Aziz, Ammar" userId="S::ammar.aziz@mh.org.au::2b7b758c-ec9b-4d6c-8f01-a2bc64682a69" providerId="AD" clId="Web-{ADCCB637-5B9F-9DD9-7C10-2F134B453C01}" dt="2025-02-18T06:04:57.443" v="5"/>
        <pc:sldMkLst>
          <pc:docMk/>
          <pc:sldMk cId="2412564725" sldId="264"/>
        </pc:sldMkLst>
      </pc:sldChg>
      <pc:sldChg chg="add">
        <pc:chgData name="Aziz, Ammar" userId="S::ammar.aziz@mh.org.au::2b7b758c-ec9b-4d6c-8f01-a2bc64682a69" providerId="AD" clId="Web-{ADCCB637-5B9F-9DD9-7C10-2F134B453C01}" dt="2025-02-18T06:04:57.443" v="6"/>
        <pc:sldMkLst>
          <pc:docMk/>
          <pc:sldMk cId="409070868" sldId="265"/>
        </pc:sldMkLst>
      </pc:sldChg>
      <pc:sldChg chg="add">
        <pc:chgData name="Aziz, Ammar" userId="S::ammar.aziz@mh.org.au::2b7b758c-ec9b-4d6c-8f01-a2bc64682a69" providerId="AD" clId="Web-{ADCCB637-5B9F-9DD9-7C10-2F134B453C01}" dt="2025-02-18T06:04:57.443" v="7"/>
        <pc:sldMkLst>
          <pc:docMk/>
          <pc:sldMk cId="3743680369" sldId="266"/>
        </pc:sldMkLst>
      </pc:sldChg>
      <pc:sldChg chg="add">
        <pc:chgData name="Aziz, Ammar" userId="S::ammar.aziz@mh.org.au::2b7b758c-ec9b-4d6c-8f01-a2bc64682a69" providerId="AD" clId="Web-{ADCCB637-5B9F-9DD9-7C10-2F134B453C01}" dt="2025-02-18T06:04:57.458" v="8"/>
        <pc:sldMkLst>
          <pc:docMk/>
          <pc:sldMk cId="1315929486" sldId="267"/>
        </pc:sldMkLst>
      </pc:sldChg>
      <pc:sldChg chg="add">
        <pc:chgData name="Aziz, Ammar" userId="S::ammar.aziz@mh.org.au::2b7b758c-ec9b-4d6c-8f01-a2bc64682a69" providerId="AD" clId="Web-{ADCCB637-5B9F-9DD9-7C10-2F134B453C01}" dt="2025-02-18T06:04:57.489" v="14"/>
        <pc:sldMkLst>
          <pc:docMk/>
          <pc:sldMk cId="1879205288" sldId="268"/>
        </pc:sldMkLst>
      </pc:sldChg>
      <pc:sldChg chg="add">
        <pc:chgData name="Aziz, Ammar" userId="S::ammar.aziz@mh.org.au::2b7b758c-ec9b-4d6c-8f01-a2bc64682a69" providerId="AD" clId="Web-{ADCCB637-5B9F-9DD9-7C10-2F134B453C01}" dt="2025-02-18T06:04:57.458" v="9"/>
        <pc:sldMkLst>
          <pc:docMk/>
          <pc:sldMk cId="1373363862" sldId="269"/>
        </pc:sldMkLst>
      </pc:sldChg>
      <pc:sldChg chg="add">
        <pc:chgData name="Aziz, Ammar" userId="S::ammar.aziz@mh.org.au::2b7b758c-ec9b-4d6c-8f01-a2bc64682a69" providerId="AD" clId="Web-{ADCCB637-5B9F-9DD9-7C10-2F134B453C01}" dt="2025-02-18T06:04:57.474" v="13"/>
        <pc:sldMkLst>
          <pc:docMk/>
          <pc:sldMk cId="1152629944" sldId="271"/>
        </pc:sldMkLst>
      </pc:sldChg>
      <pc:sldChg chg="add">
        <pc:chgData name="Aziz, Ammar" userId="S::ammar.aziz@mh.org.au::2b7b758c-ec9b-4d6c-8f01-a2bc64682a69" providerId="AD" clId="Web-{ADCCB637-5B9F-9DD9-7C10-2F134B453C01}" dt="2025-02-18T06:04:57.458" v="10"/>
        <pc:sldMkLst>
          <pc:docMk/>
          <pc:sldMk cId="855155625" sldId="272"/>
        </pc:sldMkLst>
      </pc:sldChg>
      <pc:sldChg chg="add">
        <pc:chgData name="Aziz, Ammar" userId="S::ammar.aziz@mh.org.au::2b7b758c-ec9b-4d6c-8f01-a2bc64682a69" providerId="AD" clId="Web-{ADCCB637-5B9F-9DD9-7C10-2F134B453C01}" dt="2025-02-18T06:04:57.474" v="11"/>
        <pc:sldMkLst>
          <pc:docMk/>
          <pc:sldMk cId="489542378" sldId="273"/>
        </pc:sldMkLst>
      </pc:sldChg>
      <pc:sldChg chg="add">
        <pc:chgData name="Aziz, Ammar" userId="S::ammar.aziz@mh.org.au::2b7b758c-ec9b-4d6c-8f01-a2bc64682a69" providerId="AD" clId="Web-{ADCCB637-5B9F-9DD9-7C10-2F134B453C01}" dt="2025-02-18T06:04:57.474" v="12"/>
        <pc:sldMkLst>
          <pc:docMk/>
          <pc:sldMk cId="2082756636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73250-92DE-4F06-B13D-571E43D809BC}" type="datetimeFigureOut"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FA399-A511-42E8-B46D-1DFA78308F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46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067AA-C6E9-418C-A333-FC9B7AAB0648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79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05BCCC9-AB8D-4B57-932F-502CE2E79C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479" y="260350"/>
            <a:ext cx="1906122" cy="744403"/>
          </a:xfrm>
          <a:prstGeom prst="rect">
            <a:avLst/>
          </a:prstGeom>
        </p:spPr>
      </p:pic>
      <p:pic>
        <p:nvPicPr>
          <p:cNvPr id="1200" name="Picture 1199">
            <a:extLst>
              <a:ext uri="{FF2B5EF4-FFF2-40B4-BE49-F238E27FC236}">
                <a16:creationId xmlns:a16="http://schemas.microsoft.com/office/drawing/2014/main" id="{10497448-16E4-4BCB-A534-B9F56C7EE7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6000" y="5665114"/>
            <a:ext cx="4582935" cy="1072386"/>
          </a:xfrm>
          <a:prstGeom prst="rect">
            <a:avLst/>
          </a:prstGeom>
        </p:spPr>
      </p:pic>
      <p:sp>
        <p:nvSpPr>
          <p:cNvPr id="229" name="Text Placeholder 228">
            <a:extLst>
              <a:ext uri="{FF2B5EF4-FFF2-40B4-BE49-F238E27FC236}">
                <a16:creationId xmlns:a16="http://schemas.microsoft.com/office/drawing/2014/main" id="{4B4B5188-54D1-472A-9AFF-5E5D40C257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" y="0"/>
            <a:ext cx="9169397" cy="6858001"/>
          </a:xfrm>
          <a:custGeom>
            <a:avLst/>
            <a:gdLst>
              <a:gd name="connsiteX0" fmla="*/ 0 w 9169397"/>
              <a:gd name="connsiteY0" fmla="*/ 0 h 6858001"/>
              <a:gd name="connsiteX1" fmla="*/ 3971764 w 9169397"/>
              <a:gd name="connsiteY1" fmla="*/ 0 h 6858001"/>
              <a:gd name="connsiteX2" fmla="*/ 3971764 w 9169397"/>
              <a:gd name="connsiteY2" fmla="*/ 1 h 6858001"/>
              <a:gd name="connsiteX3" fmla="*/ 4121327 w 9169397"/>
              <a:gd name="connsiteY3" fmla="*/ 1 h 6858001"/>
              <a:gd name="connsiteX4" fmla="*/ 9169397 w 9169397"/>
              <a:gd name="connsiteY4" fmla="*/ 3354538 h 6858001"/>
              <a:gd name="connsiteX5" fmla="*/ 3971764 w 9169397"/>
              <a:gd name="connsiteY5" fmla="*/ 6857999 h 6858001"/>
              <a:gd name="connsiteX6" fmla="*/ 3971764 w 9169397"/>
              <a:gd name="connsiteY6" fmla="*/ 6858000 h 6858001"/>
              <a:gd name="connsiteX7" fmla="*/ 3971763 w 9169397"/>
              <a:gd name="connsiteY7" fmla="*/ 6858000 h 6858001"/>
              <a:gd name="connsiteX8" fmla="*/ 3971762 w 9169397"/>
              <a:gd name="connsiteY8" fmla="*/ 6858001 h 6858001"/>
              <a:gd name="connsiteX9" fmla="*/ 3971762 w 9169397"/>
              <a:gd name="connsiteY9" fmla="*/ 6858000 h 6858001"/>
              <a:gd name="connsiteX10" fmla="*/ 0 w 9169397"/>
              <a:gd name="connsiteY10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69397" h="6858001">
                <a:moveTo>
                  <a:pt x="0" y="0"/>
                </a:moveTo>
                <a:lnTo>
                  <a:pt x="3971764" y="0"/>
                </a:lnTo>
                <a:lnTo>
                  <a:pt x="3971764" y="1"/>
                </a:lnTo>
                <a:lnTo>
                  <a:pt x="4121327" y="1"/>
                </a:lnTo>
                <a:lnTo>
                  <a:pt x="9169397" y="3354538"/>
                </a:lnTo>
                <a:lnTo>
                  <a:pt x="3971764" y="6857999"/>
                </a:lnTo>
                <a:lnTo>
                  <a:pt x="3971764" y="6858000"/>
                </a:lnTo>
                <a:lnTo>
                  <a:pt x="3971763" y="6858000"/>
                </a:lnTo>
                <a:lnTo>
                  <a:pt x="3971762" y="6858001"/>
                </a:lnTo>
                <a:lnTo>
                  <a:pt x="39717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0DAAA-25CF-4225-8E4A-6E163246AB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136468"/>
            <a:ext cx="6192577" cy="49859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goes here</a:t>
            </a:r>
            <a:endParaRPr lang="en-AU"/>
          </a:p>
        </p:txBody>
      </p:sp>
      <p:sp>
        <p:nvSpPr>
          <p:cNvPr id="212" name="Text Placeholder 1201">
            <a:extLst>
              <a:ext uri="{FF2B5EF4-FFF2-40B4-BE49-F238E27FC236}">
                <a16:creationId xmlns:a16="http://schemas.microsoft.com/office/drawing/2014/main" id="{D8537D36-28EA-4D4A-B9E1-1060C3B73E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3805991"/>
            <a:ext cx="324000" cy="50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/>
          <a:lstStyle>
            <a:lvl1pPr>
              <a:defRPr sz="400">
                <a:noFill/>
              </a:defRPr>
            </a:lvl1pPr>
          </a:lstStyle>
          <a:p>
            <a:pPr lvl="0"/>
            <a:r>
              <a:rPr lang="en-US"/>
              <a:t>f</a:t>
            </a:r>
            <a:endParaRPr lang="en-AU"/>
          </a:p>
        </p:txBody>
      </p:sp>
      <p:sp>
        <p:nvSpPr>
          <p:cNvPr id="1206" name="Text Placeholder 1205">
            <a:extLst>
              <a:ext uri="{FF2B5EF4-FFF2-40B4-BE49-F238E27FC236}">
                <a16:creationId xmlns:a16="http://schemas.microsoft.com/office/drawing/2014/main" id="{A2964457-8F61-426D-BB46-A8BE23A0BF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4048125"/>
            <a:ext cx="4716463" cy="461665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title,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234" name="Picture Placeholder 233">
            <a:extLst>
              <a:ext uri="{FF2B5EF4-FFF2-40B4-BE49-F238E27FC236}">
                <a16:creationId xmlns:a16="http://schemas.microsoft.com/office/drawing/2014/main" id="{DD70D8EE-AFBE-4D16-AC86-A58C9684280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0"/>
            <a:ext cx="12192001" cy="6858000"/>
          </a:xfrm>
          <a:custGeom>
            <a:avLst/>
            <a:gdLst>
              <a:gd name="connsiteX0" fmla="*/ 1 w 12192001"/>
              <a:gd name="connsiteY0" fmla="*/ 1 h 6858000"/>
              <a:gd name="connsiteX1" fmla="*/ 12192000 w 12192001"/>
              <a:gd name="connsiteY1" fmla="*/ 2283936 h 6858000"/>
              <a:gd name="connsiteX2" fmla="*/ 12192000 w 12192001"/>
              <a:gd name="connsiteY2" fmla="*/ 1 h 6858000"/>
              <a:gd name="connsiteX3" fmla="*/ 0 w 12192001"/>
              <a:gd name="connsiteY3" fmla="*/ 0 h 6858000"/>
              <a:gd name="connsiteX4" fmla="*/ 12192001 w 12192001"/>
              <a:gd name="connsiteY4" fmla="*/ 0 h 6858000"/>
              <a:gd name="connsiteX5" fmla="*/ 12192001 w 12192001"/>
              <a:gd name="connsiteY5" fmla="*/ 6858000 h 6858000"/>
              <a:gd name="connsiteX6" fmla="*/ 12192000 w 12192001"/>
              <a:gd name="connsiteY6" fmla="*/ 6858000 h 6858000"/>
              <a:gd name="connsiteX7" fmla="*/ 12192000 w 12192001"/>
              <a:gd name="connsiteY7" fmla="*/ 4574065 h 6858000"/>
              <a:gd name="connsiteX8" fmla="*/ 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1" y="1"/>
                </a:moveTo>
                <a:lnTo>
                  <a:pt x="12192000" y="2283936"/>
                </a:lnTo>
                <a:lnTo>
                  <a:pt x="12192000" y="1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2192000" y="4574065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</p:spPr>
        <p:txBody>
          <a:bodyPr wrap="square" lIns="396000" tIns="180000">
            <a:noAutofit/>
          </a:bodyPr>
          <a:lstStyle>
            <a:lvl1pPr>
              <a:defRPr/>
            </a:lvl1pPr>
          </a:lstStyle>
          <a:p>
            <a:r>
              <a:rPr lang="en-US"/>
              <a:t>Click on icon to insert image and send to back to access text placeholders</a:t>
            </a:r>
            <a:br>
              <a:rPr lang="en-US"/>
            </a:br>
            <a:r>
              <a:rPr lang="en-US"/>
              <a:t>Right click and select Reset slide for image to take shape of placeholder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20320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grubaughlab/DENV_pipelin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informatics.org/sms/iupac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grubaughlab/DENV_pipelin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272B462-8DEF-4777-A6CC-E7D4A4BF652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82E5CCA-AF34-42B1-8C51-5A52D3CB60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0107E67-CFC7-4B29-B14E-197156FE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139272"/>
            <a:ext cx="7955275" cy="149579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DengueSeq</a:t>
            </a:r>
            <a:r>
              <a:rPr lang="en-US" dirty="0">
                <a:solidFill>
                  <a:srgbClr val="FFFFFF"/>
                </a:solidFill>
              </a:rPr>
              <a:t> Analysis Pipeline – pt2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4F07CF-5180-4806-A292-36D10AFBD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8801CF8-B6E5-45F5-A3F6-05E9FCA79E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475" y="4048125"/>
            <a:ext cx="8802688" cy="1224951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https://github.com/grubaughlab/DENV_pipeline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Ammar Aziz – VIDRL</a:t>
            </a:r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35336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93D0-68B1-6187-4455-6EF3ADE0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Output -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D3A42-EC50-C4E4-EF1D-642CC3084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32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/>
              <a:t>Check "</a:t>
            </a:r>
            <a:r>
              <a:rPr lang="en-US" u="sng" err="1"/>
              <a:t>virus_calls.tsv</a:t>
            </a:r>
            <a:r>
              <a:rPr lang="en-US"/>
              <a:t>" file – open this in excel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US"/>
              <a:t>Do the virus calls for each of your samples align with what you were expecting? For example, were you expecting mostly DENV2?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US"/>
              <a:t>Any oddities, such as sylvatic (rare) detected?</a:t>
            </a:r>
          </a:p>
          <a:p>
            <a:pPr marL="514350" indent="-514350">
              <a:buAutoNum type="arabicPeriod"/>
            </a:pPr>
            <a:r>
              <a:rPr lang="en-US"/>
              <a:t>Check "</a:t>
            </a:r>
            <a:r>
              <a:rPr lang="en-US" u="sng" err="1"/>
              <a:t>top_virus_calls.tsv</a:t>
            </a:r>
            <a:r>
              <a:rPr lang="en-US"/>
              <a:t>" - open in excel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US"/>
              <a:t>The virus chosen by the pipeline should be clear – that is no other dengue serotype is above the 50% apart from what was shown above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US"/>
              <a:t>Example:</a:t>
            </a:r>
          </a:p>
          <a:p>
            <a:pPr marL="514350" indent="-514350">
              <a:buAutoNum type="arabicPeriod"/>
            </a:pPr>
            <a:r>
              <a:rPr lang="en-US"/>
              <a:t>Check the how much of the genome is covered per sample</a:t>
            </a:r>
          </a:p>
          <a:p>
            <a:pPr marL="971550" lvl="1" indent="-514350">
              <a:buFont typeface="Courier New"/>
              <a:buChar char="o"/>
            </a:pPr>
            <a:r>
              <a:rPr lang="en-US"/>
              <a:t>Does it match the Ct values?</a:t>
            </a:r>
          </a:p>
          <a:p>
            <a:pPr marL="971550" lvl="1" indent="-514350">
              <a:buFont typeface="Courier New"/>
              <a:buChar char="o"/>
            </a:pPr>
            <a:r>
              <a:rPr lang="en-US"/>
              <a:t>Good rule: samples with Ct below 29 should provide good (&gt;80%) genome coverage</a:t>
            </a:r>
          </a:p>
        </p:txBody>
      </p:sp>
    </p:spTree>
    <p:extLst>
      <p:ext uri="{BB962C8B-B14F-4D97-AF65-F5344CB8AC3E}">
        <p14:creationId xmlns:p14="http://schemas.microsoft.com/office/powerpoint/2010/main" val="131592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8649-C328-0320-3F56-03F43A05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QC Metrics – Coverage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9693E-7A1F-5EE4-C113-ECEAF53F8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Coverage plot – </a:t>
            </a:r>
            <a:r>
              <a:rPr lang="en-US">
                <a:ea typeface="+mn-lt"/>
                <a:cs typeface="+mn-lt"/>
              </a:rPr>
              <a:t>Coverage plots are good for looking at the breadth and depth of the assembled genome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 diagram of a genetic modification&#10;&#10;AI-generated content may be incorrect.">
            <a:extLst>
              <a:ext uri="{FF2B5EF4-FFF2-40B4-BE49-F238E27FC236}">
                <a16:creationId xmlns:a16="http://schemas.microsoft.com/office/drawing/2014/main" id="{ACE93634-890E-473C-63E3-DC9E20AB4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659" y="280458"/>
            <a:ext cx="4087283" cy="1547283"/>
          </a:xfrm>
          <a:prstGeom prst="rect">
            <a:avLst/>
          </a:prstGeom>
        </p:spPr>
      </p:pic>
      <p:pic>
        <p:nvPicPr>
          <p:cNvPr id="6" name="Picture 5" descr="A blue graph with black text&#10;&#10;AI-generated content may be incorrect.">
            <a:extLst>
              <a:ext uri="{FF2B5EF4-FFF2-40B4-BE49-F238E27FC236}">
                <a16:creationId xmlns:a16="http://schemas.microsoft.com/office/drawing/2014/main" id="{FEE5FE0C-03AF-C001-C862-163735ACC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2449"/>
            <a:ext cx="12192000" cy="267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6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56EC2-6CDF-2802-3B51-1365FAB3A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8B15-6B25-589A-32A7-6B539D94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QC Metrics – Coverage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801BF-B513-1A8D-ACA3-8C11F60D8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Coverage plot – </a:t>
            </a:r>
            <a:r>
              <a:rPr lang="en-US">
                <a:ea typeface="+mn-lt"/>
                <a:cs typeface="+mn-lt"/>
              </a:rPr>
              <a:t>Coverage plots are good for looking at the breadth and depth of the assembled genome</a:t>
            </a:r>
            <a:endParaRPr lang="en-US"/>
          </a:p>
          <a:p>
            <a:r>
              <a:rPr lang="en-US"/>
              <a:t>Depth:</a:t>
            </a:r>
          </a:p>
          <a:p>
            <a:pPr lvl="1"/>
            <a:r>
              <a:rPr lang="en-US">
                <a:ea typeface="+mn-lt"/>
                <a:cs typeface="+mn-lt"/>
              </a:rPr>
              <a:t>Per-base coverage is the average number of times a base of a genome is sequenced. The coverage depth of a genome is calculated as the number of bases of all short reads that match a genome divided by the length of this genome. It is often expressed as 1X, 2X, 3X,... (1, 2, or, 3 times coverage).</a:t>
            </a:r>
            <a:endParaRPr lang="en-US"/>
          </a:p>
          <a:p>
            <a:r>
              <a:rPr lang="en-US"/>
              <a:t>Breadth</a:t>
            </a:r>
          </a:p>
          <a:p>
            <a:pPr lvl="1"/>
            <a:r>
              <a:rPr lang="en-US">
                <a:ea typeface="+mn-lt"/>
                <a:cs typeface="+mn-lt"/>
              </a:rPr>
              <a:t>Breadth of coverage is the percentage of bases of a reference genome that are covered with a certain depth. For example: "90% of a genome is covered at 1X depth; and still 70% is covered at 5X depth." 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7" name="Picture 6" descr="A diagram of a genetic modification&#10;&#10;AI-generated content may be incorrect.">
            <a:extLst>
              <a:ext uri="{FF2B5EF4-FFF2-40B4-BE49-F238E27FC236}">
                <a16:creationId xmlns:a16="http://schemas.microsoft.com/office/drawing/2014/main" id="{5D7C94A3-6F36-5338-F8F7-C4E4F6D6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659" y="280458"/>
            <a:ext cx="4087283" cy="154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5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BC72-CAC3-6F67-59D7-CB93158E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QC Metrics – Coverage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21A01-E410-D340-2CE8-783DBFD6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Galaxy tool </a:t>
            </a:r>
            <a:r>
              <a:rPr lang="en-US" err="1">
                <a:ea typeface="+mn-lt"/>
                <a:cs typeface="+mn-lt"/>
              </a:rPr>
              <a:t>plotCoverage</a:t>
            </a:r>
          </a:p>
        </p:txBody>
      </p:sp>
      <p:pic>
        <p:nvPicPr>
          <p:cNvPr id="4" name="Picture 3" descr="A close-up of a sign&#10;&#10;AI-generated content may be incorrect.">
            <a:extLst>
              <a:ext uri="{FF2B5EF4-FFF2-40B4-BE49-F238E27FC236}">
                <a16:creationId xmlns:a16="http://schemas.microsoft.com/office/drawing/2014/main" id="{B6AF7166-1A4D-DDDE-900E-7922BFDB7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0391"/>
            <a:ext cx="12192000" cy="1321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E75FA5-EA23-42C8-7491-D8AF4BB50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82467"/>
            <a:ext cx="8297333" cy="296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4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10953-CAB5-501B-7E5A-A4D8DADAD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F23D-C403-4723-4491-7F9A3256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QC Metrics – Coverage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00AD-B7F2-B59D-C438-B2C926E64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 different thresholds for different objectives</a:t>
            </a:r>
          </a:p>
          <a:p>
            <a:r>
              <a:rPr lang="en-US"/>
              <a:t>Speciation – Which dengue serotype?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Genome coverage of &gt;50% + E gene</a:t>
            </a:r>
          </a:p>
          <a:p>
            <a:r>
              <a:rPr lang="en-US"/>
              <a:t>Phylogenetics – Whole genome/E gene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&gt;80-90% genome coverage</a:t>
            </a:r>
          </a:p>
          <a:p>
            <a:r>
              <a:rPr lang="en-US"/>
              <a:t>Clade/Lineage analysis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Use </a:t>
            </a:r>
            <a:r>
              <a:rPr lang="en-US" err="1"/>
              <a:t>Nextclade</a:t>
            </a:r>
            <a:r>
              <a:rPr lang="en-US"/>
              <a:t> internal metrics - Next lecture!</a:t>
            </a:r>
          </a:p>
        </p:txBody>
      </p:sp>
    </p:spTree>
    <p:extLst>
      <p:ext uri="{BB962C8B-B14F-4D97-AF65-F5344CB8AC3E}">
        <p14:creationId xmlns:p14="http://schemas.microsoft.com/office/powerpoint/2010/main" val="2082756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4638-2426-DC53-EDF2-428C4B5B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OtherQC</a:t>
            </a:r>
            <a:r>
              <a:rPr lang="en-US"/>
              <a:t>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0EBAE-7FAC-DBDB-1BAD-731BCA933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/>
              <a:t>% Genome Called </a:t>
            </a:r>
            <a:r>
              <a:rPr lang="en-US" sz="2200"/>
              <a:t>- Refers to the percentage of the genome meeting thresholds for calling consensus bases. The closer this number is to 100%, the better.</a:t>
            </a:r>
          </a:p>
          <a:p>
            <a:r>
              <a:rPr lang="en-US" sz="2200" b="1"/>
              <a:t>SNPs </a:t>
            </a:r>
            <a:r>
              <a:rPr lang="en-US" sz="2200"/>
              <a:t>- Indicates the number of single nucleotide polymorphisms. SNPs represent single nucleotide variations between the reference accession and consensus genome. </a:t>
            </a:r>
          </a:p>
          <a:p>
            <a:r>
              <a:rPr lang="en-US" sz="2200" b="1"/>
              <a:t>Ambiguous bases </a:t>
            </a:r>
            <a:r>
              <a:rPr lang="en-US" sz="2200"/>
              <a:t>- If multiple sequencing reads support </a:t>
            </a:r>
            <a:r>
              <a:rPr lang="en-US" sz="2200" i="1"/>
              <a:t>more </a:t>
            </a:r>
            <a:r>
              <a:rPr lang="en-US" sz="2200"/>
              <a:t>than one nucleotide at a given site, those sites will be designated with an </a:t>
            </a:r>
            <a:r>
              <a:rPr lang="en-US" sz="2200">
                <a:hlinkClick r:id="rId2"/>
              </a:rPr>
              <a:t>IUPAC</a:t>
            </a:r>
            <a:r>
              <a:rPr lang="en-US" sz="2200"/>
              <a:t> ambiguity code. This metric specifies the number of non-C, T, G, A nucleotides in the consensus genome. The consensus genome pipeline only calls nucleotides that are detected at least at 75% frequency. </a:t>
            </a:r>
          </a:p>
          <a:p>
            <a:r>
              <a:rPr lang="en-US" sz="2200" b="1"/>
              <a:t>Mapped reads </a:t>
            </a:r>
            <a:r>
              <a:rPr lang="en-US" sz="2200"/>
              <a:t>- Refers to the total number of reads that mapped to the reference genome.</a:t>
            </a:r>
          </a:p>
          <a:p>
            <a:endParaRPr lang="en-US" sz="22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29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9BC3-5A5D-3BB5-1040-CBD64ACE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+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2CA2-E237-B59C-5B27-01F232BB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All the tools in </a:t>
            </a:r>
            <a:r>
              <a:rPr lang="en-US" dirty="0" err="1"/>
              <a:t>DengueSeq</a:t>
            </a:r>
            <a:r>
              <a:rPr lang="en-US" dirty="0"/>
              <a:t> are available in Galaxy, however there isn't a workflow that simplifies the </a:t>
            </a:r>
            <a:r>
              <a:rPr lang="en-US" dirty="0" err="1"/>
              <a:t>proccess</a:t>
            </a:r>
            <a:r>
              <a:rPr lang="en-US" dirty="0"/>
              <a:t>. </a:t>
            </a:r>
          </a:p>
          <a:p>
            <a:r>
              <a:rPr lang="en-US" dirty="0"/>
              <a:t>If you use Galaxy, run the process for each reference (x6) and select the genome with the height coverage and depth.</a:t>
            </a:r>
          </a:p>
        </p:txBody>
      </p:sp>
    </p:spTree>
    <p:extLst>
      <p:ext uri="{BB962C8B-B14F-4D97-AF65-F5344CB8AC3E}">
        <p14:creationId xmlns:p14="http://schemas.microsoft.com/office/powerpoint/2010/main" val="187920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F8C6-07E0-E14D-BA70-3E49806D0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7" y="229658"/>
            <a:ext cx="10515600" cy="1325563"/>
          </a:xfrm>
        </p:spPr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DengueSeq</a:t>
            </a:r>
            <a:r>
              <a:rPr lang="en-US" dirty="0"/>
              <a:t> analysis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3508E-9C94-A309-3C23-E23417F47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56315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Go to the code repository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  <a:hlinkClick r:id="rId2"/>
              </a:rPr>
              <a:t>https://github.com/grubaughlab/DENV_pipeline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/>
              <a:t>Click  "Code" button</a:t>
            </a:r>
          </a:p>
          <a:p>
            <a:pPr>
              <a:buFont typeface="Arial"/>
              <a:buChar char="•"/>
            </a:pPr>
            <a:r>
              <a:rPr lang="en-US"/>
              <a:t>Click "Download ZIP"</a:t>
            </a:r>
          </a:p>
          <a:p>
            <a:pPr>
              <a:buFont typeface="Arial"/>
              <a:buChar char="•"/>
            </a:pPr>
            <a:r>
              <a:rPr lang="en-US"/>
              <a:t>Uncompress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340FF26-1C3F-2B5C-E9D7-12DB17F77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537" y="2071157"/>
            <a:ext cx="4272992" cy="395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2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EC50-7935-DBB4-29ED-49145A73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DENV_Analysis</a:t>
            </a:r>
            <a:r>
              <a:rPr lang="en-US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C363-1677-43DC-11FC-51C32DEB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Navigate to the location where the pipeline was downloaded and uncompressed</a:t>
            </a:r>
          </a:p>
          <a:p>
            <a:r>
              <a:rPr lang="en-US"/>
              <a:t>Install the dependencies:</a:t>
            </a:r>
          </a:p>
          <a:p>
            <a:pPr marL="0" indent="0">
              <a:buNone/>
            </a:pPr>
            <a:r>
              <a:rPr lang="en-US">
                <a:latin typeface="Consolas"/>
              </a:rPr>
              <a:t>     mamba env create -f </a:t>
            </a:r>
            <a:r>
              <a:rPr lang="en-US" err="1">
                <a:latin typeface="Consolas"/>
              </a:rPr>
              <a:t>environment.yml</a:t>
            </a:r>
          </a:p>
          <a:p>
            <a:r>
              <a:rPr lang="en-US"/>
              <a:t>Activate the created environment</a:t>
            </a:r>
          </a:p>
          <a:p>
            <a:pPr marL="0" indent="0">
              <a:buNone/>
            </a:pPr>
            <a:r>
              <a:rPr lang="en-US">
                <a:latin typeface="Consolas"/>
              </a:rPr>
              <a:t>     mamba activate </a:t>
            </a:r>
            <a:r>
              <a:rPr lang="en-US" err="1">
                <a:latin typeface="Consolas"/>
              </a:rPr>
              <a:t>analysis_env</a:t>
            </a:r>
            <a:endParaRPr lang="en-US" err="1"/>
          </a:p>
          <a:p>
            <a:r>
              <a:rPr lang="en-US"/>
              <a:t>Install the toolkit</a:t>
            </a:r>
          </a:p>
          <a:p>
            <a:pPr marL="0" indent="0">
              <a:buNone/>
            </a:pPr>
            <a:r>
              <a:rPr lang="en-US"/>
              <a:t>              </a:t>
            </a:r>
            <a:r>
              <a:rPr lang="en-US">
                <a:latin typeface="Consolas"/>
              </a:rPr>
              <a:t>pip install 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8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F9C2-A0F4-2670-988B-FC24D208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57FA63-767F-6C2F-BD75-93C900DF5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617" y="1403887"/>
            <a:ext cx="7144842" cy="5090444"/>
          </a:xfrm>
        </p:spPr>
      </p:pic>
    </p:spTree>
    <p:extLst>
      <p:ext uri="{BB962C8B-B14F-4D97-AF65-F5344CB8AC3E}">
        <p14:creationId xmlns:p14="http://schemas.microsoft.com/office/powerpoint/2010/main" val="152882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274F-0A8E-A6E6-6084-9D0C631C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Preparing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614C-483F-8105-B383-0AE209D77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Your </a:t>
            </a:r>
            <a:r>
              <a:rPr lang="en-US" err="1"/>
              <a:t>fastq</a:t>
            </a:r>
            <a:r>
              <a:rPr lang="en-US"/>
              <a:t> files must be in the following structure:</a:t>
            </a:r>
          </a:p>
          <a:p>
            <a:endParaRPr lang="en-US">
              <a:latin typeface="Aptos" panose="020B0004020202020204"/>
            </a:endParaRPr>
          </a:p>
          <a:p>
            <a:endParaRPr lang="en-US">
              <a:latin typeface="Aptos" panose="020B0004020202020204"/>
            </a:endParaRPr>
          </a:p>
          <a:p>
            <a:endParaRPr lang="en-US">
              <a:latin typeface="Aptos" panose="020B0004020202020204"/>
            </a:endParaRPr>
          </a:p>
          <a:p>
            <a:endParaRPr lang="en-US">
              <a:latin typeface="Aptos" panose="020B0004020202020204"/>
            </a:endParaRPr>
          </a:p>
          <a:p>
            <a:endParaRPr lang="en-US">
              <a:latin typeface="Aptos" panose="020B0004020202020204"/>
            </a:endParaRPr>
          </a:p>
          <a:p>
            <a:endParaRPr lang="en-US">
              <a:latin typeface="Aptos" panose="020B0004020202020204"/>
            </a:endParaRPr>
          </a:p>
          <a:p>
            <a:r>
              <a:rPr lang="en-US">
                <a:latin typeface="Aptos" panose="020B0004020202020204"/>
              </a:rPr>
              <a:t>Note: R1 and R2 must be contain capital R</a:t>
            </a:r>
          </a:p>
          <a:p>
            <a:pPr marL="0" indent="0">
              <a:buNone/>
            </a:pPr>
            <a:endParaRPr lang="en-US">
              <a:latin typeface="Consolas"/>
            </a:endParaRPr>
          </a:p>
          <a:p>
            <a:endParaRPr lang="en-US">
              <a:latin typeface="Aptos" panose="020B0004020202020204"/>
            </a:endParaRP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F8CFDD28-AE5F-D6A7-D584-6E9D3342F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43150"/>
            <a:ext cx="6045200" cy="30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1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8232-A839-A2D8-6865-CFF5F9A0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the pipeline - Options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503A3B-7EA7-B67E-FD68-FD66767F8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755" y="1516592"/>
            <a:ext cx="7167223" cy="477467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B833B3-8409-64E3-C19B-DA46620257D7}"/>
              </a:ext>
            </a:extLst>
          </p:cNvPr>
          <p:cNvSpPr txBox="1"/>
          <p:nvPr/>
        </p:nvSpPr>
        <p:spPr>
          <a:xfrm>
            <a:off x="8353778" y="1580444"/>
            <a:ext cx="3513666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/>
              <a:t>Lots of options! Most are optional. </a:t>
            </a:r>
          </a:p>
          <a:p>
            <a:r>
              <a:rPr lang="en-US" sz="2000"/>
              <a:t>Mandatory: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800"/>
              <a:t>--</a:t>
            </a:r>
            <a:r>
              <a:rPr lang="en-US" sz="2800" err="1"/>
              <a:t>indir</a:t>
            </a:r>
            <a:r>
              <a:rPr lang="en-US" sz="2800"/>
              <a:t> 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800"/>
              <a:t>--</a:t>
            </a:r>
            <a:r>
              <a:rPr lang="en-US" sz="2800" err="1"/>
              <a:t>outdir</a:t>
            </a:r>
            <a:endParaRPr lang="en-US" sz="2800"/>
          </a:p>
          <a:p>
            <a:pPr marL="285750" indent="-285750">
              <a:buFont typeface="Arial"/>
              <a:buChar char="•"/>
            </a:pPr>
            <a:r>
              <a:rPr lang="en-US" sz="2800"/>
              <a:t>--cores</a:t>
            </a:r>
          </a:p>
          <a:p>
            <a:pPr marL="285750" indent="-285750">
              <a:buFont typeface="Arial"/>
              <a:buChar char="•"/>
            </a:pPr>
            <a:endParaRPr lang="en-US" sz="2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7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B046-FB3D-8349-A9A2-463F42CD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41" y="392667"/>
            <a:ext cx="10515600" cy="1325563"/>
          </a:xfrm>
        </p:spPr>
        <p:txBody>
          <a:bodyPr/>
          <a:lstStyle/>
          <a:p>
            <a:r>
              <a:rPr lang="en-US"/>
              <a:t>Running the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02B1F-1877-B9F7-0DD2-830D23182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825625"/>
            <a:ext cx="110109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Parameters we must set for the pipeline: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        --</a:t>
            </a:r>
            <a:r>
              <a:rPr lang="en-US" err="1">
                <a:ea typeface="+mn-lt"/>
                <a:cs typeface="+mn-lt"/>
              </a:rPr>
              <a:t>indir</a:t>
            </a:r>
            <a:r>
              <a:rPr lang="en-US">
                <a:ea typeface="+mn-lt"/>
                <a:cs typeface="+mn-lt"/>
              </a:rPr>
              <a:t> - the structured input directory with your </a:t>
            </a:r>
            <a:r>
              <a:rPr lang="en-US" err="1">
                <a:ea typeface="+mn-lt"/>
                <a:cs typeface="+mn-lt"/>
              </a:rPr>
              <a:t>fastq</a:t>
            </a:r>
            <a:r>
              <a:rPr lang="en-US">
                <a:ea typeface="+mn-lt"/>
                <a:cs typeface="+mn-lt"/>
              </a:rPr>
              <a:t> files</a:t>
            </a:r>
          </a:p>
          <a:p>
            <a:pPr marL="0" indent="0">
              <a:buNone/>
            </a:pPr>
            <a:r>
              <a:rPr lang="en-US"/>
              <a:t>        --</a:t>
            </a:r>
            <a:r>
              <a:rPr lang="en-US" err="1"/>
              <a:t>outdir</a:t>
            </a:r>
            <a:r>
              <a:rPr lang="en-US"/>
              <a:t> - the name of the output directory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        --cores  - </a:t>
            </a:r>
            <a:r>
              <a:rPr lang="en-US" err="1">
                <a:ea typeface="+mn-lt"/>
                <a:cs typeface="+mn-lt"/>
              </a:rPr>
              <a:t>cpus</a:t>
            </a:r>
            <a:r>
              <a:rPr lang="en-US">
                <a:ea typeface="+mn-lt"/>
                <a:cs typeface="+mn-lt"/>
              </a:rPr>
              <a:t> to use</a:t>
            </a:r>
            <a:endParaRPr lang="en-US"/>
          </a:p>
          <a:p>
            <a:pPr marL="0" indent="0">
              <a:buNone/>
            </a:pPr>
            <a:r>
              <a:rPr lang="en-US"/>
              <a:t>Final command:</a:t>
            </a:r>
          </a:p>
          <a:p>
            <a:pPr marL="0" indent="0">
              <a:buNone/>
            </a:pPr>
            <a:r>
              <a:rPr lang="en-US" err="1">
                <a:latin typeface="Consolas"/>
                <a:ea typeface="+mn-lt"/>
                <a:cs typeface="+mn-lt"/>
              </a:rPr>
              <a:t>denv_pipeline</a:t>
            </a:r>
            <a:r>
              <a:rPr lang="en-US">
                <a:latin typeface="Consolas"/>
                <a:ea typeface="+mn-lt"/>
                <a:cs typeface="+mn-lt"/>
              </a:rPr>
              <a:t> --</a:t>
            </a:r>
            <a:r>
              <a:rPr lang="en-US" err="1">
                <a:latin typeface="Consolas"/>
                <a:ea typeface="+mn-lt"/>
                <a:cs typeface="+mn-lt"/>
              </a:rPr>
              <a:t>indir</a:t>
            </a:r>
            <a:r>
              <a:rPr lang="en-US">
                <a:latin typeface="Consolas"/>
                <a:ea typeface="+mn-lt"/>
                <a:cs typeface="+mn-lt"/>
              </a:rPr>
              <a:t> input --</a:t>
            </a:r>
            <a:r>
              <a:rPr lang="en-US" err="1">
                <a:latin typeface="Consolas"/>
                <a:ea typeface="+mn-lt"/>
                <a:cs typeface="+mn-lt"/>
              </a:rPr>
              <a:t>outdir</a:t>
            </a:r>
            <a:r>
              <a:rPr lang="en-US">
                <a:latin typeface="Consolas"/>
                <a:ea typeface="+mn-lt"/>
                <a:cs typeface="+mn-lt"/>
              </a:rPr>
              <a:t> results --cores 10</a:t>
            </a:r>
            <a:endParaRPr lang="en-US">
              <a:latin typeface="Consolas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71E603-8C43-D318-51EA-5070F5581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711" y="92305"/>
            <a:ext cx="9502057" cy="6763996"/>
          </a:xfrm>
        </p:spPr>
      </p:pic>
    </p:spTree>
    <p:extLst>
      <p:ext uri="{BB962C8B-B14F-4D97-AF65-F5344CB8AC3E}">
        <p14:creationId xmlns:p14="http://schemas.microsoft.com/office/powerpoint/2010/main" val="40907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0A77-80EB-EED1-ACD0-02B0264F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DE155-179B-38C7-6470-E0330FBB9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Lots of outputs. Most important: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err="1">
                <a:ea typeface="+mn-lt"/>
                <a:cs typeface="+mn-lt"/>
              </a:rPr>
              <a:t>virus_calls.tsv</a:t>
            </a:r>
            <a:r>
              <a:rPr lang="en-US" b="1">
                <a:ea typeface="+mn-lt"/>
                <a:cs typeface="+mn-lt"/>
              </a:rPr>
              <a:t>:</a:t>
            </a:r>
            <a:r>
              <a:rPr lang="en-US">
                <a:ea typeface="+mn-lt"/>
                <a:cs typeface="+mn-lt"/>
              </a:rPr>
              <a:t> Contains virus calls per sample. I.e. those viruses with which the sample has more than 50% coverage</a:t>
            </a:r>
            <a:endParaRPr lang="en-US"/>
          </a:p>
          <a:p>
            <a:pPr lvl="1"/>
            <a:r>
              <a:rPr lang="en-US" b="1" err="1">
                <a:ea typeface="+mn-lt"/>
                <a:cs typeface="+mn-lt"/>
              </a:rPr>
              <a:t>top_virus_all_samples.tsv</a:t>
            </a:r>
            <a:r>
              <a:rPr lang="en-US" b="1">
                <a:ea typeface="+mn-lt"/>
                <a:cs typeface="+mn-lt"/>
              </a:rPr>
              <a:t>: </a:t>
            </a:r>
            <a:r>
              <a:rPr lang="en-US">
                <a:ea typeface="+mn-lt"/>
                <a:cs typeface="+mn-lt"/>
              </a:rPr>
              <a:t>Contains the highest coverage virus per sample, regardless of coverage</a:t>
            </a:r>
          </a:p>
          <a:p>
            <a:pPr lvl="1"/>
            <a:r>
              <a:rPr lang="en-US" b="1">
                <a:ea typeface="+mn-lt"/>
                <a:cs typeface="+mn-lt"/>
              </a:rPr>
              <a:t>consensus folder </a:t>
            </a:r>
            <a:r>
              <a:rPr lang="en-US">
                <a:ea typeface="+mn-lt"/>
                <a:cs typeface="+mn-lt"/>
              </a:rPr>
              <a:t>- consensus sequences of the called virus for each sample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DengueSeq Analysis Pipeline – pt2</vt:lpstr>
      <vt:lpstr>Installing DengueSeq analysis pipeline</vt:lpstr>
      <vt:lpstr>Installing DENV_Analysis code</vt:lpstr>
      <vt:lpstr>Demo</vt:lpstr>
      <vt:lpstr>Preparing inputs</vt:lpstr>
      <vt:lpstr>Running the pipeline - Options</vt:lpstr>
      <vt:lpstr>Running the pipeline</vt:lpstr>
      <vt:lpstr>PowerPoint Presentation</vt:lpstr>
      <vt:lpstr>Pipeline Output</vt:lpstr>
      <vt:lpstr>Pipeline Output - understanding</vt:lpstr>
      <vt:lpstr>QC Metrics – Coverage plot</vt:lpstr>
      <vt:lpstr>QC Metrics – Coverage plot</vt:lpstr>
      <vt:lpstr>QC Metrics – Coverage plot</vt:lpstr>
      <vt:lpstr>QC Metrics – Coverage plot</vt:lpstr>
      <vt:lpstr>OtherQC Metrics</vt:lpstr>
      <vt:lpstr>Questions? +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2025-02-18T06:04:29Z</dcterms:created>
  <dcterms:modified xsi:type="dcterms:W3CDTF">2025-02-18T06:06:12Z</dcterms:modified>
</cp:coreProperties>
</file>