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560"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4" descr="Bicycle Safety license template | Printable bicycle helmet template  Celebrating The Word Blog | Best kids bike, Kids bike, National bike month">
            <a:extLst>
              <a:ext uri="{FF2B5EF4-FFF2-40B4-BE49-F238E27FC236}">
                <a16:creationId xmlns:a16="http://schemas.microsoft.com/office/drawing/2014/main" id="{69FAFE17-FBC5-46D9-A2FF-45041D9E79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9054" y="232350"/>
            <a:ext cx="930274" cy="99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4" descr="Bicycle Safety license template | Printable bicycle helmet template  Celebrating The Word Blog | Best kids bike, Kids bike, National bike month">
            <a:extLst>
              <a:ext uri="{FF2B5EF4-FFF2-40B4-BE49-F238E27FC236}">
                <a16:creationId xmlns:a16="http://schemas.microsoft.com/office/drawing/2014/main" id="{10FF530F-FA84-4FE6-B9E9-7FC04476F5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2220" y="230050"/>
            <a:ext cx="814157" cy="869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cycle | Free Vectors, Stock Photos &amp; PSD">
            <a:extLst>
              <a:ext uri="{FF2B5EF4-FFF2-40B4-BE49-F238E27FC236}">
                <a16:creationId xmlns:a16="http://schemas.microsoft.com/office/drawing/2014/main" id="{890372A3-310E-43B1-99AD-6F79088C2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28910"/>
            <a:ext cx="2761673" cy="2614590"/>
          </a:xfrm>
          <a:prstGeom prst="rect">
            <a:avLst/>
          </a:prstGeom>
          <a:noFill/>
          <a:extLst>
            <a:ext uri="{909E8E84-426E-40DD-AFC4-6F175D3DCCD1}">
              <a14:hiddenFill xmlns:a14="http://schemas.microsoft.com/office/drawing/2010/main">
                <a:solidFill>
                  <a:srgbClr val="FFFFFF"/>
                </a:solidFill>
              </a14:hiddenFill>
            </a:ext>
          </a:extLst>
        </p:spPr>
      </p:pic>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91003"/>
            <a:ext cx="8565600" cy="15700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b="0" dirty="0">
                <a:solidFill>
                  <a:schemeClr val="tx1"/>
                </a:solidFill>
              </a:rPr>
              <a:t>A champion at providing</a:t>
            </a:r>
          </a:p>
          <a:p>
            <a:pPr marL="342900" indent="-342900" algn="just">
              <a:buFont typeface="Arial" panose="020B0604020202020204" pitchFamily="34" charset="0"/>
              <a:buChar char="•"/>
            </a:pPr>
            <a:r>
              <a:rPr lang="en-US" b="0" dirty="0">
                <a:solidFill>
                  <a:schemeClr val="tx1"/>
                </a:solidFill>
              </a:rPr>
              <a:t>Bikes</a:t>
            </a:r>
          </a:p>
          <a:p>
            <a:pPr marL="342900" indent="-342900" algn="just">
              <a:buFont typeface="Arial" panose="020B0604020202020204" pitchFamily="34" charset="0"/>
              <a:buChar char="•"/>
            </a:pPr>
            <a:r>
              <a:rPr lang="en-US" b="0" dirty="0">
                <a:solidFill>
                  <a:schemeClr val="tx1"/>
                </a:solidFill>
              </a:rPr>
              <a:t>Cycles</a:t>
            </a:r>
          </a:p>
          <a:p>
            <a:pPr marL="342900" indent="-342900" algn="just">
              <a:buFont typeface="Arial" panose="020B0604020202020204" pitchFamily="34" charset="0"/>
              <a:buChar char="•"/>
            </a:pPr>
            <a:r>
              <a:rPr lang="en-US" b="0" dirty="0">
                <a:solidFill>
                  <a:schemeClr val="tx1"/>
                </a:solidFill>
              </a:rPr>
              <a:t>Accessories </a:t>
            </a:r>
            <a:endParaRPr b="0" dirty="0">
              <a:solidFill>
                <a:schemeClr val="tx1"/>
              </a:solidFill>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descr="Trek Bikes - Project One | Trek Bikes">
            <a:extLst>
              <a:ext uri="{FF2B5EF4-FFF2-40B4-BE49-F238E27FC236}">
                <a16:creationId xmlns:a16="http://schemas.microsoft.com/office/drawing/2014/main" id="{066D7B68-A876-462C-8386-292A314549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7971" y="2658918"/>
            <a:ext cx="3656029" cy="24845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icycle Safety license template | Printable bicycle helmet template  Celebrating The Word Blog | Best kids bike, Kids bike, National bike month">
            <a:extLst>
              <a:ext uri="{FF2B5EF4-FFF2-40B4-BE49-F238E27FC236}">
                <a16:creationId xmlns:a16="http://schemas.microsoft.com/office/drawing/2014/main" id="{62A975E0-F3EC-4259-8888-B77ED9A981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2220" y="230057"/>
            <a:ext cx="814157" cy="869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pic>
        <p:nvPicPr>
          <p:cNvPr id="13" name="Picture 4" descr="Bicycle Safety license template | Printable bicycle helmet template  Celebrating The Word Blog | Best kids bike, Kids bike, National bike month">
            <a:extLst>
              <a:ext uri="{FF2B5EF4-FFF2-40B4-BE49-F238E27FC236}">
                <a16:creationId xmlns:a16="http://schemas.microsoft.com/office/drawing/2014/main" id="{11A45662-F11C-4321-9C72-C1EB71AB89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2220" y="230050"/>
            <a:ext cx="814157" cy="869207"/>
          </a:xfrm>
          <a:prstGeom prst="rect">
            <a:avLst/>
          </a:prstGeom>
          <a:noFill/>
          <a:extLst>
            <a:ext uri="{909E8E84-426E-40DD-AFC4-6F175D3DCCD1}">
              <a14:hiddenFill xmlns:a14="http://schemas.microsoft.com/office/drawing/2010/main">
                <a:solidFill>
                  <a:srgbClr val="FFFFFF"/>
                </a:solidFill>
              </a14:hiddenFill>
            </a:ext>
          </a:extLst>
        </p:spPr>
      </p:pic>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48863" y="852149"/>
            <a:ext cx="8878754" cy="437526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sz="1400" b="0" dirty="0"/>
              <a:t>Performing data exploration for the datasets provided by Sprocket is to understand the customer base and their purchasing trends and behavior. Example: Find the age-group that tends to purchase the bikes and cycle accessories? The analysis focuses on that age-group for better business.</a:t>
            </a:r>
          </a:p>
          <a:p>
            <a:pPr algn="just"/>
            <a:endParaRPr lang="en-US" sz="1400" b="0" dirty="0"/>
          </a:p>
          <a:p>
            <a:pPr algn="just"/>
            <a:r>
              <a:rPr lang="en-US" sz="1400" b="0" dirty="0"/>
              <a:t>Try to understand the specifics of the data variables by looking at their data types and the definition. Perform correlation tests (multi-collinearity), similarity matrices, and distributions on the dataset to gain meaningful insights about the data variables. All these tests will ensure the data is appropriate for use and has only relevant variables. Example: Conducting similarity tests will confirm if there are any variables that we can neglect for analysis, reducing the dataset's inconsistencies.</a:t>
            </a:r>
          </a:p>
          <a:p>
            <a:pPr algn="just"/>
            <a:endParaRPr lang="en-US" sz="1400" b="0" dirty="0"/>
          </a:p>
          <a:p>
            <a:pPr algn="just"/>
            <a:r>
              <a:rPr lang="en-US" sz="1400" b="0" dirty="0"/>
              <a:t>A new dataset will be combined if the existing dataset fails to solve Sprocket's problems. Joining the datasets should have a shared data variable which will ensure in smooth data connection. Data transformation techniques devised to ensure the correct format of the combined data. Verify the target audience by learning about their past trends, which enables them to predict sales in the future.</a:t>
            </a:r>
          </a:p>
          <a:p>
            <a:pPr algn="just"/>
            <a:endParaRPr lang="en-US" sz="1400" b="0" dirty="0"/>
          </a:p>
          <a:p>
            <a:pPr algn="just"/>
            <a:r>
              <a:rPr lang="en-US" sz="1400" b="0" dirty="0"/>
              <a:t>Determine data assumptions, limitations, and risks for the data that needs to be kept in mind and attempt to minimize in the further analysis.</a:t>
            </a:r>
            <a:endParaRPr sz="1400" b="0"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5CF89F89-0249-4E62-BE2A-243794949E32}"/>
              </a:ext>
            </a:extLst>
          </p:cNvPr>
          <p:cNvSpPr txBox="1"/>
          <p:nvPr/>
        </p:nvSpPr>
        <p:spPr>
          <a:xfrm>
            <a:off x="205024" y="1347168"/>
            <a:ext cx="8715611"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dirty="0">
                <a:latin typeface="Open Sans"/>
              </a:rPr>
              <a:t>The best way to validate our assumptions is to build a hypothesis that revolves around answering the business questions. Hypothesis testing involves making a model for training the sample data and justifying against the testing sample if they are valid or not. A calculated field can be derived from the variable DOB to determine the age of customers that buy the bikes/ cycles. Another computed value that can be extracted from the existing data to assess the customer's purchase in the past three months is the profit variable, which is the difference between the </a:t>
            </a:r>
            <a:r>
              <a:rPr lang="en-US" dirty="0" err="1">
                <a:latin typeface="Open Sans"/>
              </a:rPr>
              <a:t>list_price</a:t>
            </a:r>
            <a:r>
              <a:rPr lang="en-US" dirty="0">
                <a:latin typeface="Open Sans"/>
              </a:rPr>
              <a:t> and </a:t>
            </a:r>
            <a:r>
              <a:rPr lang="en-US" dirty="0" err="1">
                <a:latin typeface="Open Sans"/>
              </a:rPr>
              <a:t>standard_cost</a:t>
            </a:r>
            <a:r>
              <a:rPr lang="en-US" dirty="0">
                <a:latin typeface="Open Sans"/>
              </a:rPr>
              <a:t>.</a:t>
            </a:r>
          </a:p>
          <a:p>
            <a:pPr algn="just"/>
            <a:endParaRPr lang="en-US" dirty="0">
              <a:latin typeface="Open Sans"/>
            </a:endParaRPr>
          </a:p>
          <a:p>
            <a:pPr algn="just"/>
            <a:r>
              <a:rPr lang="en-US" dirty="0">
                <a:latin typeface="Open Sans"/>
              </a:rPr>
              <a:t>Considering the collaboration of two datasets, one question that arises is whether the customer is a professional rider or not? Because if the customer is a professional rider, he is most likely to buy a new bike/cycle or it's accessories, thereby impacting the sales and profit of the company. This information will be used for building up a model and verifying it against a similar customer base.</a:t>
            </a:r>
          </a:p>
          <a:p>
            <a:pPr algn="just"/>
            <a:endParaRPr lang="en-US" dirty="0">
              <a:latin typeface="Open Sans"/>
            </a:endParaRPr>
          </a:p>
          <a:p>
            <a:pPr algn="just"/>
            <a:r>
              <a:rPr lang="en-US" dirty="0">
                <a:latin typeface="Open Sans"/>
              </a:rPr>
              <a:t>The results will be formulated in the form of graphs or studying the various model parameters like the R square, AIC, AOC or ROC curves, and accuracy. Document the model's performance, assumptions, and limitations.</a:t>
            </a:r>
          </a:p>
        </p:txBody>
      </p:sp>
      <p:pic>
        <p:nvPicPr>
          <p:cNvPr id="11" name="Picture 4" descr="Bicycle Safety license template | Printable bicycle helmet template  Celebrating The Word Blog | Best kids bike, Kids bike, National bike month">
            <a:extLst>
              <a:ext uri="{FF2B5EF4-FFF2-40B4-BE49-F238E27FC236}">
                <a16:creationId xmlns:a16="http://schemas.microsoft.com/office/drawing/2014/main" id="{76156B70-7DCB-4F24-9ECB-B670340CE8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2220" y="230050"/>
            <a:ext cx="814157" cy="869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4" descr="Bicycle Safety license template | Printable bicycle helmet template  Celebrating The Word Blog | Best kids bike, Kids bike, National bike month">
            <a:extLst>
              <a:ext uri="{FF2B5EF4-FFF2-40B4-BE49-F238E27FC236}">
                <a16:creationId xmlns:a16="http://schemas.microsoft.com/office/drawing/2014/main" id="{1AECA035-C894-443A-8CAF-B01EAAA395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2220" y="230050"/>
            <a:ext cx="814157" cy="8692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64D857-9329-432C-8B5D-C94066BD40D5}"/>
              </a:ext>
            </a:extLst>
          </p:cNvPr>
          <p:cNvSpPr/>
          <p:nvPr/>
        </p:nvSpPr>
        <p:spPr>
          <a:xfrm>
            <a:off x="642173" y="1839146"/>
            <a:ext cx="6903371" cy="1004186"/>
          </a:xfrm>
          <a:prstGeom prst="rect">
            <a:avLst/>
          </a:prstGeom>
        </p:spPr>
        <p:txBody>
          <a:bodyPr wrap="square">
            <a:spAutoFit/>
          </a:bodyPr>
          <a:lstStyle/>
          <a:p>
            <a:pPr algn="just">
              <a:lnSpc>
                <a:spcPct val="107000"/>
              </a:lnSpc>
              <a:spcAft>
                <a:spcPts val="800"/>
              </a:spcAft>
            </a:pPr>
            <a:r>
              <a:rPr lang="en-US" dirty="0">
                <a:latin typeface="Open Sans"/>
                <a:ea typeface="Calibri" panose="020F0502020204030204" pitchFamily="34" charset="0"/>
                <a:cs typeface="Times New Roman" panose="02020603050405020304" pitchFamily="18" charset="0"/>
              </a:rPr>
              <a:t>The model output presents in the form of visualizations. The finding includes interpretations of relevant qualitative and quantitative coefficients that enable solving business problems. Develop a report/ presentation for the client for the entire process undertaken that supports the case of your observations.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4" descr="Bicycle Safety license template | Printable bicycle helmet template  Celebrating The Word Blog | Best kids bike, Kids bike, National bike month">
            <a:extLst>
              <a:ext uri="{FF2B5EF4-FFF2-40B4-BE49-F238E27FC236}">
                <a16:creationId xmlns:a16="http://schemas.microsoft.com/office/drawing/2014/main" id="{79B8DB88-5544-4DBD-ADA6-CE10EF372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2220" y="230050"/>
            <a:ext cx="814157" cy="869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783</TotalTime>
  <Words>765</Words>
  <Application>Microsoft Office PowerPoint</Application>
  <PresentationFormat>On-screen Show (16:9)</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vidhi.chitalia@outlook.com</cp:lastModifiedBy>
  <cp:revision>18</cp:revision>
  <dcterms:modified xsi:type="dcterms:W3CDTF">2020-06-12T02:53:26Z</dcterms:modified>
</cp:coreProperties>
</file>