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7"/>
  </p:notesMasterIdLst>
  <p:sldIdLst>
    <p:sldId id="256" r:id="rId2"/>
    <p:sldId id="257" r:id="rId3"/>
    <p:sldId id="258" r:id="rId4"/>
    <p:sldId id="260" r:id="rId5"/>
    <p:sldId id="261" r:id="rId6"/>
    <p:sldId id="262" r:id="rId7"/>
    <p:sldId id="263" r:id="rId8"/>
    <p:sldId id="264" r:id="rId9"/>
    <p:sldId id="265" r:id="rId10"/>
    <p:sldId id="266" r:id="rId11"/>
    <p:sldId id="268" r:id="rId12"/>
    <p:sldId id="280" r:id="rId13"/>
    <p:sldId id="269" r:id="rId14"/>
    <p:sldId id="281" r:id="rId15"/>
    <p:sldId id="267" r:id="rId16"/>
    <p:sldId id="270" r:id="rId17"/>
    <p:sldId id="282" r:id="rId18"/>
    <p:sldId id="283" r:id="rId19"/>
    <p:sldId id="284" r:id="rId20"/>
    <p:sldId id="286" r:id="rId21"/>
    <p:sldId id="287" r:id="rId22"/>
    <p:sldId id="276" r:id="rId23"/>
    <p:sldId id="277" r:id="rId24"/>
    <p:sldId id="278" r:id="rId25"/>
    <p:sldId id="279" r:id="rId26"/>
  </p:sldIdLst>
  <p:sldSz cx="9144000" cy="5143500" type="screen16x9"/>
  <p:notesSz cx="6858000" cy="9144000"/>
  <p:embeddedFontLst>
    <p:embeddedFont>
      <p:font typeface="Montserrat" panose="00000500000000000000" pitchFamily="2" charset="0"/>
      <p:regular r:id="rId28"/>
      <p:bold r:id="rId29"/>
      <p:italic r:id="rId30"/>
      <p:boldItalic r:id="rId31"/>
    </p:embeddedFont>
    <p:embeddedFont>
      <p:font typeface="Open Sans" panose="020B0606030504020204" pitchFamily="34" charset="0"/>
      <p:regular r:id="rId32"/>
      <p:bold r:id="rId33"/>
      <p:italic r:id="rId34"/>
      <p:boldItalic r:id="rId35"/>
    </p:embeddedFont>
    <p:embeddedFont>
      <p:font typeface="Roboto" panose="02000000000000000000"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3" roundtripDataSignature="AMtx7mjjb3RgnvOPhbm5TStVUU5haCd6T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04T10:36:47.47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04T10:36:59.51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04T10:37:23.05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9" name="Google Shape;11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4" name="Google Shape;6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5" name="Google Shape;7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15f6a0e2566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 name="Google Shape;81;g15f6a0e2566_1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7" name="Google Shape;8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9" name="Google Shape;9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7" name="Google Shape;10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5fccfcb12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5fccfcb12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10"/>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10"/>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9"/>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9"/>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1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1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1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15"/>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15"/>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16"/>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17"/>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17"/>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17"/>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17"/>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8"/>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9"/>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0.png"/><Relationship Id="rId1" Type="http://schemas.openxmlformats.org/officeDocument/2006/relationships/slideLayout" Target="../slideLayouts/slideLayout11.xml"/><Relationship Id="rId6" Type="http://schemas.openxmlformats.org/officeDocument/2006/relationships/customXml" Target="../ink/ink3.xml"/><Relationship Id="rId5" Type="http://schemas.openxmlformats.org/officeDocument/2006/relationships/customXml" Target="../ink/ink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
          <p:cNvSpPr txBox="1">
            <a:spLocks noGrp="1"/>
          </p:cNvSpPr>
          <p:nvPr>
            <p:ph type="ctrTitle"/>
          </p:nvPr>
        </p:nvSpPr>
        <p:spPr>
          <a:xfrm>
            <a:off x="193288" y="386576"/>
            <a:ext cx="8706399" cy="4401014"/>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Project-1</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600" b="1" dirty="0">
                <a:solidFill>
                  <a:schemeClr val="lt1"/>
                </a:solidFill>
                <a:latin typeface="Montserrat"/>
                <a:ea typeface="Montserrat"/>
                <a:cs typeface="Montserrat"/>
                <a:sym typeface="Montserrat"/>
              </a:rPr>
              <a:t>  </a:t>
            </a:r>
            <a:r>
              <a:rPr lang="en-IN" sz="2800" b="1" dirty="0">
                <a:solidFill>
                  <a:schemeClr val="tx2">
                    <a:lumMod val="50000"/>
                  </a:schemeClr>
                </a:solidFill>
                <a:latin typeface="arial" panose="020B0604020202020204" pitchFamily="34" charset="0"/>
                <a:ea typeface="Montserrat"/>
                <a:cs typeface="Montserrat"/>
                <a:sym typeface="Montserrat"/>
              </a:rPr>
              <a:t>Medical</a:t>
            </a:r>
            <a:r>
              <a:rPr lang="en-IN" sz="2800" b="1" dirty="0">
                <a:solidFill>
                  <a:srgbClr val="000000"/>
                </a:solidFill>
                <a:latin typeface="arial" panose="020B0604020202020204" pitchFamily="34" charset="0"/>
                <a:ea typeface="Montserrat"/>
                <a:cs typeface="Montserrat"/>
                <a:sym typeface="Montserrat"/>
              </a:rPr>
              <a:t> </a:t>
            </a:r>
            <a:r>
              <a:rPr lang="en-IN" sz="2800" b="1" dirty="0">
                <a:solidFill>
                  <a:schemeClr val="tx2">
                    <a:lumMod val="50000"/>
                  </a:schemeClr>
                </a:solidFill>
                <a:latin typeface="arial" panose="020B0604020202020204" pitchFamily="34" charset="0"/>
                <a:ea typeface="Montserrat"/>
                <a:cs typeface="Montserrat"/>
                <a:sym typeface="Montserrat"/>
              </a:rPr>
              <a:t>diagnosis</a:t>
            </a:r>
            <a:r>
              <a:rPr lang="en-IN" sz="2800" b="1" dirty="0">
                <a:solidFill>
                  <a:srgbClr val="000000"/>
                </a:solidFill>
                <a:latin typeface="arial" panose="020B0604020202020204" pitchFamily="34" charset="0"/>
                <a:ea typeface="Montserrat"/>
                <a:cs typeface="Montserrat"/>
                <a:sym typeface="Montserrat"/>
              </a:rPr>
              <a:t> </a:t>
            </a:r>
            <a:r>
              <a:rPr lang="en-IN" sz="2800" b="1" dirty="0">
                <a:solidFill>
                  <a:schemeClr val="tx2">
                    <a:lumMod val="50000"/>
                  </a:schemeClr>
                </a:solidFill>
                <a:latin typeface="arial" panose="020B0604020202020204" pitchFamily="34" charset="0"/>
                <a:ea typeface="Montserrat"/>
                <a:cs typeface="Montserrat"/>
                <a:sym typeface="Montserrat"/>
              </a:rPr>
              <a:t>data</a:t>
            </a:r>
            <a:r>
              <a:rPr lang="en-IN" sz="2800" b="1" dirty="0">
                <a:solidFill>
                  <a:srgbClr val="000000"/>
                </a:solidFill>
                <a:latin typeface="arial" panose="020B0604020202020204" pitchFamily="34" charset="0"/>
                <a:ea typeface="Montserrat"/>
                <a:cs typeface="Montserrat"/>
                <a:sym typeface="Montserrat"/>
              </a:rPr>
              <a:t> </a:t>
            </a:r>
            <a:r>
              <a:rPr lang="en-IN" sz="2800" b="1" dirty="0">
                <a:solidFill>
                  <a:schemeClr val="tx2">
                    <a:lumMod val="50000"/>
                  </a:schemeClr>
                </a:solidFill>
                <a:latin typeface="arial" panose="020B0604020202020204" pitchFamily="34" charset="0"/>
                <a:ea typeface="Montserrat"/>
                <a:cs typeface="Montserrat"/>
                <a:sym typeface="Montserrat"/>
              </a:rPr>
              <a:t>set</a:t>
            </a:r>
            <a:br>
              <a:rPr lang="en-GB" sz="3600" b="1" dirty="0">
                <a:solidFill>
                  <a:schemeClr val="lt1"/>
                </a:solidFill>
                <a:latin typeface="Montserrat"/>
                <a:ea typeface="Montserrat"/>
                <a:cs typeface="Montserrat"/>
                <a:sym typeface="Montserrat"/>
              </a:rPr>
            </a:br>
            <a:br>
              <a:rPr lang="en-GB" sz="3600" b="1" dirty="0">
                <a:solidFill>
                  <a:schemeClr val="lt1"/>
                </a:solidFill>
                <a:latin typeface="Montserrat"/>
                <a:ea typeface="Montserrat"/>
                <a:cs typeface="Montserrat"/>
                <a:sym typeface="Montserrat"/>
              </a:rPr>
            </a:br>
            <a:r>
              <a:rPr lang="en-GB" sz="2000" b="1" u="sng" dirty="0">
                <a:solidFill>
                  <a:schemeClr val="dk1"/>
                </a:solidFill>
                <a:latin typeface="Montserrat"/>
                <a:ea typeface="Montserrat"/>
                <a:cs typeface="Montserrat"/>
                <a:sym typeface="Montserrat"/>
              </a:rPr>
              <a:t>Team Members</a:t>
            </a:r>
            <a:br>
              <a:rPr lang="en-GB" sz="2000" b="1" u="sng" dirty="0">
                <a:solidFill>
                  <a:schemeClr val="dk1"/>
                </a:solidFill>
                <a:latin typeface="Montserrat"/>
                <a:ea typeface="Montserrat"/>
                <a:cs typeface="Montserrat"/>
                <a:sym typeface="Montserrat"/>
              </a:rPr>
            </a:br>
            <a:r>
              <a:rPr lang="en-GB" sz="1800" b="1" dirty="0">
                <a:solidFill>
                  <a:schemeClr val="lt1"/>
                </a:solidFill>
                <a:latin typeface="Open Sans"/>
                <a:ea typeface="Open Sans"/>
                <a:cs typeface="Open Sans"/>
                <a:sym typeface="Open Sans"/>
              </a:rPr>
              <a:t> </a:t>
            </a:r>
            <a:r>
              <a:rPr lang="en-GB" sz="1800" b="1" dirty="0" err="1">
                <a:solidFill>
                  <a:schemeClr val="lt1"/>
                </a:solidFill>
                <a:latin typeface="Open Sans"/>
                <a:ea typeface="Open Sans"/>
                <a:cs typeface="Open Sans"/>
                <a:sym typeface="Open Sans"/>
              </a:rPr>
              <a:t>Vidur</a:t>
            </a:r>
            <a:r>
              <a:rPr lang="en-GB" sz="1800" b="1" dirty="0">
                <a:solidFill>
                  <a:schemeClr val="lt1"/>
                </a:solidFill>
                <a:latin typeface="Open Sans"/>
                <a:ea typeface="Open Sans"/>
                <a:cs typeface="Open Sans"/>
                <a:sym typeface="Open Sans"/>
              </a:rPr>
              <a:t> sharma-2210992524</a:t>
            </a:r>
            <a:br>
              <a:rPr lang="en-GB" sz="1800" b="1" dirty="0">
                <a:solidFill>
                  <a:schemeClr val="lt1"/>
                </a:solidFill>
                <a:latin typeface="Open Sans"/>
                <a:ea typeface="Open Sans"/>
                <a:cs typeface="Open Sans"/>
                <a:sym typeface="Open Sans"/>
              </a:rPr>
            </a:br>
            <a:r>
              <a:rPr lang="en-GB" sz="1800" b="1" dirty="0">
                <a:solidFill>
                  <a:schemeClr val="lt1"/>
                </a:solidFill>
                <a:latin typeface="Open Sans"/>
                <a:ea typeface="Open Sans"/>
                <a:cs typeface="Open Sans"/>
                <a:sym typeface="Open Sans"/>
              </a:rPr>
              <a:t>      </a:t>
            </a:r>
            <a:r>
              <a:rPr lang="en-GB" sz="1800" b="1" dirty="0" err="1">
                <a:solidFill>
                  <a:schemeClr val="lt1"/>
                </a:solidFill>
                <a:latin typeface="Open Sans"/>
                <a:ea typeface="Open Sans"/>
                <a:cs typeface="Open Sans"/>
                <a:sym typeface="Open Sans"/>
              </a:rPr>
              <a:t>Sukhpreet</a:t>
            </a:r>
            <a:r>
              <a:rPr lang="en-GB" sz="1800" b="1" dirty="0">
                <a:solidFill>
                  <a:schemeClr val="lt1"/>
                </a:solidFill>
                <a:latin typeface="Open Sans"/>
                <a:ea typeface="Open Sans"/>
                <a:cs typeface="Open Sans"/>
                <a:sym typeface="Open Sans"/>
              </a:rPr>
              <a:t> Singh-2210992416</a:t>
            </a:r>
            <a:br>
              <a:rPr lang="en-GB" sz="1800" b="1" dirty="0">
                <a:solidFill>
                  <a:schemeClr val="lt1"/>
                </a:solidFill>
                <a:latin typeface="Open Sans"/>
                <a:ea typeface="Open Sans"/>
                <a:cs typeface="Open Sans"/>
                <a:sym typeface="Open Sans"/>
              </a:rPr>
            </a:br>
            <a:r>
              <a:rPr lang="en-GB" sz="1800" b="1" dirty="0">
                <a:solidFill>
                  <a:schemeClr val="lt1"/>
                </a:solidFill>
                <a:latin typeface="Open Sans"/>
                <a:ea typeface="Open Sans"/>
                <a:cs typeface="Open Sans"/>
                <a:sym typeface="Open Sans"/>
              </a:rPr>
              <a:t>         Shubham Dhiman-2210992362</a:t>
            </a:r>
            <a:br>
              <a:rPr lang="en-GB" sz="1800" b="1" dirty="0">
                <a:solidFill>
                  <a:schemeClr val="lt1"/>
                </a:solidFill>
                <a:latin typeface="Open Sans"/>
                <a:ea typeface="Open Sans"/>
                <a:cs typeface="Open Sans"/>
                <a:sym typeface="Open Sans"/>
              </a:rPr>
            </a:br>
            <a:r>
              <a:rPr lang="en-GB" sz="1800" b="1" dirty="0">
                <a:solidFill>
                  <a:schemeClr val="lt1"/>
                </a:solidFill>
                <a:latin typeface="Open Sans"/>
                <a:ea typeface="Open Sans"/>
                <a:cs typeface="Open Sans"/>
                <a:sym typeface="Open Sans"/>
              </a:rPr>
              <a:t>     Shubham dhoni-2210992362</a:t>
            </a:r>
            <a:br>
              <a:rPr lang="en-GB" sz="1800" b="1" dirty="0">
                <a:solidFill>
                  <a:schemeClr val="lt1"/>
                </a:solidFill>
                <a:latin typeface="Open Sans"/>
                <a:ea typeface="Open Sans"/>
                <a:cs typeface="Open Sans"/>
                <a:sym typeface="Open Sans"/>
              </a:rPr>
            </a:br>
            <a:endParaRPr sz="3600" b="1" dirty="0">
              <a:solidFill>
                <a:schemeClr val="lt1"/>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8"/>
          <p:cNvSpPr txBox="1">
            <a:spLocks noGrp="1"/>
          </p:cNvSpPr>
          <p:nvPr>
            <p:ph type="title"/>
          </p:nvPr>
        </p:nvSpPr>
        <p:spPr>
          <a:xfrm>
            <a:off x="311700" y="345013"/>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2000" b="1" dirty="0"/>
              <a:t>Analysis of the people suffering with different disease</a:t>
            </a:r>
            <a:endParaRPr dirty="0"/>
          </a:p>
        </p:txBody>
      </p:sp>
      <p:sp>
        <p:nvSpPr>
          <p:cNvPr id="122" name="Google Shape;122;p8"/>
          <p:cNvSpPr txBox="1">
            <a:spLocks noGrp="1"/>
          </p:cNvSpPr>
          <p:nvPr>
            <p:ph type="body" idx="1"/>
          </p:nvPr>
        </p:nvSpPr>
        <p:spPr>
          <a:xfrm>
            <a:off x="234425" y="784599"/>
            <a:ext cx="8831100" cy="1065600"/>
          </a:xfrm>
          <a:prstGeom prst="rect">
            <a:avLst/>
          </a:prstGeom>
          <a:noFill/>
          <a:ln>
            <a:noFill/>
          </a:ln>
        </p:spPr>
        <p:txBody>
          <a:bodyPr spcFirstLastPara="1" wrap="square" lIns="91425" tIns="91425" rIns="91425" bIns="91425" anchor="t" anchorCtr="0">
            <a:noAutofit/>
          </a:bodyPr>
          <a:lstStyle/>
          <a:p>
            <a:pPr marL="457200" lvl="0" indent="-365315" algn="l" rtl="0">
              <a:lnSpc>
                <a:spcPct val="115000"/>
              </a:lnSpc>
              <a:spcBef>
                <a:spcPts val="0"/>
              </a:spcBef>
              <a:spcAft>
                <a:spcPts val="0"/>
              </a:spcAft>
              <a:buClr>
                <a:schemeClr val="accent2"/>
              </a:buClr>
              <a:buSzPts val="1200"/>
              <a:buChar char="●"/>
            </a:pPr>
            <a:r>
              <a:rPr lang="en-GB" sz="1200" b="1" dirty="0">
                <a:solidFill>
                  <a:schemeClr val="accent2"/>
                </a:solidFill>
                <a:latin typeface="Calibri"/>
                <a:ea typeface="Calibri"/>
                <a:cs typeface="Calibri"/>
                <a:sym typeface="Calibri"/>
              </a:rPr>
              <a:t>Below plot on the left side is pie chart shows the percentage of  disease .</a:t>
            </a:r>
            <a:endParaRPr sz="1200" b="1" dirty="0">
              <a:latin typeface="Calibri"/>
              <a:ea typeface="Calibri"/>
              <a:cs typeface="Calibri"/>
              <a:sym typeface="Calibri"/>
            </a:endParaRPr>
          </a:p>
          <a:p>
            <a:pPr marL="457200" lvl="0" indent="-365315" algn="l" rtl="0">
              <a:lnSpc>
                <a:spcPct val="115000"/>
              </a:lnSpc>
              <a:spcBef>
                <a:spcPts val="0"/>
              </a:spcBef>
              <a:spcAft>
                <a:spcPts val="0"/>
              </a:spcAft>
              <a:buClr>
                <a:schemeClr val="accent2"/>
              </a:buClr>
              <a:buSzPts val="1200"/>
              <a:buChar char="●"/>
            </a:pPr>
            <a:r>
              <a:rPr lang="en-GB" sz="1200" b="1" dirty="0">
                <a:solidFill>
                  <a:schemeClr val="accent2"/>
                </a:solidFill>
                <a:latin typeface="Calibri"/>
                <a:ea typeface="Calibri"/>
                <a:cs typeface="Calibri"/>
                <a:sym typeface="Calibri"/>
              </a:rPr>
              <a:t>And on the right side the there is no of people  suffering from specific disease.</a:t>
            </a:r>
            <a:endParaRPr sz="1200" b="1" dirty="0">
              <a:latin typeface="Calibri"/>
              <a:ea typeface="Calibri"/>
              <a:cs typeface="Calibri"/>
              <a:sym typeface="Calibri"/>
            </a:endParaRPr>
          </a:p>
          <a:p>
            <a:pPr marL="457200" lvl="0" indent="-243840" algn="l" rtl="0">
              <a:lnSpc>
                <a:spcPct val="115000"/>
              </a:lnSpc>
              <a:spcBef>
                <a:spcPts val="0"/>
              </a:spcBef>
              <a:spcAft>
                <a:spcPts val="0"/>
              </a:spcAft>
              <a:buClr>
                <a:schemeClr val="accent2"/>
              </a:buClr>
              <a:buSzPts val="1560"/>
              <a:buNone/>
            </a:pPr>
            <a:endParaRPr sz="1200" dirty="0">
              <a:solidFill>
                <a:schemeClr val="accent2"/>
              </a:solidFill>
            </a:endParaRPr>
          </a:p>
          <a:p>
            <a:pPr marL="457200" lvl="0" indent="-228600" algn="l" rtl="0">
              <a:lnSpc>
                <a:spcPct val="115000"/>
              </a:lnSpc>
              <a:spcBef>
                <a:spcPts val="0"/>
              </a:spcBef>
              <a:spcAft>
                <a:spcPts val="0"/>
              </a:spcAft>
              <a:buClr>
                <a:schemeClr val="accent2"/>
              </a:buClr>
              <a:buSzPts val="1800"/>
              <a:buNone/>
            </a:pPr>
            <a:endParaRPr sz="1200" dirty="0">
              <a:solidFill>
                <a:schemeClr val="accent2"/>
              </a:solidFill>
            </a:endParaRPr>
          </a:p>
          <a:p>
            <a:pPr marL="457200" lvl="0" indent="-228600" algn="l" rtl="0">
              <a:lnSpc>
                <a:spcPct val="115000"/>
              </a:lnSpc>
              <a:spcBef>
                <a:spcPts val="0"/>
              </a:spcBef>
              <a:spcAft>
                <a:spcPts val="0"/>
              </a:spcAft>
              <a:buClr>
                <a:schemeClr val="accent2"/>
              </a:buClr>
              <a:buSzPts val="1800"/>
              <a:buNone/>
            </a:pPr>
            <a:endParaRPr sz="1200" dirty="0">
              <a:solidFill>
                <a:schemeClr val="accent2"/>
              </a:solidFill>
            </a:endParaRPr>
          </a:p>
        </p:txBody>
      </p:sp>
      <p:pic>
        <p:nvPicPr>
          <p:cNvPr id="3" name="Picture 2">
            <a:extLst>
              <a:ext uri="{FF2B5EF4-FFF2-40B4-BE49-F238E27FC236}">
                <a16:creationId xmlns:a16="http://schemas.microsoft.com/office/drawing/2014/main" id="{4715C8F5-702C-5F72-059B-6FF82E5C1965}"/>
              </a:ext>
            </a:extLst>
          </p:cNvPr>
          <p:cNvPicPr>
            <a:picLocks noChangeAspect="1"/>
          </p:cNvPicPr>
          <p:nvPr/>
        </p:nvPicPr>
        <p:blipFill>
          <a:blip r:embed="rId3"/>
          <a:stretch>
            <a:fillRect/>
          </a:stretch>
        </p:blipFill>
        <p:spPr>
          <a:xfrm>
            <a:off x="892098" y="2109606"/>
            <a:ext cx="3450884" cy="2832990"/>
          </a:xfrm>
          <a:prstGeom prst="rect">
            <a:avLst/>
          </a:prstGeom>
        </p:spPr>
      </p:pic>
      <p:pic>
        <p:nvPicPr>
          <p:cNvPr id="5" name="Picture 4">
            <a:extLst>
              <a:ext uri="{FF2B5EF4-FFF2-40B4-BE49-F238E27FC236}">
                <a16:creationId xmlns:a16="http://schemas.microsoft.com/office/drawing/2014/main" id="{B2EEA12B-3762-C2F0-924F-DBBF33720669}"/>
              </a:ext>
            </a:extLst>
          </p:cNvPr>
          <p:cNvPicPr>
            <a:picLocks noChangeAspect="1"/>
          </p:cNvPicPr>
          <p:nvPr/>
        </p:nvPicPr>
        <p:blipFill>
          <a:blip r:embed="rId4"/>
          <a:stretch>
            <a:fillRect/>
          </a:stretch>
        </p:blipFill>
        <p:spPr>
          <a:xfrm>
            <a:off x="4742985" y="2006141"/>
            <a:ext cx="3910895" cy="306301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2400" b="1" dirty="0"/>
              <a:t>Distribution of medical diseases by gender</a:t>
            </a:r>
            <a:endParaRPr dirty="0"/>
          </a:p>
        </p:txBody>
      </p:sp>
      <p:sp>
        <p:nvSpPr>
          <p:cNvPr id="137" name="Google Shape;137;p22"/>
          <p:cNvSpPr txBox="1">
            <a:spLocks noGrp="1"/>
          </p:cNvSpPr>
          <p:nvPr>
            <p:ph type="body" idx="1"/>
          </p:nvPr>
        </p:nvSpPr>
        <p:spPr>
          <a:xfrm>
            <a:off x="311700" y="986158"/>
            <a:ext cx="8520600" cy="116989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accent2"/>
              </a:buClr>
              <a:buSzPts val="1080"/>
              <a:buFont typeface="Arial"/>
              <a:buChar char="•"/>
            </a:pPr>
            <a:endParaRPr lang="en-GB" sz="1200" b="1" dirty="0">
              <a:solidFill>
                <a:schemeClr val="accent2"/>
              </a:solidFill>
              <a:latin typeface="Calibri"/>
              <a:ea typeface="Calibri"/>
              <a:cs typeface="Calibri"/>
              <a:sym typeface="Calibri"/>
            </a:endParaRPr>
          </a:p>
          <a:p>
            <a:pPr marL="457200" lvl="0" indent="-342900" algn="l" rtl="0">
              <a:lnSpc>
                <a:spcPct val="115000"/>
              </a:lnSpc>
              <a:spcBef>
                <a:spcPts val="0"/>
              </a:spcBef>
              <a:spcAft>
                <a:spcPts val="0"/>
              </a:spcAft>
              <a:buClr>
                <a:schemeClr val="accent2"/>
              </a:buClr>
              <a:buSzPts val="1080"/>
              <a:buFont typeface="Arial"/>
              <a:buChar char="•"/>
            </a:pPr>
            <a:endParaRPr lang="en-GB" sz="1200" b="1" dirty="0">
              <a:solidFill>
                <a:schemeClr val="accent2"/>
              </a:solidFill>
              <a:latin typeface="Calibri"/>
              <a:ea typeface="Calibri"/>
              <a:cs typeface="Calibri"/>
              <a:sym typeface="Calibri"/>
            </a:endParaRPr>
          </a:p>
          <a:p>
            <a:pPr marL="457200" lvl="0" indent="-342900" algn="l" rtl="0">
              <a:lnSpc>
                <a:spcPct val="115000"/>
              </a:lnSpc>
              <a:spcBef>
                <a:spcPts val="0"/>
              </a:spcBef>
              <a:spcAft>
                <a:spcPts val="0"/>
              </a:spcAft>
              <a:buClr>
                <a:schemeClr val="accent2"/>
              </a:buClr>
              <a:buSzPts val="1080"/>
              <a:buFont typeface="Arial"/>
              <a:buChar char="•"/>
            </a:pPr>
            <a:r>
              <a:rPr lang="en-GB" sz="1200" b="1" dirty="0">
                <a:solidFill>
                  <a:schemeClr val="accent2"/>
                </a:solidFill>
                <a:latin typeface="Calibri"/>
                <a:ea typeface="Calibri"/>
                <a:cs typeface="Calibri"/>
                <a:sym typeface="Calibri"/>
              </a:rPr>
              <a:t>This bar graph show the spread of the  diseases effecting male and female. The green bar show female and blue show male.</a:t>
            </a:r>
            <a:endParaRPr dirty="0"/>
          </a:p>
          <a:p>
            <a:pPr marL="457200" lvl="0" indent="-284226" algn="l" rtl="0">
              <a:lnSpc>
                <a:spcPct val="115000"/>
              </a:lnSpc>
              <a:spcBef>
                <a:spcPts val="0"/>
              </a:spcBef>
              <a:spcAft>
                <a:spcPts val="0"/>
              </a:spcAft>
              <a:buClr>
                <a:schemeClr val="accent2"/>
              </a:buClr>
              <a:buSzPts val="924"/>
              <a:buNone/>
            </a:pPr>
            <a:endParaRPr sz="1200" b="1" dirty="0">
              <a:solidFill>
                <a:schemeClr val="accent2"/>
              </a:solidFill>
              <a:latin typeface="Calibri"/>
              <a:ea typeface="Calibri"/>
              <a:cs typeface="Calibri"/>
              <a:sym typeface="Calibri"/>
            </a:endParaRPr>
          </a:p>
          <a:p>
            <a:pPr marL="114300" lvl="0" indent="0" algn="l" rtl="0">
              <a:lnSpc>
                <a:spcPct val="115000"/>
              </a:lnSpc>
              <a:spcBef>
                <a:spcPts val="0"/>
              </a:spcBef>
              <a:spcAft>
                <a:spcPts val="0"/>
              </a:spcAft>
              <a:buSzPts val="1800"/>
              <a:buNone/>
            </a:pPr>
            <a:endParaRPr dirty="0">
              <a:solidFill>
                <a:schemeClr val="accent2"/>
              </a:solidFill>
            </a:endParaRPr>
          </a:p>
        </p:txBody>
      </p:sp>
      <p:pic>
        <p:nvPicPr>
          <p:cNvPr id="4" name="Picture 3">
            <a:extLst>
              <a:ext uri="{FF2B5EF4-FFF2-40B4-BE49-F238E27FC236}">
                <a16:creationId xmlns:a16="http://schemas.microsoft.com/office/drawing/2014/main" id="{1C71C327-6DD9-31A1-0802-A0506674D6EF}"/>
              </a:ext>
            </a:extLst>
          </p:cNvPr>
          <p:cNvPicPr>
            <a:picLocks noChangeAspect="1"/>
          </p:cNvPicPr>
          <p:nvPr/>
        </p:nvPicPr>
        <p:blipFill>
          <a:blip r:embed="rId3"/>
          <a:stretch>
            <a:fillRect/>
          </a:stretch>
        </p:blipFill>
        <p:spPr>
          <a:xfrm>
            <a:off x="1754460" y="1988774"/>
            <a:ext cx="5189034" cy="315472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E3E9C-3C31-1E22-29AA-EF09793BDF1F}"/>
              </a:ext>
            </a:extLst>
          </p:cNvPr>
          <p:cNvSpPr>
            <a:spLocks noGrp="1"/>
          </p:cNvSpPr>
          <p:nvPr>
            <p:ph type="title"/>
          </p:nvPr>
        </p:nvSpPr>
        <p:spPr>
          <a:xfrm>
            <a:off x="311700" y="447105"/>
            <a:ext cx="8520600" cy="572700"/>
          </a:xfrm>
        </p:spPr>
        <p:txBody>
          <a:bodyPr/>
          <a:lstStyle/>
          <a:p>
            <a:r>
              <a:rPr lang="en-IN" dirty="0"/>
              <a:t>                  </a:t>
            </a:r>
            <a:r>
              <a:rPr lang="en-IN" sz="2000" b="1" dirty="0"/>
              <a:t>AGE</a:t>
            </a:r>
            <a:r>
              <a:rPr lang="en-IN" dirty="0"/>
              <a:t> </a:t>
            </a:r>
            <a:r>
              <a:rPr lang="en-IN" sz="2000" b="1" dirty="0"/>
              <a:t>DISTRIBUTION</a:t>
            </a:r>
            <a:r>
              <a:rPr lang="en-IN" dirty="0"/>
              <a:t> </a:t>
            </a:r>
            <a:r>
              <a:rPr lang="en-IN" sz="2000" b="1" dirty="0"/>
              <a:t>WITH</a:t>
            </a:r>
            <a:r>
              <a:rPr lang="en-IN" dirty="0"/>
              <a:t> </a:t>
            </a:r>
            <a:r>
              <a:rPr lang="en-IN" sz="2000" b="1" dirty="0"/>
              <a:t>FREQUENCE</a:t>
            </a:r>
          </a:p>
        </p:txBody>
      </p:sp>
      <p:sp>
        <p:nvSpPr>
          <p:cNvPr id="3" name="Text Placeholder 2">
            <a:extLst>
              <a:ext uri="{FF2B5EF4-FFF2-40B4-BE49-F238E27FC236}">
                <a16:creationId xmlns:a16="http://schemas.microsoft.com/office/drawing/2014/main" id="{6DFDE1DE-1225-FC11-0A32-967782C0B86E}"/>
              </a:ext>
            </a:extLst>
          </p:cNvPr>
          <p:cNvSpPr>
            <a:spLocks noGrp="1"/>
          </p:cNvSpPr>
          <p:nvPr>
            <p:ph type="body" idx="1"/>
          </p:nvPr>
        </p:nvSpPr>
        <p:spPr>
          <a:xfrm>
            <a:off x="311700" y="1164667"/>
            <a:ext cx="8520600" cy="3416400"/>
          </a:xfrm>
        </p:spPr>
        <p:txBody>
          <a:bodyPr/>
          <a:lstStyle/>
          <a:p>
            <a:pPr marL="114300" indent="0">
              <a:buNone/>
            </a:pPr>
            <a:r>
              <a:rPr lang="en-IN" sz="1200" b="1" dirty="0">
                <a:solidFill>
                  <a:schemeClr val="accent2"/>
                </a:solidFill>
              </a:rPr>
              <a:t>This</a:t>
            </a:r>
            <a:r>
              <a:rPr lang="en-IN" dirty="0">
                <a:solidFill>
                  <a:schemeClr val="accent2"/>
                </a:solidFill>
              </a:rPr>
              <a:t> </a:t>
            </a:r>
            <a:r>
              <a:rPr lang="en-IN" sz="1200" b="1" dirty="0">
                <a:solidFill>
                  <a:schemeClr val="accent2"/>
                </a:solidFill>
              </a:rPr>
              <a:t>Histogram</a:t>
            </a:r>
            <a:r>
              <a:rPr lang="en-IN" dirty="0">
                <a:solidFill>
                  <a:schemeClr val="accent2"/>
                </a:solidFill>
              </a:rPr>
              <a:t>  </a:t>
            </a:r>
            <a:r>
              <a:rPr lang="en-IN" sz="1200" b="1" dirty="0">
                <a:solidFill>
                  <a:schemeClr val="accent2"/>
                </a:solidFill>
              </a:rPr>
              <a:t>was</a:t>
            </a:r>
            <a:r>
              <a:rPr lang="en-IN" dirty="0">
                <a:solidFill>
                  <a:schemeClr val="accent2"/>
                </a:solidFill>
              </a:rPr>
              <a:t> </a:t>
            </a:r>
            <a:r>
              <a:rPr lang="en-IN" sz="1200" b="1" dirty="0">
                <a:solidFill>
                  <a:schemeClr val="accent2"/>
                </a:solidFill>
              </a:rPr>
              <a:t>chosen</a:t>
            </a:r>
            <a:r>
              <a:rPr lang="en-IN" dirty="0">
                <a:solidFill>
                  <a:schemeClr val="accent2"/>
                </a:solidFill>
              </a:rPr>
              <a:t>  </a:t>
            </a:r>
            <a:r>
              <a:rPr lang="en-IN" sz="1200" b="1" dirty="0">
                <a:solidFill>
                  <a:schemeClr val="accent2"/>
                </a:solidFill>
              </a:rPr>
              <a:t>visualize</a:t>
            </a:r>
            <a:r>
              <a:rPr lang="en-IN" dirty="0">
                <a:solidFill>
                  <a:schemeClr val="accent2"/>
                </a:solidFill>
              </a:rPr>
              <a:t> </a:t>
            </a:r>
            <a:r>
              <a:rPr lang="en-IN" sz="1200" b="1" dirty="0">
                <a:solidFill>
                  <a:schemeClr val="accent2"/>
                </a:solidFill>
              </a:rPr>
              <a:t>the</a:t>
            </a:r>
            <a:r>
              <a:rPr lang="en-IN" dirty="0">
                <a:solidFill>
                  <a:schemeClr val="accent2"/>
                </a:solidFill>
              </a:rPr>
              <a:t> </a:t>
            </a:r>
            <a:r>
              <a:rPr lang="en-IN" sz="1200" b="1" dirty="0">
                <a:solidFill>
                  <a:schemeClr val="accent2"/>
                </a:solidFill>
              </a:rPr>
              <a:t>distribution</a:t>
            </a:r>
            <a:r>
              <a:rPr lang="en-IN" dirty="0">
                <a:solidFill>
                  <a:schemeClr val="accent2"/>
                </a:solidFill>
              </a:rPr>
              <a:t> </a:t>
            </a:r>
            <a:r>
              <a:rPr lang="en-IN" sz="1200" b="1" dirty="0">
                <a:solidFill>
                  <a:schemeClr val="accent2"/>
                </a:solidFill>
              </a:rPr>
              <a:t>as</a:t>
            </a:r>
            <a:r>
              <a:rPr lang="en-IN" dirty="0">
                <a:solidFill>
                  <a:schemeClr val="accent2"/>
                </a:solidFill>
              </a:rPr>
              <a:t> </a:t>
            </a:r>
            <a:r>
              <a:rPr lang="en-IN" sz="1200" b="1" dirty="0">
                <a:solidFill>
                  <a:schemeClr val="accent2"/>
                </a:solidFill>
              </a:rPr>
              <a:t>it</a:t>
            </a:r>
            <a:r>
              <a:rPr lang="en-IN" dirty="0">
                <a:solidFill>
                  <a:schemeClr val="accent2"/>
                </a:solidFill>
              </a:rPr>
              <a:t> </a:t>
            </a:r>
            <a:r>
              <a:rPr lang="en-IN" sz="1200" b="1" dirty="0">
                <a:solidFill>
                  <a:schemeClr val="accent2"/>
                </a:solidFill>
              </a:rPr>
              <a:t>effectively</a:t>
            </a:r>
            <a:r>
              <a:rPr lang="en-IN" dirty="0">
                <a:solidFill>
                  <a:schemeClr val="accent2"/>
                </a:solidFill>
              </a:rPr>
              <a:t> </a:t>
            </a:r>
            <a:r>
              <a:rPr lang="en-IN" sz="1200" b="1" dirty="0">
                <a:solidFill>
                  <a:schemeClr val="accent2"/>
                </a:solidFill>
              </a:rPr>
              <a:t>display</a:t>
            </a:r>
            <a:r>
              <a:rPr lang="en-IN" dirty="0">
                <a:solidFill>
                  <a:schemeClr val="accent2"/>
                </a:solidFill>
              </a:rPr>
              <a:t> </a:t>
            </a:r>
            <a:r>
              <a:rPr lang="en-IN" sz="1200" b="1" dirty="0">
                <a:solidFill>
                  <a:schemeClr val="accent2"/>
                </a:solidFill>
              </a:rPr>
              <a:t>the</a:t>
            </a:r>
            <a:r>
              <a:rPr lang="en-IN" dirty="0">
                <a:solidFill>
                  <a:schemeClr val="accent2"/>
                </a:solidFill>
              </a:rPr>
              <a:t> </a:t>
            </a:r>
            <a:r>
              <a:rPr lang="en-IN" sz="1200" b="1" dirty="0">
                <a:solidFill>
                  <a:schemeClr val="accent2"/>
                </a:solidFill>
              </a:rPr>
              <a:t>frequency</a:t>
            </a:r>
            <a:r>
              <a:rPr lang="en-IN" dirty="0">
                <a:solidFill>
                  <a:schemeClr val="accent2"/>
                </a:solidFill>
              </a:rPr>
              <a:t> </a:t>
            </a:r>
            <a:r>
              <a:rPr lang="en-IN" sz="1200" b="1" dirty="0">
                <a:solidFill>
                  <a:schemeClr val="accent2"/>
                </a:solidFill>
              </a:rPr>
              <a:t>of</a:t>
            </a:r>
            <a:r>
              <a:rPr lang="en-IN" dirty="0">
                <a:solidFill>
                  <a:schemeClr val="accent2"/>
                </a:solidFill>
              </a:rPr>
              <a:t> </a:t>
            </a:r>
            <a:r>
              <a:rPr lang="en-IN" sz="1200" b="1" dirty="0">
                <a:solidFill>
                  <a:schemeClr val="accent2"/>
                </a:solidFill>
              </a:rPr>
              <a:t>different</a:t>
            </a:r>
            <a:r>
              <a:rPr lang="en-IN" dirty="0">
                <a:solidFill>
                  <a:schemeClr val="accent2"/>
                </a:solidFill>
              </a:rPr>
              <a:t> </a:t>
            </a:r>
            <a:r>
              <a:rPr lang="en-IN" sz="1200" b="1" dirty="0">
                <a:solidFill>
                  <a:schemeClr val="accent2"/>
                </a:solidFill>
              </a:rPr>
              <a:t>age</a:t>
            </a:r>
            <a:r>
              <a:rPr lang="en-IN" dirty="0">
                <a:solidFill>
                  <a:schemeClr val="accent2"/>
                </a:solidFill>
              </a:rPr>
              <a:t> </a:t>
            </a:r>
            <a:r>
              <a:rPr lang="en-IN" sz="1200" b="1" dirty="0">
                <a:solidFill>
                  <a:schemeClr val="accent2"/>
                </a:solidFill>
              </a:rPr>
              <a:t>groups</a:t>
            </a:r>
            <a:r>
              <a:rPr lang="en-IN" dirty="0">
                <a:solidFill>
                  <a:schemeClr val="accent2"/>
                </a:solidFill>
              </a:rPr>
              <a:t>.</a:t>
            </a:r>
          </a:p>
        </p:txBody>
      </p:sp>
      <p:pic>
        <p:nvPicPr>
          <p:cNvPr id="5" name="Picture 4">
            <a:extLst>
              <a:ext uri="{FF2B5EF4-FFF2-40B4-BE49-F238E27FC236}">
                <a16:creationId xmlns:a16="http://schemas.microsoft.com/office/drawing/2014/main" id="{684CEBF7-3130-2FF0-C080-57D10DFA3F33}"/>
              </a:ext>
            </a:extLst>
          </p:cNvPr>
          <p:cNvPicPr>
            <a:picLocks noChangeAspect="1"/>
          </p:cNvPicPr>
          <p:nvPr/>
        </p:nvPicPr>
        <p:blipFill>
          <a:blip r:embed="rId2"/>
          <a:stretch>
            <a:fillRect/>
          </a:stretch>
        </p:blipFill>
        <p:spPr>
          <a:xfrm>
            <a:off x="1189463" y="2213746"/>
            <a:ext cx="6482575" cy="2648186"/>
          </a:xfrm>
          <a:prstGeom prst="rect">
            <a:avLst/>
          </a:prstGeom>
        </p:spPr>
      </p:pic>
    </p:spTree>
    <p:extLst>
      <p:ext uri="{BB962C8B-B14F-4D97-AF65-F5344CB8AC3E}">
        <p14:creationId xmlns:p14="http://schemas.microsoft.com/office/powerpoint/2010/main" val="1093099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3"/>
          <p:cNvSpPr txBox="1">
            <a:spLocks noGrp="1"/>
          </p:cNvSpPr>
          <p:nvPr>
            <p:ph type="title"/>
          </p:nvPr>
        </p:nvSpPr>
        <p:spPr>
          <a:xfrm>
            <a:off x="311700" y="380731"/>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2000" b="1" dirty="0"/>
              <a:t>HOSPITAL</a:t>
            </a:r>
            <a:r>
              <a:rPr lang="en-IN" dirty="0"/>
              <a:t> </a:t>
            </a:r>
            <a:r>
              <a:rPr lang="en-IN" sz="2000" b="1" dirty="0"/>
              <a:t>BILLING</a:t>
            </a:r>
            <a:r>
              <a:rPr lang="en-IN" dirty="0"/>
              <a:t> </a:t>
            </a:r>
            <a:r>
              <a:rPr lang="en-IN" sz="2000" b="1" dirty="0"/>
              <a:t>AMOUNT</a:t>
            </a:r>
            <a:endParaRPr sz="2000" b="1" dirty="0"/>
          </a:p>
        </p:txBody>
      </p:sp>
      <p:sp>
        <p:nvSpPr>
          <p:cNvPr id="146" name="Google Shape;146;p23"/>
          <p:cNvSpPr/>
          <p:nvPr/>
        </p:nvSpPr>
        <p:spPr>
          <a:xfrm>
            <a:off x="542925" y="1073626"/>
            <a:ext cx="8058150" cy="461624"/>
          </a:xfrm>
          <a:prstGeom prst="rect">
            <a:avLst/>
          </a:prstGeom>
          <a:noFill/>
          <a:ln>
            <a:noFill/>
          </a:ln>
        </p:spPr>
        <p:txBody>
          <a:bodyPr spcFirstLastPara="1" wrap="square" lIns="91425" tIns="45700" rIns="91425" bIns="45700" anchor="t" anchorCtr="0">
            <a:spAutoFit/>
          </a:bodyPr>
          <a:lstStyle/>
          <a:p>
            <a:pPr marR="0" lvl="0" algn="l" rtl="0">
              <a:lnSpc>
                <a:spcPct val="100000"/>
              </a:lnSpc>
              <a:spcBef>
                <a:spcPts val="0"/>
              </a:spcBef>
              <a:spcAft>
                <a:spcPts val="0"/>
              </a:spcAft>
              <a:buClr>
                <a:srgbClr val="000000"/>
              </a:buClr>
              <a:buSzPts val="1224"/>
            </a:pPr>
            <a:endParaRPr lang="en-GB" sz="1200" b="1" dirty="0">
              <a:solidFill>
                <a:srgbClr val="212121"/>
              </a:solidFill>
              <a:latin typeface="Calibri"/>
              <a:ea typeface="Calibri"/>
              <a:cs typeface="Calibri"/>
              <a:sym typeface="Calibri"/>
            </a:endParaRPr>
          </a:p>
          <a:p>
            <a:pPr marL="171450" marR="0" lvl="0" indent="-171450" algn="l" rtl="0">
              <a:lnSpc>
                <a:spcPct val="100000"/>
              </a:lnSpc>
              <a:spcBef>
                <a:spcPts val="0"/>
              </a:spcBef>
              <a:spcAft>
                <a:spcPts val="0"/>
              </a:spcAft>
              <a:buClr>
                <a:srgbClr val="000000"/>
              </a:buClr>
              <a:buSzPts val="1224"/>
              <a:buFont typeface="Arial"/>
              <a:buChar char="•"/>
            </a:pPr>
            <a:r>
              <a:rPr lang="en-GB" sz="1200" b="1" dirty="0">
                <a:solidFill>
                  <a:srgbClr val="212121"/>
                </a:solidFill>
                <a:latin typeface="Calibri"/>
                <a:ea typeface="Calibri"/>
                <a:cs typeface="Calibri"/>
                <a:sym typeface="Calibri"/>
              </a:rPr>
              <a:t>This graph show the  billing amount of  male female with there diseases.</a:t>
            </a:r>
            <a:endParaRPr dirty="0"/>
          </a:p>
        </p:txBody>
      </p:sp>
      <p:pic>
        <p:nvPicPr>
          <p:cNvPr id="3" name="Picture 2">
            <a:extLst>
              <a:ext uri="{FF2B5EF4-FFF2-40B4-BE49-F238E27FC236}">
                <a16:creationId xmlns:a16="http://schemas.microsoft.com/office/drawing/2014/main" id="{FB9A01E3-B4B0-FC25-B584-27E0EC9ED03C}"/>
              </a:ext>
            </a:extLst>
          </p:cNvPr>
          <p:cNvPicPr>
            <a:picLocks noChangeAspect="1"/>
          </p:cNvPicPr>
          <p:nvPr/>
        </p:nvPicPr>
        <p:blipFill>
          <a:blip r:embed="rId3"/>
          <a:stretch>
            <a:fillRect/>
          </a:stretch>
        </p:blipFill>
        <p:spPr>
          <a:xfrm>
            <a:off x="1300974" y="1989035"/>
            <a:ext cx="5337717" cy="315446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0981CE-CC4F-EA44-C256-560F8F00F805}"/>
              </a:ext>
            </a:extLst>
          </p:cNvPr>
          <p:cNvPicPr>
            <a:picLocks noChangeAspect="1"/>
          </p:cNvPicPr>
          <p:nvPr/>
        </p:nvPicPr>
        <p:blipFill>
          <a:blip r:embed="rId2"/>
          <a:stretch>
            <a:fillRect/>
          </a:stretch>
        </p:blipFill>
        <p:spPr>
          <a:xfrm>
            <a:off x="1501697" y="1518287"/>
            <a:ext cx="5304497" cy="3357582"/>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970742CE-465A-F697-AF51-4FA3A22F1937}"/>
                  </a:ext>
                </a:extLst>
              </p14:cNvPr>
              <p14:cNvContentPartPr/>
              <p14:nvPr/>
            </p14:nvContentPartPr>
            <p14:xfrm>
              <a:off x="-594855" y="371500"/>
              <a:ext cx="360" cy="360"/>
            </p14:xfrm>
          </p:contentPart>
        </mc:Choice>
        <mc:Fallback xmlns="">
          <p:pic>
            <p:nvPicPr>
              <p:cNvPr id="5" name="Ink 4">
                <a:extLst>
                  <a:ext uri="{FF2B5EF4-FFF2-40B4-BE49-F238E27FC236}">
                    <a16:creationId xmlns:a16="http://schemas.microsoft.com/office/drawing/2014/main" id="{970742CE-465A-F697-AF51-4FA3A22F1937}"/>
                  </a:ext>
                </a:extLst>
              </p:cNvPr>
              <p:cNvPicPr/>
              <p:nvPr/>
            </p:nvPicPr>
            <p:blipFill>
              <a:blip r:embed="rId4"/>
              <a:stretch>
                <a:fillRect/>
              </a:stretch>
            </p:blipFill>
            <p:spPr>
              <a:xfrm>
                <a:off x="-648495" y="26386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ED708A95-1F57-B16E-EB19-052813C06CFE}"/>
                  </a:ext>
                </a:extLst>
              </p14:cNvPr>
              <p14:cNvContentPartPr/>
              <p14:nvPr/>
            </p14:nvContentPartPr>
            <p14:xfrm>
              <a:off x="-557775" y="668860"/>
              <a:ext cx="360" cy="360"/>
            </p14:xfrm>
          </p:contentPart>
        </mc:Choice>
        <mc:Fallback xmlns="">
          <p:pic>
            <p:nvPicPr>
              <p:cNvPr id="6" name="Ink 5">
                <a:extLst>
                  <a:ext uri="{FF2B5EF4-FFF2-40B4-BE49-F238E27FC236}">
                    <a16:creationId xmlns:a16="http://schemas.microsoft.com/office/drawing/2014/main" id="{ED708A95-1F57-B16E-EB19-052813C06CFE}"/>
                  </a:ext>
                </a:extLst>
              </p:cNvPr>
              <p:cNvPicPr/>
              <p:nvPr/>
            </p:nvPicPr>
            <p:blipFill>
              <a:blip r:embed="rId4"/>
              <a:stretch>
                <a:fillRect/>
              </a:stretch>
            </p:blipFill>
            <p:spPr>
              <a:xfrm>
                <a:off x="-611415" y="56122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2D241517-B1AA-2066-021C-F25C3961CB8E}"/>
                  </a:ext>
                </a:extLst>
              </p14:cNvPr>
              <p14:cNvContentPartPr/>
              <p14:nvPr/>
            </p14:nvContentPartPr>
            <p14:xfrm>
              <a:off x="-134055" y="126340"/>
              <a:ext cx="360" cy="360"/>
            </p14:xfrm>
          </p:contentPart>
        </mc:Choice>
        <mc:Fallback xmlns="">
          <p:pic>
            <p:nvPicPr>
              <p:cNvPr id="7" name="Ink 6">
                <a:extLst>
                  <a:ext uri="{FF2B5EF4-FFF2-40B4-BE49-F238E27FC236}">
                    <a16:creationId xmlns:a16="http://schemas.microsoft.com/office/drawing/2014/main" id="{2D241517-B1AA-2066-021C-F25C3961CB8E}"/>
                  </a:ext>
                </a:extLst>
              </p:cNvPr>
              <p:cNvPicPr/>
              <p:nvPr/>
            </p:nvPicPr>
            <p:blipFill>
              <a:blip r:embed="rId4"/>
              <a:stretch>
                <a:fillRect/>
              </a:stretch>
            </p:blipFill>
            <p:spPr>
              <a:xfrm>
                <a:off x="-187695" y="18700"/>
                <a:ext cx="108000" cy="216000"/>
              </a:xfrm>
              <a:prstGeom prst="rect">
                <a:avLst/>
              </a:prstGeom>
            </p:spPr>
          </p:pic>
        </mc:Fallback>
      </mc:AlternateContent>
      <p:sp>
        <p:nvSpPr>
          <p:cNvPr id="8" name="TextBox 7">
            <a:extLst>
              <a:ext uri="{FF2B5EF4-FFF2-40B4-BE49-F238E27FC236}">
                <a16:creationId xmlns:a16="http://schemas.microsoft.com/office/drawing/2014/main" id="{7AD0A510-5BD5-65EF-1303-7D4348450999}"/>
              </a:ext>
            </a:extLst>
          </p:cNvPr>
          <p:cNvSpPr txBox="1"/>
          <p:nvPr/>
        </p:nvSpPr>
        <p:spPr>
          <a:xfrm>
            <a:off x="1313450" y="512956"/>
            <a:ext cx="5932323" cy="400110"/>
          </a:xfrm>
          <a:prstGeom prst="rect">
            <a:avLst/>
          </a:prstGeom>
          <a:noFill/>
        </p:spPr>
        <p:txBody>
          <a:bodyPr wrap="square" rtlCol="0">
            <a:spAutoFit/>
          </a:bodyPr>
          <a:lstStyle/>
          <a:p>
            <a:r>
              <a:rPr lang="en-IN" sz="2000" b="1" dirty="0">
                <a:solidFill>
                  <a:schemeClr val="tx1"/>
                </a:solidFill>
              </a:rPr>
              <a:t>       ADMISSION TYPE WITH BILLING AMOUNT</a:t>
            </a:r>
          </a:p>
        </p:txBody>
      </p:sp>
      <p:sp>
        <p:nvSpPr>
          <p:cNvPr id="10" name="TextBox 9">
            <a:extLst>
              <a:ext uri="{FF2B5EF4-FFF2-40B4-BE49-F238E27FC236}">
                <a16:creationId xmlns:a16="http://schemas.microsoft.com/office/drawing/2014/main" id="{0F8150A4-27E9-1889-0597-AACAF4E0A006}"/>
              </a:ext>
            </a:extLst>
          </p:cNvPr>
          <p:cNvSpPr txBox="1"/>
          <p:nvPr/>
        </p:nvSpPr>
        <p:spPr>
          <a:xfrm>
            <a:off x="141250" y="913067"/>
            <a:ext cx="8668214" cy="276999"/>
          </a:xfrm>
          <a:prstGeom prst="rect">
            <a:avLst/>
          </a:prstGeom>
          <a:noFill/>
        </p:spPr>
        <p:txBody>
          <a:bodyPr wrap="square" rtlCol="0">
            <a:spAutoFit/>
          </a:bodyPr>
          <a:lstStyle/>
          <a:p>
            <a:r>
              <a:rPr lang="en-IN" sz="1200" b="1" dirty="0"/>
              <a:t>            A Box plot efficiently compare billing amounts by admission type , showing median , quartiles and outlier.</a:t>
            </a:r>
          </a:p>
        </p:txBody>
      </p:sp>
    </p:spTree>
    <p:extLst>
      <p:ext uri="{BB962C8B-B14F-4D97-AF65-F5344CB8AC3E}">
        <p14:creationId xmlns:p14="http://schemas.microsoft.com/office/powerpoint/2010/main" val="709680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1"/>
          <p:cNvSpPr txBox="1">
            <a:spLocks noGrp="1"/>
          </p:cNvSpPr>
          <p:nvPr>
            <p:ph type="title"/>
          </p:nvPr>
        </p:nvSpPr>
        <p:spPr>
          <a:xfrm>
            <a:off x="311700" y="323819"/>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2400" b="1" dirty="0"/>
              <a:t>Number of patients admitted per month</a:t>
            </a:r>
            <a:endParaRPr dirty="0"/>
          </a:p>
        </p:txBody>
      </p:sp>
      <p:sp>
        <p:nvSpPr>
          <p:cNvPr id="131" name="Google Shape;131;p21"/>
          <p:cNvSpPr/>
          <p:nvPr/>
        </p:nvSpPr>
        <p:spPr>
          <a:xfrm>
            <a:off x="621633" y="1065786"/>
            <a:ext cx="8329613" cy="677068"/>
          </a:xfrm>
          <a:prstGeom prst="rect">
            <a:avLst/>
          </a:prstGeom>
          <a:noFill/>
          <a:ln>
            <a:noFill/>
          </a:ln>
        </p:spPr>
        <p:txBody>
          <a:bodyPr spcFirstLastPara="1" wrap="square" lIns="91425" tIns="45700" rIns="91425" bIns="45700" anchor="t" anchorCtr="0">
            <a:spAutoFit/>
          </a:bodyPr>
          <a:lstStyle/>
          <a:p>
            <a:pPr marR="0" lvl="0" algn="l" rtl="0">
              <a:lnSpc>
                <a:spcPct val="100000"/>
              </a:lnSpc>
              <a:spcBef>
                <a:spcPts val="0"/>
              </a:spcBef>
              <a:spcAft>
                <a:spcPts val="0"/>
              </a:spcAft>
              <a:buClr>
                <a:srgbClr val="000000"/>
              </a:buClr>
              <a:buSzPts val="1200"/>
            </a:pPr>
            <a:r>
              <a:rPr lang="en-GB" sz="1200" b="1" dirty="0">
                <a:solidFill>
                  <a:srgbClr val="212121"/>
                </a:solidFill>
                <a:latin typeface="Calibri"/>
                <a:ea typeface="Calibri"/>
                <a:cs typeface="Calibri"/>
                <a:sym typeface="Calibri"/>
              </a:rPr>
              <a:t>The chat on “patient Admitted per month” reveals seasonal patterns , long term trends , and peak admission months. It helps in resource allocation , forecasting patient volumes , and evaluating the effectiveness of market </a:t>
            </a:r>
            <a:r>
              <a:rPr lang="en-GB" sz="1200" b="1" dirty="0" err="1">
                <a:solidFill>
                  <a:srgbClr val="212121"/>
                </a:solidFill>
                <a:latin typeface="Calibri"/>
                <a:ea typeface="Calibri"/>
                <a:cs typeface="Calibri"/>
                <a:sym typeface="Calibri"/>
              </a:rPr>
              <a:t>campagins</a:t>
            </a:r>
            <a:r>
              <a:rPr lang="en-GB" sz="1200" b="1" dirty="0">
                <a:solidFill>
                  <a:srgbClr val="212121"/>
                </a:solidFill>
                <a:latin typeface="Calibri"/>
                <a:ea typeface="Calibri"/>
                <a:cs typeface="Calibri"/>
                <a:sym typeface="Calibri"/>
              </a:rPr>
              <a:t> or health policies.</a:t>
            </a:r>
          </a:p>
          <a:p>
            <a:pPr marR="0" lvl="0" algn="l" rtl="0">
              <a:lnSpc>
                <a:spcPct val="100000"/>
              </a:lnSpc>
              <a:spcBef>
                <a:spcPts val="0"/>
              </a:spcBef>
              <a:spcAft>
                <a:spcPts val="0"/>
              </a:spcAft>
              <a:buClr>
                <a:srgbClr val="000000"/>
              </a:buClr>
              <a:buSzPts val="1200"/>
            </a:pPr>
            <a:endParaRPr dirty="0"/>
          </a:p>
        </p:txBody>
      </p:sp>
      <p:pic>
        <p:nvPicPr>
          <p:cNvPr id="4" name="Picture 3">
            <a:extLst>
              <a:ext uri="{FF2B5EF4-FFF2-40B4-BE49-F238E27FC236}">
                <a16:creationId xmlns:a16="http://schemas.microsoft.com/office/drawing/2014/main" id="{1D6C2152-1788-38B0-F041-9F597E3A407A}"/>
              </a:ext>
            </a:extLst>
          </p:cNvPr>
          <p:cNvPicPr>
            <a:picLocks noChangeAspect="1"/>
          </p:cNvPicPr>
          <p:nvPr/>
        </p:nvPicPr>
        <p:blipFill>
          <a:blip r:embed="rId3"/>
          <a:stretch>
            <a:fillRect/>
          </a:stretch>
        </p:blipFill>
        <p:spPr>
          <a:xfrm>
            <a:off x="2215376" y="1672683"/>
            <a:ext cx="4880042" cy="347081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2000" b="1" dirty="0"/>
              <a:t>BILLING</a:t>
            </a:r>
            <a:r>
              <a:rPr lang="en-GB" sz="2400" b="1" dirty="0"/>
              <a:t> </a:t>
            </a:r>
            <a:r>
              <a:rPr lang="en-GB" sz="2000" b="1" dirty="0"/>
              <a:t>AMOUNT</a:t>
            </a:r>
            <a:r>
              <a:rPr lang="en-GB" sz="2400" b="1" dirty="0"/>
              <a:t> </a:t>
            </a:r>
            <a:r>
              <a:rPr lang="en-GB" sz="2000" b="1" dirty="0"/>
              <a:t>AND</a:t>
            </a:r>
            <a:r>
              <a:rPr lang="en-GB" sz="2400" b="1" dirty="0"/>
              <a:t> </a:t>
            </a:r>
            <a:r>
              <a:rPr lang="en-GB" sz="2000" b="1" dirty="0"/>
              <a:t>AGE</a:t>
            </a:r>
            <a:endParaRPr sz="2000" dirty="0"/>
          </a:p>
        </p:txBody>
      </p:sp>
      <p:sp>
        <p:nvSpPr>
          <p:cNvPr id="154" name="Google Shape;154;p24"/>
          <p:cNvSpPr/>
          <p:nvPr/>
        </p:nvSpPr>
        <p:spPr>
          <a:xfrm>
            <a:off x="408878" y="951571"/>
            <a:ext cx="8599391" cy="461624"/>
          </a:xfrm>
          <a:prstGeom prst="rect">
            <a:avLst/>
          </a:prstGeom>
          <a:noFill/>
          <a:ln>
            <a:noFill/>
          </a:ln>
        </p:spPr>
        <p:txBody>
          <a:bodyPr spcFirstLastPara="1" wrap="square" lIns="91425" tIns="45700" rIns="91425" bIns="45700" anchor="t" anchorCtr="0">
            <a:spAutoFit/>
          </a:bodyPr>
          <a:lstStyle/>
          <a:p>
            <a:pPr marL="171450" marR="0" lvl="0" indent="-171450" algn="l" rtl="0">
              <a:lnSpc>
                <a:spcPct val="100000"/>
              </a:lnSpc>
              <a:spcBef>
                <a:spcPts val="0"/>
              </a:spcBef>
              <a:spcAft>
                <a:spcPts val="0"/>
              </a:spcAft>
              <a:buClr>
                <a:srgbClr val="000000"/>
              </a:buClr>
              <a:buSzPts val="1200"/>
              <a:buFont typeface="Arial"/>
              <a:buChar char="•"/>
            </a:pPr>
            <a:r>
              <a:rPr lang="en-GB" sz="1200" b="1" dirty="0">
                <a:solidFill>
                  <a:srgbClr val="212121"/>
                </a:solidFill>
                <a:latin typeface="Calibri"/>
                <a:ea typeface="Calibri"/>
                <a:cs typeface="Calibri"/>
                <a:sym typeface="Calibri"/>
              </a:rPr>
              <a:t>A  scatter plot for “Age vs Billing Amount ” is chosen to analyse the relationship between these variable . It visually depicts patterns , outliers, and potential correlation, aiding in understanding if older patient tends to have higher bills</a:t>
            </a:r>
            <a:endParaRPr dirty="0"/>
          </a:p>
        </p:txBody>
      </p:sp>
      <p:pic>
        <p:nvPicPr>
          <p:cNvPr id="4" name="Picture 3">
            <a:extLst>
              <a:ext uri="{FF2B5EF4-FFF2-40B4-BE49-F238E27FC236}">
                <a16:creationId xmlns:a16="http://schemas.microsoft.com/office/drawing/2014/main" id="{2B0A86CD-BDFB-C259-B18C-CC74BABDF994}"/>
              </a:ext>
            </a:extLst>
          </p:cNvPr>
          <p:cNvPicPr>
            <a:picLocks noChangeAspect="1"/>
          </p:cNvPicPr>
          <p:nvPr/>
        </p:nvPicPr>
        <p:blipFill>
          <a:blip r:embed="rId3"/>
          <a:stretch>
            <a:fillRect/>
          </a:stretch>
        </p:blipFill>
        <p:spPr>
          <a:xfrm>
            <a:off x="2472164" y="1729421"/>
            <a:ext cx="4489613" cy="341407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A88E5-24F5-9CC6-B22B-3D949281722A}"/>
              </a:ext>
            </a:extLst>
          </p:cNvPr>
          <p:cNvSpPr>
            <a:spLocks noGrp="1"/>
          </p:cNvSpPr>
          <p:nvPr>
            <p:ph type="title"/>
          </p:nvPr>
        </p:nvSpPr>
        <p:spPr/>
        <p:txBody>
          <a:bodyPr/>
          <a:lstStyle/>
          <a:p>
            <a:r>
              <a:rPr lang="en-IN" sz="2000" b="1" dirty="0"/>
              <a:t>                NUMBER OF CUSTOMER INSURED BY COMPANY </a:t>
            </a:r>
          </a:p>
        </p:txBody>
      </p:sp>
      <p:sp>
        <p:nvSpPr>
          <p:cNvPr id="3" name="Text Placeholder 2">
            <a:extLst>
              <a:ext uri="{FF2B5EF4-FFF2-40B4-BE49-F238E27FC236}">
                <a16:creationId xmlns:a16="http://schemas.microsoft.com/office/drawing/2014/main" id="{82554A26-A454-6D21-D4EE-EAE995903783}"/>
              </a:ext>
            </a:extLst>
          </p:cNvPr>
          <p:cNvSpPr>
            <a:spLocks noGrp="1"/>
          </p:cNvSpPr>
          <p:nvPr>
            <p:ph type="body" idx="1"/>
          </p:nvPr>
        </p:nvSpPr>
        <p:spPr>
          <a:xfrm>
            <a:off x="311700" y="1017725"/>
            <a:ext cx="8520600" cy="3551150"/>
          </a:xfrm>
        </p:spPr>
        <p:txBody>
          <a:bodyPr/>
          <a:lstStyle/>
          <a:p>
            <a:pPr marL="114300" indent="0">
              <a:buNone/>
            </a:pPr>
            <a:r>
              <a:rPr lang="en-IN" sz="1200" b="1" dirty="0">
                <a:solidFill>
                  <a:schemeClr val="accent2"/>
                </a:solidFill>
              </a:rPr>
              <a:t>This chart display the customer distribution among insurance provider. It was chosen for its  ability to compare the market share of each insurance company .</a:t>
            </a:r>
            <a:r>
              <a:rPr lang="en-IN" sz="1200" b="1" dirty="0"/>
              <a:t>s</a:t>
            </a:r>
          </a:p>
        </p:txBody>
      </p:sp>
      <p:pic>
        <p:nvPicPr>
          <p:cNvPr id="5" name="Picture 4">
            <a:extLst>
              <a:ext uri="{FF2B5EF4-FFF2-40B4-BE49-F238E27FC236}">
                <a16:creationId xmlns:a16="http://schemas.microsoft.com/office/drawing/2014/main" id="{EF480C8B-9945-76E1-FA22-7D55828A8440}"/>
              </a:ext>
            </a:extLst>
          </p:cNvPr>
          <p:cNvPicPr>
            <a:picLocks noChangeAspect="1"/>
          </p:cNvPicPr>
          <p:nvPr/>
        </p:nvPicPr>
        <p:blipFill>
          <a:blip r:embed="rId2"/>
          <a:stretch>
            <a:fillRect/>
          </a:stretch>
        </p:blipFill>
        <p:spPr>
          <a:xfrm>
            <a:off x="2170769" y="2137234"/>
            <a:ext cx="5091993" cy="3006266"/>
          </a:xfrm>
          <a:prstGeom prst="rect">
            <a:avLst/>
          </a:prstGeom>
        </p:spPr>
      </p:pic>
    </p:spTree>
    <p:extLst>
      <p:ext uri="{BB962C8B-B14F-4D97-AF65-F5344CB8AC3E}">
        <p14:creationId xmlns:p14="http://schemas.microsoft.com/office/powerpoint/2010/main" val="7741237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3084C-E6EF-0084-B4E6-19A825D38EE6}"/>
              </a:ext>
            </a:extLst>
          </p:cNvPr>
          <p:cNvSpPr>
            <a:spLocks noGrp="1"/>
          </p:cNvSpPr>
          <p:nvPr>
            <p:ph type="title"/>
          </p:nvPr>
        </p:nvSpPr>
        <p:spPr/>
        <p:txBody>
          <a:bodyPr/>
          <a:lstStyle/>
          <a:p>
            <a:r>
              <a:rPr lang="en-IN" sz="2000" b="1" dirty="0">
                <a:solidFill>
                  <a:schemeClr val="tx1"/>
                </a:solidFill>
              </a:rPr>
              <a:t>                     NUMBER OF PATIENT BY BLOOD GROUP</a:t>
            </a:r>
          </a:p>
        </p:txBody>
      </p:sp>
      <p:sp>
        <p:nvSpPr>
          <p:cNvPr id="3" name="Text Placeholder 2">
            <a:extLst>
              <a:ext uri="{FF2B5EF4-FFF2-40B4-BE49-F238E27FC236}">
                <a16:creationId xmlns:a16="http://schemas.microsoft.com/office/drawing/2014/main" id="{400A3A28-7388-E3F5-09AC-43F6302F2475}"/>
              </a:ext>
            </a:extLst>
          </p:cNvPr>
          <p:cNvSpPr>
            <a:spLocks noGrp="1"/>
          </p:cNvSpPr>
          <p:nvPr>
            <p:ph type="body" idx="1"/>
          </p:nvPr>
        </p:nvSpPr>
        <p:spPr>
          <a:xfrm>
            <a:off x="252761" y="1017725"/>
            <a:ext cx="8579539" cy="3551150"/>
          </a:xfrm>
        </p:spPr>
        <p:txBody>
          <a:bodyPr/>
          <a:lstStyle/>
          <a:p>
            <a:r>
              <a:rPr lang="en-IN" sz="1200" b="1" dirty="0">
                <a:solidFill>
                  <a:schemeClr val="accent2"/>
                </a:solidFill>
              </a:rPr>
              <a:t>The “ number of patient by blood group ” chart is chosen to understand blood group distribution within the patient population. It aids in ensuring sufficient blood supply for emergencies.</a:t>
            </a:r>
          </a:p>
        </p:txBody>
      </p:sp>
      <p:pic>
        <p:nvPicPr>
          <p:cNvPr id="5" name="Picture 4">
            <a:extLst>
              <a:ext uri="{FF2B5EF4-FFF2-40B4-BE49-F238E27FC236}">
                <a16:creationId xmlns:a16="http://schemas.microsoft.com/office/drawing/2014/main" id="{268AAEF7-CBD7-EB50-66EE-4A2CCD9252AE}"/>
              </a:ext>
            </a:extLst>
          </p:cNvPr>
          <p:cNvPicPr>
            <a:picLocks noChangeAspect="1"/>
          </p:cNvPicPr>
          <p:nvPr/>
        </p:nvPicPr>
        <p:blipFill>
          <a:blip r:embed="rId2"/>
          <a:stretch>
            <a:fillRect/>
          </a:stretch>
        </p:blipFill>
        <p:spPr>
          <a:xfrm>
            <a:off x="2000560" y="1962615"/>
            <a:ext cx="4720172" cy="2832103"/>
          </a:xfrm>
          <a:prstGeom prst="rect">
            <a:avLst/>
          </a:prstGeom>
        </p:spPr>
      </p:pic>
    </p:spTree>
    <p:extLst>
      <p:ext uri="{BB962C8B-B14F-4D97-AF65-F5344CB8AC3E}">
        <p14:creationId xmlns:p14="http://schemas.microsoft.com/office/powerpoint/2010/main" val="110561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AD3CD-6B87-F644-AB38-FD9D799B741D}"/>
              </a:ext>
            </a:extLst>
          </p:cNvPr>
          <p:cNvSpPr>
            <a:spLocks noGrp="1"/>
          </p:cNvSpPr>
          <p:nvPr>
            <p:ph type="title"/>
          </p:nvPr>
        </p:nvSpPr>
        <p:spPr>
          <a:xfrm>
            <a:off x="104077" y="445025"/>
            <a:ext cx="8965581" cy="572700"/>
          </a:xfrm>
        </p:spPr>
        <p:txBody>
          <a:bodyPr/>
          <a:lstStyle/>
          <a:p>
            <a:r>
              <a:rPr lang="en-IN" sz="2000" b="1" dirty="0">
                <a:solidFill>
                  <a:schemeClr val="tx1"/>
                </a:solidFill>
              </a:rPr>
              <a:t>BILLING AMOUNT OVER TIME BY MEDICAL CONDITIONS AND GENDER</a:t>
            </a:r>
          </a:p>
        </p:txBody>
      </p:sp>
      <p:sp>
        <p:nvSpPr>
          <p:cNvPr id="3" name="Text Placeholder 2">
            <a:extLst>
              <a:ext uri="{FF2B5EF4-FFF2-40B4-BE49-F238E27FC236}">
                <a16:creationId xmlns:a16="http://schemas.microsoft.com/office/drawing/2014/main" id="{59062F75-4FDE-3CEE-59B4-E5D0F3E0904F}"/>
              </a:ext>
            </a:extLst>
          </p:cNvPr>
          <p:cNvSpPr>
            <a:spLocks noGrp="1"/>
          </p:cNvSpPr>
          <p:nvPr>
            <p:ph type="body" idx="1"/>
          </p:nvPr>
        </p:nvSpPr>
        <p:spPr>
          <a:xfrm>
            <a:off x="237893" y="929268"/>
            <a:ext cx="8594407" cy="3639607"/>
          </a:xfrm>
        </p:spPr>
        <p:txBody>
          <a:bodyPr/>
          <a:lstStyle/>
          <a:p>
            <a:r>
              <a:rPr lang="en-IN" sz="1200" b="1" dirty="0">
                <a:solidFill>
                  <a:schemeClr val="accent2"/>
                </a:solidFill>
              </a:rPr>
              <a:t>The line plot was chosen to illustrate the trend of billing amount over time for different medical conditions . This chart enables clear visualization of how billing varies across conditions</a:t>
            </a:r>
          </a:p>
        </p:txBody>
      </p:sp>
      <p:pic>
        <p:nvPicPr>
          <p:cNvPr id="5" name="Picture 4">
            <a:extLst>
              <a:ext uri="{FF2B5EF4-FFF2-40B4-BE49-F238E27FC236}">
                <a16:creationId xmlns:a16="http://schemas.microsoft.com/office/drawing/2014/main" id="{64187C84-3993-6205-A570-A1F54510B9F7}"/>
              </a:ext>
            </a:extLst>
          </p:cNvPr>
          <p:cNvPicPr>
            <a:picLocks noChangeAspect="1"/>
          </p:cNvPicPr>
          <p:nvPr/>
        </p:nvPicPr>
        <p:blipFill>
          <a:blip r:embed="rId2"/>
          <a:stretch>
            <a:fillRect/>
          </a:stretch>
        </p:blipFill>
        <p:spPr>
          <a:xfrm>
            <a:off x="0" y="1717288"/>
            <a:ext cx="4645152" cy="3307266"/>
          </a:xfrm>
          <a:prstGeom prst="rect">
            <a:avLst/>
          </a:prstGeom>
        </p:spPr>
      </p:pic>
      <p:pic>
        <p:nvPicPr>
          <p:cNvPr id="6" name="Picture 5">
            <a:extLst>
              <a:ext uri="{FF2B5EF4-FFF2-40B4-BE49-F238E27FC236}">
                <a16:creationId xmlns:a16="http://schemas.microsoft.com/office/drawing/2014/main" id="{92076A6B-9612-E774-9BF7-0E6BE8DB681F}"/>
              </a:ext>
            </a:extLst>
          </p:cNvPr>
          <p:cNvPicPr>
            <a:picLocks noChangeAspect="1"/>
          </p:cNvPicPr>
          <p:nvPr/>
        </p:nvPicPr>
        <p:blipFill>
          <a:blip r:embed="rId3"/>
          <a:stretch>
            <a:fillRect/>
          </a:stretch>
        </p:blipFill>
        <p:spPr>
          <a:xfrm>
            <a:off x="4572000" y="2029522"/>
            <a:ext cx="4438185" cy="2767193"/>
          </a:xfrm>
          <a:prstGeom prst="rect">
            <a:avLst/>
          </a:prstGeom>
        </p:spPr>
      </p:pic>
    </p:spTree>
    <p:extLst>
      <p:ext uri="{BB962C8B-B14F-4D97-AF65-F5344CB8AC3E}">
        <p14:creationId xmlns:p14="http://schemas.microsoft.com/office/powerpoint/2010/main" val="247297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2"/>
          <p:cNvSpPr/>
          <p:nvPr/>
        </p:nvSpPr>
        <p:spPr>
          <a:xfrm>
            <a:off x="2332434" y="210012"/>
            <a:ext cx="4572000"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GB" sz="3600" b="1" i="0" u="none" strike="noStrike" cap="none">
                <a:solidFill>
                  <a:srgbClr val="CC0000"/>
                </a:solidFill>
                <a:latin typeface="Montserrat"/>
                <a:ea typeface="Montserrat"/>
                <a:cs typeface="Montserrat"/>
                <a:sym typeface="Montserrat"/>
              </a:rPr>
              <a:t> CONTENT</a:t>
            </a:r>
            <a:endParaRPr sz="1400" b="0" i="0" u="none" strike="noStrike" cap="none">
              <a:solidFill>
                <a:srgbClr val="000000"/>
              </a:solidFill>
              <a:latin typeface="Arial"/>
              <a:ea typeface="Arial"/>
              <a:cs typeface="Arial"/>
              <a:sym typeface="Arial"/>
            </a:endParaRPr>
          </a:p>
        </p:txBody>
      </p:sp>
      <p:sp>
        <p:nvSpPr>
          <p:cNvPr id="61" name="Google Shape;61;p2"/>
          <p:cNvSpPr/>
          <p:nvPr/>
        </p:nvSpPr>
        <p:spPr>
          <a:xfrm>
            <a:off x="964400" y="926275"/>
            <a:ext cx="7308000" cy="39339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rgbClr val="000000"/>
              </a:buClr>
              <a:buSzPts val="1800"/>
              <a:buFont typeface="Noto Sans Symbols"/>
              <a:buChar char="⮚"/>
            </a:pPr>
            <a:r>
              <a:rPr lang="en-GB" sz="1800" b="1" i="0" u="none" strike="noStrike" cap="none">
                <a:solidFill>
                  <a:schemeClr val="lt1"/>
                </a:solidFill>
                <a:latin typeface="Open Sans"/>
                <a:ea typeface="Open Sans"/>
                <a:cs typeface="Open Sans"/>
                <a:sym typeface="Open Sans"/>
              </a:rPr>
              <a:t>Problem Statement</a:t>
            </a:r>
            <a:endParaRPr sz="1400" b="0" i="0" u="none" strike="noStrike" cap="none">
              <a:solidFill>
                <a:srgbClr val="000000"/>
              </a:solidFill>
              <a:latin typeface="Arial"/>
              <a:ea typeface="Arial"/>
              <a:cs typeface="Arial"/>
              <a:sym typeface="Arial"/>
            </a:endParaRPr>
          </a:p>
          <a:p>
            <a:pPr marL="285750" marR="0" lvl="0" indent="-285750" algn="l" rtl="0">
              <a:lnSpc>
                <a:spcPct val="150000"/>
              </a:lnSpc>
              <a:spcBef>
                <a:spcPts val="0"/>
              </a:spcBef>
              <a:spcAft>
                <a:spcPts val="0"/>
              </a:spcAft>
              <a:buClr>
                <a:srgbClr val="000000"/>
              </a:buClr>
              <a:buSzPts val="1800"/>
              <a:buFont typeface="Noto Sans Symbols"/>
              <a:buChar char="⮚"/>
            </a:pPr>
            <a:r>
              <a:rPr lang="en-GB" sz="1800" b="1" i="0" u="none" strike="noStrike" cap="none">
                <a:solidFill>
                  <a:schemeClr val="lt1"/>
                </a:solidFill>
                <a:latin typeface="Open Sans"/>
                <a:ea typeface="Open Sans"/>
                <a:cs typeface="Open Sans"/>
                <a:sym typeface="Open Sans"/>
              </a:rPr>
              <a:t>Objective</a:t>
            </a:r>
            <a:endParaRPr sz="1800" b="1" i="0" u="none" strike="noStrike" cap="none">
              <a:solidFill>
                <a:schemeClr val="lt1"/>
              </a:solidFill>
              <a:latin typeface="Open Sans"/>
              <a:ea typeface="Open Sans"/>
              <a:cs typeface="Open Sans"/>
              <a:sym typeface="Open Sans"/>
            </a:endParaRPr>
          </a:p>
          <a:p>
            <a:pPr marL="285750" marR="0" lvl="0" indent="-285750" algn="l" rtl="0">
              <a:lnSpc>
                <a:spcPct val="150000"/>
              </a:lnSpc>
              <a:spcBef>
                <a:spcPts val="0"/>
              </a:spcBef>
              <a:spcAft>
                <a:spcPts val="0"/>
              </a:spcAft>
              <a:buClr>
                <a:schemeClr val="lt1"/>
              </a:buClr>
              <a:buSzPts val="1800"/>
              <a:buFont typeface="Open Sans"/>
              <a:buChar char="⮚"/>
            </a:pPr>
            <a:r>
              <a:rPr lang="en-GB" sz="1800" b="1" i="0" u="none" strike="noStrike" cap="none">
                <a:solidFill>
                  <a:schemeClr val="lt1"/>
                </a:solidFill>
                <a:latin typeface="Open Sans"/>
                <a:ea typeface="Open Sans"/>
                <a:cs typeface="Open Sans"/>
                <a:sym typeface="Open Sans"/>
              </a:rPr>
              <a:t>Tools Used</a:t>
            </a:r>
            <a:endParaRPr sz="1800" b="1" i="0" u="none" strike="noStrike" cap="none">
              <a:solidFill>
                <a:schemeClr val="lt1"/>
              </a:solidFill>
              <a:latin typeface="Open Sans"/>
              <a:ea typeface="Open Sans"/>
              <a:cs typeface="Open Sans"/>
              <a:sym typeface="Open Sans"/>
            </a:endParaRPr>
          </a:p>
          <a:p>
            <a:pPr marL="285750" marR="0" lvl="0" indent="-285750" algn="l" rtl="0">
              <a:lnSpc>
                <a:spcPct val="150000"/>
              </a:lnSpc>
              <a:spcBef>
                <a:spcPts val="0"/>
              </a:spcBef>
              <a:spcAft>
                <a:spcPts val="0"/>
              </a:spcAft>
              <a:buClr>
                <a:srgbClr val="000000"/>
              </a:buClr>
              <a:buSzPts val="1800"/>
              <a:buFont typeface="Noto Sans Symbols"/>
              <a:buChar char="⮚"/>
            </a:pPr>
            <a:r>
              <a:rPr lang="en-GB" sz="1800" b="1" i="0" u="none" strike="noStrike" cap="none">
                <a:solidFill>
                  <a:schemeClr val="lt1"/>
                </a:solidFill>
                <a:latin typeface="Open Sans"/>
                <a:ea typeface="Open Sans"/>
                <a:cs typeface="Open Sans"/>
                <a:sym typeface="Open Sans"/>
              </a:rPr>
              <a:t>Data Summary</a:t>
            </a:r>
            <a:endParaRPr sz="1400" b="0" i="0" u="none" strike="noStrike" cap="none">
              <a:solidFill>
                <a:srgbClr val="000000"/>
              </a:solidFill>
              <a:latin typeface="Arial"/>
              <a:ea typeface="Arial"/>
              <a:cs typeface="Arial"/>
              <a:sym typeface="Arial"/>
            </a:endParaRPr>
          </a:p>
          <a:p>
            <a:pPr marL="285750" marR="0" lvl="0" indent="-285750" algn="l" rtl="0">
              <a:lnSpc>
                <a:spcPct val="150000"/>
              </a:lnSpc>
              <a:spcBef>
                <a:spcPts val="0"/>
              </a:spcBef>
              <a:spcAft>
                <a:spcPts val="0"/>
              </a:spcAft>
              <a:buClr>
                <a:srgbClr val="000000"/>
              </a:buClr>
              <a:buSzPts val="1800"/>
              <a:buFont typeface="Noto Sans Symbols"/>
              <a:buChar char="⮚"/>
            </a:pPr>
            <a:r>
              <a:rPr lang="en-GB" sz="1800" b="1" i="0" u="none" strike="noStrike" cap="none">
                <a:solidFill>
                  <a:schemeClr val="lt1"/>
                </a:solidFill>
                <a:latin typeface="Open Sans"/>
                <a:ea typeface="Open Sans"/>
                <a:cs typeface="Open Sans"/>
                <a:sym typeface="Open Sans"/>
              </a:rPr>
              <a:t>Exploratory Data Analysis</a:t>
            </a:r>
            <a:endParaRPr sz="1400" b="0" i="0" u="none" strike="noStrike" cap="none">
              <a:solidFill>
                <a:srgbClr val="000000"/>
              </a:solidFill>
              <a:latin typeface="Arial"/>
              <a:ea typeface="Arial"/>
              <a:cs typeface="Arial"/>
              <a:sym typeface="Arial"/>
            </a:endParaRPr>
          </a:p>
          <a:p>
            <a:pPr marL="285750" marR="0" lvl="0" indent="-285750" algn="l" rtl="0">
              <a:lnSpc>
                <a:spcPct val="150000"/>
              </a:lnSpc>
              <a:spcBef>
                <a:spcPts val="0"/>
              </a:spcBef>
              <a:spcAft>
                <a:spcPts val="0"/>
              </a:spcAft>
              <a:buClr>
                <a:srgbClr val="000000"/>
              </a:buClr>
              <a:buSzPts val="1800"/>
              <a:buFont typeface="Noto Sans Symbols"/>
              <a:buChar char="⮚"/>
            </a:pPr>
            <a:r>
              <a:rPr lang="en-GB" sz="1800" b="1" i="0" u="none" strike="noStrike" cap="none">
                <a:solidFill>
                  <a:schemeClr val="lt1"/>
                </a:solidFill>
                <a:latin typeface="Open Sans"/>
                <a:ea typeface="Open Sans"/>
                <a:cs typeface="Open Sans"/>
                <a:sym typeface="Open Sans"/>
              </a:rPr>
              <a:t>Challenges</a:t>
            </a:r>
            <a:endParaRPr sz="1400" b="0" i="0" u="none" strike="noStrike" cap="none">
              <a:solidFill>
                <a:srgbClr val="000000"/>
              </a:solidFill>
              <a:latin typeface="Arial"/>
              <a:ea typeface="Arial"/>
              <a:cs typeface="Arial"/>
              <a:sym typeface="Arial"/>
            </a:endParaRPr>
          </a:p>
          <a:p>
            <a:pPr marL="285750" marR="0" lvl="0" indent="-285750" algn="l" rtl="0">
              <a:lnSpc>
                <a:spcPct val="150000"/>
              </a:lnSpc>
              <a:spcBef>
                <a:spcPts val="0"/>
              </a:spcBef>
              <a:spcAft>
                <a:spcPts val="0"/>
              </a:spcAft>
              <a:buClr>
                <a:srgbClr val="000000"/>
              </a:buClr>
              <a:buSzPts val="1800"/>
              <a:buFont typeface="Noto Sans Symbols"/>
              <a:buChar char="⮚"/>
            </a:pPr>
            <a:r>
              <a:rPr lang="en-GB" sz="1800" b="1" i="0" u="none" strike="noStrike" cap="none">
                <a:solidFill>
                  <a:schemeClr val="lt1"/>
                </a:solidFill>
                <a:latin typeface="Open Sans"/>
                <a:ea typeface="Open Sans"/>
                <a:cs typeface="Open Sans"/>
                <a:sym typeface="Open Sans"/>
              </a:rPr>
              <a:t>Recommendations</a:t>
            </a:r>
            <a:endParaRPr sz="1400" b="0" i="0" u="none" strike="noStrike" cap="none">
              <a:solidFill>
                <a:srgbClr val="000000"/>
              </a:solidFill>
              <a:latin typeface="Arial"/>
              <a:ea typeface="Arial"/>
              <a:cs typeface="Arial"/>
              <a:sym typeface="Arial"/>
            </a:endParaRPr>
          </a:p>
          <a:p>
            <a:pPr marL="285750" marR="0" lvl="0" indent="-285750" algn="l" rtl="0">
              <a:lnSpc>
                <a:spcPct val="150000"/>
              </a:lnSpc>
              <a:spcBef>
                <a:spcPts val="0"/>
              </a:spcBef>
              <a:spcAft>
                <a:spcPts val="0"/>
              </a:spcAft>
              <a:buClr>
                <a:srgbClr val="000000"/>
              </a:buClr>
              <a:buSzPts val="1800"/>
              <a:buFont typeface="Noto Sans Symbols"/>
              <a:buChar char="⮚"/>
            </a:pPr>
            <a:r>
              <a:rPr lang="en-GB" sz="1800" b="1" i="0" u="none" strike="noStrike" cap="none">
                <a:solidFill>
                  <a:schemeClr val="lt1"/>
                </a:solidFill>
                <a:latin typeface="Open Sans"/>
                <a:ea typeface="Open Sans"/>
                <a:cs typeface="Open Sans"/>
                <a:sym typeface="Open Sans"/>
              </a:rPr>
              <a:t>Conclusions</a:t>
            </a:r>
            <a:endParaRPr sz="1400" b="0" i="0" u="none" strike="noStrike" cap="none">
              <a:solidFill>
                <a:srgbClr val="000000"/>
              </a:solidFill>
              <a:latin typeface="Arial"/>
              <a:ea typeface="Arial"/>
              <a:cs typeface="Arial"/>
              <a:sym typeface="Arial"/>
            </a:endParaRPr>
          </a:p>
          <a:p>
            <a:pPr marL="285750" marR="0" lvl="0" indent="-285750" algn="l" rtl="0">
              <a:lnSpc>
                <a:spcPct val="150000"/>
              </a:lnSpc>
              <a:spcBef>
                <a:spcPts val="0"/>
              </a:spcBef>
              <a:spcAft>
                <a:spcPts val="0"/>
              </a:spcAft>
              <a:buClr>
                <a:srgbClr val="000000"/>
              </a:buClr>
              <a:buSzPts val="1800"/>
              <a:buFont typeface="Noto Sans Symbols"/>
              <a:buChar char="⮚"/>
            </a:pPr>
            <a:r>
              <a:rPr lang="en-GB" sz="1800" b="1" i="0" u="none" strike="noStrike" cap="none">
                <a:solidFill>
                  <a:schemeClr val="lt1"/>
                </a:solidFill>
                <a:latin typeface="Open Sans"/>
                <a:ea typeface="Open Sans"/>
                <a:cs typeface="Open Sans"/>
                <a:sym typeface="Open Sans"/>
              </a:rPr>
              <a:t>Q &amp; A</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70775-8240-6C86-9E6F-870EC9B9F1E1}"/>
              </a:ext>
            </a:extLst>
          </p:cNvPr>
          <p:cNvSpPr>
            <a:spLocks noGrp="1"/>
          </p:cNvSpPr>
          <p:nvPr>
            <p:ph type="title"/>
          </p:nvPr>
        </p:nvSpPr>
        <p:spPr/>
        <p:txBody>
          <a:bodyPr/>
          <a:lstStyle/>
          <a:p>
            <a:r>
              <a:rPr lang="en-IN" sz="2000" b="1" dirty="0">
                <a:solidFill>
                  <a:schemeClr val="tx1"/>
                </a:solidFill>
              </a:rPr>
              <a:t>                   CORRELATION HEATMAP OF  ALL VARIABLE</a:t>
            </a:r>
          </a:p>
        </p:txBody>
      </p:sp>
      <p:sp>
        <p:nvSpPr>
          <p:cNvPr id="3" name="Text Placeholder 2">
            <a:extLst>
              <a:ext uri="{FF2B5EF4-FFF2-40B4-BE49-F238E27FC236}">
                <a16:creationId xmlns:a16="http://schemas.microsoft.com/office/drawing/2014/main" id="{51C3358A-993D-8DE5-341A-1BA0DEAEFA72}"/>
              </a:ext>
            </a:extLst>
          </p:cNvPr>
          <p:cNvSpPr>
            <a:spLocks noGrp="1"/>
          </p:cNvSpPr>
          <p:nvPr>
            <p:ph type="body" idx="1"/>
          </p:nvPr>
        </p:nvSpPr>
        <p:spPr>
          <a:xfrm>
            <a:off x="237893" y="1017725"/>
            <a:ext cx="8594407" cy="3551150"/>
          </a:xfrm>
        </p:spPr>
        <p:txBody>
          <a:bodyPr/>
          <a:lstStyle/>
          <a:p>
            <a:pPr marL="114300" indent="0">
              <a:buNone/>
            </a:pPr>
            <a:r>
              <a:rPr lang="en-IN" sz="1200" b="1" dirty="0">
                <a:solidFill>
                  <a:schemeClr val="accent2"/>
                </a:solidFill>
              </a:rPr>
              <a:t>A Heatmap was chosen to explore the relationship between numeric variable due to its ability to visually represent the correlation matrix. The chart efficiently display the strength and direction of relationship, aiding in identifying patterns.</a:t>
            </a:r>
            <a:endParaRPr lang="en-IN" dirty="0">
              <a:solidFill>
                <a:schemeClr val="accent2"/>
              </a:solidFill>
            </a:endParaRPr>
          </a:p>
        </p:txBody>
      </p:sp>
      <p:pic>
        <p:nvPicPr>
          <p:cNvPr id="5" name="Picture 4">
            <a:extLst>
              <a:ext uri="{FF2B5EF4-FFF2-40B4-BE49-F238E27FC236}">
                <a16:creationId xmlns:a16="http://schemas.microsoft.com/office/drawing/2014/main" id="{760820D4-BA78-BACF-E450-B026B7EBB4F2}"/>
              </a:ext>
            </a:extLst>
          </p:cNvPr>
          <p:cNvPicPr>
            <a:picLocks noChangeAspect="1"/>
          </p:cNvPicPr>
          <p:nvPr/>
        </p:nvPicPr>
        <p:blipFill>
          <a:blip r:embed="rId2"/>
          <a:stretch>
            <a:fillRect/>
          </a:stretch>
        </p:blipFill>
        <p:spPr>
          <a:xfrm>
            <a:off x="1330712" y="1873405"/>
            <a:ext cx="5516137" cy="2825070"/>
          </a:xfrm>
          <a:prstGeom prst="rect">
            <a:avLst/>
          </a:prstGeom>
        </p:spPr>
      </p:pic>
    </p:spTree>
    <p:extLst>
      <p:ext uri="{BB962C8B-B14F-4D97-AF65-F5344CB8AC3E}">
        <p14:creationId xmlns:p14="http://schemas.microsoft.com/office/powerpoint/2010/main" val="28039227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CF955-D1E3-B43F-B8C5-C8F96015B99C}"/>
              </a:ext>
            </a:extLst>
          </p:cNvPr>
          <p:cNvSpPr>
            <a:spLocks noGrp="1"/>
          </p:cNvSpPr>
          <p:nvPr>
            <p:ph type="title"/>
          </p:nvPr>
        </p:nvSpPr>
        <p:spPr/>
        <p:txBody>
          <a:bodyPr/>
          <a:lstStyle/>
          <a:p>
            <a:r>
              <a:rPr lang="en-IN" sz="2000" b="1" dirty="0">
                <a:solidFill>
                  <a:schemeClr val="tx1"/>
                </a:solidFill>
              </a:rPr>
              <a:t>                                                   PAIR PLOT</a:t>
            </a:r>
          </a:p>
        </p:txBody>
      </p:sp>
      <p:sp>
        <p:nvSpPr>
          <p:cNvPr id="3" name="Text Placeholder 2">
            <a:extLst>
              <a:ext uri="{FF2B5EF4-FFF2-40B4-BE49-F238E27FC236}">
                <a16:creationId xmlns:a16="http://schemas.microsoft.com/office/drawing/2014/main" id="{16E257BC-E6DE-E530-6DFE-D1ADFF3B851A}"/>
              </a:ext>
            </a:extLst>
          </p:cNvPr>
          <p:cNvSpPr>
            <a:spLocks noGrp="1"/>
          </p:cNvSpPr>
          <p:nvPr>
            <p:ph type="body" idx="1"/>
          </p:nvPr>
        </p:nvSpPr>
        <p:spPr>
          <a:xfrm>
            <a:off x="252761" y="921834"/>
            <a:ext cx="8579539" cy="3647041"/>
          </a:xfrm>
        </p:spPr>
        <p:txBody>
          <a:bodyPr/>
          <a:lstStyle/>
          <a:p>
            <a:pPr marL="114300" indent="0">
              <a:buNone/>
            </a:pPr>
            <a:r>
              <a:rPr lang="en-IN" sz="1200" b="1" dirty="0">
                <a:solidFill>
                  <a:schemeClr val="accent2"/>
                </a:solidFill>
              </a:rPr>
              <a:t>A Pair plot was chosen to explore pairwise relationships between numeric variable as it offer a comprehensive view of  interactions in a single plot.</a:t>
            </a:r>
          </a:p>
        </p:txBody>
      </p:sp>
      <p:pic>
        <p:nvPicPr>
          <p:cNvPr id="5" name="Picture 4">
            <a:extLst>
              <a:ext uri="{FF2B5EF4-FFF2-40B4-BE49-F238E27FC236}">
                <a16:creationId xmlns:a16="http://schemas.microsoft.com/office/drawing/2014/main" id="{3963A384-B62B-1C9D-C36A-A6DE525F6CD6}"/>
              </a:ext>
            </a:extLst>
          </p:cNvPr>
          <p:cNvPicPr>
            <a:picLocks noChangeAspect="1"/>
          </p:cNvPicPr>
          <p:nvPr/>
        </p:nvPicPr>
        <p:blipFill>
          <a:blip r:embed="rId2"/>
          <a:stretch>
            <a:fillRect/>
          </a:stretch>
        </p:blipFill>
        <p:spPr>
          <a:xfrm>
            <a:off x="1918010" y="1649916"/>
            <a:ext cx="5070088" cy="3416399"/>
          </a:xfrm>
          <a:prstGeom prst="rect">
            <a:avLst/>
          </a:prstGeom>
        </p:spPr>
      </p:pic>
    </p:spTree>
    <p:extLst>
      <p:ext uri="{BB962C8B-B14F-4D97-AF65-F5344CB8AC3E}">
        <p14:creationId xmlns:p14="http://schemas.microsoft.com/office/powerpoint/2010/main" val="20656724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2400" b="1">
                <a:solidFill>
                  <a:schemeClr val="dk1"/>
                </a:solidFill>
                <a:latin typeface="Arial"/>
                <a:ea typeface="Arial"/>
                <a:cs typeface="Arial"/>
                <a:sym typeface="Arial"/>
              </a:rPr>
              <a:t>Challenges</a:t>
            </a:r>
            <a:br>
              <a:rPr lang="en-GB"/>
            </a:br>
            <a:endParaRPr/>
          </a:p>
        </p:txBody>
      </p:sp>
      <p:sp>
        <p:nvSpPr>
          <p:cNvPr id="196" name="Google Shape;196;p30"/>
          <p:cNvSpPr txBox="1">
            <a:spLocks noGrp="1"/>
          </p:cNvSpPr>
          <p:nvPr>
            <p:ph type="body" idx="1"/>
          </p:nvPr>
        </p:nvSpPr>
        <p:spPr>
          <a:xfrm>
            <a:off x="311700" y="1737101"/>
            <a:ext cx="8520600" cy="2360400"/>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rgbClr val="212121"/>
              </a:buClr>
              <a:buSzPts val="1800"/>
              <a:buFont typeface="Calibri"/>
              <a:buChar char="●"/>
            </a:pPr>
            <a:r>
              <a:rPr lang="en-GB" b="1" dirty="0">
                <a:solidFill>
                  <a:schemeClr val="accent2"/>
                </a:solidFill>
                <a:latin typeface="Calibri"/>
                <a:ea typeface="Calibri"/>
                <a:cs typeface="Calibri"/>
                <a:sym typeface="Calibri"/>
              </a:rPr>
              <a:t>Ethical considerations regarding patient privacy and data security.</a:t>
            </a:r>
          </a:p>
          <a:p>
            <a:pPr marL="457200" lvl="0" indent="-342900" algn="l" rtl="0">
              <a:lnSpc>
                <a:spcPct val="150000"/>
              </a:lnSpc>
              <a:spcBef>
                <a:spcPts val="0"/>
              </a:spcBef>
              <a:spcAft>
                <a:spcPts val="0"/>
              </a:spcAft>
              <a:buClr>
                <a:srgbClr val="212121"/>
              </a:buClr>
              <a:buSzPts val="1800"/>
              <a:buFont typeface="Calibri"/>
              <a:buChar char="●"/>
            </a:pPr>
            <a:r>
              <a:rPr lang="en-GB" b="1" dirty="0">
                <a:solidFill>
                  <a:schemeClr val="accent2"/>
                </a:solidFill>
                <a:latin typeface="Calibri"/>
                <a:ea typeface="Calibri"/>
                <a:cs typeface="Calibri"/>
                <a:sym typeface="Calibri"/>
              </a:rPr>
              <a:t>Interpretability of the model’s decisions , particularly </a:t>
            </a:r>
            <a:r>
              <a:rPr lang="en-GB" b="1" dirty="0" err="1">
                <a:solidFill>
                  <a:schemeClr val="accent2"/>
                </a:solidFill>
                <a:latin typeface="Calibri"/>
                <a:ea typeface="Calibri"/>
                <a:cs typeface="Calibri"/>
                <a:sym typeface="Calibri"/>
              </a:rPr>
              <a:t>dor</a:t>
            </a:r>
            <a:r>
              <a:rPr lang="en-GB" b="1" dirty="0">
                <a:solidFill>
                  <a:schemeClr val="accent2"/>
                </a:solidFill>
                <a:latin typeface="Calibri"/>
                <a:ea typeface="Calibri"/>
                <a:cs typeface="Calibri"/>
                <a:sym typeface="Calibri"/>
              </a:rPr>
              <a:t> complex deep learning models</a:t>
            </a:r>
          </a:p>
          <a:p>
            <a:pPr marL="457200" lvl="0" indent="-342900" algn="l" rtl="0">
              <a:lnSpc>
                <a:spcPct val="150000"/>
              </a:lnSpc>
              <a:spcBef>
                <a:spcPts val="0"/>
              </a:spcBef>
              <a:spcAft>
                <a:spcPts val="0"/>
              </a:spcAft>
              <a:buClr>
                <a:srgbClr val="212121"/>
              </a:buClr>
              <a:buSzPts val="1800"/>
              <a:buFont typeface="Calibri"/>
              <a:buChar char="●"/>
            </a:pPr>
            <a:r>
              <a:rPr lang="en-GB" b="1" dirty="0">
                <a:solidFill>
                  <a:schemeClr val="accent2"/>
                </a:solidFill>
                <a:latin typeface="Calibri"/>
                <a:ea typeface="Calibri"/>
                <a:cs typeface="Calibri"/>
                <a:sym typeface="Calibri"/>
              </a:rPr>
              <a:t>Regulatory compliance with heath care standard and regulations</a:t>
            </a:r>
            <a:endParaRPr dirty="0"/>
          </a:p>
          <a:p>
            <a:pPr marL="457200" lvl="0" indent="-248412" algn="l" rtl="0">
              <a:lnSpc>
                <a:spcPct val="115000"/>
              </a:lnSpc>
              <a:spcBef>
                <a:spcPts val="0"/>
              </a:spcBef>
              <a:spcAft>
                <a:spcPts val="0"/>
              </a:spcAft>
              <a:buClr>
                <a:schemeClr val="accent2"/>
              </a:buClr>
              <a:buSzPts val="1488"/>
              <a:buFont typeface="Arial"/>
              <a:buNone/>
            </a:pPr>
            <a:endParaRPr sz="1600" b="1" dirty="0">
              <a:solidFill>
                <a:schemeClr val="accent2"/>
              </a:solidFill>
              <a:latin typeface="Calibri"/>
              <a:ea typeface="Calibri"/>
              <a:cs typeface="Calibri"/>
              <a:sym typeface="Calibri"/>
            </a:endParaRPr>
          </a:p>
          <a:p>
            <a:pPr marL="114300" lvl="0" indent="0" algn="l" rtl="0">
              <a:lnSpc>
                <a:spcPct val="115000"/>
              </a:lnSpc>
              <a:spcBef>
                <a:spcPts val="0"/>
              </a:spcBef>
              <a:spcAft>
                <a:spcPts val="0"/>
              </a:spcAft>
              <a:buClr>
                <a:schemeClr val="accent2"/>
              </a:buClr>
              <a:buSzPts val="1674"/>
              <a:buNone/>
            </a:pPr>
            <a:endParaRPr b="1" dirty="0">
              <a:solidFill>
                <a:schemeClr val="accent2"/>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2400" b="1" dirty="0">
                <a:solidFill>
                  <a:schemeClr val="dk1"/>
                </a:solidFill>
              </a:rPr>
              <a:t>Recommendations</a:t>
            </a:r>
            <a:br>
              <a:rPr lang="en-GB" dirty="0"/>
            </a:br>
            <a:endParaRPr dirty="0"/>
          </a:p>
        </p:txBody>
      </p:sp>
      <p:sp>
        <p:nvSpPr>
          <p:cNvPr id="202" name="Google Shape;202;p31"/>
          <p:cNvSpPr txBox="1">
            <a:spLocks noGrp="1"/>
          </p:cNvSpPr>
          <p:nvPr>
            <p:ph type="body" idx="1"/>
          </p:nvPr>
        </p:nvSpPr>
        <p:spPr>
          <a:xfrm>
            <a:off x="185854" y="698810"/>
            <a:ext cx="8646446" cy="3870065"/>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0"/>
              </a:spcBef>
              <a:spcAft>
                <a:spcPts val="0"/>
              </a:spcAft>
              <a:buNone/>
            </a:pPr>
            <a:endParaRPr sz="1400" b="1" dirty="0">
              <a:solidFill>
                <a:srgbClr val="212121"/>
              </a:solidFill>
              <a:latin typeface="Calibri"/>
              <a:ea typeface="Calibri"/>
              <a:cs typeface="Calibri"/>
              <a:sym typeface="Calibri"/>
            </a:endParaRPr>
          </a:p>
          <a:p>
            <a:pPr marL="457200" lvl="0" indent="-317500" algn="l" rtl="0">
              <a:lnSpc>
                <a:spcPct val="115000"/>
              </a:lnSpc>
              <a:spcBef>
                <a:spcPts val="0"/>
              </a:spcBef>
              <a:spcAft>
                <a:spcPts val="0"/>
              </a:spcAft>
              <a:buClr>
                <a:srgbClr val="212121"/>
              </a:buClr>
              <a:buSzPts val="1400"/>
              <a:buFont typeface="Calibri"/>
              <a:buChar char="●"/>
            </a:pPr>
            <a:endParaRPr lang="en-GB" sz="1400" b="1" dirty="0">
              <a:solidFill>
                <a:srgbClr val="000000"/>
              </a:solidFill>
              <a:highlight>
                <a:srgbClr val="FFFFFF"/>
              </a:highlight>
              <a:latin typeface="Calibri"/>
              <a:ea typeface="Calibri"/>
              <a:cs typeface="Calibri"/>
              <a:sym typeface="Calibri"/>
            </a:endParaRPr>
          </a:p>
          <a:p>
            <a:pPr marL="457200" lvl="0" indent="-317500" algn="l" rtl="0">
              <a:lnSpc>
                <a:spcPct val="115000"/>
              </a:lnSpc>
              <a:spcBef>
                <a:spcPts val="0"/>
              </a:spcBef>
              <a:spcAft>
                <a:spcPts val="0"/>
              </a:spcAft>
              <a:buClr>
                <a:srgbClr val="212121"/>
              </a:buClr>
              <a:buSzPts val="1400"/>
              <a:buFont typeface="Calibri"/>
              <a:buChar char="●"/>
            </a:pPr>
            <a:endParaRPr lang="en-GB" sz="1400" b="1" dirty="0">
              <a:solidFill>
                <a:srgbClr val="000000"/>
              </a:solidFill>
              <a:highlight>
                <a:srgbClr val="FFFFFF"/>
              </a:highlight>
              <a:latin typeface="Calibri"/>
              <a:ea typeface="Calibri"/>
              <a:cs typeface="Calibri"/>
              <a:sym typeface="Calibri"/>
            </a:endParaRPr>
          </a:p>
          <a:p>
            <a:pPr marL="457200" lvl="0" indent="-317500" algn="l" rtl="0">
              <a:lnSpc>
                <a:spcPct val="115000"/>
              </a:lnSpc>
              <a:spcBef>
                <a:spcPts val="0"/>
              </a:spcBef>
              <a:spcAft>
                <a:spcPts val="0"/>
              </a:spcAft>
              <a:buClr>
                <a:srgbClr val="212121"/>
              </a:buClr>
              <a:buSzPts val="1400"/>
              <a:buFont typeface="Calibri"/>
              <a:buChar char="●"/>
            </a:pPr>
            <a:endParaRPr lang="en-GB" sz="1400" b="1" dirty="0">
              <a:solidFill>
                <a:srgbClr val="000000"/>
              </a:solidFill>
              <a:highlight>
                <a:srgbClr val="FFFFFF"/>
              </a:highlight>
              <a:latin typeface="Calibri"/>
              <a:ea typeface="Calibri"/>
              <a:cs typeface="Calibri"/>
              <a:sym typeface="Calibri"/>
            </a:endParaRPr>
          </a:p>
          <a:p>
            <a:pPr marL="457200" lvl="0" indent="-317500" algn="l" rtl="0">
              <a:lnSpc>
                <a:spcPct val="115000"/>
              </a:lnSpc>
              <a:spcBef>
                <a:spcPts val="0"/>
              </a:spcBef>
              <a:spcAft>
                <a:spcPts val="0"/>
              </a:spcAft>
              <a:buClr>
                <a:srgbClr val="212121"/>
              </a:buClr>
              <a:buSzPts val="1400"/>
              <a:buFont typeface="Calibri"/>
              <a:buChar char="●"/>
            </a:pPr>
            <a:r>
              <a:rPr lang="en-GB" sz="1400" b="1" dirty="0">
                <a:solidFill>
                  <a:srgbClr val="000000"/>
                </a:solidFill>
                <a:highlight>
                  <a:srgbClr val="FFFFFF"/>
                </a:highlight>
                <a:latin typeface="Calibri"/>
                <a:ea typeface="Calibri"/>
                <a:cs typeface="Calibri"/>
                <a:sym typeface="Calibri"/>
              </a:rPr>
              <a:t>Ensure access to high quality and diverse heath dataset, incorporation electronic health records, medical imaging genomic information and patient demographics.</a:t>
            </a:r>
          </a:p>
          <a:p>
            <a:pPr marL="457200" lvl="0" indent="-317500" algn="l" rtl="0">
              <a:lnSpc>
                <a:spcPct val="115000"/>
              </a:lnSpc>
              <a:spcBef>
                <a:spcPts val="0"/>
              </a:spcBef>
              <a:spcAft>
                <a:spcPts val="0"/>
              </a:spcAft>
              <a:buClr>
                <a:srgbClr val="212121"/>
              </a:buClr>
              <a:buSzPts val="1400"/>
              <a:buFont typeface="Calibri"/>
              <a:buChar char="●"/>
            </a:pPr>
            <a:r>
              <a:rPr lang="en-GB" sz="1400" b="1" dirty="0">
                <a:solidFill>
                  <a:srgbClr val="000000"/>
                </a:solidFill>
                <a:highlight>
                  <a:srgbClr val="FFFFFF"/>
                </a:highlight>
                <a:latin typeface="Calibri"/>
                <a:ea typeface="Calibri"/>
                <a:cs typeface="Calibri"/>
                <a:sym typeface="Calibri"/>
              </a:rPr>
              <a:t>A comprehensive dataset enhance the accuracy and effectiveness of AI/ML health diagnosis models</a:t>
            </a:r>
            <a:r>
              <a:rPr lang="en-IN" sz="1400" b="1" dirty="0">
                <a:solidFill>
                  <a:srgbClr val="000000"/>
                </a:solidFill>
                <a:highlight>
                  <a:srgbClr val="FFFFFF"/>
                </a:highlight>
                <a:latin typeface="Calibri"/>
                <a:ea typeface="Calibri"/>
                <a:cs typeface="Calibri"/>
                <a:sym typeface="Calibri"/>
              </a:rPr>
              <a:t>.</a:t>
            </a:r>
          </a:p>
          <a:p>
            <a:pPr marL="457200" lvl="0" indent="-317500" algn="l" rtl="0">
              <a:lnSpc>
                <a:spcPct val="115000"/>
              </a:lnSpc>
              <a:spcBef>
                <a:spcPts val="0"/>
              </a:spcBef>
              <a:spcAft>
                <a:spcPts val="0"/>
              </a:spcAft>
              <a:buClr>
                <a:srgbClr val="212121"/>
              </a:buClr>
              <a:buSzPts val="1400"/>
              <a:buFont typeface="Calibri"/>
              <a:buChar char="●"/>
            </a:pPr>
            <a:r>
              <a:rPr lang="en-IN" sz="1400" b="1" dirty="0">
                <a:solidFill>
                  <a:srgbClr val="000000"/>
                </a:solidFill>
                <a:highlight>
                  <a:srgbClr val="FFFFFF"/>
                </a:highlight>
                <a:latin typeface="Calibri"/>
                <a:ea typeface="Calibri"/>
                <a:cs typeface="Calibri"/>
                <a:sym typeface="Calibri"/>
              </a:rPr>
              <a:t>Adhere to ethical principles and regulatory standard in health care.</a:t>
            </a:r>
          </a:p>
          <a:p>
            <a:pPr marL="457200" lvl="0" indent="-317500" algn="l" rtl="0">
              <a:lnSpc>
                <a:spcPct val="115000"/>
              </a:lnSpc>
              <a:spcBef>
                <a:spcPts val="0"/>
              </a:spcBef>
              <a:spcAft>
                <a:spcPts val="0"/>
              </a:spcAft>
              <a:buClr>
                <a:srgbClr val="212121"/>
              </a:buClr>
              <a:buSzPts val="1400"/>
              <a:buFont typeface="Calibri"/>
              <a:buChar char="●"/>
            </a:pPr>
            <a:r>
              <a:rPr lang="en-IN" sz="1400" b="1" dirty="0">
                <a:solidFill>
                  <a:srgbClr val="000000"/>
                </a:solidFill>
                <a:highlight>
                  <a:srgbClr val="FFFFFF"/>
                </a:highlight>
                <a:latin typeface="Calibri"/>
                <a:ea typeface="Calibri"/>
                <a:cs typeface="Calibri"/>
                <a:sym typeface="Calibri"/>
              </a:rPr>
              <a:t>Protect patient privacy ,ensure secure data handling and comply with health care professionals.</a:t>
            </a:r>
          </a:p>
          <a:p>
            <a:pPr marL="457200" lvl="0" indent="-317500" algn="l" rtl="0">
              <a:lnSpc>
                <a:spcPct val="115000"/>
              </a:lnSpc>
              <a:spcBef>
                <a:spcPts val="0"/>
              </a:spcBef>
              <a:spcAft>
                <a:spcPts val="0"/>
              </a:spcAft>
              <a:buClr>
                <a:srgbClr val="212121"/>
              </a:buClr>
              <a:buSzPts val="1400"/>
              <a:buFont typeface="Calibri"/>
              <a:buChar char="●"/>
            </a:pPr>
            <a:endParaRPr lang="en-IN" sz="1400" b="1" dirty="0">
              <a:solidFill>
                <a:srgbClr val="000000"/>
              </a:solidFill>
              <a:highlight>
                <a:srgbClr val="FFFFFF"/>
              </a:highlight>
              <a:latin typeface="Calibri"/>
              <a:ea typeface="Calibri"/>
              <a:cs typeface="Calibri"/>
              <a:sym typeface="Calibri"/>
            </a:endParaRPr>
          </a:p>
          <a:p>
            <a:pPr marL="457200" lvl="0" indent="-317500" algn="l" rtl="0">
              <a:lnSpc>
                <a:spcPct val="115000"/>
              </a:lnSpc>
              <a:spcBef>
                <a:spcPts val="0"/>
              </a:spcBef>
              <a:spcAft>
                <a:spcPts val="0"/>
              </a:spcAft>
              <a:buClr>
                <a:srgbClr val="212121"/>
              </a:buClr>
              <a:buSzPts val="1400"/>
              <a:buFont typeface="Calibri"/>
              <a:buChar char="●"/>
            </a:pPr>
            <a:endParaRPr sz="1400" b="1" dirty="0">
              <a:solidFill>
                <a:srgbClr val="000000"/>
              </a:solidFill>
              <a:highlight>
                <a:srgbClr val="FFFFFF"/>
              </a:highlight>
              <a:latin typeface="Calibri"/>
              <a:ea typeface="Calibri"/>
              <a:cs typeface="Calibri"/>
              <a:sym typeface="Calibri"/>
            </a:endParaRPr>
          </a:p>
          <a:p>
            <a:pPr marL="457200" lvl="0" indent="0" algn="l" rtl="0">
              <a:lnSpc>
                <a:spcPct val="115000"/>
              </a:lnSpc>
              <a:spcBef>
                <a:spcPts val="300"/>
              </a:spcBef>
              <a:spcAft>
                <a:spcPts val="0"/>
              </a:spcAft>
              <a:buNone/>
            </a:pPr>
            <a:endParaRPr sz="1400" b="1" dirty="0">
              <a:solidFill>
                <a:srgbClr val="212121"/>
              </a:solidFill>
              <a:latin typeface="Calibri"/>
              <a:ea typeface="Calibri"/>
              <a:cs typeface="Calibri"/>
              <a:sym typeface="Calibri"/>
            </a:endParaRPr>
          </a:p>
          <a:p>
            <a:pPr marL="0" lvl="0" indent="0" algn="l" rtl="0">
              <a:lnSpc>
                <a:spcPct val="115000"/>
              </a:lnSpc>
              <a:spcBef>
                <a:spcPts val="0"/>
              </a:spcBef>
              <a:spcAft>
                <a:spcPts val="0"/>
              </a:spcAft>
              <a:buNone/>
            </a:pPr>
            <a:endParaRPr sz="1400" b="1" dirty="0">
              <a:solidFill>
                <a:srgbClr val="212121"/>
              </a:solidFill>
              <a:latin typeface="Calibri"/>
              <a:ea typeface="Calibri"/>
              <a:cs typeface="Calibri"/>
              <a:sym typeface="Calibri"/>
            </a:endParaRPr>
          </a:p>
          <a:p>
            <a:pPr marL="0" lvl="0" indent="0" algn="l" rtl="0">
              <a:lnSpc>
                <a:spcPct val="115000"/>
              </a:lnSpc>
              <a:spcBef>
                <a:spcPts val="0"/>
              </a:spcBef>
              <a:spcAft>
                <a:spcPts val="0"/>
              </a:spcAft>
              <a:buNone/>
            </a:pPr>
            <a:r>
              <a:rPr lang="en-GB" sz="1400" b="1" dirty="0">
                <a:solidFill>
                  <a:srgbClr val="212121"/>
                </a:solidFill>
                <a:latin typeface="Calibri"/>
                <a:ea typeface="Calibri"/>
                <a:cs typeface="Calibri"/>
                <a:sym typeface="Calibri"/>
              </a:rPr>
              <a:t>      </a:t>
            </a:r>
            <a:endParaRPr sz="1400" b="1" dirty="0">
              <a:solidFill>
                <a:srgbClr val="21212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2400" b="1">
                <a:solidFill>
                  <a:schemeClr val="dk1"/>
                </a:solidFill>
                <a:latin typeface="Arial"/>
                <a:ea typeface="Arial"/>
                <a:cs typeface="Arial"/>
                <a:sym typeface="Arial"/>
              </a:rPr>
              <a:t>Conclusions</a:t>
            </a:r>
            <a:br>
              <a:rPr lang="en-GB"/>
            </a:br>
            <a:endParaRPr/>
          </a:p>
        </p:txBody>
      </p:sp>
      <p:sp>
        <p:nvSpPr>
          <p:cNvPr id="208" name="Google Shape;208;p3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accent2"/>
              </a:buClr>
              <a:buSzPts val="1400"/>
              <a:buFont typeface="Arial"/>
              <a:buChar char="•"/>
            </a:pPr>
            <a:r>
              <a:rPr lang="en-GB" sz="1400" b="1" dirty="0">
                <a:solidFill>
                  <a:schemeClr val="accent2"/>
                </a:solidFill>
                <a:latin typeface="Calibri"/>
                <a:ea typeface="Calibri"/>
                <a:cs typeface="Calibri"/>
                <a:sym typeface="Calibri"/>
              </a:rPr>
              <a:t>The integration of AI/ML in medical diagnosis represent a transformative leap in healthcare . The marriage of advanced algorithms with vast datasets has ushered in a new era of precision and efficiency . Here are key points highlighting the significance</a:t>
            </a:r>
          </a:p>
          <a:p>
            <a:pPr marL="457200" lvl="0" indent="-342900" algn="l" rtl="0">
              <a:lnSpc>
                <a:spcPct val="115000"/>
              </a:lnSpc>
              <a:spcBef>
                <a:spcPts val="0"/>
              </a:spcBef>
              <a:spcAft>
                <a:spcPts val="0"/>
              </a:spcAft>
              <a:buClr>
                <a:schemeClr val="accent2"/>
              </a:buClr>
              <a:buSzPts val="1400"/>
              <a:buFont typeface="Arial"/>
              <a:buChar char="•"/>
            </a:pPr>
            <a:r>
              <a:rPr lang="en-GB" sz="1400" b="1" dirty="0">
                <a:solidFill>
                  <a:schemeClr val="accent2"/>
                </a:solidFill>
                <a:latin typeface="Calibri"/>
                <a:ea typeface="Calibri"/>
                <a:cs typeface="Calibri"/>
                <a:sym typeface="Calibri"/>
              </a:rPr>
              <a:t>AI/ML efficiently processes vast amount of health care data, including diagnostic images, streaming decision making processes for health for health professionals</a:t>
            </a:r>
          </a:p>
          <a:p>
            <a:pPr marL="457200" lvl="0" indent="-342900" algn="l" rtl="0">
              <a:lnSpc>
                <a:spcPct val="115000"/>
              </a:lnSpc>
              <a:spcBef>
                <a:spcPts val="0"/>
              </a:spcBef>
              <a:spcAft>
                <a:spcPts val="0"/>
              </a:spcAft>
              <a:buClr>
                <a:schemeClr val="accent2"/>
              </a:buClr>
              <a:buSzPts val="1400"/>
              <a:buFont typeface="Arial"/>
              <a:buChar char="•"/>
            </a:pPr>
            <a:r>
              <a:rPr lang="en-GB" sz="1400" b="1" dirty="0">
                <a:solidFill>
                  <a:schemeClr val="accent2"/>
                </a:solidFill>
                <a:latin typeface="Calibri"/>
                <a:ea typeface="Calibri"/>
                <a:cs typeface="Calibri"/>
                <a:sym typeface="Calibri"/>
              </a:rPr>
              <a:t>AI algorithms recommend personalized treatment plan based on patient specific data , considering genetic factor , medical history and responses to previous treatment.</a:t>
            </a:r>
          </a:p>
          <a:p>
            <a:pPr marL="457200" lvl="0" indent="-342900" algn="l" rtl="0">
              <a:lnSpc>
                <a:spcPct val="115000"/>
              </a:lnSpc>
              <a:spcBef>
                <a:spcPts val="0"/>
              </a:spcBef>
              <a:spcAft>
                <a:spcPts val="0"/>
              </a:spcAft>
              <a:buClr>
                <a:schemeClr val="accent2"/>
              </a:buClr>
              <a:buSzPts val="1400"/>
              <a:buFont typeface="Arial"/>
              <a:buChar char="•"/>
            </a:pPr>
            <a:r>
              <a:rPr lang="en-GB" sz="1400" b="1" dirty="0">
                <a:solidFill>
                  <a:schemeClr val="accent2"/>
                </a:solidFill>
                <a:latin typeface="Calibri"/>
                <a:ea typeface="Calibri"/>
                <a:cs typeface="Calibri"/>
                <a:sym typeface="Calibri"/>
              </a:rPr>
              <a:t>While AI/ML in medical diagnosis holds great promise ,it  is to recognize the importance of human expertise.</a:t>
            </a:r>
            <a:endParaRPr sz="1400" b="1" dirty="0">
              <a:solidFill>
                <a:schemeClr val="accent2"/>
              </a:solidFill>
              <a:latin typeface="Calibri"/>
              <a:ea typeface="Calibri"/>
              <a:cs typeface="Calibri"/>
              <a:sym typeface="Calibri"/>
            </a:endParaRPr>
          </a:p>
          <a:p>
            <a:pPr marL="457200" lvl="0" indent="-228600" algn="l" rtl="0">
              <a:lnSpc>
                <a:spcPct val="115000"/>
              </a:lnSpc>
              <a:spcBef>
                <a:spcPts val="0"/>
              </a:spcBef>
              <a:spcAft>
                <a:spcPts val="0"/>
              </a:spcAft>
              <a:buClr>
                <a:schemeClr val="accent2"/>
              </a:buClr>
              <a:buSzPts val="1800"/>
              <a:buFont typeface="Arial"/>
              <a:buNone/>
            </a:pP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3"/>
          <p:cNvSpPr txBox="1">
            <a:spLocks noGrp="1"/>
          </p:cNvSpPr>
          <p:nvPr>
            <p:ph type="title"/>
          </p:nvPr>
        </p:nvSpPr>
        <p:spPr>
          <a:xfrm>
            <a:off x="3714749" y="2285400"/>
            <a:ext cx="2021681"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endParaRPr dirty="0"/>
          </a:p>
        </p:txBody>
      </p:sp>
      <p:pic>
        <p:nvPicPr>
          <p:cNvPr id="3" name="Picture 2">
            <a:extLst>
              <a:ext uri="{FF2B5EF4-FFF2-40B4-BE49-F238E27FC236}">
                <a16:creationId xmlns:a16="http://schemas.microsoft.com/office/drawing/2014/main" id="{E6091923-CCBE-16C1-C578-3E023BBEB194}"/>
              </a:ext>
            </a:extLst>
          </p:cNvPr>
          <p:cNvPicPr>
            <a:picLocks noChangeAspect="1"/>
          </p:cNvPicPr>
          <p:nvPr/>
        </p:nvPicPr>
        <p:blipFill>
          <a:blip r:embed="rId3"/>
          <a:stretch>
            <a:fillRect/>
          </a:stretch>
        </p:blipFill>
        <p:spPr>
          <a:xfrm>
            <a:off x="-292409" y="-104078"/>
            <a:ext cx="9436409" cy="5307980"/>
          </a:xfrm>
          <a:prstGeom prst="rect">
            <a:avLst/>
          </a:prstGeom>
        </p:spPr>
      </p:pic>
      <p:sp>
        <p:nvSpPr>
          <p:cNvPr id="5" name="TextBox 4">
            <a:extLst>
              <a:ext uri="{FF2B5EF4-FFF2-40B4-BE49-F238E27FC236}">
                <a16:creationId xmlns:a16="http://schemas.microsoft.com/office/drawing/2014/main" id="{D1EC55DF-C09D-FFE5-07F1-D7433F8788C8}"/>
              </a:ext>
            </a:extLst>
          </p:cNvPr>
          <p:cNvSpPr txBox="1"/>
          <p:nvPr/>
        </p:nvSpPr>
        <p:spPr>
          <a:xfrm>
            <a:off x="1479395" y="3419707"/>
            <a:ext cx="3226420" cy="523220"/>
          </a:xfrm>
          <a:prstGeom prst="rect">
            <a:avLst/>
          </a:prstGeom>
          <a:noFill/>
        </p:spPr>
        <p:txBody>
          <a:bodyPr wrap="square" rtlCol="0">
            <a:spAutoFit/>
          </a:bodyPr>
          <a:lstStyle/>
          <a:p>
            <a:r>
              <a:rPr lang="en-IN" sz="2800" dirty="0">
                <a:solidFill>
                  <a:schemeClr val="bg2"/>
                </a:solidFill>
              </a:rPr>
              <a:t>THANK</a:t>
            </a:r>
            <a:r>
              <a:rPr lang="en-IN" sz="2400" dirty="0">
                <a:solidFill>
                  <a:schemeClr val="bg2"/>
                </a:solidFill>
              </a:rPr>
              <a:t> </a:t>
            </a:r>
            <a:r>
              <a:rPr lang="en-IN" sz="2800" dirty="0">
                <a:solidFill>
                  <a:schemeClr val="bg2"/>
                </a:solidFill>
              </a:rPr>
              <a:t>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2400" b="1" dirty="0"/>
              <a:t>PROBLEM STATEMENT</a:t>
            </a:r>
            <a:endParaRPr dirty="0"/>
          </a:p>
        </p:txBody>
      </p:sp>
      <p:sp>
        <p:nvSpPr>
          <p:cNvPr id="67" name="Google Shape;67;p3"/>
          <p:cNvSpPr txBox="1">
            <a:spLocks noGrp="1"/>
          </p:cNvSpPr>
          <p:nvPr>
            <p:ph type="body" idx="1"/>
          </p:nvPr>
        </p:nvSpPr>
        <p:spPr>
          <a:xfrm>
            <a:off x="126380" y="936702"/>
            <a:ext cx="8605907" cy="3689323"/>
          </a:xfrm>
          <a:prstGeom prst="rect">
            <a:avLst/>
          </a:prstGeom>
          <a:solidFill>
            <a:srgbClr val="FFFFFF"/>
          </a:solid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Clr>
                <a:schemeClr val="accent2"/>
              </a:buClr>
              <a:buSzPts val="1800"/>
              <a:buFont typeface="Noto Sans Symbols"/>
              <a:buNone/>
            </a:pPr>
            <a:r>
              <a:rPr lang="en-GB" sz="1200" b="1" dirty="0">
                <a:solidFill>
                  <a:srgbClr val="0D1117"/>
                </a:solidFill>
                <a:highlight>
                  <a:srgbClr val="FFFFFF"/>
                </a:highlight>
              </a:rPr>
              <a:t>      </a:t>
            </a:r>
          </a:p>
          <a:p>
            <a:pPr marL="457200" lvl="0" indent="-228600" algn="l" rtl="0">
              <a:lnSpc>
                <a:spcPct val="115000"/>
              </a:lnSpc>
              <a:spcBef>
                <a:spcPts val="0"/>
              </a:spcBef>
              <a:spcAft>
                <a:spcPts val="0"/>
              </a:spcAft>
              <a:buClr>
                <a:schemeClr val="accent2"/>
              </a:buClr>
              <a:buSzPts val="1800"/>
              <a:buFont typeface="Noto Sans Symbols"/>
              <a:buNone/>
            </a:pPr>
            <a:endParaRPr lang="en-GB" sz="1200" b="1" dirty="0">
              <a:solidFill>
                <a:srgbClr val="0D1117"/>
              </a:solidFill>
              <a:highlight>
                <a:srgbClr val="FFFFFF"/>
              </a:highlight>
              <a:latin typeface="Calibri"/>
              <a:ea typeface="Calibri"/>
              <a:cs typeface="Calibri"/>
              <a:sym typeface="Calibri"/>
            </a:endParaRPr>
          </a:p>
          <a:p>
            <a:pPr marL="457200" lvl="0" indent="-228600" algn="l" rtl="0">
              <a:lnSpc>
                <a:spcPct val="115000"/>
              </a:lnSpc>
              <a:spcBef>
                <a:spcPts val="0"/>
              </a:spcBef>
              <a:spcAft>
                <a:spcPts val="0"/>
              </a:spcAft>
              <a:buClr>
                <a:schemeClr val="accent2"/>
              </a:buClr>
              <a:buSzPts val="1800"/>
              <a:buFont typeface="Noto Sans Symbols"/>
              <a:buNone/>
            </a:pPr>
            <a:r>
              <a:rPr lang="en-GB" sz="1200" b="1" dirty="0">
                <a:solidFill>
                  <a:srgbClr val="0D1117"/>
                </a:solidFill>
                <a:highlight>
                  <a:srgbClr val="FFFFFF"/>
                </a:highlight>
                <a:latin typeface="Calibri"/>
                <a:ea typeface="Calibri"/>
                <a:cs typeface="Calibri"/>
                <a:sym typeface="Calibri"/>
              </a:rPr>
              <a:t>     </a:t>
            </a:r>
          </a:p>
          <a:p>
            <a:pPr marL="457200" lvl="0" indent="-228600" algn="l" rtl="0">
              <a:lnSpc>
                <a:spcPct val="115000"/>
              </a:lnSpc>
              <a:spcBef>
                <a:spcPts val="0"/>
              </a:spcBef>
              <a:spcAft>
                <a:spcPts val="0"/>
              </a:spcAft>
              <a:buClr>
                <a:schemeClr val="accent2"/>
              </a:buClr>
              <a:buSzPts val="1800"/>
              <a:buFont typeface="Noto Sans Symbols"/>
              <a:buNone/>
            </a:pPr>
            <a:r>
              <a:rPr lang="en-GB" sz="1200" b="1" dirty="0">
                <a:solidFill>
                  <a:srgbClr val="0D1117"/>
                </a:solidFill>
                <a:highlight>
                  <a:srgbClr val="FFFFFF"/>
                </a:highlight>
                <a:latin typeface="Calibri"/>
                <a:ea typeface="Calibri"/>
                <a:cs typeface="Calibri"/>
                <a:sym typeface="Calibri"/>
              </a:rPr>
              <a:t>       The healthcare industry faces the challenges of efficiently and accurately diagnosing medical conditions in a timely </a:t>
            </a:r>
          </a:p>
          <a:p>
            <a:pPr marL="457200" lvl="0" indent="-228600" algn="l" rtl="0">
              <a:lnSpc>
                <a:spcPct val="115000"/>
              </a:lnSpc>
              <a:spcBef>
                <a:spcPts val="0"/>
              </a:spcBef>
              <a:spcAft>
                <a:spcPts val="0"/>
              </a:spcAft>
              <a:buClr>
                <a:schemeClr val="accent2"/>
              </a:buClr>
              <a:buSzPts val="1800"/>
              <a:buFont typeface="Noto Sans Symbols"/>
              <a:buNone/>
            </a:pPr>
            <a:r>
              <a:rPr lang="en-GB" sz="1200" b="1" dirty="0">
                <a:solidFill>
                  <a:srgbClr val="0D1117"/>
                </a:solidFill>
                <a:highlight>
                  <a:srgbClr val="FFFFFF"/>
                </a:highlight>
                <a:latin typeface="Calibri"/>
                <a:ea typeface="Calibri"/>
                <a:cs typeface="Calibri"/>
                <a:sym typeface="Calibri"/>
              </a:rPr>
              <a:t>       manner. To address this challenge, the goal of this AI/ML project is to develop a robust and scalable medical diagnosis  . </a:t>
            </a:r>
          </a:p>
          <a:p>
            <a:pPr marL="457200" lvl="0" indent="-228600" algn="l" rtl="0">
              <a:lnSpc>
                <a:spcPct val="115000"/>
              </a:lnSpc>
              <a:spcBef>
                <a:spcPts val="0"/>
              </a:spcBef>
              <a:spcAft>
                <a:spcPts val="0"/>
              </a:spcAft>
              <a:buClr>
                <a:schemeClr val="accent2"/>
              </a:buClr>
              <a:buSzPts val="1800"/>
              <a:buFont typeface="Noto Sans Symbols"/>
              <a:buNone/>
            </a:pPr>
            <a:r>
              <a:rPr lang="en-GB" sz="1200" b="1" dirty="0">
                <a:solidFill>
                  <a:srgbClr val="0D1117"/>
                </a:solidFill>
                <a:highlight>
                  <a:srgbClr val="FFFFFF"/>
                </a:highlight>
                <a:latin typeface="Calibri"/>
                <a:ea typeface="Calibri"/>
                <a:cs typeface="Calibri"/>
                <a:sym typeface="Calibri"/>
              </a:rPr>
              <a:t>       The system aims to leverage machine learning algorithm and artificial intelligence to </a:t>
            </a:r>
            <a:r>
              <a:rPr lang="en-GB" sz="1200" b="1" dirty="0" err="1">
                <a:solidFill>
                  <a:srgbClr val="0D1117"/>
                </a:solidFill>
                <a:highlight>
                  <a:srgbClr val="FFFFFF"/>
                </a:highlight>
                <a:latin typeface="Calibri"/>
                <a:ea typeface="Calibri"/>
                <a:cs typeface="Calibri"/>
                <a:sym typeface="Calibri"/>
              </a:rPr>
              <a:t>analyze</a:t>
            </a:r>
            <a:r>
              <a:rPr lang="en-GB" sz="1200" b="1" dirty="0">
                <a:solidFill>
                  <a:srgbClr val="0D1117"/>
                </a:solidFill>
                <a:highlight>
                  <a:srgbClr val="FFFFFF"/>
                </a:highlight>
                <a:latin typeface="Calibri"/>
                <a:ea typeface="Calibri"/>
                <a:cs typeface="Calibri"/>
                <a:sym typeface="Calibri"/>
              </a:rPr>
              <a:t> patient data,</a:t>
            </a:r>
          </a:p>
          <a:p>
            <a:pPr marL="457200" lvl="0" indent="-228600" algn="l" rtl="0">
              <a:lnSpc>
                <a:spcPct val="115000"/>
              </a:lnSpc>
              <a:spcBef>
                <a:spcPts val="0"/>
              </a:spcBef>
              <a:spcAft>
                <a:spcPts val="0"/>
              </a:spcAft>
              <a:buClr>
                <a:schemeClr val="accent2"/>
              </a:buClr>
              <a:buSzPts val="1800"/>
              <a:buFont typeface="Noto Sans Symbols"/>
              <a:buNone/>
            </a:pPr>
            <a:r>
              <a:rPr lang="en-GB" sz="1200" b="1" dirty="0">
                <a:solidFill>
                  <a:srgbClr val="0D1117"/>
                </a:solidFill>
                <a:highlight>
                  <a:srgbClr val="FFFFFF"/>
                </a:highlight>
                <a:latin typeface="Calibri"/>
                <a:ea typeface="Calibri"/>
                <a:cs typeface="Calibri"/>
                <a:sym typeface="Calibri"/>
              </a:rPr>
              <a:t>       symptom and diagnostic test result for the accurate identification and classification of various medical condition</a:t>
            </a:r>
          </a:p>
          <a:p>
            <a:pPr marL="457200" lvl="0" indent="-228600" algn="l" rtl="0">
              <a:lnSpc>
                <a:spcPct val="115000"/>
              </a:lnSpc>
              <a:spcBef>
                <a:spcPts val="0"/>
              </a:spcBef>
              <a:spcAft>
                <a:spcPts val="0"/>
              </a:spcAft>
              <a:buClr>
                <a:schemeClr val="accent2"/>
              </a:buClr>
              <a:buSzPts val="1800"/>
              <a:buFont typeface="Noto Sans Symbols"/>
              <a:buNone/>
            </a:pPr>
            <a:endParaRPr lang="en-GB" sz="1200" b="1" dirty="0">
              <a:solidFill>
                <a:srgbClr val="0D1117"/>
              </a:solidFill>
              <a:highlight>
                <a:srgbClr val="FFFFFF"/>
              </a:highlight>
              <a:latin typeface="Calibri"/>
              <a:ea typeface="Calibri"/>
              <a:cs typeface="Calibri"/>
              <a:sym typeface="Calibri"/>
            </a:endParaRPr>
          </a:p>
          <a:p>
            <a:pPr marL="457200" lvl="0" indent="-228600" algn="l" rtl="0">
              <a:lnSpc>
                <a:spcPct val="115000"/>
              </a:lnSpc>
              <a:spcBef>
                <a:spcPts val="0"/>
              </a:spcBef>
              <a:spcAft>
                <a:spcPts val="0"/>
              </a:spcAft>
              <a:buClr>
                <a:schemeClr val="accent2"/>
              </a:buClr>
              <a:buSzPts val="1800"/>
              <a:buFont typeface="Noto Sans Symbols"/>
              <a:buNone/>
            </a:pPr>
            <a:endParaRPr lang="en-GB" sz="1200" b="1" dirty="0">
              <a:solidFill>
                <a:srgbClr val="0D1117"/>
              </a:solidFill>
              <a:highlight>
                <a:srgbClr val="FFFFFF"/>
              </a:highlight>
              <a:latin typeface="Calibri"/>
              <a:ea typeface="Calibri"/>
              <a:cs typeface="Calibri"/>
              <a:sym typeface="Calibri"/>
            </a:endParaRPr>
          </a:p>
          <a:p>
            <a:pPr marL="457200" lvl="0" indent="-228600" algn="l" rtl="0">
              <a:lnSpc>
                <a:spcPct val="115000"/>
              </a:lnSpc>
              <a:spcBef>
                <a:spcPts val="0"/>
              </a:spcBef>
              <a:spcAft>
                <a:spcPts val="0"/>
              </a:spcAft>
              <a:buClr>
                <a:schemeClr val="accent2"/>
              </a:buClr>
              <a:buSzPts val="1800"/>
              <a:buFont typeface="Noto Sans Symbols"/>
              <a:buNone/>
            </a:pPr>
            <a:endParaRPr lang="en-GB" sz="1200" b="1" dirty="0">
              <a:solidFill>
                <a:srgbClr val="0D1117"/>
              </a:solidFill>
              <a:highlight>
                <a:srgbClr val="FFFFFF"/>
              </a:highlight>
              <a:latin typeface="Calibri"/>
              <a:ea typeface="Calibri"/>
              <a:cs typeface="Calibri"/>
              <a:sym typeface="Calibri"/>
            </a:endParaRPr>
          </a:p>
          <a:p>
            <a:pPr marL="457200" lvl="0" indent="-228600" algn="l" rtl="0">
              <a:lnSpc>
                <a:spcPct val="115000"/>
              </a:lnSpc>
              <a:spcBef>
                <a:spcPts val="0"/>
              </a:spcBef>
              <a:spcAft>
                <a:spcPts val="0"/>
              </a:spcAft>
              <a:buClr>
                <a:schemeClr val="accent2"/>
              </a:buClr>
              <a:buSzPts val="1800"/>
              <a:buFont typeface="Noto Sans Symbols"/>
              <a:buNone/>
            </a:pPr>
            <a:r>
              <a:rPr lang="en-GB" sz="1200" b="1" dirty="0">
                <a:solidFill>
                  <a:srgbClr val="0D1117"/>
                </a:solidFill>
                <a:highlight>
                  <a:srgbClr val="FFFFFF"/>
                </a:highlight>
                <a:latin typeface="Calibri"/>
                <a:ea typeface="Calibri"/>
                <a:cs typeface="Calibri"/>
                <a:sym typeface="Calibri"/>
              </a:rPr>
              <a:t>     The main key components and challenges could :Medical data comes in various formats , include structured data and unstructured data and the other one could be achieving high accuracy and reliability in medical diagnoses is crucial to </a:t>
            </a:r>
          </a:p>
          <a:p>
            <a:pPr marL="457200" lvl="0" indent="-228600" algn="l" rtl="0">
              <a:lnSpc>
                <a:spcPct val="115000"/>
              </a:lnSpc>
              <a:spcBef>
                <a:spcPts val="0"/>
              </a:spcBef>
              <a:spcAft>
                <a:spcPts val="0"/>
              </a:spcAft>
              <a:buClr>
                <a:schemeClr val="accent2"/>
              </a:buClr>
              <a:buSzPts val="1800"/>
              <a:buFont typeface="Noto Sans Symbols"/>
              <a:buNone/>
            </a:pPr>
            <a:r>
              <a:rPr lang="en-GB" sz="1200" b="1" dirty="0">
                <a:solidFill>
                  <a:srgbClr val="0D1117"/>
                </a:solidFill>
                <a:highlight>
                  <a:srgbClr val="FFFFFF"/>
                </a:highlight>
                <a:latin typeface="Calibri"/>
                <a:ea typeface="Calibri"/>
                <a:cs typeface="Calibri"/>
                <a:sym typeface="Calibri"/>
              </a:rPr>
              <a:t>     avoid misdiagnoses and ensure patient safety</a:t>
            </a:r>
          </a:p>
          <a:p>
            <a:pPr marL="457200" lvl="0" indent="-228600" algn="l" rtl="0">
              <a:lnSpc>
                <a:spcPct val="115000"/>
              </a:lnSpc>
              <a:spcBef>
                <a:spcPts val="0"/>
              </a:spcBef>
              <a:spcAft>
                <a:spcPts val="0"/>
              </a:spcAft>
              <a:buClr>
                <a:schemeClr val="accent2"/>
              </a:buClr>
              <a:buSzPts val="1800"/>
              <a:buFont typeface="Noto Sans Symbols"/>
              <a:buNone/>
            </a:pPr>
            <a:endParaRPr lang="en-GB" sz="1200" b="1" dirty="0">
              <a:solidFill>
                <a:srgbClr val="0D1117"/>
              </a:solidFill>
              <a:highlight>
                <a:srgbClr val="FFFFFF"/>
              </a:highlight>
              <a:latin typeface="Calibri"/>
              <a:ea typeface="Calibri"/>
              <a:cs typeface="Calibri"/>
              <a:sym typeface="Calibri"/>
            </a:endParaRPr>
          </a:p>
          <a:p>
            <a:pPr marL="457200" lvl="0" indent="-228600" algn="l" rtl="0">
              <a:lnSpc>
                <a:spcPct val="115000"/>
              </a:lnSpc>
              <a:spcBef>
                <a:spcPts val="0"/>
              </a:spcBef>
              <a:spcAft>
                <a:spcPts val="0"/>
              </a:spcAft>
              <a:buClr>
                <a:schemeClr val="accent2"/>
              </a:buClr>
              <a:buSzPts val="1800"/>
              <a:buFont typeface="Noto Sans Symbols"/>
              <a:buNone/>
            </a:pPr>
            <a:endParaRPr lang="en-GB" sz="1200" b="1" dirty="0">
              <a:solidFill>
                <a:srgbClr val="0D1117"/>
              </a:solidFill>
              <a:highlight>
                <a:srgbClr val="FFFFFF"/>
              </a:highlight>
              <a:latin typeface="Calibri"/>
              <a:ea typeface="Calibri"/>
              <a:cs typeface="Calibri"/>
              <a:sym typeface="Calibri"/>
            </a:endParaRPr>
          </a:p>
          <a:p>
            <a:pPr marL="457200" lvl="0" indent="-228600" algn="l" rtl="0">
              <a:lnSpc>
                <a:spcPct val="115000"/>
              </a:lnSpc>
              <a:spcBef>
                <a:spcPts val="0"/>
              </a:spcBef>
              <a:spcAft>
                <a:spcPts val="0"/>
              </a:spcAft>
              <a:buClr>
                <a:schemeClr val="accent2"/>
              </a:buClr>
              <a:buSzPts val="1800"/>
              <a:buFont typeface="Noto Sans Symbols"/>
              <a:buNone/>
            </a:pPr>
            <a:endParaRPr lang="en-GB" sz="1200" b="1" dirty="0">
              <a:solidFill>
                <a:srgbClr val="0D1117"/>
              </a:solidFill>
              <a:highlight>
                <a:srgbClr val="FFFFFF"/>
              </a:highlight>
              <a:latin typeface="Calibri"/>
              <a:ea typeface="Calibri"/>
              <a:cs typeface="Calibri"/>
              <a:sym typeface="Calibri"/>
            </a:endParaRPr>
          </a:p>
          <a:p>
            <a:pPr marL="457200" lvl="0" indent="-228600" algn="l" rtl="0">
              <a:lnSpc>
                <a:spcPct val="115000"/>
              </a:lnSpc>
              <a:spcBef>
                <a:spcPts val="0"/>
              </a:spcBef>
              <a:spcAft>
                <a:spcPts val="0"/>
              </a:spcAft>
              <a:buClr>
                <a:schemeClr val="accent2"/>
              </a:buClr>
              <a:buSzPts val="1800"/>
              <a:buFont typeface="Noto Sans Symbols"/>
              <a:buNone/>
            </a:pPr>
            <a:endParaRPr lang="en-GB" sz="1200" b="1" dirty="0">
              <a:solidFill>
                <a:srgbClr val="0D1117"/>
              </a:solidFill>
              <a:highlight>
                <a:srgbClr val="FFFFFF"/>
              </a:highlight>
              <a:latin typeface="Calibri"/>
              <a:ea typeface="Calibri"/>
              <a:cs typeface="Calibri"/>
              <a:sym typeface="Calibri"/>
            </a:endParaRPr>
          </a:p>
          <a:p>
            <a:pPr marL="457200" lvl="0" indent="-228600" algn="l" rtl="0">
              <a:lnSpc>
                <a:spcPct val="115000"/>
              </a:lnSpc>
              <a:spcBef>
                <a:spcPts val="0"/>
              </a:spcBef>
              <a:spcAft>
                <a:spcPts val="0"/>
              </a:spcAft>
              <a:buClr>
                <a:schemeClr val="accent2"/>
              </a:buClr>
              <a:buSzPts val="1800"/>
              <a:buFont typeface="Noto Sans Symbols"/>
              <a:buNone/>
            </a:pPr>
            <a:endParaRPr lang="en-GB" sz="1200" b="1" dirty="0">
              <a:solidFill>
                <a:srgbClr val="0D1117"/>
              </a:solidFill>
              <a:highlight>
                <a:srgbClr val="FFFFFF"/>
              </a:highlight>
              <a:latin typeface="Calibri"/>
              <a:ea typeface="Calibri"/>
              <a:cs typeface="Calibri"/>
              <a:sym typeface="Calibri"/>
            </a:endParaRPr>
          </a:p>
          <a:p>
            <a:pPr marL="457200" lvl="0" indent="-228600" algn="l" rtl="0">
              <a:lnSpc>
                <a:spcPct val="115000"/>
              </a:lnSpc>
              <a:spcBef>
                <a:spcPts val="0"/>
              </a:spcBef>
              <a:spcAft>
                <a:spcPts val="0"/>
              </a:spcAft>
              <a:buClr>
                <a:schemeClr val="accent2"/>
              </a:buClr>
              <a:buSzPts val="1800"/>
              <a:buFont typeface="Noto Sans Symbols"/>
              <a:buNone/>
            </a:pPr>
            <a:endParaRPr sz="1400" b="1" dirty="0">
              <a:solidFill>
                <a:srgbClr val="0D1117"/>
              </a:solidFill>
              <a:highlight>
                <a:srgbClr val="FFFFFF"/>
              </a:highlight>
              <a:latin typeface="Calibri"/>
              <a:ea typeface="Calibri"/>
              <a:cs typeface="Calibri"/>
              <a:sym typeface="Calibri"/>
            </a:endParaRPr>
          </a:p>
          <a:p>
            <a:pPr marL="457200" lvl="0" indent="-228600" algn="l" rtl="0">
              <a:lnSpc>
                <a:spcPct val="115000"/>
              </a:lnSpc>
              <a:spcBef>
                <a:spcPts val="0"/>
              </a:spcBef>
              <a:spcAft>
                <a:spcPts val="0"/>
              </a:spcAft>
              <a:buClr>
                <a:schemeClr val="accent2"/>
              </a:buClr>
              <a:buSzPts val="1800"/>
              <a:buFont typeface="Noto Sans Symbols"/>
              <a:buNone/>
            </a:pPr>
            <a:endParaRPr sz="1400" b="1" dirty="0">
              <a:solidFill>
                <a:srgbClr val="0D1117"/>
              </a:solidFill>
              <a:highlight>
                <a:srgbClr val="FFFFFF"/>
              </a:highlight>
              <a:latin typeface="Calibri"/>
              <a:ea typeface="Calibri"/>
              <a:cs typeface="Calibri"/>
              <a:sym typeface="Calibri"/>
            </a:endParaRPr>
          </a:p>
          <a:p>
            <a:pPr marL="457200" lvl="0" indent="-228600" algn="l" rtl="0">
              <a:lnSpc>
                <a:spcPct val="115000"/>
              </a:lnSpc>
              <a:spcBef>
                <a:spcPts val="0"/>
              </a:spcBef>
              <a:spcAft>
                <a:spcPts val="0"/>
              </a:spcAft>
              <a:buClr>
                <a:schemeClr val="accent2"/>
              </a:buClr>
              <a:buSzPts val="1800"/>
              <a:buFont typeface="Noto Sans Symbols"/>
              <a:buNone/>
            </a:pPr>
            <a:endParaRPr sz="1400" b="1" dirty="0">
              <a:solidFill>
                <a:srgbClr val="0D1117"/>
              </a:solidFill>
              <a:highlight>
                <a:srgbClr val="FFFFFF"/>
              </a:highlight>
              <a:latin typeface="Calibri"/>
              <a:ea typeface="Calibri"/>
              <a:cs typeface="Calibri"/>
              <a:sym typeface="Calibri"/>
            </a:endParaRPr>
          </a:p>
          <a:p>
            <a:pPr marL="457200" lvl="0" indent="-228600" algn="l" rtl="0">
              <a:lnSpc>
                <a:spcPct val="115000"/>
              </a:lnSpc>
              <a:spcBef>
                <a:spcPts val="0"/>
              </a:spcBef>
              <a:spcAft>
                <a:spcPts val="0"/>
              </a:spcAft>
              <a:buClr>
                <a:schemeClr val="accent2"/>
              </a:buClr>
              <a:buSzPts val="1800"/>
              <a:buFont typeface="Noto Sans Symbols"/>
              <a:buNone/>
            </a:pPr>
            <a:r>
              <a:rPr lang="en-GB" sz="1400" b="1" dirty="0">
                <a:solidFill>
                  <a:srgbClr val="0D1117"/>
                </a:solidFill>
                <a:highlight>
                  <a:srgbClr val="FFFFFF"/>
                </a:highlight>
                <a:latin typeface="Calibri"/>
                <a:ea typeface="Calibri"/>
                <a:cs typeface="Calibri"/>
                <a:sym typeface="Calibri"/>
              </a:rPr>
              <a:t>     </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2400" b="1"/>
              <a:t>OBJECTIVE</a:t>
            </a:r>
            <a:endParaRPr/>
          </a:p>
        </p:txBody>
      </p:sp>
      <p:sp>
        <p:nvSpPr>
          <p:cNvPr id="78" name="Google Shape;78;p4"/>
          <p:cNvSpPr txBox="1">
            <a:spLocks noGrp="1"/>
          </p:cNvSpPr>
          <p:nvPr>
            <p:ph type="body" idx="1"/>
          </p:nvPr>
        </p:nvSpPr>
        <p:spPr>
          <a:xfrm>
            <a:off x="21431" y="863550"/>
            <a:ext cx="8918025" cy="3416400"/>
          </a:xfrm>
          <a:prstGeom prst="rect">
            <a:avLst/>
          </a:prstGeom>
          <a:noFill/>
          <a:ln>
            <a:noFill/>
          </a:ln>
        </p:spPr>
        <p:txBody>
          <a:bodyPr spcFirstLastPara="1" wrap="square" lIns="91425" tIns="91425" rIns="91425" bIns="91425" anchor="ctr" anchorCtr="0">
            <a:noAutofit/>
          </a:bodyPr>
          <a:lstStyle/>
          <a:p>
            <a:pPr marL="457200" lvl="0" indent="-228600" algn="l" rtl="0">
              <a:lnSpc>
                <a:spcPct val="115000"/>
              </a:lnSpc>
              <a:spcBef>
                <a:spcPts val="0"/>
              </a:spcBef>
              <a:spcAft>
                <a:spcPts val="0"/>
              </a:spcAft>
              <a:buSzPts val="1800"/>
              <a:buNone/>
            </a:pPr>
            <a:r>
              <a:rPr lang="en-GB" sz="1400" dirty="0">
                <a:solidFill>
                  <a:srgbClr val="0D1117"/>
                </a:solidFill>
                <a:highlight>
                  <a:srgbClr val="FFFFFF"/>
                </a:highlight>
              </a:rPr>
              <a:t>     </a:t>
            </a:r>
            <a:r>
              <a:rPr lang="en-GB" sz="1400" b="1" dirty="0">
                <a:solidFill>
                  <a:srgbClr val="0D1117"/>
                </a:solidFill>
                <a:highlight>
                  <a:srgbClr val="FFFFFF"/>
                </a:highlight>
                <a:latin typeface="Calibri"/>
                <a:ea typeface="Calibri"/>
                <a:cs typeface="Calibri"/>
                <a:sym typeface="Calibri"/>
              </a:rPr>
              <a:t>The main objective of medical diagnosis project is to leverage data and computational techniques to accurately and categorize disease or health conditions based non observed symptoms. The project aims to improve healthcare by providing timely and precise information to healthcare professional for effective decision making for patient care. </a:t>
            </a:r>
            <a:endParaRPr sz="1400" b="1" dirty="0">
              <a:solidFill>
                <a:srgbClr val="0D1117"/>
              </a:solidFill>
              <a:highlight>
                <a:srgbClr val="FFFFFF"/>
              </a:highlight>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g15f6a0e2566_1_4"/>
          <p:cNvSpPr txBox="1">
            <a:spLocks noGrp="1"/>
          </p:cNvSpPr>
          <p:nvPr>
            <p:ph type="title"/>
          </p:nvPr>
        </p:nvSpPr>
        <p:spPr>
          <a:xfrm>
            <a:off x="254550" y="345012"/>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2400" b="1"/>
              <a:t>Tools Used</a:t>
            </a:r>
            <a:endParaRPr sz="2400" b="1"/>
          </a:p>
        </p:txBody>
      </p:sp>
      <p:sp>
        <p:nvSpPr>
          <p:cNvPr id="84" name="Google Shape;84;g15f6a0e2566_1_4"/>
          <p:cNvSpPr txBox="1">
            <a:spLocks noGrp="1"/>
          </p:cNvSpPr>
          <p:nvPr>
            <p:ph type="body" idx="1"/>
          </p:nvPr>
        </p:nvSpPr>
        <p:spPr>
          <a:xfrm>
            <a:off x="623400" y="1802556"/>
            <a:ext cx="8334863" cy="2090788"/>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000000"/>
              </a:buClr>
              <a:buSzPts val="1274"/>
              <a:buChar char="●"/>
            </a:pPr>
            <a:r>
              <a:rPr lang="en-GB" sz="1400" b="1">
                <a:solidFill>
                  <a:srgbClr val="000000"/>
                </a:solidFill>
                <a:highlight>
                  <a:srgbClr val="FFFFFF"/>
                </a:highlight>
                <a:latin typeface="Calibri"/>
                <a:ea typeface="Calibri"/>
                <a:cs typeface="Calibri"/>
                <a:sym typeface="Calibri"/>
              </a:rPr>
              <a:t>Jupyter Notebook is used as IDE.</a:t>
            </a:r>
            <a:endParaRPr sz="1400" b="1">
              <a:solidFill>
                <a:srgbClr val="000000"/>
              </a:solidFill>
              <a:highlight>
                <a:srgbClr val="FFFFFF"/>
              </a:highlight>
              <a:latin typeface="Calibri"/>
              <a:ea typeface="Calibri"/>
              <a:cs typeface="Calibri"/>
              <a:sym typeface="Calibri"/>
            </a:endParaRPr>
          </a:p>
          <a:p>
            <a:pPr marL="457200" lvl="0" indent="-317500" algn="l" rtl="0">
              <a:lnSpc>
                <a:spcPct val="115000"/>
              </a:lnSpc>
              <a:spcBef>
                <a:spcPts val="0"/>
              </a:spcBef>
              <a:spcAft>
                <a:spcPts val="0"/>
              </a:spcAft>
              <a:buClr>
                <a:srgbClr val="000000"/>
              </a:buClr>
              <a:buSzPts val="1274"/>
              <a:buChar char="●"/>
            </a:pPr>
            <a:r>
              <a:rPr lang="en-GB" sz="1400" b="1">
                <a:solidFill>
                  <a:srgbClr val="000000"/>
                </a:solidFill>
                <a:highlight>
                  <a:srgbClr val="FFFFFF"/>
                </a:highlight>
                <a:latin typeface="Calibri"/>
                <a:ea typeface="Calibri"/>
                <a:cs typeface="Calibri"/>
                <a:sym typeface="Calibri"/>
              </a:rPr>
              <a:t>Pandas and NumPy are used for Data Manipulation &amp; Pre-processing and Mathematical functions respectively.</a:t>
            </a:r>
            <a:endParaRPr sz="1400" b="1">
              <a:solidFill>
                <a:srgbClr val="000000"/>
              </a:solidFill>
              <a:highlight>
                <a:srgbClr val="FFFFFF"/>
              </a:highlight>
              <a:latin typeface="Calibri"/>
              <a:ea typeface="Calibri"/>
              <a:cs typeface="Calibri"/>
              <a:sym typeface="Calibri"/>
            </a:endParaRPr>
          </a:p>
          <a:p>
            <a:pPr marL="457200" lvl="0" indent="-317500" algn="l" rtl="0">
              <a:lnSpc>
                <a:spcPct val="115000"/>
              </a:lnSpc>
              <a:spcBef>
                <a:spcPts val="0"/>
              </a:spcBef>
              <a:spcAft>
                <a:spcPts val="0"/>
              </a:spcAft>
              <a:buClr>
                <a:srgbClr val="000000"/>
              </a:buClr>
              <a:buSzPts val="1274"/>
              <a:buChar char="●"/>
            </a:pPr>
            <a:r>
              <a:rPr lang="en-GB" sz="1400" b="1">
                <a:solidFill>
                  <a:srgbClr val="000000"/>
                </a:solidFill>
                <a:highlight>
                  <a:srgbClr val="FFFFFF"/>
                </a:highlight>
                <a:latin typeface="Calibri"/>
                <a:ea typeface="Calibri"/>
                <a:cs typeface="Calibri"/>
                <a:sym typeface="Calibri"/>
              </a:rPr>
              <a:t>Exploratory data analysis is automated by data prep.</a:t>
            </a:r>
            <a:endParaRPr sz="1400" b="1">
              <a:solidFill>
                <a:srgbClr val="000000"/>
              </a:solidFill>
              <a:highlight>
                <a:srgbClr val="FFFFFF"/>
              </a:highlight>
              <a:latin typeface="Calibri"/>
              <a:ea typeface="Calibri"/>
              <a:cs typeface="Calibri"/>
              <a:sym typeface="Calibri"/>
            </a:endParaRPr>
          </a:p>
          <a:p>
            <a:pPr marL="457200" lvl="0" indent="-317500" algn="l" rtl="0">
              <a:lnSpc>
                <a:spcPct val="115000"/>
              </a:lnSpc>
              <a:spcBef>
                <a:spcPts val="0"/>
              </a:spcBef>
              <a:spcAft>
                <a:spcPts val="0"/>
              </a:spcAft>
              <a:buClr>
                <a:srgbClr val="000000"/>
              </a:buClr>
              <a:buSzPts val="1274"/>
              <a:buChar char="●"/>
            </a:pPr>
            <a:r>
              <a:rPr lang="en-GB" sz="1400" b="1">
                <a:solidFill>
                  <a:srgbClr val="000000"/>
                </a:solidFill>
                <a:highlight>
                  <a:srgbClr val="FFFFFF"/>
                </a:highlight>
                <a:latin typeface="Calibri"/>
                <a:ea typeface="Calibri"/>
                <a:cs typeface="Calibri"/>
                <a:sym typeface="Calibri"/>
              </a:rPr>
              <a:t>For visualization of the plots, Matplotlib, Seaborn, Plotty are used.</a:t>
            </a:r>
            <a:endParaRPr sz="1400" b="1">
              <a:solidFill>
                <a:srgbClr val="000000"/>
              </a:solidFill>
              <a:highlight>
                <a:srgbClr val="FFFFFF"/>
              </a:highlight>
              <a:latin typeface="Calibri"/>
              <a:ea typeface="Calibri"/>
              <a:cs typeface="Calibri"/>
              <a:sym typeface="Calibri"/>
            </a:endParaRPr>
          </a:p>
          <a:p>
            <a:pPr marL="457200" lvl="0" indent="-317500" algn="l" rtl="0">
              <a:lnSpc>
                <a:spcPct val="115000"/>
              </a:lnSpc>
              <a:spcBef>
                <a:spcPts val="0"/>
              </a:spcBef>
              <a:spcAft>
                <a:spcPts val="0"/>
              </a:spcAft>
              <a:buClr>
                <a:srgbClr val="000000"/>
              </a:buClr>
              <a:buSzPts val="1274"/>
              <a:buChar char="●"/>
            </a:pPr>
            <a:r>
              <a:rPr lang="en-GB" sz="1400" b="1">
                <a:solidFill>
                  <a:srgbClr val="000000"/>
                </a:solidFill>
                <a:highlight>
                  <a:srgbClr val="FFFFFF"/>
                </a:highlight>
                <a:latin typeface="Calibri"/>
                <a:ea typeface="Calibri"/>
                <a:cs typeface="Calibri"/>
                <a:sym typeface="Calibri"/>
              </a:rPr>
              <a:t>GitHub is used as version control system</a:t>
            </a:r>
            <a:endParaRPr sz="1400" b="1">
              <a:solidFill>
                <a:srgbClr val="000000"/>
              </a:solidFill>
              <a:highlight>
                <a:srgbClr val="FFFFFF"/>
              </a:highlight>
              <a:latin typeface="Calibri"/>
              <a:ea typeface="Calibri"/>
              <a:cs typeface="Calibri"/>
              <a:sym typeface="Calibri"/>
            </a:endParaRPr>
          </a:p>
          <a:p>
            <a:pPr marL="0" lvl="0" indent="0" algn="l" rtl="0">
              <a:lnSpc>
                <a:spcPct val="115000"/>
              </a:lnSpc>
              <a:spcBef>
                <a:spcPts val="1200"/>
              </a:spcBef>
              <a:spcAft>
                <a:spcPts val="0"/>
              </a:spcAft>
              <a:buSzPts val="1800"/>
              <a:buNone/>
            </a:pPr>
            <a:endParaRPr sz="1900">
              <a:solidFill>
                <a:srgbClr val="000000"/>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2400" b="1" dirty="0"/>
              <a:t>DATA SUMMARY</a:t>
            </a:r>
            <a:endParaRPr dirty="0"/>
          </a:p>
        </p:txBody>
      </p:sp>
      <p:sp>
        <p:nvSpPr>
          <p:cNvPr id="90" name="Google Shape;90;p5"/>
          <p:cNvSpPr txBox="1">
            <a:spLocks noGrp="1"/>
          </p:cNvSpPr>
          <p:nvPr>
            <p:ph type="body" idx="1"/>
          </p:nvPr>
        </p:nvSpPr>
        <p:spPr>
          <a:xfrm>
            <a:off x="6579393" y="1028130"/>
            <a:ext cx="2252907" cy="2014538"/>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SzPts val="1800"/>
              <a:buNone/>
            </a:pPr>
            <a:r>
              <a:rPr lang="en-GB" sz="1400" b="1" u="sng" dirty="0">
                <a:solidFill>
                  <a:schemeClr val="dk1"/>
                </a:solidFill>
                <a:latin typeface="Calibri"/>
                <a:ea typeface="Calibri"/>
                <a:cs typeface="Calibri"/>
                <a:sym typeface="Calibri"/>
              </a:rPr>
              <a:t>Categorical Data</a:t>
            </a:r>
            <a:endParaRPr dirty="0"/>
          </a:p>
          <a:p>
            <a:pPr marL="457200" lvl="0" indent="-228600" algn="l" rtl="0">
              <a:lnSpc>
                <a:spcPct val="115000"/>
              </a:lnSpc>
              <a:spcBef>
                <a:spcPts val="0"/>
              </a:spcBef>
              <a:spcAft>
                <a:spcPts val="0"/>
              </a:spcAft>
              <a:buSzPts val="1800"/>
              <a:buNone/>
            </a:pPr>
            <a:endParaRPr sz="1400" u="sng" dirty="0">
              <a:solidFill>
                <a:schemeClr val="accent2"/>
              </a:solidFill>
              <a:latin typeface="Calibri"/>
              <a:ea typeface="Calibri"/>
              <a:cs typeface="Calibri"/>
              <a:sym typeface="Calibri"/>
            </a:endParaRPr>
          </a:p>
          <a:p>
            <a:pPr marL="457200" lvl="0" indent="-228600" algn="l" rtl="0">
              <a:lnSpc>
                <a:spcPct val="115000"/>
              </a:lnSpc>
              <a:spcBef>
                <a:spcPts val="0"/>
              </a:spcBef>
              <a:spcAft>
                <a:spcPts val="0"/>
              </a:spcAft>
              <a:buSzPts val="1800"/>
              <a:buNone/>
            </a:pPr>
            <a:r>
              <a:rPr lang="en-GB" sz="1200" b="1" dirty="0">
                <a:solidFill>
                  <a:schemeClr val="accent2"/>
                </a:solidFill>
                <a:latin typeface="Calibri"/>
                <a:ea typeface="Calibri"/>
                <a:cs typeface="Calibri"/>
                <a:sym typeface="Calibri"/>
              </a:rPr>
              <a:t>1.NAME OF PATIENT</a:t>
            </a:r>
            <a:endParaRPr dirty="0"/>
          </a:p>
          <a:p>
            <a:pPr marL="457200" lvl="0" indent="-228600" algn="l" rtl="0">
              <a:lnSpc>
                <a:spcPct val="115000"/>
              </a:lnSpc>
              <a:spcBef>
                <a:spcPts val="0"/>
              </a:spcBef>
              <a:spcAft>
                <a:spcPts val="0"/>
              </a:spcAft>
              <a:buSzPts val="1800"/>
              <a:buNone/>
            </a:pPr>
            <a:r>
              <a:rPr lang="en-GB" sz="1200" b="1" dirty="0">
                <a:solidFill>
                  <a:schemeClr val="accent2"/>
                </a:solidFill>
                <a:latin typeface="Calibri"/>
                <a:ea typeface="Calibri"/>
                <a:cs typeface="Calibri"/>
                <a:sym typeface="Calibri"/>
              </a:rPr>
              <a:t>2.BLOOD TYPE</a:t>
            </a:r>
            <a:endParaRPr dirty="0"/>
          </a:p>
          <a:p>
            <a:pPr marL="457200" lvl="0" indent="-228600" algn="l" rtl="0">
              <a:lnSpc>
                <a:spcPct val="115000"/>
              </a:lnSpc>
              <a:spcBef>
                <a:spcPts val="0"/>
              </a:spcBef>
              <a:spcAft>
                <a:spcPts val="0"/>
              </a:spcAft>
              <a:buSzPts val="1800"/>
              <a:buNone/>
            </a:pPr>
            <a:r>
              <a:rPr lang="en-GB" sz="1200" b="1" dirty="0">
                <a:solidFill>
                  <a:schemeClr val="accent2"/>
                </a:solidFill>
                <a:latin typeface="Calibri"/>
                <a:ea typeface="Calibri"/>
                <a:cs typeface="Calibri"/>
                <a:sym typeface="Calibri"/>
              </a:rPr>
              <a:t>3.GENDER</a:t>
            </a:r>
            <a:endParaRPr dirty="0"/>
          </a:p>
          <a:p>
            <a:pPr marL="457200" lvl="0" indent="-228600" algn="l" rtl="0">
              <a:lnSpc>
                <a:spcPct val="115000"/>
              </a:lnSpc>
              <a:spcBef>
                <a:spcPts val="0"/>
              </a:spcBef>
              <a:spcAft>
                <a:spcPts val="0"/>
              </a:spcAft>
              <a:buSzPts val="1800"/>
              <a:buNone/>
            </a:pPr>
            <a:r>
              <a:rPr lang="en-GB" sz="1200" b="1" dirty="0">
                <a:solidFill>
                  <a:schemeClr val="accent2"/>
                </a:solidFill>
                <a:latin typeface="Calibri"/>
                <a:ea typeface="Calibri"/>
                <a:cs typeface="Calibri"/>
                <a:sym typeface="Calibri"/>
              </a:rPr>
              <a:t>4.ROOM NO</a:t>
            </a:r>
            <a:endParaRPr sz="1100" b="1" u="sng" dirty="0">
              <a:solidFill>
                <a:schemeClr val="accent2"/>
              </a:solidFill>
              <a:latin typeface="Calibri"/>
              <a:ea typeface="Calibri"/>
              <a:cs typeface="Calibri"/>
              <a:sym typeface="Calibri"/>
            </a:endParaRPr>
          </a:p>
        </p:txBody>
      </p:sp>
      <p:cxnSp>
        <p:nvCxnSpPr>
          <p:cNvPr id="91" name="Google Shape;91;p5"/>
          <p:cNvCxnSpPr/>
          <p:nvPr/>
        </p:nvCxnSpPr>
        <p:spPr>
          <a:xfrm rot="10800000" flipH="1">
            <a:off x="5472112" y="1706793"/>
            <a:ext cx="928800" cy="551700"/>
          </a:xfrm>
          <a:prstGeom prst="bentConnector3">
            <a:avLst>
              <a:gd name="adj1" fmla="val 50000"/>
            </a:avLst>
          </a:prstGeom>
          <a:noFill/>
          <a:ln w="43175" cap="flat" cmpd="sng">
            <a:solidFill>
              <a:srgbClr val="5E7177"/>
            </a:solidFill>
            <a:prstDash val="solid"/>
            <a:round/>
            <a:headEnd type="none" w="sm" len="sm"/>
            <a:tailEnd type="triangle" w="med" len="med"/>
          </a:ln>
        </p:spPr>
      </p:cxnSp>
      <p:cxnSp>
        <p:nvCxnSpPr>
          <p:cNvPr id="92" name="Google Shape;92;p5"/>
          <p:cNvCxnSpPr/>
          <p:nvPr/>
        </p:nvCxnSpPr>
        <p:spPr>
          <a:xfrm rot="10800000">
            <a:off x="3056927" y="2571886"/>
            <a:ext cx="1066800" cy="941700"/>
          </a:xfrm>
          <a:prstGeom prst="bentConnector3">
            <a:avLst>
              <a:gd name="adj1" fmla="val 48660"/>
            </a:avLst>
          </a:prstGeom>
          <a:noFill/>
          <a:ln w="43175" cap="flat" cmpd="sng">
            <a:solidFill>
              <a:srgbClr val="5E7177"/>
            </a:solidFill>
            <a:prstDash val="solid"/>
            <a:round/>
            <a:headEnd type="none" w="sm" len="sm"/>
            <a:tailEnd type="triangle" w="med" len="med"/>
          </a:ln>
        </p:spPr>
      </p:cxnSp>
      <p:cxnSp>
        <p:nvCxnSpPr>
          <p:cNvPr id="94" name="Google Shape;94;p5"/>
          <p:cNvCxnSpPr/>
          <p:nvPr/>
        </p:nvCxnSpPr>
        <p:spPr>
          <a:xfrm>
            <a:off x="4800598" y="3499260"/>
            <a:ext cx="1600200" cy="341100"/>
          </a:xfrm>
          <a:prstGeom prst="bentConnector3">
            <a:avLst>
              <a:gd name="adj1" fmla="val 50000"/>
            </a:avLst>
          </a:prstGeom>
          <a:noFill/>
          <a:ln w="43175" cap="flat" cmpd="sng">
            <a:solidFill>
              <a:srgbClr val="5E7177"/>
            </a:solidFill>
            <a:prstDash val="solid"/>
            <a:round/>
            <a:headEnd type="none" w="sm" len="sm"/>
            <a:tailEnd type="triangle" w="med" len="med"/>
          </a:ln>
        </p:spPr>
      </p:cxnSp>
      <p:sp>
        <p:nvSpPr>
          <p:cNvPr id="95" name="Google Shape;95;p5"/>
          <p:cNvSpPr/>
          <p:nvPr/>
        </p:nvSpPr>
        <p:spPr>
          <a:xfrm>
            <a:off x="6815136" y="3391813"/>
            <a:ext cx="1385890" cy="116955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1" i="0" u="sng" strike="noStrike" cap="none" dirty="0">
                <a:solidFill>
                  <a:schemeClr val="dk1"/>
                </a:solidFill>
                <a:latin typeface="Calibri"/>
                <a:ea typeface="Calibri"/>
                <a:cs typeface="Calibri"/>
                <a:sym typeface="Calibri"/>
              </a:rPr>
              <a:t>Unique Data</a:t>
            </a:r>
            <a:endParaRPr dirty="0"/>
          </a:p>
          <a:p>
            <a:pPr marL="0" marR="0" lvl="0" indent="0" algn="l" rtl="0">
              <a:lnSpc>
                <a:spcPct val="100000"/>
              </a:lnSpc>
              <a:spcBef>
                <a:spcPts val="0"/>
              </a:spcBef>
              <a:spcAft>
                <a:spcPts val="0"/>
              </a:spcAft>
              <a:buClr>
                <a:srgbClr val="000000"/>
              </a:buClr>
              <a:buSzPts val="1400"/>
              <a:buFont typeface="Arial"/>
              <a:buNone/>
            </a:pPr>
            <a:endParaRPr sz="1400" b="1" i="0" u="sng"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en-GB" sz="1200" b="1" i="0" u="none" strike="noStrike" cap="none" dirty="0">
                <a:solidFill>
                  <a:schemeClr val="accent2"/>
                </a:solidFill>
                <a:latin typeface="Calibri"/>
                <a:ea typeface="Calibri"/>
                <a:cs typeface="Calibri"/>
                <a:sym typeface="Calibri"/>
              </a:rPr>
              <a:t>1.</a:t>
            </a:r>
            <a:r>
              <a:rPr lang="en-GB" sz="1200" b="1" dirty="0">
                <a:solidFill>
                  <a:schemeClr val="accent2"/>
                </a:solidFill>
                <a:latin typeface="Calibri"/>
                <a:ea typeface="Calibri"/>
                <a:cs typeface="Calibri"/>
                <a:sym typeface="Calibri"/>
              </a:rPr>
              <a:t>ADMISSION NO</a:t>
            </a:r>
            <a:endParaRPr sz="1400" b="1" i="0" u="none" strike="noStrike" cap="none" dirty="0">
              <a:solidFill>
                <a:schemeClr val="accent2"/>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1" i="0" u="sng"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sng" strike="noStrike" cap="none" dirty="0">
              <a:solidFill>
                <a:schemeClr val="dk1"/>
              </a:solidFill>
              <a:latin typeface="Arial"/>
              <a:ea typeface="Arial"/>
              <a:cs typeface="Arial"/>
              <a:sym typeface="Arial"/>
            </a:endParaRPr>
          </a:p>
        </p:txBody>
      </p:sp>
      <p:pic>
        <p:nvPicPr>
          <p:cNvPr id="96" name="Google Shape;96;p5" descr="Release notes"/>
          <p:cNvPicPr preferRelativeResize="0"/>
          <p:nvPr/>
        </p:nvPicPr>
        <p:blipFill rotWithShape="1">
          <a:blip r:embed="rId3">
            <a:alphaModFix/>
          </a:blip>
          <a:srcRect/>
          <a:stretch/>
        </p:blipFill>
        <p:spPr>
          <a:xfrm>
            <a:off x="3802258" y="1888528"/>
            <a:ext cx="2014538" cy="2014538"/>
          </a:xfrm>
          <a:prstGeom prst="rect">
            <a:avLst/>
          </a:prstGeom>
          <a:noFill/>
          <a:ln>
            <a:noFill/>
          </a:ln>
        </p:spPr>
      </p:pic>
      <p:sp>
        <p:nvSpPr>
          <p:cNvPr id="2" name="Google Shape;93;p5"/>
          <p:cNvSpPr/>
          <p:nvPr/>
        </p:nvSpPr>
        <p:spPr>
          <a:xfrm>
            <a:off x="634902" y="1474962"/>
            <a:ext cx="2332429" cy="16927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1" i="0" u="sng" strike="noStrike" cap="none" dirty="0">
                <a:solidFill>
                  <a:schemeClr val="dk1"/>
                </a:solidFill>
                <a:latin typeface="Calibri"/>
                <a:ea typeface="Calibri"/>
                <a:cs typeface="Calibri"/>
                <a:sym typeface="Calibri"/>
              </a:rPr>
              <a:t>Numerical Data</a:t>
            </a:r>
            <a:endParaRPr dirty="0"/>
          </a:p>
          <a:p>
            <a:pPr marL="0" marR="0" lvl="0" indent="0" algn="l" rtl="0">
              <a:lnSpc>
                <a:spcPct val="100000"/>
              </a:lnSpc>
              <a:spcBef>
                <a:spcPts val="0"/>
              </a:spcBef>
              <a:spcAft>
                <a:spcPts val="0"/>
              </a:spcAft>
              <a:buClr>
                <a:srgbClr val="000000"/>
              </a:buClr>
              <a:buSzPts val="1600"/>
              <a:buFont typeface="Arial"/>
              <a:buNone/>
            </a:pPr>
            <a:endParaRPr sz="1600" b="0" i="0" u="sng" strike="noStrike" cap="none" dirty="0">
              <a:solidFill>
                <a:schemeClr val="accent2"/>
              </a:solidFill>
              <a:latin typeface="Calibri"/>
              <a:ea typeface="Calibri"/>
              <a:cs typeface="Calibri"/>
              <a:sym typeface="Calibri"/>
            </a:endParaRPr>
          </a:p>
          <a:p>
            <a:pPr marL="0" marR="0" lvl="0" indent="0" algn="l" rtl="0">
              <a:lnSpc>
                <a:spcPct val="100000"/>
              </a:lnSpc>
              <a:spcBef>
                <a:spcPts val="0"/>
              </a:spcBef>
              <a:spcAft>
                <a:spcPts val="0"/>
              </a:spcAft>
              <a:buNone/>
            </a:pPr>
            <a:r>
              <a:rPr lang="en-GB" sz="1200" b="1" i="0" u="none" strike="noStrike" cap="none" dirty="0">
                <a:solidFill>
                  <a:srgbClr val="000000"/>
                </a:solidFill>
                <a:latin typeface="Calibri"/>
                <a:ea typeface="Calibri"/>
                <a:cs typeface="Calibri"/>
                <a:sym typeface="Calibri"/>
              </a:rPr>
              <a:t>1.AGE</a:t>
            </a:r>
            <a:endParaRPr dirty="0"/>
          </a:p>
          <a:p>
            <a:pPr marL="0" marR="0" lvl="0" indent="0" algn="l" rtl="0">
              <a:lnSpc>
                <a:spcPct val="100000"/>
              </a:lnSpc>
              <a:spcBef>
                <a:spcPts val="0"/>
              </a:spcBef>
              <a:spcAft>
                <a:spcPts val="0"/>
              </a:spcAft>
              <a:buNone/>
            </a:pPr>
            <a:r>
              <a:rPr lang="en-GB" sz="1200" b="1" i="0" u="none" strike="noStrike" cap="none" dirty="0">
                <a:solidFill>
                  <a:srgbClr val="000000"/>
                </a:solidFill>
                <a:latin typeface="Calibri"/>
                <a:ea typeface="Calibri"/>
                <a:cs typeface="Calibri"/>
                <a:sym typeface="Calibri"/>
              </a:rPr>
              <a:t>2.DATE OF ADMISSION</a:t>
            </a:r>
            <a:endParaRPr dirty="0"/>
          </a:p>
          <a:p>
            <a:pPr marL="0" marR="0" lvl="0" indent="0" algn="l" rtl="0">
              <a:lnSpc>
                <a:spcPct val="100000"/>
              </a:lnSpc>
              <a:spcBef>
                <a:spcPts val="0"/>
              </a:spcBef>
              <a:spcAft>
                <a:spcPts val="0"/>
              </a:spcAft>
              <a:buNone/>
            </a:pPr>
            <a:r>
              <a:rPr lang="en-GB" sz="1200" b="1" i="0" u="none" strike="noStrike" cap="none" dirty="0">
                <a:solidFill>
                  <a:srgbClr val="000000"/>
                </a:solidFill>
                <a:latin typeface="Calibri"/>
                <a:ea typeface="Calibri"/>
                <a:cs typeface="Calibri"/>
                <a:sym typeface="Calibri"/>
              </a:rPr>
              <a:t>3.BILL AMOUNT</a:t>
            </a:r>
            <a:endParaRPr dirty="0"/>
          </a:p>
          <a:p>
            <a:pPr marL="0" marR="0" lvl="0" indent="0" algn="l" rtl="0">
              <a:lnSpc>
                <a:spcPct val="100000"/>
              </a:lnSpc>
              <a:spcBef>
                <a:spcPts val="0"/>
              </a:spcBef>
              <a:spcAft>
                <a:spcPts val="0"/>
              </a:spcAft>
              <a:buNone/>
            </a:pPr>
            <a:r>
              <a:rPr lang="en-GB" sz="1200" b="1" i="0" u="none" strike="noStrike" cap="none" dirty="0">
                <a:solidFill>
                  <a:srgbClr val="000000"/>
                </a:solidFill>
                <a:latin typeface="Calibri"/>
                <a:ea typeface="Calibri"/>
                <a:cs typeface="Calibri"/>
                <a:sym typeface="Calibri"/>
              </a:rPr>
              <a:t>4.DISCHARGE DATE</a:t>
            </a:r>
            <a:endParaRPr dirty="0"/>
          </a:p>
          <a:p>
            <a:pPr marL="0" marR="0" lvl="0" indent="0" algn="l" rtl="0">
              <a:lnSpc>
                <a:spcPct val="100000"/>
              </a:lnSpc>
              <a:spcBef>
                <a:spcPts val="0"/>
              </a:spcBef>
              <a:spcAft>
                <a:spcPts val="0"/>
              </a:spcAft>
              <a:buNone/>
            </a:pPr>
            <a:endParaRPr sz="1200" b="1" i="0" u="none" strike="noStrike" cap="none" dirty="0">
              <a:solidFill>
                <a:schemeClr val="accent2"/>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2400" b="1" dirty="0"/>
              <a:t>DATA SUMMARY</a:t>
            </a:r>
            <a:endParaRPr sz="2400" dirty="0"/>
          </a:p>
        </p:txBody>
      </p:sp>
      <p:sp>
        <p:nvSpPr>
          <p:cNvPr id="104" name="Google Shape;104;p6"/>
          <p:cNvSpPr/>
          <p:nvPr/>
        </p:nvSpPr>
        <p:spPr>
          <a:xfrm>
            <a:off x="257175" y="1028181"/>
            <a:ext cx="8575125" cy="304658"/>
          </a:xfrm>
          <a:prstGeom prst="rect">
            <a:avLst/>
          </a:prstGeom>
          <a:noFill/>
          <a:ln>
            <a:noFill/>
          </a:ln>
        </p:spPr>
        <p:txBody>
          <a:bodyPr spcFirstLastPara="1" wrap="square" lIns="91425" tIns="45700" rIns="91425" bIns="45700" anchor="t" anchorCtr="0">
            <a:spAutoFit/>
          </a:bodyPr>
          <a:lstStyle/>
          <a:p>
            <a:pPr marL="114300" marR="0" lvl="0" algn="l" rtl="0">
              <a:lnSpc>
                <a:spcPct val="115000"/>
              </a:lnSpc>
              <a:spcBef>
                <a:spcPts val="0"/>
              </a:spcBef>
              <a:spcAft>
                <a:spcPts val="0"/>
              </a:spcAft>
              <a:buClr>
                <a:schemeClr val="accent2"/>
              </a:buClr>
              <a:buSzPts val="924"/>
            </a:pPr>
            <a:r>
              <a:rPr lang="en-GB" sz="1200" b="1" i="0" u="none" strike="noStrike" cap="none" dirty="0">
                <a:solidFill>
                  <a:srgbClr val="000000"/>
                </a:solidFill>
                <a:latin typeface="Calibri"/>
                <a:ea typeface="Calibri"/>
                <a:cs typeface="Calibri"/>
                <a:sym typeface="Calibri"/>
              </a:rPr>
              <a:t>                                                        This is the </a:t>
            </a:r>
            <a:r>
              <a:rPr lang="en-GB" sz="1200" b="1" dirty="0">
                <a:latin typeface="Calibri"/>
                <a:ea typeface="Calibri"/>
                <a:cs typeface="Calibri"/>
                <a:sym typeface="Calibri"/>
              </a:rPr>
              <a:t>medical diagnosis</a:t>
            </a:r>
            <a:r>
              <a:rPr lang="en-GB" sz="1200" b="1" i="0" u="none" strike="noStrike" cap="none" dirty="0">
                <a:solidFill>
                  <a:srgbClr val="000000"/>
                </a:solidFill>
                <a:latin typeface="Calibri"/>
                <a:ea typeface="Calibri"/>
                <a:cs typeface="Calibri"/>
                <a:sym typeface="Calibri"/>
              </a:rPr>
              <a:t> dataset </a:t>
            </a:r>
            <a:r>
              <a:rPr lang="en-GB" sz="1200" b="1" dirty="0">
                <a:latin typeface="Calibri"/>
                <a:ea typeface="Calibri"/>
                <a:cs typeface="Calibri"/>
                <a:sym typeface="Calibri"/>
              </a:rPr>
              <a:t>first and  the last view.</a:t>
            </a:r>
            <a:endParaRPr dirty="0"/>
          </a:p>
        </p:txBody>
      </p:sp>
      <p:pic>
        <p:nvPicPr>
          <p:cNvPr id="3" name="Picture 2">
            <a:extLst>
              <a:ext uri="{FF2B5EF4-FFF2-40B4-BE49-F238E27FC236}">
                <a16:creationId xmlns:a16="http://schemas.microsoft.com/office/drawing/2014/main" id="{8053F1D8-4B57-5FF6-5FF0-5E48D937BA67}"/>
              </a:ext>
            </a:extLst>
          </p:cNvPr>
          <p:cNvPicPr>
            <a:picLocks noChangeAspect="1"/>
          </p:cNvPicPr>
          <p:nvPr/>
        </p:nvPicPr>
        <p:blipFill>
          <a:blip r:embed="rId3"/>
          <a:stretch>
            <a:fillRect/>
          </a:stretch>
        </p:blipFill>
        <p:spPr>
          <a:xfrm>
            <a:off x="257175" y="1643086"/>
            <a:ext cx="8378283" cy="1573255"/>
          </a:xfrm>
          <a:prstGeom prst="rect">
            <a:avLst/>
          </a:prstGeom>
        </p:spPr>
      </p:pic>
      <p:pic>
        <p:nvPicPr>
          <p:cNvPr id="6" name="Picture 5">
            <a:extLst>
              <a:ext uri="{FF2B5EF4-FFF2-40B4-BE49-F238E27FC236}">
                <a16:creationId xmlns:a16="http://schemas.microsoft.com/office/drawing/2014/main" id="{2FE574B8-C7B3-FFA0-80D9-B6CC2E55CC9E}"/>
              </a:ext>
            </a:extLst>
          </p:cNvPr>
          <p:cNvPicPr>
            <a:picLocks noChangeAspect="1"/>
          </p:cNvPicPr>
          <p:nvPr/>
        </p:nvPicPr>
        <p:blipFill>
          <a:blip r:embed="rId4"/>
          <a:stretch>
            <a:fillRect/>
          </a:stretch>
        </p:blipFill>
        <p:spPr>
          <a:xfrm>
            <a:off x="257175" y="3313888"/>
            <a:ext cx="8378283" cy="158647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2000" b="1" dirty="0"/>
              <a:t>FEATURES DESCRIPTION</a:t>
            </a:r>
            <a:endParaRPr sz="2400" dirty="0"/>
          </a:p>
        </p:txBody>
      </p:sp>
      <p:sp>
        <p:nvSpPr>
          <p:cNvPr id="110" name="Google Shape;110;p7"/>
          <p:cNvSpPr txBox="1">
            <a:spLocks noGrp="1"/>
          </p:cNvSpPr>
          <p:nvPr>
            <p:ph type="body" idx="1"/>
          </p:nvPr>
        </p:nvSpPr>
        <p:spPr>
          <a:xfrm>
            <a:off x="311700" y="930549"/>
            <a:ext cx="8520600" cy="390164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400" b="1" dirty="0">
                <a:solidFill>
                  <a:srgbClr val="000000"/>
                </a:solidFill>
                <a:highlight>
                  <a:srgbClr val="FFFFFF"/>
                </a:highlight>
                <a:latin typeface="Calibri"/>
                <a:ea typeface="Calibri"/>
                <a:cs typeface="Calibri"/>
                <a:sym typeface="Calibri"/>
              </a:rPr>
              <a:t> </a:t>
            </a:r>
            <a:endParaRPr sz="1200" b="1" dirty="0">
              <a:solidFill>
                <a:srgbClr val="000000"/>
              </a:solidFill>
              <a:highlight>
                <a:srgbClr val="FFFFFF"/>
              </a:highlight>
              <a:latin typeface="Calibri"/>
              <a:ea typeface="Calibri"/>
              <a:cs typeface="Calibri"/>
              <a:sym typeface="Calibri"/>
            </a:endParaRPr>
          </a:p>
          <a:p>
            <a:pPr marL="0" lvl="0" indent="0" algn="l" rtl="0">
              <a:spcBef>
                <a:spcPts val="0"/>
              </a:spcBef>
              <a:spcAft>
                <a:spcPts val="0"/>
              </a:spcAft>
              <a:buNone/>
            </a:pPr>
            <a:r>
              <a:rPr lang="en-GB" sz="1400" b="1" dirty="0">
                <a:solidFill>
                  <a:schemeClr val="dk1"/>
                </a:solidFill>
                <a:highlight>
                  <a:srgbClr val="FFFFFF"/>
                </a:highlight>
                <a:latin typeface="Calibri"/>
                <a:ea typeface="Calibri"/>
                <a:cs typeface="Calibri"/>
                <a:sym typeface="Calibri"/>
              </a:rPr>
              <a:t>NAME</a:t>
            </a:r>
            <a:r>
              <a:rPr lang="en-GB" sz="1400" b="1" dirty="0">
                <a:solidFill>
                  <a:srgbClr val="000000"/>
                </a:solidFill>
                <a:highlight>
                  <a:srgbClr val="FFFFFF"/>
                </a:highlight>
                <a:latin typeface="Calibri"/>
                <a:ea typeface="Calibri"/>
                <a:cs typeface="Calibri"/>
                <a:sym typeface="Calibri"/>
              </a:rPr>
              <a:t>: </a:t>
            </a:r>
            <a:r>
              <a:rPr lang="en-GB" sz="1200" b="1" dirty="0">
                <a:solidFill>
                  <a:srgbClr val="000000"/>
                </a:solidFill>
                <a:highlight>
                  <a:srgbClr val="FFFFFF"/>
                </a:highlight>
                <a:latin typeface="Calibri"/>
                <a:ea typeface="Calibri"/>
                <a:cs typeface="Calibri"/>
                <a:sym typeface="Calibri"/>
              </a:rPr>
              <a:t>Name of the patient</a:t>
            </a:r>
            <a:endParaRPr sz="1200" b="1" dirty="0">
              <a:solidFill>
                <a:srgbClr val="000000"/>
              </a:solidFill>
              <a:highlight>
                <a:srgbClr val="FFFFFF"/>
              </a:highlight>
              <a:latin typeface="Calibri"/>
              <a:ea typeface="Calibri"/>
              <a:cs typeface="Calibri"/>
              <a:sym typeface="Calibri"/>
            </a:endParaRPr>
          </a:p>
          <a:p>
            <a:pPr marL="0" lvl="0" indent="0" algn="l" rtl="0">
              <a:spcBef>
                <a:spcPts val="0"/>
              </a:spcBef>
              <a:spcAft>
                <a:spcPts val="0"/>
              </a:spcAft>
              <a:buNone/>
            </a:pPr>
            <a:r>
              <a:rPr lang="en-GB" sz="1200" b="1" dirty="0">
                <a:solidFill>
                  <a:srgbClr val="000000"/>
                </a:solidFill>
                <a:highlight>
                  <a:srgbClr val="FFFFFF"/>
                </a:highlight>
                <a:latin typeface="Calibri"/>
                <a:ea typeface="Calibri"/>
                <a:cs typeface="Calibri"/>
                <a:sym typeface="Calibri"/>
              </a:rPr>
              <a:t> </a:t>
            </a:r>
          </a:p>
          <a:p>
            <a:pPr marL="0" lvl="0" indent="0" algn="l" rtl="0">
              <a:spcBef>
                <a:spcPts val="0"/>
              </a:spcBef>
              <a:spcAft>
                <a:spcPts val="0"/>
              </a:spcAft>
              <a:buNone/>
            </a:pPr>
            <a:r>
              <a:rPr lang="en-GB" sz="1400" b="1" dirty="0">
                <a:solidFill>
                  <a:schemeClr val="dk1"/>
                </a:solidFill>
                <a:highlight>
                  <a:srgbClr val="FFFFFF"/>
                </a:highlight>
                <a:latin typeface="Calibri"/>
                <a:ea typeface="Calibri"/>
                <a:cs typeface="Calibri"/>
                <a:sym typeface="Calibri"/>
              </a:rPr>
              <a:t>AGE:  </a:t>
            </a:r>
            <a:r>
              <a:rPr lang="en-GB" sz="1200" b="1" dirty="0">
                <a:solidFill>
                  <a:schemeClr val="accent2"/>
                </a:solidFill>
                <a:highlight>
                  <a:srgbClr val="FFFFFF"/>
                </a:highlight>
                <a:latin typeface="Calibri"/>
                <a:ea typeface="Calibri"/>
                <a:cs typeface="Calibri"/>
                <a:sym typeface="Calibri"/>
              </a:rPr>
              <a:t>Age of the patient</a:t>
            </a:r>
          </a:p>
          <a:p>
            <a:pPr marL="0" lvl="0" indent="0" algn="l" rtl="0">
              <a:spcBef>
                <a:spcPts val="0"/>
              </a:spcBef>
              <a:spcAft>
                <a:spcPts val="0"/>
              </a:spcAft>
              <a:buNone/>
            </a:pPr>
            <a:endParaRPr lang="en-GB" sz="1400" b="1" dirty="0">
              <a:solidFill>
                <a:schemeClr val="dk1"/>
              </a:solidFill>
              <a:highlight>
                <a:srgbClr val="FFFFFF"/>
              </a:highlight>
              <a:latin typeface="Calibri"/>
              <a:ea typeface="Calibri"/>
              <a:cs typeface="Calibri"/>
              <a:sym typeface="Calibri"/>
            </a:endParaRPr>
          </a:p>
          <a:p>
            <a:pPr marL="0" lvl="0" indent="0" algn="l" rtl="0">
              <a:spcBef>
                <a:spcPts val="0"/>
              </a:spcBef>
              <a:spcAft>
                <a:spcPts val="0"/>
              </a:spcAft>
              <a:buNone/>
            </a:pPr>
            <a:r>
              <a:rPr lang="en-GB" sz="1400" b="1" dirty="0">
                <a:solidFill>
                  <a:schemeClr val="dk1"/>
                </a:solidFill>
                <a:highlight>
                  <a:srgbClr val="FFFFFF"/>
                </a:highlight>
                <a:latin typeface="Calibri"/>
                <a:ea typeface="Calibri"/>
                <a:cs typeface="Calibri"/>
                <a:sym typeface="Calibri"/>
              </a:rPr>
              <a:t> GENDER </a:t>
            </a:r>
            <a:r>
              <a:rPr lang="en-GB" sz="1400" b="1" dirty="0">
                <a:solidFill>
                  <a:srgbClr val="000000"/>
                </a:solidFill>
                <a:highlight>
                  <a:srgbClr val="FFFFFF"/>
                </a:highlight>
                <a:latin typeface="Calibri"/>
                <a:ea typeface="Calibri"/>
                <a:cs typeface="Calibri"/>
                <a:sym typeface="Calibri"/>
              </a:rPr>
              <a:t>:    </a:t>
            </a:r>
            <a:r>
              <a:rPr lang="en-GB" sz="1200" b="1" dirty="0">
                <a:solidFill>
                  <a:srgbClr val="000000"/>
                </a:solidFill>
                <a:highlight>
                  <a:srgbClr val="FFFFFF"/>
                </a:highlight>
                <a:latin typeface="Calibri"/>
                <a:ea typeface="Calibri"/>
                <a:cs typeface="Calibri"/>
                <a:sym typeface="Calibri"/>
              </a:rPr>
              <a:t>Gender of the patient </a:t>
            </a:r>
            <a:endParaRPr sz="1200" b="1" dirty="0">
              <a:solidFill>
                <a:srgbClr val="000000"/>
              </a:solidFill>
              <a:highlight>
                <a:srgbClr val="FFFFFF"/>
              </a:highlight>
              <a:latin typeface="Calibri"/>
              <a:ea typeface="Calibri"/>
              <a:cs typeface="Calibri"/>
              <a:sym typeface="Calibri"/>
            </a:endParaRPr>
          </a:p>
          <a:p>
            <a:pPr marL="0" lvl="0" indent="0" algn="l" rtl="0">
              <a:spcBef>
                <a:spcPts val="0"/>
              </a:spcBef>
              <a:spcAft>
                <a:spcPts val="0"/>
              </a:spcAft>
              <a:buNone/>
            </a:pPr>
            <a:endParaRPr sz="1200" b="1" dirty="0">
              <a:solidFill>
                <a:srgbClr val="000000"/>
              </a:solidFill>
              <a:highlight>
                <a:srgbClr val="FFFFFF"/>
              </a:highlight>
              <a:latin typeface="Calibri"/>
              <a:ea typeface="Calibri"/>
              <a:cs typeface="Calibri"/>
              <a:sym typeface="Calibri"/>
            </a:endParaRPr>
          </a:p>
          <a:p>
            <a:pPr marL="0" lvl="0" indent="0" algn="l" rtl="0">
              <a:spcBef>
                <a:spcPts val="0"/>
              </a:spcBef>
              <a:spcAft>
                <a:spcPts val="0"/>
              </a:spcAft>
              <a:buNone/>
            </a:pPr>
            <a:r>
              <a:rPr lang="en-GB" sz="1400" b="1" dirty="0">
                <a:solidFill>
                  <a:schemeClr val="dk1"/>
                </a:solidFill>
                <a:highlight>
                  <a:srgbClr val="FFFFFF"/>
                </a:highlight>
                <a:latin typeface="Calibri"/>
                <a:ea typeface="Calibri"/>
                <a:cs typeface="Calibri"/>
                <a:sym typeface="Calibri"/>
              </a:rPr>
              <a:t>BLOOD TYPE  </a:t>
            </a:r>
            <a:r>
              <a:rPr lang="en-GB" sz="1400" b="1" dirty="0">
                <a:solidFill>
                  <a:srgbClr val="000000"/>
                </a:solidFill>
                <a:highlight>
                  <a:srgbClr val="FFFFFF"/>
                </a:highlight>
                <a:latin typeface="Calibri"/>
                <a:ea typeface="Calibri"/>
                <a:cs typeface="Calibri"/>
                <a:sym typeface="Calibri"/>
              </a:rPr>
              <a:t>:  </a:t>
            </a:r>
            <a:r>
              <a:rPr lang="en-GB" sz="1200" b="1" dirty="0">
                <a:solidFill>
                  <a:srgbClr val="000000"/>
                </a:solidFill>
                <a:highlight>
                  <a:srgbClr val="FFFFFF"/>
                </a:highlight>
                <a:latin typeface="Calibri"/>
                <a:ea typeface="Calibri"/>
                <a:cs typeface="Calibri"/>
                <a:sym typeface="Calibri"/>
              </a:rPr>
              <a:t> Blood type of patient</a:t>
            </a:r>
            <a:endParaRPr sz="1200" b="1" dirty="0">
              <a:solidFill>
                <a:srgbClr val="000000"/>
              </a:solidFill>
              <a:highlight>
                <a:srgbClr val="FFFFFF"/>
              </a:highlight>
              <a:latin typeface="Calibri"/>
              <a:ea typeface="Calibri"/>
              <a:cs typeface="Calibri"/>
              <a:sym typeface="Calibri"/>
            </a:endParaRPr>
          </a:p>
          <a:p>
            <a:pPr marL="0" lvl="0" indent="0" algn="l" rtl="0">
              <a:spcBef>
                <a:spcPts val="0"/>
              </a:spcBef>
              <a:spcAft>
                <a:spcPts val="0"/>
              </a:spcAft>
              <a:buNone/>
            </a:pPr>
            <a:endParaRPr sz="1200" b="1" dirty="0">
              <a:solidFill>
                <a:srgbClr val="000000"/>
              </a:solidFill>
              <a:highlight>
                <a:srgbClr val="FFFFFF"/>
              </a:highlight>
              <a:latin typeface="Calibri"/>
              <a:ea typeface="Calibri"/>
              <a:cs typeface="Calibri"/>
              <a:sym typeface="Calibri"/>
            </a:endParaRPr>
          </a:p>
          <a:p>
            <a:pPr marL="0" lvl="0" indent="0" algn="l" rtl="0">
              <a:spcBef>
                <a:spcPts val="0"/>
              </a:spcBef>
              <a:spcAft>
                <a:spcPts val="0"/>
              </a:spcAft>
              <a:buNone/>
            </a:pPr>
            <a:r>
              <a:rPr lang="en-GB" sz="1400" b="1" dirty="0">
                <a:solidFill>
                  <a:schemeClr val="dk1"/>
                </a:solidFill>
                <a:highlight>
                  <a:srgbClr val="FFFFFF"/>
                </a:highlight>
                <a:latin typeface="Calibri"/>
                <a:ea typeface="Calibri"/>
                <a:cs typeface="Calibri"/>
                <a:sym typeface="Calibri"/>
              </a:rPr>
              <a:t>MEDICAL CONDITION</a:t>
            </a:r>
            <a:r>
              <a:rPr lang="en-GB" sz="1400" b="1" dirty="0">
                <a:solidFill>
                  <a:srgbClr val="000000"/>
                </a:solidFill>
                <a:highlight>
                  <a:srgbClr val="FFFFFF"/>
                </a:highlight>
                <a:latin typeface="Calibri"/>
                <a:ea typeface="Calibri"/>
                <a:cs typeface="Calibri"/>
                <a:sym typeface="Calibri"/>
              </a:rPr>
              <a:t> :  </a:t>
            </a:r>
            <a:r>
              <a:rPr lang="en-GB" sz="1200" b="1" dirty="0">
                <a:solidFill>
                  <a:srgbClr val="000000"/>
                </a:solidFill>
                <a:highlight>
                  <a:srgbClr val="FFFFFF"/>
                </a:highlight>
                <a:latin typeface="Calibri"/>
                <a:ea typeface="Calibri"/>
                <a:cs typeface="Calibri"/>
                <a:sym typeface="Calibri"/>
              </a:rPr>
              <a:t>Medical condition of patient</a:t>
            </a:r>
            <a:endParaRPr sz="1200" b="1" dirty="0">
              <a:solidFill>
                <a:srgbClr val="000000"/>
              </a:solidFill>
              <a:highlight>
                <a:srgbClr val="FFFFFF"/>
              </a:highlight>
              <a:latin typeface="Calibri"/>
              <a:ea typeface="Calibri"/>
              <a:cs typeface="Calibri"/>
              <a:sym typeface="Calibri"/>
            </a:endParaRPr>
          </a:p>
          <a:p>
            <a:pPr marL="0" lvl="0" indent="0" algn="l" rtl="0">
              <a:spcBef>
                <a:spcPts val="0"/>
              </a:spcBef>
              <a:spcAft>
                <a:spcPts val="0"/>
              </a:spcAft>
              <a:buNone/>
            </a:pPr>
            <a:endParaRPr sz="1200" b="1" dirty="0">
              <a:solidFill>
                <a:srgbClr val="000000"/>
              </a:solidFill>
              <a:highlight>
                <a:srgbClr val="FFFFFF"/>
              </a:highlight>
              <a:latin typeface="Calibri"/>
              <a:ea typeface="Calibri"/>
              <a:cs typeface="Calibri"/>
              <a:sym typeface="Calibri"/>
            </a:endParaRPr>
          </a:p>
          <a:p>
            <a:pPr marL="0" lvl="0" indent="0" algn="l" rtl="0">
              <a:spcBef>
                <a:spcPts val="0"/>
              </a:spcBef>
              <a:spcAft>
                <a:spcPts val="0"/>
              </a:spcAft>
              <a:buNone/>
            </a:pPr>
            <a:r>
              <a:rPr lang="en-GB" sz="1400" b="1" dirty="0">
                <a:solidFill>
                  <a:schemeClr val="dk1"/>
                </a:solidFill>
                <a:highlight>
                  <a:srgbClr val="FFFFFF"/>
                </a:highlight>
                <a:latin typeface="Calibri"/>
                <a:ea typeface="Calibri"/>
                <a:cs typeface="Calibri"/>
                <a:sym typeface="Calibri"/>
              </a:rPr>
              <a:t>DATE OF  ADMISSION   </a:t>
            </a:r>
            <a:r>
              <a:rPr lang="en-GB" sz="1400" b="1" dirty="0">
                <a:solidFill>
                  <a:srgbClr val="000000"/>
                </a:solidFill>
                <a:highlight>
                  <a:srgbClr val="FFFFFF"/>
                </a:highlight>
                <a:latin typeface="Calibri"/>
                <a:ea typeface="Calibri"/>
                <a:cs typeface="Calibri"/>
                <a:sym typeface="Calibri"/>
              </a:rPr>
              <a:t>: </a:t>
            </a:r>
            <a:r>
              <a:rPr lang="en-GB" sz="1200" b="1" dirty="0">
                <a:solidFill>
                  <a:srgbClr val="000000"/>
                </a:solidFill>
                <a:highlight>
                  <a:srgbClr val="FFFFFF"/>
                </a:highlight>
                <a:latin typeface="Calibri"/>
                <a:ea typeface="Calibri"/>
                <a:cs typeface="Calibri"/>
                <a:sym typeface="Calibri"/>
              </a:rPr>
              <a:t>Date when patient is admitted</a:t>
            </a:r>
            <a:endParaRPr sz="1200" b="1" dirty="0">
              <a:solidFill>
                <a:srgbClr val="000000"/>
              </a:solidFill>
              <a:latin typeface="Calibri"/>
              <a:ea typeface="Calibri"/>
              <a:cs typeface="Calibri"/>
              <a:sym typeface="Calibri"/>
            </a:endParaRPr>
          </a:p>
          <a:p>
            <a:pPr marL="0" lvl="0" indent="0" algn="l" rtl="0">
              <a:spcBef>
                <a:spcPts val="0"/>
              </a:spcBef>
              <a:spcAft>
                <a:spcPts val="0"/>
              </a:spcAft>
              <a:buNone/>
            </a:pPr>
            <a:endParaRPr lang="en-GB" sz="1400" b="1" dirty="0">
              <a:solidFill>
                <a:srgbClr val="C00000"/>
              </a:solidFill>
              <a:highlight>
                <a:srgbClr val="FFFFFF"/>
              </a:highlight>
              <a:latin typeface="Calibri"/>
              <a:ea typeface="Calibri"/>
              <a:cs typeface="Calibri"/>
              <a:sym typeface="Calibri"/>
            </a:endParaRPr>
          </a:p>
          <a:p>
            <a:pPr marL="0" lvl="0" indent="0" algn="l" rtl="0">
              <a:spcBef>
                <a:spcPts val="0"/>
              </a:spcBef>
              <a:spcAft>
                <a:spcPts val="0"/>
              </a:spcAft>
              <a:buNone/>
            </a:pPr>
            <a:r>
              <a:rPr lang="en-GB" sz="1400" b="1" dirty="0">
                <a:solidFill>
                  <a:srgbClr val="C00000"/>
                </a:solidFill>
                <a:highlight>
                  <a:srgbClr val="FFFFFF"/>
                </a:highlight>
                <a:latin typeface="Calibri"/>
                <a:ea typeface="Calibri"/>
                <a:cs typeface="Calibri"/>
                <a:sym typeface="Calibri"/>
              </a:rPr>
              <a:t>DR</a:t>
            </a:r>
            <a:r>
              <a:rPr lang="en-GB" sz="1400" b="1" dirty="0">
                <a:solidFill>
                  <a:srgbClr val="000000"/>
                </a:solidFill>
                <a:highlight>
                  <a:srgbClr val="FFFFFF"/>
                </a:highlight>
                <a:latin typeface="Calibri"/>
                <a:ea typeface="Calibri"/>
                <a:cs typeface="Calibri"/>
                <a:sym typeface="Calibri"/>
              </a:rPr>
              <a:t> </a:t>
            </a:r>
            <a:r>
              <a:rPr lang="en-GB" sz="1400" b="1" dirty="0">
                <a:solidFill>
                  <a:srgbClr val="C00000"/>
                </a:solidFill>
                <a:highlight>
                  <a:srgbClr val="FFFFFF"/>
                </a:highlight>
                <a:latin typeface="Calibri"/>
                <a:ea typeface="Calibri"/>
                <a:cs typeface="Calibri"/>
                <a:sym typeface="Calibri"/>
              </a:rPr>
              <a:t>NAME  </a:t>
            </a:r>
            <a:r>
              <a:rPr lang="en-GB" sz="1400" b="1" dirty="0">
                <a:solidFill>
                  <a:srgbClr val="000000"/>
                </a:solidFill>
                <a:highlight>
                  <a:srgbClr val="FFFFFF"/>
                </a:highlight>
                <a:latin typeface="Calibri"/>
                <a:ea typeface="Calibri"/>
                <a:cs typeface="Calibri"/>
                <a:sym typeface="Calibri"/>
              </a:rPr>
              <a:t>: </a:t>
            </a:r>
            <a:r>
              <a:rPr lang="en-GB" sz="1200" b="1" dirty="0">
                <a:solidFill>
                  <a:srgbClr val="000000"/>
                </a:solidFill>
                <a:highlight>
                  <a:srgbClr val="FFFFFF"/>
                </a:highlight>
                <a:latin typeface="Calibri"/>
                <a:ea typeface="Calibri"/>
                <a:cs typeface="Calibri"/>
                <a:sym typeface="Calibri"/>
              </a:rPr>
              <a:t> Name of doctor  who treated the patient</a:t>
            </a:r>
            <a:endParaRPr sz="1200" b="1" dirty="0">
              <a:solidFill>
                <a:srgbClr val="000000"/>
              </a:solidFill>
              <a:latin typeface="Calibri"/>
              <a:ea typeface="Calibri"/>
              <a:cs typeface="Calibri"/>
              <a:sym typeface="Calibri"/>
            </a:endParaRPr>
          </a:p>
          <a:p>
            <a:pPr marL="0" lvl="0" indent="0" algn="l" rtl="0">
              <a:spcBef>
                <a:spcPts val="0"/>
              </a:spcBef>
              <a:spcAft>
                <a:spcPts val="0"/>
              </a:spcAft>
              <a:buNone/>
            </a:pPr>
            <a:endParaRPr sz="1200" dirty="0">
              <a:solidFill>
                <a:srgbClr val="000000"/>
              </a:solidFill>
              <a:latin typeface="Calibri"/>
              <a:ea typeface="Calibri"/>
              <a:cs typeface="Calibri"/>
              <a:sym typeface="Calibri"/>
            </a:endParaRPr>
          </a:p>
          <a:p>
            <a:pPr marL="0" lvl="0" indent="0" algn="l" rtl="0">
              <a:spcBef>
                <a:spcPts val="0"/>
              </a:spcBef>
              <a:spcAft>
                <a:spcPts val="0"/>
              </a:spcAft>
              <a:buNone/>
            </a:pPr>
            <a:endParaRPr sz="1400" b="1" dirty="0">
              <a:solidFill>
                <a:srgbClr val="000000"/>
              </a:solidFill>
              <a:highlight>
                <a:srgbClr val="FFFFFF"/>
              </a:highlight>
              <a:latin typeface="Roboto"/>
              <a:ea typeface="Roboto"/>
              <a:cs typeface="Roboto"/>
              <a:sym typeface="Roboto"/>
            </a:endParaRPr>
          </a:p>
          <a:p>
            <a:pPr marL="457200" lvl="0" indent="-228600" algn="l" rtl="0">
              <a:lnSpc>
                <a:spcPct val="115000"/>
              </a:lnSpc>
              <a:spcBef>
                <a:spcPts val="0"/>
              </a:spcBef>
              <a:spcAft>
                <a:spcPts val="0"/>
              </a:spcAft>
              <a:buSzPts val="1800"/>
              <a:buNone/>
            </a:pPr>
            <a:endParaRPr sz="1400" dirty="0">
              <a:solidFill>
                <a:srgbClr val="000000"/>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g15fccfcb12b_0_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000" b="1" dirty="0"/>
              <a:t>FEATURES DESCRIPTION</a:t>
            </a:r>
            <a:endParaRPr sz="2000" b="1" dirty="0"/>
          </a:p>
        </p:txBody>
      </p:sp>
      <p:sp>
        <p:nvSpPr>
          <p:cNvPr id="116" name="Google Shape;116;g15fccfcb12b_0_7"/>
          <p:cNvSpPr txBox="1">
            <a:spLocks noGrp="1"/>
          </p:cNvSpPr>
          <p:nvPr>
            <p:ph type="body" idx="1"/>
          </p:nvPr>
        </p:nvSpPr>
        <p:spPr>
          <a:xfrm>
            <a:off x="311700" y="1017725"/>
            <a:ext cx="8520600" cy="366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b="1" dirty="0">
                <a:solidFill>
                  <a:schemeClr val="dk1"/>
                </a:solidFill>
                <a:latin typeface="Calibri"/>
                <a:ea typeface="Calibri"/>
                <a:cs typeface="Calibri"/>
                <a:sym typeface="Calibri"/>
              </a:rPr>
              <a:t>HOSPITAL</a:t>
            </a:r>
            <a:r>
              <a:rPr lang="en-GB" sz="1400" b="1" dirty="0">
                <a:solidFill>
                  <a:srgbClr val="000000"/>
                </a:solidFill>
                <a:latin typeface="Calibri"/>
                <a:ea typeface="Calibri"/>
                <a:cs typeface="Calibri"/>
                <a:sym typeface="Calibri"/>
              </a:rPr>
              <a:t>: Name of the hospital</a:t>
            </a:r>
            <a:endParaRPr sz="1200" b="1" dirty="0">
              <a:solidFill>
                <a:srgbClr val="000000"/>
              </a:solidFill>
              <a:latin typeface="Calibri"/>
              <a:ea typeface="Calibri"/>
              <a:cs typeface="Calibri"/>
              <a:sym typeface="Calibri"/>
            </a:endParaRPr>
          </a:p>
          <a:p>
            <a:pPr marL="0" lvl="0" indent="0" algn="l" rtl="0">
              <a:spcBef>
                <a:spcPts val="0"/>
              </a:spcBef>
              <a:spcAft>
                <a:spcPts val="0"/>
              </a:spcAft>
              <a:buNone/>
            </a:pPr>
            <a:endParaRPr sz="1200" b="1" dirty="0">
              <a:solidFill>
                <a:srgbClr val="000000"/>
              </a:solidFill>
              <a:latin typeface="Calibri"/>
              <a:ea typeface="Calibri"/>
              <a:cs typeface="Calibri"/>
              <a:sym typeface="Calibri"/>
            </a:endParaRPr>
          </a:p>
          <a:p>
            <a:pPr marL="0" lvl="0" indent="0" algn="l" rtl="0">
              <a:spcBef>
                <a:spcPts val="0"/>
              </a:spcBef>
              <a:spcAft>
                <a:spcPts val="0"/>
              </a:spcAft>
              <a:buNone/>
            </a:pPr>
            <a:r>
              <a:rPr lang="en-GB" sz="1400" b="1" dirty="0">
                <a:solidFill>
                  <a:schemeClr val="dk1"/>
                </a:solidFill>
                <a:latin typeface="Calibri"/>
                <a:ea typeface="Calibri"/>
                <a:cs typeface="Calibri"/>
                <a:sym typeface="Calibri"/>
              </a:rPr>
              <a:t>INSURANCE PROVIDER</a:t>
            </a:r>
            <a:r>
              <a:rPr lang="en-GB" sz="1400" b="1" dirty="0">
                <a:solidFill>
                  <a:srgbClr val="000000"/>
                </a:solidFill>
                <a:latin typeface="Calibri"/>
                <a:ea typeface="Calibri"/>
                <a:cs typeface="Calibri"/>
                <a:sym typeface="Calibri"/>
              </a:rPr>
              <a:t>: Name of the company providing </a:t>
            </a:r>
            <a:r>
              <a:rPr lang="en-GB" sz="1400" b="1" dirty="0" err="1">
                <a:solidFill>
                  <a:srgbClr val="000000"/>
                </a:solidFill>
                <a:latin typeface="Calibri"/>
                <a:ea typeface="Calibri"/>
                <a:cs typeface="Calibri"/>
                <a:sym typeface="Calibri"/>
              </a:rPr>
              <a:t>insurence</a:t>
            </a:r>
            <a:endParaRPr sz="1200" b="1" dirty="0">
              <a:solidFill>
                <a:srgbClr val="000000"/>
              </a:solidFill>
              <a:latin typeface="Calibri"/>
              <a:ea typeface="Calibri"/>
              <a:cs typeface="Calibri"/>
              <a:sym typeface="Calibri"/>
            </a:endParaRPr>
          </a:p>
          <a:p>
            <a:pPr marL="0" lvl="0" indent="0" algn="l" rtl="0">
              <a:spcBef>
                <a:spcPts val="0"/>
              </a:spcBef>
              <a:spcAft>
                <a:spcPts val="0"/>
              </a:spcAft>
              <a:buNone/>
            </a:pPr>
            <a:endParaRPr lang="en-GB" sz="1200" b="1" dirty="0">
              <a:solidFill>
                <a:srgbClr val="000000"/>
              </a:solidFill>
              <a:latin typeface="Calibri"/>
              <a:ea typeface="Calibri"/>
              <a:cs typeface="Calibri"/>
              <a:sym typeface="Calibri"/>
            </a:endParaRPr>
          </a:p>
          <a:p>
            <a:pPr marL="0" lvl="0" indent="0" algn="l" rtl="0">
              <a:spcBef>
                <a:spcPts val="0"/>
              </a:spcBef>
              <a:spcAft>
                <a:spcPts val="0"/>
              </a:spcAft>
              <a:buNone/>
            </a:pPr>
            <a:r>
              <a:rPr lang="en-GB" sz="1400" b="1" dirty="0">
                <a:solidFill>
                  <a:srgbClr val="C00000"/>
                </a:solidFill>
                <a:latin typeface="Calibri"/>
                <a:ea typeface="Calibri"/>
                <a:cs typeface="Calibri"/>
                <a:sym typeface="Calibri"/>
              </a:rPr>
              <a:t>BILLING</a:t>
            </a:r>
            <a:r>
              <a:rPr lang="en-GB" sz="1200" b="1" dirty="0">
                <a:solidFill>
                  <a:srgbClr val="000000"/>
                </a:solidFill>
                <a:latin typeface="Calibri"/>
                <a:ea typeface="Calibri"/>
                <a:cs typeface="Calibri"/>
                <a:sym typeface="Calibri"/>
              </a:rPr>
              <a:t> </a:t>
            </a:r>
            <a:r>
              <a:rPr lang="en-GB" sz="1400" b="1" dirty="0">
                <a:solidFill>
                  <a:srgbClr val="C00000"/>
                </a:solidFill>
                <a:latin typeface="Calibri"/>
                <a:ea typeface="Calibri"/>
                <a:cs typeface="Calibri"/>
                <a:sym typeface="Calibri"/>
              </a:rPr>
              <a:t>AMOUNT</a:t>
            </a:r>
            <a:r>
              <a:rPr lang="en-GB" sz="1400" b="1" dirty="0">
                <a:solidFill>
                  <a:srgbClr val="000000"/>
                </a:solidFill>
                <a:latin typeface="Calibri"/>
                <a:ea typeface="Calibri"/>
                <a:cs typeface="Calibri"/>
                <a:sym typeface="Calibri"/>
              </a:rPr>
              <a:t>: </a:t>
            </a:r>
            <a:r>
              <a:rPr lang="en-GB" sz="1200" b="1" dirty="0">
                <a:solidFill>
                  <a:srgbClr val="000000"/>
                </a:solidFill>
                <a:latin typeface="Calibri"/>
                <a:ea typeface="Calibri"/>
                <a:cs typeface="Calibri"/>
                <a:sym typeface="Calibri"/>
              </a:rPr>
              <a:t> Amount to be paid</a:t>
            </a:r>
            <a:endParaRPr sz="1200" b="1" dirty="0">
              <a:solidFill>
                <a:srgbClr val="000000"/>
              </a:solidFill>
              <a:latin typeface="Calibri"/>
              <a:ea typeface="Calibri"/>
              <a:cs typeface="Calibri"/>
              <a:sym typeface="Calibri"/>
            </a:endParaRPr>
          </a:p>
          <a:p>
            <a:pPr marL="0" lvl="0" indent="0" algn="l" rtl="0">
              <a:spcBef>
                <a:spcPts val="0"/>
              </a:spcBef>
              <a:spcAft>
                <a:spcPts val="0"/>
              </a:spcAft>
              <a:buNone/>
            </a:pPr>
            <a:endParaRPr sz="1200" b="1" dirty="0">
              <a:solidFill>
                <a:srgbClr val="000000"/>
              </a:solidFill>
              <a:latin typeface="Calibri"/>
              <a:ea typeface="Calibri"/>
              <a:cs typeface="Calibri"/>
              <a:sym typeface="Calibri"/>
            </a:endParaRPr>
          </a:p>
          <a:p>
            <a:pPr marL="0" lvl="0" indent="0" algn="l" rtl="0">
              <a:spcBef>
                <a:spcPts val="0"/>
              </a:spcBef>
              <a:spcAft>
                <a:spcPts val="0"/>
              </a:spcAft>
              <a:buNone/>
            </a:pPr>
            <a:r>
              <a:rPr lang="en-GB" sz="1400" b="1" dirty="0">
                <a:solidFill>
                  <a:schemeClr val="dk1"/>
                </a:solidFill>
                <a:latin typeface="Calibri"/>
                <a:ea typeface="Calibri"/>
                <a:cs typeface="Calibri"/>
                <a:sym typeface="Calibri"/>
              </a:rPr>
              <a:t>ROOM NO</a:t>
            </a:r>
            <a:r>
              <a:rPr lang="en-GB" sz="1400" b="1" dirty="0">
                <a:solidFill>
                  <a:srgbClr val="000000"/>
                </a:solidFill>
                <a:latin typeface="Calibri"/>
                <a:ea typeface="Calibri"/>
                <a:cs typeface="Calibri"/>
                <a:sym typeface="Calibri"/>
              </a:rPr>
              <a:t>: </a:t>
            </a:r>
            <a:r>
              <a:rPr lang="en-GB" sz="1200" b="1" dirty="0">
                <a:solidFill>
                  <a:srgbClr val="000000"/>
                </a:solidFill>
                <a:latin typeface="Calibri"/>
                <a:ea typeface="Calibri"/>
                <a:cs typeface="Calibri"/>
                <a:sym typeface="Calibri"/>
              </a:rPr>
              <a:t> Room no of patient</a:t>
            </a:r>
            <a:endParaRPr sz="1200" b="1" dirty="0">
              <a:solidFill>
                <a:srgbClr val="000000"/>
              </a:solidFill>
              <a:latin typeface="Calibri"/>
              <a:ea typeface="Calibri"/>
              <a:cs typeface="Calibri"/>
              <a:sym typeface="Calibri"/>
            </a:endParaRPr>
          </a:p>
          <a:p>
            <a:pPr marL="0" lvl="0" indent="0" algn="l" rtl="0">
              <a:spcBef>
                <a:spcPts val="0"/>
              </a:spcBef>
              <a:spcAft>
                <a:spcPts val="0"/>
              </a:spcAft>
              <a:buNone/>
            </a:pPr>
            <a:endParaRPr sz="1200" b="1" dirty="0">
              <a:solidFill>
                <a:srgbClr val="000000"/>
              </a:solidFill>
              <a:latin typeface="Calibri"/>
              <a:ea typeface="Calibri"/>
              <a:cs typeface="Calibri"/>
              <a:sym typeface="Calibri"/>
            </a:endParaRPr>
          </a:p>
          <a:p>
            <a:pPr marL="0" lvl="0" indent="0" algn="l" rtl="0">
              <a:spcBef>
                <a:spcPts val="0"/>
              </a:spcBef>
              <a:spcAft>
                <a:spcPts val="0"/>
              </a:spcAft>
              <a:buNone/>
            </a:pPr>
            <a:r>
              <a:rPr lang="en-GB" sz="1400" b="1" dirty="0">
                <a:solidFill>
                  <a:schemeClr val="dk1"/>
                </a:solidFill>
                <a:highlight>
                  <a:srgbClr val="FFFFFF"/>
                </a:highlight>
                <a:latin typeface="Calibri"/>
                <a:ea typeface="Calibri"/>
                <a:cs typeface="Calibri"/>
                <a:sym typeface="Calibri"/>
              </a:rPr>
              <a:t>ADMISSION TIME</a:t>
            </a:r>
            <a:r>
              <a:rPr lang="en-GB" sz="1400" b="1" dirty="0">
                <a:solidFill>
                  <a:srgbClr val="000000"/>
                </a:solidFill>
                <a:highlight>
                  <a:srgbClr val="FFFFFF"/>
                </a:highlight>
                <a:latin typeface="Calibri"/>
                <a:ea typeface="Calibri"/>
                <a:cs typeface="Calibri"/>
                <a:sym typeface="Calibri"/>
              </a:rPr>
              <a:t>: </a:t>
            </a:r>
            <a:r>
              <a:rPr lang="en-GB" sz="1200" b="1" dirty="0">
                <a:solidFill>
                  <a:srgbClr val="000000"/>
                </a:solidFill>
                <a:highlight>
                  <a:srgbClr val="FFFFFF"/>
                </a:highlight>
                <a:latin typeface="Calibri"/>
                <a:ea typeface="Calibri"/>
                <a:cs typeface="Calibri"/>
                <a:sym typeface="Calibri"/>
              </a:rPr>
              <a:t>time of admission</a:t>
            </a:r>
            <a:endParaRPr sz="1200" b="1" dirty="0">
              <a:solidFill>
                <a:srgbClr val="000000"/>
              </a:solidFill>
              <a:highlight>
                <a:srgbClr val="FFFFFF"/>
              </a:highlight>
              <a:latin typeface="Calibri"/>
              <a:ea typeface="Calibri"/>
              <a:cs typeface="Calibri"/>
              <a:sym typeface="Calibri"/>
            </a:endParaRPr>
          </a:p>
          <a:p>
            <a:pPr marL="0" lvl="0" indent="0" algn="l" rtl="0">
              <a:spcBef>
                <a:spcPts val="0"/>
              </a:spcBef>
              <a:spcAft>
                <a:spcPts val="0"/>
              </a:spcAft>
              <a:buNone/>
            </a:pPr>
            <a:endParaRPr sz="1200" b="1" dirty="0">
              <a:solidFill>
                <a:srgbClr val="000000"/>
              </a:solidFill>
              <a:highlight>
                <a:srgbClr val="FFFFFF"/>
              </a:highlight>
              <a:latin typeface="Calibri"/>
              <a:ea typeface="Calibri"/>
              <a:cs typeface="Calibri"/>
              <a:sym typeface="Calibri"/>
            </a:endParaRPr>
          </a:p>
          <a:p>
            <a:pPr marL="0" lvl="0" indent="0" algn="l" rtl="0">
              <a:spcBef>
                <a:spcPts val="0"/>
              </a:spcBef>
              <a:spcAft>
                <a:spcPts val="0"/>
              </a:spcAft>
              <a:buNone/>
            </a:pPr>
            <a:r>
              <a:rPr lang="en-GB" sz="1400" b="1" dirty="0">
                <a:solidFill>
                  <a:schemeClr val="dk1"/>
                </a:solidFill>
                <a:latin typeface="Calibri"/>
                <a:ea typeface="Calibri"/>
                <a:cs typeface="Calibri"/>
                <a:sym typeface="Calibri"/>
              </a:rPr>
              <a:t>DISCHARGE DATE</a:t>
            </a:r>
            <a:r>
              <a:rPr lang="en-GB" sz="1400" b="1" dirty="0">
                <a:solidFill>
                  <a:srgbClr val="000000"/>
                </a:solidFill>
                <a:latin typeface="Calibri"/>
                <a:ea typeface="Calibri"/>
                <a:cs typeface="Calibri"/>
                <a:sym typeface="Calibri"/>
              </a:rPr>
              <a:t>: </a:t>
            </a:r>
            <a:r>
              <a:rPr lang="en-GB" sz="1200" b="1" dirty="0">
                <a:solidFill>
                  <a:srgbClr val="000000"/>
                </a:solidFill>
                <a:latin typeface="Calibri"/>
                <a:ea typeface="Calibri"/>
                <a:cs typeface="Calibri"/>
                <a:sym typeface="Calibri"/>
              </a:rPr>
              <a:t>Date of  discharge of patient</a:t>
            </a:r>
            <a:endParaRPr sz="1200" b="1" dirty="0">
              <a:solidFill>
                <a:srgbClr val="000000"/>
              </a:solidFill>
              <a:latin typeface="Calibri"/>
              <a:ea typeface="Calibri"/>
              <a:cs typeface="Calibri"/>
              <a:sym typeface="Calibri"/>
            </a:endParaRPr>
          </a:p>
          <a:p>
            <a:pPr marL="0" lvl="0" indent="0" algn="l" rtl="0">
              <a:spcBef>
                <a:spcPts val="0"/>
              </a:spcBef>
              <a:spcAft>
                <a:spcPts val="0"/>
              </a:spcAft>
              <a:buNone/>
            </a:pPr>
            <a:endParaRPr sz="1200" b="1" dirty="0">
              <a:solidFill>
                <a:srgbClr val="000000"/>
              </a:solidFill>
              <a:latin typeface="Calibri"/>
              <a:ea typeface="Calibri"/>
              <a:cs typeface="Calibri"/>
              <a:sym typeface="Calibri"/>
            </a:endParaRPr>
          </a:p>
          <a:p>
            <a:pPr marL="0" lvl="0" indent="0" algn="l" rtl="0">
              <a:spcBef>
                <a:spcPts val="0"/>
              </a:spcBef>
              <a:spcAft>
                <a:spcPts val="0"/>
              </a:spcAft>
              <a:buNone/>
            </a:pPr>
            <a:r>
              <a:rPr lang="en-GB" sz="1400" b="1" dirty="0">
                <a:solidFill>
                  <a:schemeClr val="dk1"/>
                </a:solidFill>
                <a:latin typeface="Calibri"/>
                <a:ea typeface="Calibri"/>
                <a:cs typeface="Calibri"/>
                <a:sym typeface="Calibri"/>
              </a:rPr>
              <a:t>MEDICATION</a:t>
            </a:r>
            <a:r>
              <a:rPr lang="en-GB" sz="1400" b="1" dirty="0">
                <a:solidFill>
                  <a:srgbClr val="000000"/>
                </a:solidFill>
                <a:latin typeface="Calibri"/>
                <a:ea typeface="Calibri"/>
                <a:cs typeface="Calibri"/>
                <a:sym typeface="Calibri"/>
              </a:rPr>
              <a:t>: </a:t>
            </a:r>
            <a:r>
              <a:rPr lang="en-GB" sz="1200" b="1" dirty="0">
                <a:solidFill>
                  <a:srgbClr val="000000"/>
                </a:solidFill>
                <a:latin typeface="Calibri"/>
                <a:ea typeface="Calibri"/>
                <a:cs typeface="Calibri"/>
                <a:sym typeface="Calibri"/>
              </a:rPr>
              <a:t> Medicine used in treatment</a:t>
            </a:r>
            <a:endParaRPr sz="1200" b="1" dirty="0">
              <a:solidFill>
                <a:srgbClr val="000000"/>
              </a:solidFill>
              <a:latin typeface="Calibri"/>
              <a:ea typeface="Calibri"/>
              <a:cs typeface="Calibri"/>
              <a:sym typeface="Calibri"/>
            </a:endParaRPr>
          </a:p>
          <a:p>
            <a:pPr marL="0" lvl="0" indent="0" algn="l" rtl="0">
              <a:spcBef>
                <a:spcPts val="0"/>
              </a:spcBef>
              <a:spcAft>
                <a:spcPts val="0"/>
              </a:spcAft>
              <a:buNone/>
            </a:pPr>
            <a:endParaRPr sz="1400" b="1" dirty="0">
              <a:solidFill>
                <a:srgbClr val="000000"/>
              </a:solidFill>
              <a:latin typeface="Calibri"/>
              <a:ea typeface="Calibri"/>
              <a:cs typeface="Calibri"/>
              <a:sym typeface="Calibri"/>
            </a:endParaRPr>
          </a:p>
          <a:p>
            <a:pPr marL="0" lvl="0" indent="0" algn="l" rtl="0">
              <a:spcBef>
                <a:spcPts val="0"/>
              </a:spcBef>
              <a:spcAft>
                <a:spcPts val="0"/>
              </a:spcAft>
              <a:buNone/>
            </a:pPr>
            <a:r>
              <a:rPr lang="en-GB" sz="1400" b="1" dirty="0">
                <a:solidFill>
                  <a:schemeClr val="dk1"/>
                </a:solidFill>
                <a:latin typeface="Calibri"/>
                <a:ea typeface="Calibri"/>
                <a:cs typeface="Calibri"/>
                <a:sym typeface="Calibri"/>
              </a:rPr>
              <a:t>TEST RESULT</a:t>
            </a:r>
            <a:r>
              <a:rPr lang="en-GB" sz="1400" b="1" dirty="0">
                <a:solidFill>
                  <a:srgbClr val="000000"/>
                </a:solidFill>
                <a:latin typeface="Calibri"/>
                <a:ea typeface="Calibri"/>
                <a:cs typeface="Calibri"/>
                <a:sym typeface="Calibri"/>
              </a:rPr>
              <a:t>: </a:t>
            </a:r>
            <a:r>
              <a:rPr lang="en-GB" sz="1200" b="1" dirty="0">
                <a:solidFill>
                  <a:srgbClr val="000000"/>
                </a:solidFill>
                <a:latin typeface="Calibri"/>
                <a:ea typeface="Calibri"/>
                <a:cs typeface="Calibri"/>
                <a:sym typeface="Calibri"/>
              </a:rPr>
              <a:t>Test report</a:t>
            </a:r>
            <a:endParaRPr sz="1200" b="1" dirty="0">
              <a:solidFill>
                <a:srgbClr val="000000"/>
              </a:solidFill>
              <a:latin typeface="Calibri"/>
              <a:ea typeface="Calibri"/>
              <a:cs typeface="Calibri"/>
              <a:sym typeface="Calibri"/>
            </a:endParaRPr>
          </a:p>
          <a:p>
            <a:pPr marL="0" lvl="0" indent="0" algn="l" rtl="0">
              <a:spcBef>
                <a:spcPts val="0"/>
              </a:spcBef>
              <a:spcAft>
                <a:spcPts val="0"/>
              </a:spcAft>
              <a:buNone/>
            </a:pPr>
            <a:endParaRPr b="1" dirty="0">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375</TotalTime>
  <Words>1078</Words>
  <Application>Microsoft Office PowerPoint</Application>
  <PresentationFormat>On-screen Show (16:9)</PresentationFormat>
  <Paragraphs>145</Paragraphs>
  <Slides>25</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Calibri</vt:lpstr>
      <vt:lpstr>Roboto</vt:lpstr>
      <vt:lpstr>Montserrat</vt:lpstr>
      <vt:lpstr>arial</vt:lpstr>
      <vt:lpstr>Open Sans</vt:lpstr>
      <vt:lpstr>arial</vt:lpstr>
      <vt:lpstr>Noto Sans Symbols</vt:lpstr>
      <vt:lpstr>Simple Light</vt:lpstr>
      <vt:lpstr>           Capstone Project-1   Medical diagnosis data set  Team Members  Vidur sharma-2210992524       Sukhpreet Singh-2210992416          Shubham Dhiman-2210992362      Shubham dhoni-2210992362 </vt:lpstr>
      <vt:lpstr>PowerPoint Presentation</vt:lpstr>
      <vt:lpstr>PROBLEM STATEMENT</vt:lpstr>
      <vt:lpstr>OBJECTIVE</vt:lpstr>
      <vt:lpstr>Tools Used</vt:lpstr>
      <vt:lpstr>DATA SUMMARY</vt:lpstr>
      <vt:lpstr>DATA SUMMARY</vt:lpstr>
      <vt:lpstr>FEATURES DESCRIPTION</vt:lpstr>
      <vt:lpstr>FEATURES DESCRIPTION</vt:lpstr>
      <vt:lpstr>Analysis of the people suffering with different disease</vt:lpstr>
      <vt:lpstr>Distribution of medical diseases by gender</vt:lpstr>
      <vt:lpstr>                  AGE DISTRIBUTION WITH FREQUENCE</vt:lpstr>
      <vt:lpstr>HOSPITAL BILLING AMOUNT</vt:lpstr>
      <vt:lpstr>PowerPoint Presentation</vt:lpstr>
      <vt:lpstr>Number of patients admitted per month</vt:lpstr>
      <vt:lpstr>BILLING AMOUNT AND AGE</vt:lpstr>
      <vt:lpstr>                NUMBER OF CUSTOMER INSURED BY COMPANY </vt:lpstr>
      <vt:lpstr>                     NUMBER OF PATIENT BY BLOOD GROUP</vt:lpstr>
      <vt:lpstr>BILLING AMOUNT OVER TIME BY MEDICAL CONDITIONS AND GENDER</vt:lpstr>
      <vt:lpstr>                   CORRELATION HEATMAP OF  ALL VARIABLE</vt:lpstr>
      <vt:lpstr>                                                   PAIR PLOT</vt:lpstr>
      <vt:lpstr>Challenges </vt:lpstr>
      <vt:lpstr>Recommendations </vt:lpstr>
      <vt:lpstr>Conclusions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Project-1   Airbnb Analysis  Team Members Nitin Kumar Padigela Tauseef Taufiq Manasa Kanakamedala Mohd Talib</dc:title>
  <dc:creator>shubham dhiman</dc:creator>
  <cp:lastModifiedBy>Shubham Dhiman</cp:lastModifiedBy>
  <cp:revision>6</cp:revision>
  <dcterms:modified xsi:type="dcterms:W3CDTF">2024-03-04T12:31:04Z</dcterms:modified>
</cp:coreProperties>
</file>