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317981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59ACE0-BBBF-AE4C-AB51-0FEF3849CD16}"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295058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3027624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1715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2768202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2283266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104445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224561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127435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80036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266428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59ACE0-BBBF-AE4C-AB51-0FEF3849CD16}"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1452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59ACE0-BBBF-AE4C-AB51-0FEF3849CD16}" type="datetimeFigureOut">
              <a:rPr lang="en-US" smtClean="0"/>
              <a:t>6/30/19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3159076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267077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394000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959ACE0-BBBF-AE4C-AB51-0FEF3849CD16}" type="datetimeFigureOut">
              <a:rPr lang="en-US" smtClean="0"/>
              <a:t>6/30/19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271037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59ACE0-BBBF-AE4C-AB51-0FEF3849CD16}" type="datetimeFigureOut">
              <a:rPr lang="en-US" smtClean="0"/>
              <a:t>6/30/19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5AA58-DC7F-BA46-B12B-1A58EB1C1AD0}" type="slidenum">
              <a:rPr lang="en-US" smtClean="0"/>
              <a:t>‹#›</a:t>
            </a:fld>
            <a:endParaRPr lang="en-US"/>
          </a:p>
        </p:txBody>
      </p:sp>
    </p:spTree>
    <p:extLst>
      <p:ext uri="{BB962C8B-B14F-4D97-AF65-F5344CB8AC3E}">
        <p14:creationId xmlns:p14="http://schemas.microsoft.com/office/powerpoint/2010/main" val="83777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59ACE0-BBBF-AE4C-AB51-0FEF3849CD16}" type="datetimeFigureOut">
              <a:rPr lang="en-US" smtClean="0"/>
              <a:t>6/30/19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E5AA58-DC7F-BA46-B12B-1A58EB1C1AD0}" type="slidenum">
              <a:rPr lang="en-US" smtClean="0"/>
              <a:t>‹#›</a:t>
            </a:fld>
            <a:endParaRPr lang="en-US"/>
          </a:p>
        </p:txBody>
      </p:sp>
    </p:spTree>
    <p:extLst>
      <p:ext uri="{BB962C8B-B14F-4D97-AF65-F5344CB8AC3E}">
        <p14:creationId xmlns:p14="http://schemas.microsoft.com/office/powerpoint/2010/main" val="236141607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cities_in_India_by_popu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states_and_union_territories_of_India_by_crime_ra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42B3-13D9-6744-AE64-EC3CD8F6CC9C}"/>
              </a:ext>
            </a:extLst>
          </p:cNvPr>
          <p:cNvSpPr>
            <a:spLocks noGrp="1"/>
          </p:cNvSpPr>
          <p:nvPr>
            <p:ph type="ctrTitle"/>
          </p:nvPr>
        </p:nvSpPr>
        <p:spPr/>
        <p:txBody>
          <a:bodyPr/>
          <a:lstStyle/>
          <a:p>
            <a:r>
              <a:rPr lang="en-US" dirty="0"/>
              <a:t>Quality of Living assessment for Indian Cities</a:t>
            </a:r>
          </a:p>
        </p:txBody>
      </p:sp>
      <p:sp>
        <p:nvSpPr>
          <p:cNvPr id="3" name="Subtitle 2">
            <a:extLst>
              <a:ext uri="{FF2B5EF4-FFF2-40B4-BE49-F238E27FC236}">
                <a16:creationId xmlns:a16="http://schemas.microsoft.com/office/drawing/2014/main" id="{424E55B1-E836-EE4B-B37E-D029067F6B45}"/>
              </a:ext>
            </a:extLst>
          </p:cNvPr>
          <p:cNvSpPr>
            <a:spLocks noGrp="1"/>
          </p:cNvSpPr>
          <p:nvPr>
            <p:ph type="subTitle" idx="1"/>
          </p:nvPr>
        </p:nvSpPr>
        <p:spPr/>
        <p:txBody>
          <a:bodyPr/>
          <a:lstStyle/>
          <a:p>
            <a:r>
              <a:rPr lang="en-US" dirty="0"/>
              <a:t>By : </a:t>
            </a:r>
            <a:r>
              <a:rPr lang="en-US" dirty="0" err="1"/>
              <a:t>Vidushi</a:t>
            </a:r>
            <a:r>
              <a:rPr lang="en-US" dirty="0"/>
              <a:t> </a:t>
            </a:r>
            <a:r>
              <a:rPr lang="en-US" dirty="0" err="1"/>
              <a:t>pandey</a:t>
            </a:r>
            <a:endParaRPr lang="en-US" dirty="0"/>
          </a:p>
        </p:txBody>
      </p:sp>
    </p:spTree>
    <p:extLst>
      <p:ext uri="{BB962C8B-B14F-4D97-AF65-F5344CB8AC3E}">
        <p14:creationId xmlns:p14="http://schemas.microsoft.com/office/powerpoint/2010/main" val="317338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2E89-20C9-B143-B5B9-EECA21FE52D6}"/>
              </a:ext>
            </a:extLst>
          </p:cNvPr>
          <p:cNvSpPr>
            <a:spLocks noGrp="1"/>
          </p:cNvSpPr>
          <p:nvPr>
            <p:ph type="title"/>
          </p:nvPr>
        </p:nvSpPr>
        <p:spPr/>
        <p:txBody>
          <a:bodyPr/>
          <a:lstStyle/>
          <a:p>
            <a:r>
              <a:rPr lang="en-US" b="1" dirty="0"/>
              <a:t>Discussion </a:t>
            </a:r>
            <a:br>
              <a:rPr lang="en-IN" dirty="0"/>
            </a:br>
            <a:endParaRPr lang="en-US" dirty="0"/>
          </a:p>
        </p:txBody>
      </p:sp>
      <p:sp>
        <p:nvSpPr>
          <p:cNvPr id="3" name="Content Placeholder 2">
            <a:extLst>
              <a:ext uri="{FF2B5EF4-FFF2-40B4-BE49-F238E27FC236}">
                <a16:creationId xmlns:a16="http://schemas.microsoft.com/office/drawing/2014/main" id="{693F85DD-ECBA-B042-83D1-C873F5812E03}"/>
              </a:ext>
            </a:extLst>
          </p:cNvPr>
          <p:cNvSpPr>
            <a:spLocks noGrp="1"/>
          </p:cNvSpPr>
          <p:nvPr>
            <p:ph idx="1"/>
          </p:nvPr>
        </p:nvSpPr>
        <p:spPr/>
        <p:txBody>
          <a:bodyPr>
            <a:normAutofit fontScale="92500" lnSpcReduction="10000"/>
          </a:bodyPr>
          <a:lstStyle/>
          <a:p>
            <a:r>
              <a:rPr lang="en-US" dirty="0"/>
              <a:t>The resulting Quality of Living Indexed has been bucketed into four levels : - </a:t>
            </a:r>
          </a:p>
          <a:p>
            <a:pPr lvl="1"/>
            <a:r>
              <a:rPr lang="en-US" dirty="0"/>
              <a:t>Green : Highest score  </a:t>
            </a:r>
          </a:p>
          <a:p>
            <a:pPr lvl="1"/>
            <a:r>
              <a:rPr lang="en-US" dirty="0"/>
              <a:t>Blue : Less than green </a:t>
            </a:r>
          </a:p>
          <a:p>
            <a:pPr lvl="1"/>
            <a:r>
              <a:rPr lang="en-US" dirty="0"/>
              <a:t>Yellow : Second Lowest </a:t>
            </a:r>
          </a:p>
          <a:p>
            <a:pPr lvl="1"/>
            <a:r>
              <a:rPr lang="en-US" dirty="0"/>
              <a:t>Red: Lowest scores</a:t>
            </a:r>
          </a:p>
          <a:p>
            <a:r>
              <a:rPr lang="en-US" dirty="0"/>
              <a:t>Only one city 'Faridabad' is green with highest Quality of Living score as 7.2 </a:t>
            </a:r>
          </a:p>
          <a:p>
            <a:r>
              <a:rPr lang="en-US" dirty="0"/>
              <a:t>This is owing to positive and high scores all criteria of Education, Public Service &amp; Recreation while having a low score for Crime percentage. </a:t>
            </a:r>
            <a:endParaRPr lang="en-IN" sz="3200" dirty="0"/>
          </a:p>
          <a:p>
            <a:r>
              <a:rPr lang="en-US" dirty="0"/>
              <a:t>Other cities Specially the ones in Red have attained a low specially for Education &amp; Public Services combined with higher population</a:t>
            </a:r>
            <a:endParaRPr lang="en-IN" sz="3200" dirty="0"/>
          </a:p>
          <a:p>
            <a:pPr marL="0" indent="0">
              <a:buNone/>
            </a:pPr>
            <a:endParaRPr lang="en-IN" sz="3200" dirty="0"/>
          </a:p>
          <a:p>
            <a:pPr lvl="1"/>
            <a:endParaRPr lang="en-US" dirty="0"/>
          </a:p>
        </p:txBody>
      </p:sp>
    </p:spTree>
    <p:extLst>
      <p:ext uri="{BB962C8B-B14F-4D97-AF65-F5344CB8AC3E}">
        <p14:creationId xmlns:p14="http://schemas.microsoft.com/office/powerpoint/2010/main" val="193868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50D7-4106-DB48-8D86-AD21CE48A7D6}"/>
              </a:ext>
            </a:extLst>
          </p:cNvPr>
          <p:cNvSpPr>
            <a:spLocks noGrp="1"/>
          </p:cNvSpPr>
          <p:nvPr>
            <p:ph type="title"/>
          </p:nvPr>
        </p:nvSpPr>
        <p:spPr/>
        <p:txBody>
          <a:bodyPr/>
          <a:lstStyle/>
          <a:p>
            <a:r>
              <a:rPr lang="en-US" b="1" dirty="0"/>
              <a:t>Conclusion </a:t>
            </a:r>
            <a:br>
              <a:rPr lang="en-IN" dirty="0"/>
            </a:br>
            <a:endParaRPr lang="en-US" dirty="0"/>
          </a:p>
        </p:txBody>
      </p:sp>
      <p:sp>
        <p:nvSpPr>
          <p:cNvPr id="3" name="Content Placeholder 2">
            <a:extLst>
              <a:ext uri="{FF2B5EF4-FFF2-40B4-BE49-F238E27FC236}">
                <a16:creationId xmlns:a16="http://schemas.microsoft.com/office/drawing/2014/main" id="{8B0F6825-3FEC-BD47-AB9F-FDA6A529E4BA}"/>
              </a:ext>
            </a:extLst>
          </p:cNvPr>
          <p:cNvSpPr>
            <a:spLocks noGrp="1"/>
          </p:cNvSpPr>
          <p:nvPr>
            <p:ph idx="1"/>
          </p:nvPr>
        </p:nvSpPr>
        <p:spPr/>
        <p:txBody>
          <a:bodyPr/>
          <a:lstStyle/>
          <a:p>
            <a:r>
              <a:rPr lang="en-US" dirty="0"/>
              <a:t>Based on analysis of our results, we can conclude that for a city to improve its quality of living score it needs to improve upon facilities like Education, Recreation &amp; Public Service in proportion to its population. </a:t>
            </a:r>
          </a:p>
          <a:p>
            <a:r>
              <a:rPr lang="en-US" dirty="0"/>
              <a:t>Also, focus needs to be given to specially improve upon Education Services &amp; Public Services while trying to reduce Crime Rate</a:t>
            </a:r>
            <a:endParaRPr lang="en-IN" dirty="0"/>
          </a:p>
          <a:p>
            <a:endParaRPr lang="en-US" dirty="0"/>
          </a:p>
        </p:txBody>
      </p:sp>
    </p:spTree>
    <p:extLst>
      <p:ext uri="{BB962C8B-B14F-4D97-AF65-F5344CB8AC3E}">
        <p14:creationId xmlns:p14="http://schemas.microsoft.com/office/powerpoint/2010/main" val="129640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A68F-D225-1848-8DC4-AFE63604BF6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20486EA-844D-C846-8D81-5D2018A5622A}"/>
              </a:ext>
            </a:extLst>
          </p:cNvPr>
          <p:cNvSpPr>
            <a:spLocks noGrp="1"/>
          </p:cNvSpPr>
          <p:nvPr>
            <p:ph idx="1"/>
          </p:nvPr>
        </p:nvSpPr>
        <p:spPr/>
        <p:txBody>
          <a:bodyPr/>
          <a:lstStyle/>
          <a:p>
            <a:r>
              <a:rPr lang="en-US" dirty="0"/>
              <a:t>Data provided by Foursquare API for Indian Cities was very limited. This may be the reason for the cities scoring so low specially for factors like Education, Public Services etc. </a:t>
            </a:r>
          </a:p>
          <a:p>
            <a:r>
              <a:rPr lang="en-US" dirty="0"/>
              <a:t>To improve upon the insights from analysis, it may be better to collect data for these criteria from other sources such as government records or United Nations reports. </a:t>
            </a:r>
          </a:p>
          <a:p>
            <a:r>
              <a:rPr lang="en-US" dirty="0"/>
              <a:t>Also advanced index creation techniques like Principal Component Analysis or Structural Equation Methods may be used for better results.</a:t>
            </a:r>
            <a:endParaRPr lang="en-IN" dirty="0"/>
          </a:p>
          <a:p>
            <a:endParaRPr lang="en-US" dirty="0"/>
          </a:p>
        </p:txBody>
      </p:sp>
    </p:spTree>
    <p:extLst>
      <p:ext uri="{BB962C8B-B14F-4D97-AF65-F5344CB8AC3E}">
        <p14:creationId xmlns:p14="http://schemas.microsoft.com/office/powerpoint/2010/main" val="307090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75FF-9DAC-2945-8790-ABB51B970018}"/>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566568B1-9365-1042-A997-844342526FD5}"/>
              </a:ext>
            </a:extLst>
          </p:cNvPr>
          <p:cNvSpPr>
            <a:spLocks noGrp="1"/>
          </p:cNvSpPr>
          <p:nvPr>
            <p:ph idx="1"/>
          </p:nvPr>
        </p:nvSpPr>
        <p:spPr/>
        <p:txBody>
          <a:bodyPr>
            <a:normAutofit fontScale="70000" lnSpcReduction="20000"/>
          </a:bodyPr>
          <a:lstStyle/>
          <a:p>
            <a:r>
              <a:rPr lang="en-US" dirty="0"/>
              <a:t>An assessment of quality of life in any place plays an important role in many important decisions people make.</a:t>
            </a:r>
          </a:p>
          <a:p>
            <a:r>
              <a:rPr lang="en-US" dirty="0"/>
              <a:t>As per Mercer’s quality of living reports, the assessment of quality of living in any place depends on the following availability of factors :</a:t>
            </a:r>
            <a:endParaRPr lang="en-IN" dirty="0"/>
          </a:p>
          <a:p>
            <a:pPr marL="0" indent="0">
              <a:buNone/>
            </a:pPr>
            <a:endParaRPr lang="en-IN" dirty="0"/>
          </a:p>
          <a:p>
            <a:pPr lvl="1"/>
            <a:r>
              <a:rPr lang="en-IN" dirty="0"/>
              <a:t>Consumer goods</a:t>
            </a:r>
          </a:p>
          <a:p>
            <a:pPr lvl="1"/>
            <a:r>
              <a:rPr lang="en-IN" dirty="0"/>
              <a:t>Economic environment</a:t>
            </a:r>
          </a:p>
          <a:p>
            <a:pPr lvl="1"/>
            <a:r>
              <a:rPr lang="en-IN" dirty="0"/>
              <a:t>Housing</a:t>
            </a:r>
          </a:p>
          <a:p>
            <a:pPr lvl="1"/>
            <a:r>
              <a:rPr lang="en-IN" dirty="0"/>
              <a:t>Medical and health considerations</a:t>
            </a:r>
          </a:p>
          <a:p>
            <a:pPr lvl="1"/>
            <a:r>
              <a:rPr lang="en-IN" dirty="0"/>
              <a:t>Natural environment</a:t>
            </a:r>
          </a:p>
          <a:p>
            <a:pPr lvl="1"/>
            <a:r>
              <a:rPr lang="en-IN" dirty="0"/>
              <a:t>Political and social environment</a:t>
            </a:r>
          </a:p>
          <a:p>
            <a:pPr lvl="1"/>
            <a:r>
              <a:rPr lang="en-IN" dirty="0"/>
              <a:t>Public services and transport</a:t>
            </a:r>
          </a:p>
          <a:p>
            <a:pPr lvl="1"/>
            <a:r>
              <a:rPr lang="en-IN" dirty="0"/>
              <a:t>Recreation</a:t>
            </a:r>
          </a:p>
          <a:p>
            <a:pPr lvl="1"/>
            <a:r>
              <a:rPr lang="en-IN" dirty="0"/>
              <a:t>Schools and education</a:t>
            </a:r>
          </a:p>
          <a:p>
            <a:pPr lvl="1"/>
            <a:r>
              <a:rPr lang="en-IN" dirty="0"/>
              <a:t>Socio-cultural environment</a:t>
            </a:r>
          </a:p>
          <a:p>
            <a:pPr marL="457200" lvl="1" indent="0">
              <a:buNone/>
            </a:pPr>
            <a:endParaRPr lang="en-IN" dirty="0"/>
          </a:p>
        </p:txBody>
      </p:sp>
    </p:spTree>
    <p:extLst>
      <p:ext uri="{BB962C8B-B14F-4D97-AF65-F5344CB8AC3E}">
        <p14:creationId xmlns:p14="http://schemas.microsoft.com/office/powerpoint/2010/main" val="137742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6B93-28C3-034B-A35F-77026E7CF6C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9F96EA5-6232-CD4B-B6AF-E85581CFEA16}"/>
              </a:ext>
            </a:extLst>
          </p:cNvPr>
          <p:cNvSpPr>
            <a:spLocks noGrp="1"/>
          </p:cNvSpPr>
          <p:nvPr>
            <p:ph idx="1"/>
          </p:nvPr>
        </p:nvSpPr>
        <p:spPr/>
        <p:txBody>
          <a:bodyPr/>
          <a:lstStyle/>
          <a:p>
            <a:r>
              <a:rPr lang="en-US" dirty="0"/>
              <a:t>In this project our objective is to </a:t>
            </a:r>
            <a:endParaRPr lang="en-IN" dirty="0"/>
          </a:p>
          <a:p>
            <a:pPr marL="0" indent="0">
              <a:buNone/>
            </a:pPr>
            <a:r>
              <a:rPr lang="en-US" dirty="0"/>
              <a:t> </a:t>
            </a:r>
            <a:endParaRPr lang="en-IN" dirty="0"/>
          </a:p>
          <a:p>
            <a:pPr marL="0" indent="0">
              <a:buNone/>
            </a:pPr>
            <a:r>
              <a:rPr lang="en-US" b="1" dirty="0"/>
              <a:t>“Classify major Indian cities based on different levels of quality of living offered by them to a citizen”</a:t>
            </a:r>
            <a:endParaRPr lang="en-IN" dirty="0"/>
          </a:p>
          <a:p>
            <a:pPr marL="0" indent="0">
              <a:buNone/>
            </a:pPr>
            <a:r>
              <a:rPr lang="en-US" dirty="0"/>
              <a:t> </a:t>
            </a:r>
            <a:endParaRPr lang="en-IN" dirty="0"/>
          </a:p>
          <a:p>
            <a:endParaRPr lang="en-US" dirty="0"/>
          </a:p>
        </p:txBody>
      </p:sp>
    </p:spTree>
    <p:extLst>
      <p:ext uri="{BB962C8B-B14F-4D97-AF65-F5344CB8AC3E}">
        <p14:creationId xmlns:p14="http://schemas.microsoft.com/office/powerpoint/2010/main" val="145513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A85F-F593-3142-BA37-3988368F049E}"/>
              </a:ext>
            </a:extLst>
          </p:cNvPr>
          <p:cNvSpPr>
            <a:spLocks noGrp="1"/>
          </p:cNvSpPr>
          <p:nvPr>
            <p:ph type="title"/>
          </p:nvPr>
        </p:nvSpPr>
        <p:spPr/>
        <p:txBody>
          <a:bodyPr/>
          <a:lstStyle/>
          <a:p>
            <a:r>
              <a:rPr lang="en-US" b="1" dirty="0"/>
              <a:t>Data Requirement</a:t>
            </a:r>
            <a:br>
              <a:rPr lang="en-IN" dirty="0"/>
            </a:br>
            <a:endParaRPr lang="en-US" dirty="0"/>
          </a:p>
        </p:txBody>
      </p:sp>
      <p:sp>
        <p:nvSpPr>
          <p:cNvPr id="3" name="Content Placeholder 2">
            <a:extLst>
              <a:ext uri="{FF2B5EF4-FFF2-40B4-BE49-F238E27FC236}">
                <a16:creationId xmlns:a16="http://schemas.microsoft.com/office/drawing/2014/main" id="{A485A198-56A7-E949-B37E-E642EC5BDD21}"/>
              </a:ext>
            </a:extLst>
          </p:cNvPr>
          <p:cNvSpPr>
            <a:spLocks noGrp="1"/>
          </p:cNvSpPr>
          <p:nvPr>
            <p:ph idx="1"/>
          </p:nvPr>
        </p:nvSpPr>
        <p:spPr/>
        <p:txBody>
          <a:bodyPr>
            <a:normAutofit lnSpcReduction="10000"/>
          </a:bodyPr>
          <a:lstStyle/>
          <a:p>
            <a:pPr lvl="0"/>
            <a:r>
              <a:rPr lang="en-US" dirty="0"/>
              <a:t>List of Indian Cities</a:t>
            </a:r>
            <a:endParaRPr lang="en-IN" dirty="0"/>
          </a:p>
          <a:p>
            <a:pPr lvl="1"/>
            <a:r>
              <a:rPr lang="en-US" dirty="0"/>
              <a:t>To start with we will need a list of various Indian cities that we will be classifying under this project. Such list is available on the following Wikipedia page : </a:t>
            </a:r>
            <a:endParaRPr lang="en-IN" dirty="0"/>
          </a:p>
          <a:p>
            <a:pPr lvl="1"/>
            <a:r>
              <a:rPr lang="en-IN" dirty="0">
                <a:hlinkClick r:id="rId2"/>
              </a:rPr>
              <a:t>https://en.wikipedia.org/wiki/List_of_cities_in_India_by_population</a:t>
            </a:r>
            <a:endParaRPr lang="en-IN" dirty="0"/>
          </a:p>
          <a:p>
            <a:pPr lvl="0"/>
            <a:r>
              <a:rPr lang="en-US" dirty="0"/>
              <a:t>Latitude &amp; Longitude of the cities</a:t>
            </a:r>
            <a:endParaRPr lang="en-IN" dirty="0"/>
          </a:p>
          <a:p>
            <a:pPr lvl="1"/>
            <a:r>
              <a:rPr lang="en-US" dirty="0"/>
              <a:t>We will use the geocoder package in Python to extract latitude and longitude of each city.</a:t>
            </a:r>
            <a:endParaRPr lang="en-IN" dirty="0"/>
          </a:p>
          <a:p>
            <a:pPr lvl="0"/>
            <a:r>
              <a:rPr lang="en-US" dirty="0"/>
              <a:t>Foursquare data </a:t>
            </a:r>
            <a:endParaRPr lang="en-IN" dirty="0"/>
          </a:p>
          <a:p>
            <a:pPr lvl="1"/>
            <a:r>
              <a:rPr lang="en-US" dirty="0"/>
              <a:t>Upon entering the details of each city in the Foursquare API we get a list of venues in that city. The venues have different categories such as cafes, diners, schools, parks, metro station, libraries etc. </a:t>
            </a:r>
          </a:p>
        </p:txBody>
      </p:sp>
    </p:spTree>
    <p:extLst>
      <p:ext uri="{BB962C8B-B14F-4D97-AF65-F5344CB8AC3E}">
        <p14:creationId xmlns:p14="http://schemas.microsoft.com/office/powerpoint/2010/main" val="98232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1F32-25A5-3045-B3C6-BF54E711967D}"/>
              </a:ext>
            </a:extLst>
          </p:cNvPr>
          <p:cNvSpPr>
            <a:spLocks noGrp="1"/>
          </p:cNvSpPr>
          <p:nvPr>
            <p:ph type="title"/>
          </p:nvPr>
        </p:nvSpPr>
        <p:spPr/>
        <p:txBody>
          <a:bodyPr/>
          <a:lstStyle/>
          <a:p>
            <a:r>
              <a:rPr lang="en-US" b="1" dirty="0"/>
              <a:t>Data Requirement</a:t>
            </a:r>
            <a:endParaRPr lang="en-US" dirty="0"/>
          </a:p>
        </p:txBody>
      </p:sp>
      <p:sp>
        <p:nvSpPr>
          <p:cNvPr id="3" name="Content Placeholder 2">
            <a:extLst>
              <a:ext uri="{FF2B5EF4-FFF2-40B4-BE49-F238E27FC236}">
                <a16:creationId xmlns:a16="http://schemas.microsoft.com/office/drawing/2014/main" id="{D36BAA91-8917-EC46-8E2B-366812668533}"/>
              </a:ext>
            </a:extLst>
          </p:cNvPr>
          <p:cNvSpPr>
            <a:spLocks noGrp="1"/>
          </p:cNvSpPr>
          <p:nvPr>
            <p:ph idx="1"/>
          </p:nvPr>
        </p:nvSpPr>
        <p:spPr/>
        <p:txBody>
          <a:bodyPr/>
          <a:lstStyle/>
          <a:p>
            <a:pPr lvl="0"/>
            <a:r>
              <a:rPr lang="en-US" dirty="0"/>
              <a:t>Political and social environment </a:t>
            </a:r>
          </a:p>
          <a:p>
            <a:pPr lvl="1"/>
            <a:r>
              <a:rPr lang="en-US" dirty="0"/>
              <a:t> An important criteria under political and social environment which can be of great concern to people could be the crime rates in the city. To get this data we will mine the Wikipedia page :</a:t>
            </a:r>
            <a:endParaRPr lang="en-IN" dirty="0"/>
          </a:p>
          <a:p>
            <a:pPr lvl="1"/>
            <a:r>
              <a:rPr lang="en-IN" dirty="0">
                <a:hlinkClick r:id="rId2"/>
              </a:rPr>
              <a:t>https://en.wikipedia.org/wiki/List_of_states_and_union_territories_of_India_by_crime_rate</a:t>
            </a:r>
            <a:endParaRPr lang="en-IN" dirty="0"/>
          </a:p>
          <a:p>
            <a:pPr lvl="1"/>
            <a:r>
              <a:rPr lang="en-US" dirty="0"/>
              <a:t>Since the data given in this page is as state level and not city level, we will map this data to each city depending on the state each city belongs to.</a:t>
            </a:r>
            <a:endParaRPr lang="en-IN" dirty="0"/>
          </a:p>
          <a:p>
            <a:r>
              <a:rPr lang="en-US" dirty="0"/>
              <a:t> </a:t>
            </a:r>
            <a:r>
              <a:rPr lang="en-IN" dirty="0"/>
              <a:t>A combination of all the above mentioned data points will then be used in the next stage of analysis to classify cities as per the quality of living offered by them.</a:t>
            </a:r>
          </a:p>
          <a:p>
            <a:endParaRPr lang="en-IN" dirty="0"/>
          </a:p>
          <a:p>
            <a:endParaRPr lang="en-US" dirty="0"/>
          </a:p>
        </p:txBody>
      </p:sp>
    </p:spTree>
    <p:extLst>
      <p:ext uri="{BB962C8B-B14F-4D97-AF65-F5344CB8AC3E}">
        <p14:creationId xmlns:p14="http://schemas.microsoft.com/office/powerpoint/2010/main" val="336527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88BE-7544-234C-B307-D3CF2302C5B8}"/>
              </a:ext>
            </a:extLst>
          </p:cNvPr>
          <p:cNvSpPr>
            <a:spLocks noGrp="1"/>
          </p:cNvSpPr>
          <p:nvPr>
            <p:ph type="title"/>
          </p:nvPr>
        </p:nvSpPr>
        <p:spPr/>
        <p:txBody>
          <a:bodyPr/>
          <a:lstStyle/>
          <a:p>
            <a:r>
              <a:rPr lang="en-US" dirty="0"/>
              <a:t>Representation of cities before assessment</a:t>
            </a:r>
          </a:p>
        </p:txBody>
      </p:sp>
      <p:pic>
        <p:nvPicPr>
          <p:cNvPr id="5" name="Content Placeholder 4">
            <a:extLst>
              <a:ext uri="{FF2B5EF4-FFF2-40B4-BE49-F238E27FC236}">
                <a16:creationId xmlns:a16="http://schemas.microsoft.com/office/drawing/2014/main" id="{F1A54038-3A2D-C141-98BC-BB9C03A63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182" y="2052638"/>
            <a:ext cx="7107411" cy="4195762"/>
          </a:xfrm>
        </p:spPr>
      </p:pic>
    </p:spTree>
    <p:extLst>
      <p:ext uri="{BB962C8B-B14F-4D97-AF65-F5344CB8AC3E}">
        <p14:creationId xmlns:p14="http://schemas.microsoft.com/office/powerpoint/2010/main" val="159098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FF29-924E-8A49-8617-13C8A8B173B4}"/>
              </a:ext>
            </a:extLst>
          </p:cNvPr>
          <p:cNvSpPr>
            <a:spLocks noGrp="1"/>
          </p:cNvSpPr>
          <p:nvPr>
            <p:ph type="title"/>
          </p:nvPr>
        </p:nvSpPr>
        <p:spPr/>
        <p:txBody>
          <a:bodyPr/>
          <a:lstStyle/>
          <a:p>
            <a:r>
              <a:rPr lang="en-US" b="1" dirty="0"/>
              <a:t>Methodology</a:t>
            </a:r>
            <a:br>
              <a:rPr lang="en-IN" dirty="0"/>
            </a:br>
            <a:endParaRPr lang="en-US" dirty="0"/>
          </a:p>
        </p:txBody>
      </p:sp>
      <p:sp>
        <p:nvSpPr>
          <p:cNvPr id="3" name="Content Placeholder 2">
            <a:extLst>
              <a:ext uri="{FF2B5EF4-FFF2-40B4-BE49-F238E27FC236}">
                <a16:creationId xmlns:a16="http://schemas.microsoft.com/office/drawing/2014/main" id="{67CD2043-C021-0940-A10E-B7C75672F49C}"/>
              </a:ext>
            </a:extLst>
          </p:cNvPr>
          <p:cNvSpPr>
            <a:spLocks noGrp="1"/>
          </p:cNvSpPr>
          <p:nvPr>
            <p:ph idx="1"/>
          </p:nvPr>
        </p:nvSpPr>
        <p:spPr/>
        <p:txBody>
          <a:bodyPr>
            <a:normAutofit fontScale="92500" lnSpcReduction="20000"/>
          </a:bodyPr>
          <a:lstStyle/>
          <a:p>
            <a:r>
              <a:rPr lang="en-US" b="1" dirty="0"/>
              <a:t>Web Scraping : </a:t>
            </a:r>
            <a:r>
              <a:rPr lang="en-US" dirty="0"/>
              <a:t> For data collection from the Wikipedia Pages</a:t>
            </a:r>
          </a:p>
          <a:p>
            <a:r>
              <a:rPr lang="en-US" b="1" dirty="0"/>
              <a:t>Geocoder : </a:t>
            </a:r>
            <a:r>
              <a:rPr lang="en-US" dirty="0"/>
              <a:t>In order to extract co-ordinates of each city in terms of its latitude &amp; longitudes</a:t>
            </a:r>
          </a:p>
          <a:p>
            <a:r>
              <a:rPr lang="en-US" b="1" dirty="0"/>
              <a:t>Foursquare </a:t>
            </a:r>
            <a:r>
              <a:rPr lang="en-US" b="1" dirty="0" err="1"/>
              <a:t>Api</a:t>
            </a:r>
            <a:r>
              <a:rPr lang="en-US" b="1" dirty="0"/>
              <a:t>: </a:t>
            </a:r>
            <a:r>
              <a:rPr lang="en-US" dirty="0"/>
              <a:t>In order to extract information about other factors such as educational facilities, recreational facilities, public services, Medical &amp; Health care, socio-cultural environment </a:t>
            </a:r>
            <a:r>
              <a:rPr lang="en-US" dirty="0" err="1"/>
              <a:t>etc</a:t>
            </a:r>
            <a:endParaRPr lang="en-US" dirty="0"/>
          </a:p>
          <a:p>
            <a:r>
              <a:rPr lang="en-US" b="1" dirty="0"/>
              <a:t>Quality of Living Index: </a:t>
            </a:r>
            <a:r>
              <a:rPr lang="en-US" dirty="0"/>
              <a:t>There are many techniques for creation of Index mainly based on identifying the weights that should be given to each factor. For the purpose of this project we assume that the weight to each of the factors is equal and shall consider a quality of living index as :</a:t>
            </a:r>
            <a:endParaRPr lang="en-IN" dirty="0"/>
          </a:p>
          <a:p>
            <a:r>
              <a:rPr lang="en-US" dirty="0"/>
              <a:t>Quality of Living Score = (Education Score+ Recreation Score + Public Service Score)-Crime Score</a:t>
            </a:r>
          </a:p>
          <a:p>
            <a:r>
              <a:rPr lang="en-US" dirty="0"/>
              <a:t>All the scores above have first </a:t>
            </a:r>
            <a:r>
              <a:rPr lang="en-US"/>
              <a:t>been standardized</a:t>
            </a:r>
            <a:endParaRPr lang="en-IN" dirty="0"/>
          </a:p>
          <a:p>
            <a:endParaRPr lang="en-US" dirty="0"/>
          </a:p>
        </p:txBody>
      </p:sp>
    </p:spTree>
    <p:extLst>
      <p:ext uri="{BB962C8B-B14F-4D97-AF65-F5344CB8AC3E}">
        <p14:creationId xmlns:p14="http://schemas.microsoft.com/office/powerpoint/2010/main" val="7457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8CC9-5DC6-EB4A-9925-D42408CC1C6B}"/>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652C46A6-11E1-A744-A0EB-29175867E8B9}"/>
              </a:ext>
            </a:extLst>
          </p:cNvPr>
          <p:cNvGraphicFramePr>
            <a:graphicFrameLocks noGrp="1"/>
          </p:cNvGraphicFramePr>
          <p:nvPr>
            <p:ph idx="1"/>
            <p:extLst>
              <p:ext uri="{D42A27DB-BD31-4B8C-83A1-F6EECF244321}">
                <p14:modId xmlns:p14="http://schemas.microsoft.com/office/powerpoint/2010/main" val="1764822018"/>
              </p:ext>
            </p:extLst>
          </p:nvPr>
        </p:nvGraphicFramePr>
        <p:xfrm>
          <a:off x="2754610" y="166080"/>
          <a:ext cx="8895922" cy="6342300"/>
        </p:xfrm>
        <a:graphic>
          <a:graphicData uri="http://schemas.openxmlformats.org/drawingml/2006/table">
            <a:tbl>
              <a:tblPr>
                <a:tableStyleId>{5C22544A-7EE6-4342-B048-85BDC9FD1C3A}</a:tableStyleId>
              </a:tblPr>
              <a:tblGrid>
                <a:gridCol w="859390">
                  <a:extLst>
                    <a:ext uri="{9D8B030D-6E8A-4147-A177-3AD203B41FA5}">
                      <a16:colId xmlns:a16="http://schemas.microsoft.com/office/drawing/2014/main" val="1554418638"/>
                    </a:ext>
                  </a:extLst>
                </a:gridCol>
                <a:gridCol w="952069">
                  <a:extLst>
                    <a:ext uri="{9D8B030D-6E8A-4147-A177-3AD203B41FA5}">
                      <a16:colId xmlns:a16="http://schemas.microsoft.com/office/drawing/2014/main" val="3309403614"/>
                    </a:ext>
                  </a:extLst>
                </a:gridCol>
                <a:gridCol w="1105996">
                  <a:extLst>
                    <a:ext uri="{9D8B030D-6E8A-4147-A177-3AD203B41FA5}">
                      <a16:colId xmlns:a16="http://schemas.microsoft.com/office/drawing/2014/main" val="616767829"/>
                    </a:ext>
                  </a:extLst>
                </a:gridCol>
                <a:gridCol w="952069">
                  <a:extLst>
                    <a:ext uri="{9D8B030D-6E8A-4147-A177-3AD203B41FA5}">
                      <a16:colId xmlns:a16="http://schemas.microsoft.com/office/drawing/2014/main" val="1792419895"/>
                    </a:ext>
                  </a:extLst>
                </a:gridCol>
                <a:gridCol w="952069">
                  <a:extLst>
                    <a:ext uri="{9D8B030D-6E8A-4147-A177-3AD203B41FA5}">
                      <a16:colId xmlns:a16="http://schemas.microsoft.com/office/drawing/2014/main" val="746990061"/>
                    </a:ext>
                  </a:extLst>
                </a:gridCol>
                <a:gridCol w="1132602">
                  <a:extLst>
                    <a:ext uri="{9D8B030D-6E8A-4147-A177-3AD203B41FA5}">
                      <a16:colId xmlns:a16="http://schemas.microsoft.com/office/drawing/2014/main" val="3316873117"/>
                    </a:ext>
                  </a:extLst>
                </a:gridCol>
                <a:gridCol w="1866134">
                  <a:extLst>
                    <a:ext uri="{9D8B030D-6E8A-4147-A177-3AD203B41FA5}">
                      <a16:colId xmlns:a16="http://schemas.microsoft.com/office/drawing/2014/main" val="3465797100"/>
                    </a:ext>
                  </a:extLst>
                </a:gridCol>
                <a:gridCol w="1075593">
                  <a:extLst>
                    <a:ext uri="{9D8B030D-6E8A-4147-A177-3AD203B41FA5}">
                      <a16:colId xmlns:a16="http://schemas.microsoft.com/office/drawing/2014/main" val="301869000"/>
                    </a:ext>
                  </a:extLst>
                </a:gridCol>
              </a:tblGrid>
              <a:tr h="253692">
                <a:tc>
                  <a:txBody>
                    <a:bodyPr/>
                    <a:lstStyle/>
                    <a:p>
                      <a:pPr>
                        <a:lnSpc>
                          <a:spcPts val="1900"/>
                        </a:lnSpc>
                        <a:spcAft>
                          <a:spcPts val="0"/>
                        </a:spcAft>
                      </a:pPr>
                      <a:r>
                        <a:rPr lang="en-IN" sz="600">
                          <a:effectLst/>
                        </a:rPr>
                        <a:t>City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Education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Public Service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Recreation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Population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Crime Percent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Quality_of_living_index</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marker_color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3369483900"/>
                  </a:ext>
                </a:extLst>
              </a:tr>
              <a:tr h="253692">
                <a:tc>
                  <a:txBody>
                    <a:bodyPr/>
                    <a:lstStyle/>
                    <a:p>
                      <a:pPr>
                        <a:lnSpc>
                          <a:spcPts val="1900"/>
                        </a:lnSpc>
                        <a:spcAft>
                          <a:spcPts val="0"/>
                        </a:spcAft>
                      </a:pPr>
                      <a:r>
                        <a:rPr lang="en-IN" sz="600" dirty="0">
                          <a:effectLst/>
                        </a:rPr>
                        <a:t>Faridabad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1.89888586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1.49777892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2.13830487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-0.7826671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-1.6749221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7.20989177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green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3902678045"/>
                  </a:ext>
                </a:extLst>
              </a:tr>
              <a:tr h="253692">
                <a:tc>
                  <a:txBody>
                    <a:bodyPr/>
                    <a:lstStyle/>
                    <a:p>
                      <a:pPr>
                        <a:lnSpc>
                          <a:spcPts val="1900"/>
                        </a:lnSpc>
                        <a:spcAft>
                          <a:spcPts val="0"/>
                        </a:spcAft>
                      </a:pPr>
                      <a:r>
                        <a:rPr lang="en-IN" sz="600">
                          <a:effectLst/>
                        </a:rPr>
                        <a:t>Ghaziabad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1.53759986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1.80603126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1.52615338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-0.7045943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1.08127884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3.78850567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blue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650602727"/>
                  </a:ext>
                </a:extLst>
              </a:tr>
              <a:tr h="253692">
                <a:tc>
                  <a:txBody>
                    <a:bodyPr/>
                    <a:lstStyle/>
                    <a:p>
                      <a:pPr>
                        <a:lnSpc>
                          <a:spcPts val="1900"/>
                        </a:lnSpc>
                        <a:spcAft>
                          <a:spcPts val="0"/>
                        </a:spcAft>
                      </a:pPr>
                      <a:r>
                        <a:rPr lang="en-IN" sz="600">
                          <a:effectLst/>
                        </a:rPr>
                        <a:t>Ludhiana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-0.0046412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1.80150426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-0.7144998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-2.3957747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3.5525235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blue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1491624691"/>
                  </a:ext>
                </a:extLst>
              </a:tr>
              <a:tr h="253692">
                <a:tc>
                  <a:txBody>
                    <a:bodyPr/>
                    <a:lstStyle/>
                    <a:p>
                      <a:pPr>
                        <a:lnSpc>
                          <a:spcPts val="1900"/>
                        </a:lnSpc>
                        <a:spcAft>
                          <a:spcPts val="0"/>
                        </a:spcAft>
                      </a:pPr>
                      <a:r>
                        <a:rPr lang="en-IN" sz="600">
                          <a:effectLst/>
                        </a:rPr>
                        <a:t>Vadodara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1.5087128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-0.0511725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0.7490279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-0.6972184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-0.8692634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3.07583162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blue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403959993"/>
                  </a:ext>
                </a:extLst>
              </a:tr>
              <a:tr h="253692">
                <a:tc>
                  <a:txBody>
                    <a:bodyPr/>
                    <a:lstStyle/>
                    <a:p>
                      <a:pPr>
                        <a:lnSpc>
                          <a:spcPts val="1900"/>
                        </a:lnSpc>
                        <a:spcAft>
                          <a:spcPts val="0"/>
                        </a:spcAft>
                      </a:pPr>
                      <a:r>
                        <a:rPr lang="en-IN" sz="600">
                          <a:effectLst/>
                        </a:rPr>
                        <a:t>Kolkata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2.59169105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-0.5473073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-0.4943903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0.22559484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-0.4452325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1.99522587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blue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647505968"/>
                  </a:ext>
                </a:extLst>
              </a:tr>
              <a:tr h="253692">
                <a:tc>
                  <a:txBody>
                    <a:bodyPr/>
                    <a:lstStyle/>
                    <a:p>
                      <a:pPr>
                        <a:lnSpc>
                          <a:spcPts val="1900"/>
                        </a:lnSpc>
                        <a:spcAft>
                          <a:spcPts val="0"/>
                        </a:spcAft>
                      </a:pPr>
                      <a:r>
                        <a:rPr lang="en-IN" sz="600">
                          <a:effectLst/>
                        </a:rPr>
                        <a:t>Pimpri-Chinchwad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1.4379605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-0.4496609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1.58315981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-0.6782867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0.78445719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1.78700224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yellow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1754968741"/>
                  </a:ext>
                </a:extLst>
              </a:tr>
              <a:tr h="253692">
                <a:tc>
                  <a:txBody>
                    <a:bodyPr/>
                    <a:lstStyle/>
                    <a:p>
                      <a:pPr>
                        <a:lnSpc>
                          <a:spcPts val="1900"/>
                        </a:lnSpc>
                        <a:spcAft>
                          <a:spcPts val="0"/>
                        </a:spcAft>
                      </a:pPr>
                      <a:r>
                        <a:rPr lang="en-IN" sz="600">
                          <a:effectLst/>
                        </a:rPr>
                        <a:t>Agra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2.70158278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0.39931696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-0.7255405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1.08127884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1.3795067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yellow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2652216212"/>
                  </a:ext>
                </a:extLst>
              </a:tr>
              <a:tr h="253692">
                <a:tc>
                  <a:txBody>
                    <a:bodyPr/>
                    <a:lstStyle/>
                    <a:p>
                      <a:pPr>
                        <a:lnSpc>
                          <a:spcPts val="1900"/>
                        </a:lnSpc>
                        <a:spcAft>
                          <a:spcPts val="0"/>
                        </a:spcAft>
                      </a:pPr>
                      <a:r>
                        <a:rPr lang="en-IN" sz="600">
                          <a:effectLst/>
                        </a:rPr>
                        <a:t>Thane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1.13057314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1.25543205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-0.6404153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0.78445719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0.96143379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yellow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2665388767"/>
                  </a:ext>
                </a:extLst>
              </a:tr>
              <a:tr h="253692">
                <a:tc>
                  <a:txBody>
                    <a:bodyPr/>
                    <a:lstStyle/>
                    <a:p>
                      <a:pPr>
                        <a:lnSpc>
                          <a:spcPts val="1900"/>
                        </a:lnSpc>
                        <a:spcAft>
                          <a:spcPts val="0"/>
                        </a:spcAft>
                      </a:pPr>
                      <a:r>
                        <a:rPr lang="en-IN" sz="600">
                          <a:effectLst/>
                        </a:rPr>
                        <a:t>Nashik</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0.94468692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0.61644454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-0.7587044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0.78445719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0.13656005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yellow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2175121180"/>
                  </a:ext>
                </a:extLst>
              </a:tr>
              <a:tr h="253692">
                <a:tc>
                  <a:txBody>
                    <a:bodyPr/>
                    <a:lstStyle/>
                    <a:p>
                      <a:pPr>
                        <a:lnSpc>
                          <a:spcPts val="1900"/>
                        </a:lnSpc>
                        <a:spcAft>
                          <a:spcPts val="0"/>
                        </a:spcAft>
                      </a:pPr>
                      <a:r>
                        <a:rPr lang="en-IN" sz="600">
                          <a:effectLst/>
                        </a:rPr>
                        <a:t>Ahmedabad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0.64719725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-0.7414085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-0.7115285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0.60307925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-0.8692634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0.0635236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yellow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3417009046"/>
                  </a:ext>
                </a:extLst>
              </a:tr>
              <a:tr h="253692">
                <a:tc>
                  <a:txBody>
                    <a:bodyPr/>
                    <a:lstStyle/>
                    <a:p>
                      <a:pPr>
                        <a:lnSpc>
                          <a:spcPts val="1900"/>
                        </a:lnSpc>
                        <a:spcAft>
                          <a:spcPts val="0"/>
                        </a:spcAft>
                      </a:pPr>
                      <a:r>
                        <a:rPr lang="en-IN" sz="600">
                          <a:effectLst/>
                        </a:rPr>
                        <a:t>Patna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1.01660062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-1.0057713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-0.6927536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-0.6148448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-0.0144401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yellow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859073381"/>
                  </a:ext>
                </a:extLst>
              </a:tr>
              <a:tr h="253692">
                <a:tc>
                  <a:txBody>
                    <a:bodyPr/>
                    <a:lstStyle/>
                    <a:p>
                      <a:pPr>
                        <a:lnSpc>
                          <a:spcPts val="1900"/>
                        </a:lnSpc>
                        <a:spcAft>
                          <a:spcPts val="0"/>
                        </a:spcAft>
                      </a:pPr>
                      <a:r>
                        <a:rPr lang="en-IN" sz="600">
                          <a:effectLst/>
                        </a:rPr>
                        <a:t>Jaipur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0.68628811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-0.4370061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-0.2394984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-0.3604263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-0.030406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yellow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2606007982"/>
                  </a:ext>
                </a:extLst>
              </a:tr>
              <a:tr h="253692">
                <a:tc>
                  <a:txBody>
                    <a:bodyPr/>
                    <a:lstStyle/>
                    <a:p>
                      <a:pPr>
                        <a:lnSpc>
                          <a:spcPts val="1900"/>
                        </a:lnSpc>
                        <a:spcAft>
                          <a:spcPts val="0"/>
                        </a:spcAft>
                      </a:pPr>
                      <a:r>
                        <a:rPr lang="en-IN" sz="600">
                          <a:effectLst/>
                        </a:rPr>
                        <a:t>Chennai</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-0.1976077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-0.5327976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0.29292879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-0.4028294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-0.9676901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976484413"/>
                  </a:ext>
                </a:extLst>
              </a:tr>
              <a:tr h="253692">
                <a:tc>
                  <a:txBody>
                    <a:bodyPr/>
                    <a:lstStyle/>
                    <a:p>
                      <a:pPr>
                        <a:lnSpc>
                          <a:spcPts val="1900"/>
                        </a:lnSpc>
                        <a:spcAft>
                          <a:spcPts val="0"/>
                        </a:spcAft>
                      </a:pPr>
                      <a:r>
                        <a:rPr lang="en-IN" sz="600">
                          <a:effectLst/>
                        </a:rPr>
                        <a:t>Hyderabad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-0.8717476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-0.8576369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0.98708157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-1.3781005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-0.9913983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3767943643"/>
                  </a:ext>
                </a:extLst>
              </a:tr>
              <a:tr h="253692">
                <a:tc>
                  <a:txBody>
                    <a:bodyPr/>
                    <a:lstStyle/>
                    <a:p>
                      <a:pPr>
                        <a:lnSpc>
                          <a:spcPts val="1900"/>
                        </a:lnSpc>
                        <a:spcAft>
                          <a:spcPts val="0"/>
                        </a:spcAft>
                      </a:pPr>
                      <a:r>
                        <a:rPr lang="en-IN" sz="600">
                          <a:effectLst/>
                        </a:rPr>
                        <a:t>Pune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0.50897246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-0.9200266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0.13096553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-0.2134418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0.78445719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-1.0645458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2526927825"/>
                  </a:ext>
                </a:extLst>
              </a:tr>
              <a:tr h="253692">
                <a:tc>
                  <a:txBody>
                    <a:bodyPr/>
                    <a:lstStyle/>
                    <a:p>
                      <a:pPr>
                        <a:lnSpc>
                          <a:spcPts val="1900"/>
                        </a:lnSpc>
                        <a:spcAft>
                          <a:spcPts val="0"/>
                        </a:spcAft>
                      </a:pPr>
                      <a:r>
                        <a:rPr lang="en-IN" sz="600">
                          <a:effectLst/>
                        </a:rPr>
                        <a:t>Bangalore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-0.2145588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-1.0708978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-1.020847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1.55446883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-0.8268603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-1.4794433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3213150389"/>
                  </a:ext>
                </a:extLst>
              </a:tr>
              <a:tr h="253692">
                <a:tc>
                  <a:txBody>
                    <a:bodyPr/>
                    <a:lstStyle/>
                    <a:p>
                      <a:pPr>
                        <a:lnSpc>
                          <a:spcPts val="1900"/>
                        </a:lnSpc>
                        <a:spcAft>
                          <a:spcPts val="0"/>
                        </a:spcAft>
                      </a:pPr>
                      <a:r>
                        <a:rPr lang="en-IN" sz="600">
                          <a:effectLst/>
                        </a:rPr>
                        <a:t>Surat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-0.9593345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-0.9456059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0.23362267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-0.8692634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-1.6757912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2958572117"/>
                  </a:ext>
                </a:extLst>
              </a:tr>
              <a:tr h="253692">
                <a:tc>
                  <a:txBody>
                    <a:bodyPr/>
                    <a:lstStyle/>
                    <a:p>
                      <a:pPr>
                        <a:lnSpc>
                          <a:spcPts val="1900"/>
                        </a:lnSpc>
                        <a:spcAft>
                          <a:spcPts val="0"/>
                        </a:spcAft>
                      </a:pPr>
                      <a:r>
                        <a:rPr lang="en-IN" sz="600">
                          <a:effectLst/>
                        </a:rPr>
                        <a:t>Bhopal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-0.1539584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-0.462385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-0.6548156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0.82686029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-2.0833179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733086485"/>
                  </a:ext>
                </a:extLst>
              </a:tr>
              <a:tr h="253692">
                <a:tc>
                  <a:txBody>
                    <a:bodyPr/>
                    <a:lstStyle/>
                    <a:p>
                      <a:pPr>
                        <a:lnSpc>
                          <a:spcPts val="1900"/>
                        </a:lnSpc>
                        <a:spcAft>
                          <a:spcPts val="0"/>
                        </a:spcAft>
                      </a:pPr>
                      <a:r>
                        <a:rPr lang="en-IN" sz="600">
                          <a:effectLst/>
                        </a:rPr>
                        <a:t>Nagpur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-0.2424243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-0.5231096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-0.4526567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0.78445719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-2.1901053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2829370985"/>
                  </a:ext>
                </a:extLst>
              </a:tr>
              <a:tr h="253692">
                <a:tc>
                  <a:txBody>
                    <a:bodyPr/>
                    <a:lstStyle/>
                    <a:p>
                      <a:pPr>
                        <a:lnSpc>
                          <a:spcPts val="1900"/>
                        </a:lnSpc>
                        <a:spcAft>
                          <a:spcPts val="0"/>
                        </a:spcAft>
                      </a:pPr>
                      <a:r>
                        <a:rPr lang="en-IN" sz="600">
                          <a:effectLst/>
                        </a:rPr>
                        <a:t>Indore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-0.5762985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-0.4151441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-0.5996146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0.82686029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-2.4584171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3787675568"/>
                  </a:ext>
                </a:extLst>
              </a:tr>
              <a:tr h="253692">
                <a:tc>
                  <a:txBody>
                    <a:bodyPr/>
                    <a:lstStyle/>
                    <a:p>
                      <a:pPr>
                        <a:lnSpc>
                          <a:spcPts val="1900"/>
                        </a:lnSpc>
                        <a:spcAft>
                          <a:spcPts val="0"/>
                        </a:spcAft>
                      </a:pPr>
                      <a:r>
                        <a:rPr lang="en-IN" sz="600">
                          <a:effectLst/>
                        </a:rPr>
                        <a:t>Kanpur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-0.6253529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-0.1431507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-0.3329539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1.08127884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-2.4898966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4108554223"/>
                  </a:ext>
                </a:extLst>
              </a:tr>
              <a:tr h="253692">
                <a:tc>
                  <a:txBody>
                    <a:bodyPr/>
                    <a:lstStyle/>
                    <a:p>
                      <a:pPr>
                        <a:lnSpc>
                          <a:spcPts val="1900"/>
                        </a:lnSpc>
                        <a:spcAft>
                          <a:spcPts val="0"/>
                        </a:spcAft>
                      </a:pPr>
                      <a:r>
                        <a:rPr lang="en-IN" sz="600">
                          <a:effectLst/>
                        </a:rPr>
                        <a:t>Delhi</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-0.3147478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-1.0076138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-1.1884625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2.41904563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0.02120155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-2.5320257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3876281036"/>
                  </a:ext>
                </a:extLst>
              </a:tr>
              <a:tr h="253692">
                <a:tc>
                  <a:txBody>
                    <a:bodyPr/>
                    <a:lstStyle/>
                    <a:p>
                      <a:pPr>
                        <a:lnSpc>
                          <a:spcPts val="1900"/>
                        </a:lnSpc>
                        <a:spcAft>
                          <a:spcPts val="0"/>
                        </a:spcAft>
                      </a:pPr>
                      <a:r>
                        <a:rPr lang="en-IN" sz="600">
                          <a:effectLst/>
                        </a:rPr>
                        <a:t>Lucknow</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-0.6414559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-0.1918683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-0.3157291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1.08127884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-2.5547173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a:effectLst/>
                        </a:rPr>
                        <a:t>red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89855663"/>
                  </a:ext>
                </a:extLst>
              </a:tr>
              <a:tr h="253692">
                <a:tc>
                  <a:txBody>
                    <a:bodyPr/>
                    <a:lstStyle/>
                    <a:p>
                      <a:pPr>
                        <a:lnSpc>
                          <a:spcPts val="1900"/>
                        </a:lnSpc>
                        <a:spcAft>
                          <a:spcPts val="0"/>
                        </a:spcAft>
                      </a:pPr>
                      <a:r>
                        <a:rPr lang="en-IN" sz="600">
                          <a:effectLst/>
                        </a:rPr>
                        <a:t>Mumbai</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-0.6401142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-0.7226335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-1.2706054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2.88756872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0.78445719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gn="r">
                        <a:lnSpc>
                          <a:spcPts val="1900"/>
                        </a:lnSpc>
                        <a:spcAft>
                          <a:spcPts val="0"/>
                        </a:spcAft>
                      </a:pPr>
                      <a:r>
                        <a:rPr lang="en-IN" sz="600">
                          <a:effectLst/>
                        </a:rPr>
                        <a:t>-3.4178103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tc>
                  <a:txBody>
                    <a:bodyPr/>
                    <a:lstStyle/>
                    <a:p>
                      <a:pPr>
                        <a:lnSpc>
                          <a:spcPts val="1900"/>
                        </a:lnSpc>
                        <a:spcAft>
                          <a:spcPts val="0"/>
                        </a:spcAft>
                      </a:pPr>
                      <a:r>
                        <a:rPr lang="en-IN" sz="600" dirty="0">
                          <a:effectLst/>
                        </a:rPr>
                        <a:t>red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699" marR="47699" marT="0" marB="0"/>
                </a:tc>
                <a:extLst>
                  <a:ext uri="{0D108BD9-81ED-4DB2-BD59-A6C34878D82A}">
                    <a16:rowId xmlns:a16="http://schemas.microsoft.com/office/drawing/2014/main" val="2476159593"/>
                  </a:ext>
                </a:extLst>
              </a:tr>
            </a:tbl>
          </a:graphicData>
        </a:graphic>
      </p:graphicFrame>
    </p:spTree>
    <p:extLst>
      <p:ext uri="{BB962C8B-B14F-4D97-AF65-F5344CB8AC3E}">
        <p14:creationId xmlns:p14="http://schemas.microsoft.com/office/powerpoint/2010/main" val="141705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672C-15A3-8441-AFF3-C0A58942A46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19B0146-6812-5544-9F03-9DC5912984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DE9999-8DF6-4845-955A-9AE1FC30A98F}"/>
              </a:ext>
            </a:extLst>
          </p:cNvPr>
          <p:cNvPicPr/>
          <p:nvPr/>
        </p:nvPicPr>
        <p:blipFill>
          <a:blip r:embed="rId2">
            <a:extLst>
              <a:ext uri="{28A0092B-C50C-407E-A947-70E740481C1C}">
                <a14:useLocalDpi xmlns:a14="http://schemas.microsoft.com/office/drawing/2010/main" val="0"/>
              </a:ext>
            </a:extLst>
          </a:blip>
          <a:stretch>
            <a:fillRect/>
          </a:stretch>
        </p:blipFill>
        <p:spPr>
          <a:xfrm>
            <a:off x="1103311" y="1589610"/>
            <a:ext cx="8946541" cy="4658789"/>
          </a:xfrm>
          <a:prstGeom prst="rect">
            <a:avLst/>
          </a:prstGeom>
        </p:spPr>
      </p:pic>
    </p:spTree>
    <p:extLst>
      <p:ext uri="{BB962C8B-B14F-4D97-AF65-F5344CB8AC3E}">
        <p14:creationId xmlns:p14="http://schemas.microsoft.com/office/powerpoint/2010/main" val="2523906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{3AFB8656-A5A3-2B40-A65C-9B96AE2742F5}tf10001062</Template>
  <TotalTime>329</TotalTime>
  <Words>990</Words>
  <Application>Microsoft Macintosh PowerPoint</Application>
  <PresentationFormat>Widescreen</PresentationFormat>
  <Paragraphs>261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vt:lpstr>
      <vt:lpstr>Quality of Living assessment for Indian Cities</vt:lpstr>
      <vt:lpstr>Introduction</vt:lpstr>
      <vt:lpstr>Objective</vt:lpstr>
      <vt:lpstr>Data Requirement </vt:lpstr>
      <vt:lpstr>Data Requirement</vt:lpstr>
      <vt:lpstr>Representation of cities before assessment</vt:lpstr>
      <vt:lpstr>Methodology </vt:lpstr>
      <vt:lpstr>Results</vt:lpstr>
      <vt:lpstr>Results</vt:lpstr>
      <vt:lpstr>Discussion  </vt:lpstr>
      <vt:lpstr>Conclusion  </vt:lpstr>
      <vt:lpstr>Limitations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Living assessment for Indian Cities</dc:title>
  <dc:creator>Vidushi Pandey</dc:creator>
  <cp:lastModifiedBy>Vidushi Pandey</cp:lastModifiedBy>
  <cp:revision>3</cp:revision>
  <dcterms:created xsi:type="dcterms:W3CDTF">2019-06-30T10:17:51Z</dcterms:created>
  <dcterms:modified xsi:type="dcterms:W3CDTF">2019-06-30T15:47:37Z</dcterms:modified>
</cp:coreProperties>
</file>