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9"/>
  </p:notesMasterIdLst>
  <p:sldIdLst>
    <p:sldId id="256" r:id="rId2"/>
    <p:sldId id="294" r:id="rId3"/>
    <p:sldId id="298" r:id="rId4"/>
    <p:sldId id="258" r:id="rId5"/>
    <p:sldId id="260" r:id="rId6"/>
    <p:sldId id="261" r:id="rId7"/>
    <p:sldId id="299" r:id="rId8"/>
    <p:sldId id="302" r:id="rId9"/>
    <p:sldId id="264" r:id="rId10"/>
    <p:sldId id="265" r:id="rId11"/>
    <p:sldId id="286" r:id="rId12"/>
    <p:sldId id="287" r:id="rId13"/>
    <p:sldId id="288" r:id="rId14"/>
    <p:sldId id="266" r:id="rId15"/>
    <p:sldId id="300" r:id="rId16"/>
    <p:sldId id="267" r:id="rId17"/>
    <p:sldId id="297" r:id="rId18"/>
    <p:sldId id="268" r:id="rId19"/>
    <p:sldId id="301" r:id="rId20"/>
    <p:sldId id="303" r:id="rId21"/>
    <p:sldId id="271" r:id="rId22"/>
    <p:sldId id="274" r:id="rId23"/>
    <p:sldId id="275" r:id="rId24"/>
    <p:sldId id="276" r:id="rId25"/>
    <p:sldId id="277" r:id="rId26"/>
    <p:sldId id="283" r:id="rId27"/>
    <p:sldId id="284" r:id="rId28"/>
    <p:sldId id="292" r:id="rId29"/>
    <p:sldId id="279" r:id="rId30"/>
    <p:sldId id="280" r:id="rId31"/>
    <p:sldId id="281" r:id="rId32"/>
    <p:sldId id="304" r:id="rId33"/>
    <p:sldId id="307" r:id="rId34"/>
    <p:sldId id="306" r:id="rId35"/>
    <p:sldId id="309" r:id="rId36"/>
    <p:sldId id="308"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2" autoAdjust="0"/>
  </p:normalViewPr>
  <p:slideViewPr>
    <p:cSldViewPr>
      <p:cViewPr varScale="1">
        <p:scale>
          <a:sx n="62" d="100"/>
          <a:sy n="62" d="100"/>
        </p:scale>
        <p:origin x="15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67294-D1C7-4523-A04F-E6F43D54A201}" type="datetimeFigureOut">
              <a:rPr lang="en-US" smtClean="0"/>
              <a:pPr/>
              <a:t>2/25/2017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53E1B-CF92-4EE0-972B-EF66B0406DD3}" type="slidenum">
              <a:rPr lang="en-IN" smtClean="0"/>
              <a:pPr/>
              <a:t>‹#›</a:t>
            </a:fld>
            <a:endParaRPr lang="en-IN"/>
          </a:p>
        </p:txBody>
      </p:sp>
    </p:spTree>
    <p:extLst>
      <p:ext uri="{BB962C8B-B14F-4D97-AF65-F5344CB8AC3E}">
        <p14:creationId xmlns:p14="http://schemas.microsoft.com/office/powerpoint/2010/main" val="410615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FA53E1B-CF92-4EE0-972B-EF66B0406DD3}" type="slidenum">
              <a:rPr lang="en-IN" smtClean="0"/>
              <a:pPr/>
              <a:t>5</a:t>
            </a:fld>
            <a:endParaRPr lang="en-IN"/>
          </a:p>
        </p:txBody>
      </p:sp>
    </p:spTree>
    <p:extLst>
      <p:ext uri="{BB962C8B-B14F-4D97-AF65-F5344CB8AC3E}">
        <p14:creationId xmlns:p14="http://schemas.microsoft.com/office/powerpoint/2010/main" val="199976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327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635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02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6606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608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9781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2824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863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733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897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370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2/25/2017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977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2/25/2017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66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821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419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861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2/25/2017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622085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bopedia.com/TERM/c/cloud.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791200"/>
            <a:ext cx="9144000" cy="1066800"/>
          </a:xfrm>
        </p:spPr>
        <p:txBody>
          <a:bodyPr>
            <a:normAutofit/>
          </a:bodyPr>
          <a:lstStyle/>
          <a:p>
            <a:r>
              <a:rPr lang="en-IN" sz="1800" b="1" i="1" u="sng" dirty="0" smtClean="0"/>
              <a:t>    </a:t>
            </a:r>
            <a:r>
              <a:rPr lang="en-IN" sz="2000" b="1" i="1" dirty="0" smtClean="0"/>
              <a:t>VIDUSHI MEHTA </a:t>
            </a:r>
            <a:br>
              <a:rPr lang="en-IN" sz="2000" b="1" i="1" dirty="0" smtClean="0"/>
            </a:br>
            <a:r>
              <a:rPr lang="en-IN" sz="2000" b="1" i="1" dirty="0" smtClean="0"/>
              <a:t>BTECH 3</a:t>
            </a:r>
            <a:r>
              <a:rPr lang="en-IN" sz="2000" b="1" i="1" baseline="30000" dirty="0" smtClean="0"/>
              <a:t>RD</a:t>
            </a:r>
            <a:r>
              <a:rPr lang="en-IN" sz="2000" b="1" i="1" dirty="0" smtClean="0"/>
              <a:t> YEAR </a:t>
            </a:r>
            <a:br>
              <a:rPr lang="en-IN" sz="2000" b="1" i="1" dirty="0" smtClean="0"/>
            </a:br>
            <a:r>
              <a:rPr lang="en-IN" sz="2000" b="1" i="1" dirty="0" smtClean="0"/>
              <a:t>ELECTRICAL</a:t>
            </a:r>
            <a:endParaRPr lang="en-IN" sz="1800" b="1" i="1" u="sng" dirty="0"/>
          </a:p>
        </p:txBody>
      </p:sp>
      <p:sp>
        <p:nvSpPr>
          <p:cNvPr id="3" name="Subtitle 2"/>
          <p:cNvSpPr>
            <a:spLocks noGrp="1"/>
          </p:cNvSpPr>
          <p:nvPr>
            <p:ph type="subTitle" idx="1"/>
          </p:nvPr>
        </p:nvSpPr>
        <p:spPr>
          <a:xfrm>
            <a:off x="1371600" y="4800600"/>
            <a:ext cx="6400800" cy="838200"/>
          </a:xfrm>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82333"/>
            <a:ext cx="6589199" cy="1164445"/>
          </a:xfrm>
        </p:spPr>
        <p:txBody>
          <a:bodyPr/>
          <a:lstStyle/>
          <a:p>
            <a:r>
              <a:rPr lang="en-I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Computing on Demand</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600" dirty="0" smtClean="0"/>
              <a:t>Cloud gives us benefits of computing anytime we want. Since most of the companies have offices across the world, there is always someone available for your help.</a:t>
            </a:r>
            <a:endParaRPr lang="en-IN" sz="2600" dirty="0"/>
          </a:p>
        </p:txBody>
      </p:sp>
      <p:pic>
        <p:nvPicPr>
          <p:cNvPr id="4" name="Picture 3"/>
          <p:cNvPicPr>
            <a:picLocks noChangeAspect="1"/>
          </p:cNvPicPr>
          <p:nvPr/>
        </p:nvPicPr>
        <p:blipFill>
          <a:blip r:embed="rId2"/>
          <a:stretch>
            <a:fillRect/>
          </a:stretch>
        </p:blipFill>
        <p:spPr>
          <a:xfrm>
            <a:off x="4800600" y="4191000"/>
            <a:ext cx="4219575" cy="253357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Computing Comparison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4525963"/>
          </a:xfrm>
        </p:spPr>
        <p:txBody>
          <a:bodyPr>
            <a:normAutofit/>
          </a:bodyPr>
          <a:lstStyle/>
          <a:p>
            <a:r>
              <a:rPr lang="en-IN" dirty="0" smtClean="0">
                <a:solidFill>
                  <a:schemeClr val="tx1"/>
                </a:solidFill>
              </a:rPr>
              <a:t>Standard comparison by infoworld.com included following Cloud PC’s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33920012"/>
              </p:ext>
            </p:extLst>
          </p:nvPr>
        </p:nvGraphicFramePr>
        <p:xfrm>
          <a:off x="76200" y="1447802"/>
          <a:ext cx="9067800" cy="5652182"/>
        </p:xfrm>
        <a:graphic>
          <a:graphicData uri="http://schemas.openxmlformats.org/drawingml/2006/table">
            <a:tbl>
              <a:tblPr firstRow="1" bandRow="1">
                <a:tableStyleId>{5C22544A-7EE6-4342-B048-85BDC9FD1C3A}</a:tableStyleId>
              </a:tblPr>
              <a:tblGrid>
                <a:gridCol w="2712590"/>
                <a:gridCol w="1821310"/>
                <a:gridCol w="2266950"/>
                <a:gridCol w="2266950"/>
              </a:tblGrid>
              <a:tr h="495327">
                <a:tc>
                  <a:txBody>
                    <a:bodyPr/>
                    <a:lstStyle/>
                    <a:p>
                      <a:pPr algn="ctr"/>
                      <a:endParaRPr lang="en-IN" sz="1600" dirty="0"/>
                    </a:p>
                  </a:txBody>
                  <a:tcPr/>
                </a:tc>
                <a:tc>
                  <a:txBody>
                    <a:bodyPr/>
                    <a:lstStyle/>
                    <a:p>
                      <a:pPr algn="ctr"/>
                      <a:r>
                        <a:rPr lang="en-IN" sz="1600" dirty="0" smtClean="0"/>
                        <a:t>Virtual CPU’s</a:t>
                      </a:r>
                      <a:endParaRPr lang="en-IN" sz="1600" dirty="0"/>
                    </a:p>
                  </a:txBody>
                  <a:tcPr/>
                </a:tc>
                <a:tc>
                  <a:txBody>
                    <a:bodyPr/>
                    <a:lstStyle/>
                    <a:p>
                      <a:pPr algn="ctr"/>
                      <a:r>
                        <a:rPr lang="en-IN" sz="1600" dirty="0" smtClean="0"/>
                        <a:t>RAM</a:t>
                      </a:r>
                      <a:endParaRPr lang="en-IN" sz="1600" dirty="0"/>
                    </a:p>
                  </a:txBody>
                  <a:tcPr/>
                </a:tc>
                <a:tc>
                  <a:txBody>
                    <a:bodyPr/>
                    <a:lstStyle/>
                    <a:p>
                      <a:pPr algn="ctr"/>
                      <a:r>
                        <a:rPr lang="en-IN" sz="1600" dirty="0" smtClean="0"/>
                        <a:t>Cost/Hr</a:t>
                      </a:r>
                      <a:endParaRPr lang="en-IN" sz="1600" dirty="0"/>
                    </a:p>
                  </a:txBody>
                  <a:tcPr/>
                </a:tc>
              </a:tr>
              <a:tr h="537868">
                <a:tc>
                  <a:txBody>
                    <a:bodyPr/>
                    <a:lstStyle/>
                    <a:p>
                      <a:pPr fontAlgn="t"/>
                      <a:r>
                        <a:rPr lang="en-IN" sz="1600" dirty="0"/>
                        <a:t>Amazon m1.medium</a:t>
                      </a:r>
                    </a:p>
                  </a:txBody>
                  <a:tcPr marL="95250" marR="95250" marT="95250" marB="95250"/>
                </a:tc>
                <a:tc>
                  <a:txBody>
                    <a:bodyPr/>
                    <a:lstStyle/>
                    <a:p>
                      <a:pPr fontAlgn="t"/>
                      <a:r>
                        <a:rPr lang="en-IN" sz="1600"/>
                        <a:t>1</a:t>
                      </a:r>
                    </a:p>
                  </a:txBody>
                  <a:tcPr marL="95250" marR="95250" marT="95250" marB="95250"/>
                </a:tc>
                <a:tc>
                  <a:txBody>
                    <a:bodyPr/>
                    <a:lstStyle/>
                    <a:p>
                      <a:pPr fontAlgn="t"/>
                      <a:r>
                        <a:rPr lang="en-IN" sz="1600"/>
                        <a:t>3.75GB</a:t>
                      </a:r>
                    </a:p>
                  </a:txBody>
                  <a:tcPr marL="95250" marR="95250" marT="95250" marB="95250"/>
                </a:tc>
                <a:tc>
                  <a:txBody>
                    <a:bodyPr/>
                    <a:lstStyle/>
                    <a:p>
                      <a:pPr fontAlgn="t"/>
                      <a:r>
                        <a:rPr lang="en-IN" sz="1600"/>
                        <a:t>12 cents</a:t>
                      </a:r>
                    </a:p>
                  </a:txBody>
                  <a:tcPr marL="95250" marR="95250" marT="95250" marB="95250"/>
                </a:tc>
              </a:tr>
              <a:tr h="537868">
                <a:tc>
                  <a:txBody>
                    <a:bodyPr/>
                    <a:lstStyle/>
                    <a:p>
                      <a:pPr fontAlgn="t"/>
                      <a:r>
                        <a:rPr lang="en-IN" sz="1600" dirty="0"/>
                        <a:t>Amazon c3.large</a:t>
                      </a:r>
                    </a:p>
                  </a:txBody>
                  <a:tcPr marL="95250" marR="95250" marT="95250" marB="95250"/>
                </a:tc>
                <a:tc>
                  <a:txBody>
                    <a:bodyPr/>
                    <a:lstStyle/>
                    <a:p>
                      <a:pPr fontAlgn="t"/>
                      <a:r>
                        <a:rPr lang="en-IN" sz="1600"/>
                        <a:t>2</a:t>
                      </a:r>
                    </a:p>
                  </a:txBody>
                  <a:tcPr marL="95250" marR="95250" marT="95250" marB="95250"/>
                </a:tc>
                <a:tc>
                  <a:txBody>
                    <a:bodyPr/>
                    <a:lstStyle/>
                    <a:p>
                      <a:pPr fontAlgn="t"/>
                      <a:r>
                        <a:rPr lang="en-IN" sz="1600"/>
                        <a:t>3.75GB</a:t>
                      </a:r>
                    </a:p>
                  </a:txBody>
                  <a:tcPr marL="95250" marR="95250" marT="95250" marB="95250"/>
                </a:tc>
                <a:tc>
                  <a:txBody>
                    <a:bodyPr/>
                    <a:lstStyle/>
                    <a:p>
                      <a:pPr fontAlgn="t"/>
                      <a:r>
                        <a:rPr lang="en-IN" sz="1600"/>
                        <a:t>15 cents</a:t>
                      </a:r>
                    </a:p>
                  </a:txBody>
                  <a:tcPr marL="95250" marR="95250" marT="95250" marB="95250"/>
                </a:tc>
              </a:tr>
              <a:tr h="534155">
                <a:tc>
                  <a:txBody>
                    <a:bodyPr/>
                    <a:lstStyle/>
                    <a:p>
                      <a:pPr fontAlgn="t"/>
                      <a:r>
                        <a:rPr lang="en-IN" sz="1600" dirty="0"/>
                        <a:t>Amazon m3.2xlarge</a:t>
                      </a:r>
                    </a:p>
                  </a:txBody>
                  <a:tcPr marL="95250" marR="95250" marT="95250" marB="95250"/>
                </a:tc>
                <a:tc>
                  <a:txBody>
                    <a:bodyPr/>
                    <a:lstStyle/>
                    <a:p>
                      <a:pPr fontAlgn="t"/>
                      <a:r>
                        <a:rPr lang="en-IN" sz="1600" dirty="0"/>
                        <a:t>8</a:t>
                      </a:r>
                    </a:p>
                  </a:txBody>
                  <a:tcPr marL="95250" marR="95250" marT="95250" marB="95250"/>
                </a:tc>
                <a:tc>
                  <a:txBody>
                    <a:bodyPr/>
                    <a:lstStyle/>
                    <a:p>
                      <a:pPr fontAlgn="t"/>
                      <a:r>
                        <a:rPr lang="en-IN" sz="1600"/>
                        <a:t>30.00GB</a:t>
                      </a:r>
                    </a:p>
                  </a:txBody>
                  <a:tcPr marL="95250" marR="95250" marT="95250" marB="95250"/>
                </a:tc>
                <a:tc>
                  <a:txBody>
                    <a:bodyPr/>
                    <a:lstStyle/>
                    <a:p>
                      <a:pPr fontAlgn="t"/>
                      <a:r>
                        <a:rPr lang="en-IN" sz="1600"/>
                        <a:t>90 cents</a:t>
                      </a:r>
                    </a:p>
                  </a:txBody>
                  <a:tcPr marL="95250" marR="95250" marT="95250" marB="95250"/>
                </a:tc>
              </a:tr>
              <a:tr h="537868">
                <a:tc>
                  <a:txBody>
                    <a:bodyPr/>
                    <a:lstStyle/>
                    <a:p>
                      <a:pPr fontAlgn="t"/>
                      <a:r>
                        <a:rPr lang="en-IN" sz="1600"/>
                        <a:t>Google n1-standard1</a:t>
                      </a:r>
                    </a:p>
                  </a:txBody>
                  <a:tcPr marL="95250" marR="95250" marT="95250" marB="95250"/>
                </a:tc>
                <a:tc>
                  <a:txBody>
                    <a:bodyPr/>
                    <a:lstStyle/>
                    <a:p>
                      <a:pPr fontAlgn="t"/>
                      <a:r>
                        <a:rPr lang="en-IN" sz="1600" dirty="0"/>
                        <a:t>1</a:t>
                      </a:r>
                    </a:p>
                  </a:txBody>
                  <a:tcPr marL="95250" marR="95250" marT="95250" marB="95250"/>
                </a:tc>
                <a:tc>
                  <a:txBody>
                    <a:bodyPr/>
                    <a:lstStyle/>
                    <a:p>
                      <a:pPr fontAlgn="t"/>
                      <a:r>
                        <a:rPr lang="en-IN" sz="1600"/>
                        <a:t>3.75GB</a:t>
                      </a:r>
                    </a:p>
                  </a:txBody>
                  <a:tcPr marL="95250" marR="95250" marT="95250" marB="95250"/>
                </a:tc>
                <a:tc>
                  <a:txBody>
                    <a:bodyPr/>
                    <a:lstStyle/>
                    <a:p>
                      <a:pPr fontAlgn="t"/>
                      <a:r>
                        <a:rPr lang="en-IN" sz="1600"/>
                        <a:t>10.4 cents</a:t>
                      </a:r>
                    </a:p>
                  </a:txBody>
                  <a:tcPr marL="95250" marR="95250" marT="95250" marB="95250"/>
                </a:tc>
              </a:tr>
              <a:tr h="537868">
                <a:tc>
                  <a:txBody>
                    <a:bodyPr/>
                    <a:lstStyle/>
                    <a:p>
                      <a:pPr fontAlgn="t"/>
                      <a:r>
                        <a:rPr lang="en-IN" sz="1600"/>
                        <a:t>Google n1-highcpu-2</a:t>
                      </a:r>
                    </a:p>
                  </a:txBody>
                  <a:tcPr marL="95250" marR="95250" marT="95250" marB="95250"/>
                </a:tc>
                <a:tc>
                  <a:txBody>
                    <a:bodyPr/>
                    <a:lstStyle/>
                    <a:p>
                      <a:pPr fontAlgn="t"/>
                      <a:r>
                        <a:rPr lang="en-IN" sz="1600" dirty="0"/>
                        <a:t>2</a:t>
                      </a:r>
                    </a:p>
                  </a:txBody>
                  <a:tcPr marL="95250" marR="95250" marT="95250" marB="95250"/>
                </a:tc>
                <a:tc>
                  <a:txBody>
                    <a:bodyPr/>
                    <a:lstStyle/>
                    <a:p>
                      <a:pPr fontAlgn="t"/>
                      <a:r>
                        <a:rPr lang="en-IN" sz="1600" dirty="0"/>
                        <a:t>1.80GB</a:t>
                      </a:r>
                    </a:p>
                  </a:txBody>
                  <a:tcPr marL="95250" marR="95250" marT="95250" marB="95250"/>
                </a:tc>
                <a:tc>
                  <a:txBody>
                    <a:bodyPr/>
                    <a:lstStyle/>
                    <a:p>
                      <a:pPr fontAlgn="t"/>
                      <a:r>
                        <a:rPr lang="en-IN" sz="1600" dirty="0"/>
                        <a:t>13.1 cents</a:t>
                      </a:r>
                    </a:p>
                  </a:txBody>
                  <a:tcPr marL="95250" marR="95250" marT="95250" marB="95250"/>
                </a:tc>
              </a:tr>
              <a:tr h="537868">
                <a:tc>
                  <a:txBody>
                    <a:bodyPr/>
                    <a:lstStyle/>
                    <a:p>
                      <a:pPr fontAlgn="t"/>
                      <a:r>
                        <a:rPr lang="en-IN" sz="1600"/>
                        <a:t>Google n1-standard-8</a:t>
                      </a:r>
                    </a:p>
                  </a:txBody>
                  <a:tcPr marL="95250" marR="95250" marT="95250" marB="95250"/>
                </a:tc>
                <a:tc>
                  <a:txBody>
                    <a:bodyPr/>
                    <a:lstStyle/>
                    <a:p>
                      <a:pPr fontAlgn="t"/>
                      <a:r>
                        <a:rPr lang="en-IN" sz="1600" dirty="0"/>
                        <a:t>8</a:t>
                      </a:r>
                    </a:p>
                  </a:txBody>
                  <a:tcPr marL="95250" marR="95250" marT="95250" marB="95250"/>
                </a:tc>
                <a:tc>
                  <a:txBody>
                    <a:bodyPr/>
                    <a:lstStyle/>
                    <a:p>
                      <a:pPr fontAlgn="t"/>
                      <a:r>
                        <a:rPr lang="en-IN" sz="1600"/>
                        <a:t>30.00GB</a:t>
                      </a:r>
                    </a:p>
                  </a:txBody>
                  <a:tcPr marL="95250" marR="95250" marT="95250" marB="95250"/>
                </a:tc>
                <a:tc>
                  <a:txBody>
                    <a:bodyPr/>
                    <a:lstStyle/>
                    <a:p>
                      <a:pPr fontAlgn="t"/>
                      <a:r>
                        <a:rPr lang="en-IN" sz="1600"/>
                        <a:t>82.9 cents</a:t>
                      </a:r>
                    </a:p>
                  </a:txBody>
                  <a:tcPr marL="95250" marR="95250" marT="95250" marB="95250"/>
                </a:tc>
              </a:tr>
              <a:tr h="537868">
                <a:tc>
                  <a:txBody>
                    <a:bodyPr/>
                    <a:lstStyle/>
                    <a:p>
                      <a:pPr fontAlgn="t"/>
                      <a:r>
                        <a:rPr lang="en-IN" sz="1600" dirty="0"/>
                        <a:t>Windows Azure Small VM</a:t>
                      </a:r>
                    </a:p>
                  </a:txBody>
                  <a:tcPr marL="95250" marR="95250" marT="95250" marB="95250"/>
                </a:tc>
                <a:tc>
                  <a:txBody>
                    <a:bodyPr/>
                    <a:lstStyle/>
                    <a:p>
                      <a:pPr fontAlgn="t"/>
                      <a:r>
                        <a:rPr lang="en-IN" sz="1600" dirty="0"/>
                        <a:t>1</a:t>
                      </a:r>
                    </a:p>
                  </a:txBody>
                  <a:tcPr marL="95250" marR="95250" marT="95250" marB="95250"/>
                </a:tc>
                <a:tc>
                  <a:txBody>
                    <a:bodyPr/>
                    <a:lstStyle/>
                    <a:p>
                      <a:pPr fontAlgn="t"/>
                      <a:r>
                        <a:rPr lang="en-IN" sz="1600"/>
                        <a:t>1.75GB</a:t>
                      </a:r>
                    </a:p>
                  </a:txBody>
                  <a:tcPr marL="95250" marR="95250" marT="95250" marB="95250"/>
                </a:tc>
                <a:tc>
                  <a:txBody>
                    <a:bodyPr/>
                    <a:lstStyle/>
                    <a:p>
                      <a:pPr fontAlgn="t"/>
                      <a:r>
                        <a:rPr lang="en-IN" sz="1600"/>
                        <a:t>6 cents</a:t>
                      </a:r>
                    </a:p>
                  </a:txBody>
                  <a:tcPr marL="95250" marR="95250" marT="95250" marB="95250"/>
                </a:tc>
              </a:tr>
              <a:tr h="697746">
                <a:tc>
                  <a:txBody>
                    <a:bodyPr/>
                    <a:lstStyle/>
                    <a:p>
                      <a:pPr fontAlgn="t"/>
                      <a:r>
                        <a:rPr lang="en-IN" sz="1600"/>
                        <a:t>Windows Azure Medium VM</a:t>
                      </a:r>
                    </a:p>
                  </a:txBody>
                  <a:tcPr marL="95250" marR="95250" marT="95250" marB="95250"/>
                </a:tc>
                <a:tc>
                  <a:txBody>
                    <a:bodyPr/>
                    <a:lstStyle/>
                    <a:p>
                      <a:pPr fontAlgn="t"/>
                      <a:r>
                        <a:rPr lang="en-IN" sz="1600"/>
                        <a:t>2</a:t>
                      </a:r>
                    </a:p>
                  </a:txBody>
                  <a:tcPr marL="95250" marR="95250" marT="95250" marB="95250"/>
                </a:tc>
                <a:tc>
                  <a:txBody>
                    <a:bodyPr/>
                    <a:lstStyle/>
                    <a:p>
                      <a:pPr fontAlgn="t"/>
                      <a:r>
                        <a:rPr lang="en-IN" sz="1600" dirty="0"/>
                        <a:t>3.50GB</a:t>
                      </a:r>
                    </a:p>
                  </a:txBody>
                  <a:tcPr marL="95250" marR="95250" marT="95250" marB="95250"/>
                </a:tc>
                <a:tc>
                  <a:txBody>
                    <a:bodyPr/>
                    <a:lstStyle/>
                    <a:p>
                      <a:pPr fontAlgn="t"/>
                      <a:r>
                        <a:rPr lang="en-IN" sz="1600" dirty="0"/>
                        <a:t>12 cents</a:t>
                      </a:r>
                    </a:p>
                  </a:txBody>
                  <a:tcPr marL="95250" marR="95250" marT="95250" marB="95250"/>
                </a:tc>
              </a:tr>
              <a:tr h="697746">
                <a:tc>
                  <a:txBody>
                    <a:bodyPr/>
                    <a:lstStyle/>
                    <a:p>
                      <a:pPr fontAlgn="t"/>
                      <a:r>
                        <a:rPr lang="en-IN" sz="1600" dirty="0"/>
                        <a:t>Windows Azure </a:t>
                      </a:r>
                      <a:r>
                        <a:rPr lang="en-IN" sz="1600" dirty="0" smtClean="0"/>
                        <a:t>X-Large </a:t>
                      </a:r>
                      <a:r>
                        <a:rPr lang="en-IN" sz="1600" dirty="0"/>
                        <a:t>VM</a:t>
                      </a:r>
                    </a:p>
                  </a:txBody>
                  <a:tcPr marL="95250" marR="95250" marT="95250" marB="95250"/>
                </a:tc>
                <a:tc>
                  <a:txBody>
                    <a:bodyPr/>
                    <a:lstStyle/>
                    <a:p>
                      <a:pPr fontAlgn="t"/>
                      <a:r>
                        <a:rPr lang="en-IN" sz="1600"/>
                        <a:t>8</a:t>
                      </a:r>
                    </a:p>
                  </a:txBody>
                  <a:tcPr marL="95250" marR="95250" marT="95250" marB="95250"/>
                </a:tc>
                <a:tc>
                  <a:txBody>
                    <a:bodyPr/>
                    <a:lstStyle/>
                    <a:p>
                      <a:pPr fontAlgn="t"/>
                      <a:r>
                        <a:rPr lang="en-IN" sz="1600"/>
                        <a:t>14.00GB</a:t>
                      </a:r>
                    </a:p>
                  </a:txBody>
                  <a:tcPr marL="95250" marR="95250" marT="95250" marB="95250"/>
                </a:tc>
                <a:tc>
                  <a:txBody>
                    <a:bodyPr/>
                    <a:lstStyle/>
                    <a:p>
                      <a:pPr fontAlgn="t"/>
                      <a:r>
                        <a:rPr lang="en-IN" sz="1600" dirty="0"/>
                        <a:t>48 cents</a:t>
                      </a:r>
                    </a:p>
                  </a:txBody>
                  <a:tcPr marL="95250" marR="95250" marT="95250" marB="9525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381000"/>
            <a:ext cx="6589199" cy="1143000"/>
          </a:xfrm>
        </p:spPr>
        <p:txBody>
          <a:bodyPr/>
          <a:lstStyle/>
          <a:p>
            <a:r>
              <a:rPr lang="en-IN" b="1" dirty="0" smtClean="0">
                <a:effectLst>
                  <a:outerShdw blurRad="38100" dist="38100" dir="2700000" algn="tl">
                    <a:srgbClr val="000000">
                      <a:alpha val="43137"/>
                    </a:srgbClr>
                  </a:outerShdw>
                </a:effectLst>
              </a:rPr>
              <a:t> Price Comparison :</a:t>
            </a:r>
            <a:endParaRPr lang="en-IN" b="1" dirty="0">
              <a:effectLst>
                <a:outerShdw blurRad="38100" dist="38100" dir="2700000" algn="tl">
                  <a:srgbClr val="000000">
                    <a:alpha val="43137"/>
                  </a:srgbClr>
                </a:outerShdw>
              </a:effectLst>
            </a:endParaRPr>
          </a:p>
        </p:txBody>
      </p:sp>
      <p:pic>
        <p:nvPicPr>
          <p:cNvPr id="3074" name="Picture 2" descr="C:\Users\Agraj Kulshrestha\Google Drive\Stream Seminar\dacapo-results-cost-100422581-orig.jpg"/>
          <p:cNvPicPr>
            <a:picLocks noChangeAspect="1" noChangeArrowheads="1"/>
          </p:cNvPicPr>
          <p:nvPr/>
        </p:nvPicPr>
        <p:blipFill>
          <a:blip r:embed="rId2"/>
          <a:srcRect t="18617" b="2789"/>
          <a:stretch>
            <a:fillRect/>
          </a:stretch>
        </p:blipFill>
        <p:spPr bwMode="auto">
          <a:xfrm>
            <a:off x="338714" y="1264920"/>
            <a:ext cx="8774806" cy="5562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Comparison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7170" name="Picture 2" descr="C:\Users\Agraj Kulshrestha\Google Drive\Stream Seminar\dacapo-results-time-100422580-orig.jpg"/>
          <p:cNvPicPr>
            <a:picLocks noChangeAspect="1" noChangeArrowheads="1"/>
          </p:cNvPicPr>
          <p:nvPr/>
        </p:nvPicPr>
        <p:blipFill>
          <a:blip r:embed="rId2"/>
          <a:srcRect t="18000" b="2000"/>
          <a:stretch>
            <a:fillRect/>
          </a:stretch>
        </p:blipFill>
        <p:spPr bwMode="auto">
          <a:xfrm>
            <a:off x="381000" y="1393511"/>
            <a:ext cx="8494633" cy="5257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Hosting on Demand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What is hosting??</a:t>
            </a:r>
            <a:endParaRPr lang="en-IN" dirty="0"/>
          </a:p>
        </p:txBody>
      </p:sp>
      <p:pic>
        <p:nvPicPr>
          <p:cNvPr id="5122" name="Picture 2" descr="C:\Users\Agraj Kulshrestha\Google Drive\Stream Seminar\cloud-computing (1).jpg"/>
          <p:cNvPicPr>
            <a:picLocks noChangeAspect="1" noChangeArrowheads="1"/>
          </p:cNvPicPr>
          <p:nvPr/>
        </p:nvPicPr>
        <p:blipFill>
          <a:blip r:embed="rId2" cstate="print"/>
          <a:srcRect/>
          <a:stretch>
            <a:fillRect/>
          </a:stretch>
        </p:blipFill>
        <p:spPr bwMode="auto">
          <a:xfrm>
            <a:off x="1676400" y="2209800"/>
            <a:ext cx="5867399" cy="440054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8600"/>
            <a:ext cx="7095067" cy="1142999"/>
          </a:xfrm>
        </p:spPr>
        <p:txBody>
          <a:bodyPr>
            <a:normAutofit fontScale="90000"/>
          </a:bodyPr>
          <a:lstStyle/>
          <a:p>
            <a:r>
              <a:rPr lang="en-IN" sz="3600" b="1" dirty="0" smtClean="0">
                <a:effectLst>
                  <a:outerShdw blurRad="38100" dist="38100" dir="2700000" algn="tl">
                    <a:srgbClr val="000000">
                      <a:alpha val="43137"/>
                    </a:srgbClr>
                  </a:outerShdw>
                </a:effectLst>
              </a:rPr>
              <a:t>ODC-- ON DEMAND COMPUTING</a:t>
            </a:r>
            <a:endParaRPr lang="en-IN"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47800" y="1752600"/>
            <a:ext cx="7095067" cy="4800600"/>
          </a:xfrm>
        </p:spPr>
        <p:txBody>
          <a:bodyPr/>
          <a:lstStyle/>
          <a:p>
            <a:pPr marL="342900" indent="-342900">
              <a:buFont typeface="Wingdings" panose="05000000000000000000" pitchFamily="2" charset="2"/>
              <a:buChar char="Ø"/>
            </a:pPr>
            <a:r>
              <a:rPr lang="en-IN" sz="2000" dirty="0" smtClean="0">
                <a:solidFill>
                  <a:schemeClr val="tx1"/>
                </a:solidFill>
              </a:rPr>
              <a:t>On demand computing is also referred to as WEB based services that are procured on</a:t>
            </a:r>
            <a:r>
              <a:rPr lang="en-IN" sz="2000" b="1" dirty="0" smtClean="0">
                <a:solidFill>
                  <a:schemeClr val="tx1"/>
                </a:solidFill>
                <a:effectLst>
                  <a:outerShdw blurRad="38100" dist="38100" dir="2700000" algn="tl">
                    <a:srgbClr val="000000">
                      <a:alpha val="43137"/>
                    </a:srgbClr>
                  </a:outerShdw>
                </a:effectLst>
              </a:rPr>
              <a:t> pay </a:t>
            </a:r>
            <a:r>
              <a:rPr lang="en-IN" sz="2000" dirty="0" smtClean="0">
                <a:solidFill>
                  <a:schemeClr val="tx1"/>
                </a:solidFill>
              </a:rPr>
              <a:t>and</a:t>
            </a:r>
            <a:r>
              <a:rPr lang="en-IN" sz="2000" b="1" dirty="0" smtClean="0">
                <a:solidFill>
                  <a:schemeClr val="tx1"/>
                </a:solidFill>
                <a:effectLst>
                  <a:outerShdw blurRad="38100" dist="38100" dir="2700000" algn="tl">
                    <a:srgbClr val="000000">
                      <a:alpha val="43137"/>
                    </a:srgbClr>
                  </a:outerShdw>
                </a:effectLst>
              </a:rPr>
              <a:t> use basis. </a:t>
            </a:r>
            <a:r>
              <a:rPr lang="en-IN" sz="2000" dirty="0" smtClean="0">
                <a:solidFill>
                  <a:schemeClr val="tx1"/>
                </a:solidFill>
              </a:rPr>
              <a:t>On demand functionality of cloud computing was developed to cater varying demands of computing resources by users. It is not feasible to maintain resources because there can be huge fluctuations in demands.</a:t>
            </a:r>
          </a:p>
          <a:p>
            <a:pPr marL="342900" indent="-342900">
              <a:buFont typeface="Wingdings" panose="05000000000000000000" pitchFamily="2" charset="2"/>
              <a:buChar char="Ø"/>
            </a:pPr>
            <a:r>
              <a:rPr lang="en-IN" sz="2000" dirty="0" smtClean="0">
                <a:solidFill>
                  <a:schemeClr val="tx1"/>
                </a:solidFill>
              </a:rPr>
              <a:t>It marks the foundation of </a:t>
            </a:r>
            <a:r>
              <a:rPr lang="en-IN" sz="2000" b="1" dirty="0" smtClean="0">
                <a:solidFill>
                  <a:schemeClr val="tx1"/>
                </a:solidFill>
                <a:effectLst>
                  <a:outerShdw blurRad="38100" dist="38100" dir="2700000" algn="tl">
                    <a:srgbClr val="000000">
                      <a:alpha val="43137"/>
                    </a:srgbClr>
                  </a:outerShdw>
                </a:effectLst>
              </a:rPr>
              <a:t>utility based services</a:t>
            </a:r>
            <a:r>
              <a:rPr lang="en-IN" sz="2000" dirty="0" smtClean="0">
                <a:solidFill>
                  <a:schemeClr val="tx1"/>
                </a:solidFill>
              </a:rPr>
              <a:t> for cloud computing users.</a:t>
            </a:r>
          </a:p>
          <a:p>
            <a:endParaRPr lang="en-IN" sz="20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32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Backend Computing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Is backend server required? What does it do?</a:t>
            </a:r>
            <a:endParaRPr lang="en-IN" dirty="0"/>
          </a:p>
        </p:txBody>
      </p:sp>
      <p:pic>
        <p:nvPicPr>
          <p:cNvPr id="6146" name="Picture 2" descr="C:\Users\Agraj Kulshrestha\Google Drive\Stream Seminar\Cloud Save (3).png"/>
          <p:cNvPicPr>
            <a:picLocks noChangeAspect="1" noChangeArrowheads="1"/>
          </p:cNvPicPr>
          <p:nvPr/>
        </p:nvPicPr>
        <p:blipFill>
          <a:blip r:embed="rId2"/>
          <a:srcRect/>
          <a:stretch>
            <a:fillRect/>
          </a:stretch>
        </p:blipFill>
        <p:spPr bwMode="auto">
          <a:xfrm>
            <a:off x="1030287" y="2667000"/>
            <a:ext cx="7504113" cy="3810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r>
              <a:rPr lang="en-IN" sz="7200" b="1" dirty="0" smtClean="0">
                <a:effectLst>
                  <a:outerShdw blurRad="38100" dist="38100" dir="2700000" algn="tl">
                    <a:srgbClr val="000000">
                      <a:alpha val="43137"/>
                    </a:srgbClr>
                  </a:outerShdw>
                </a:effectLst>
              </a:rPr>
              <a:t>Outsourcing??</a:t>
            </a:r>
            <a:endParaRPr lang="en-IN" sz="7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Outsourcing v/s Cloud-Sourcing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solidFill>
                  <a:schemeClr val="tx1"/>
                </a:solidFill>
              </a:rPr>
              <a:t>Outsourcing is a recent trend by business personals to reduce costs by transferring portions of work to outside suppliers rather than completing it internally.</a:t>
            </a:r>
          </a:p>
          <a:p>
            <a:r>
              <a:rPr lang="en-IN" sz="2000" dirty="0" smtClean="0">
                <a:solidFill>
                  <a:schemeClr val="tx1"/>
                </a:solidFill>
              </a:rPr>
              <a:t>Cloud Sourcing involves asking companies over the internet to take hold of specific tasks. Over the cloud, it does not require the company to provide infrastructure to the outsourced company.</a:t>
            </a:r>
          </a:p>
          <a:p>
            <a:pPr>
              <a:buNone/>
            </a:pPr>
            <a:endParaRPr lang="en-IN" sz="20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381001"/>
            <a:ext cx="6600451" cy="990599"/>
          </a:xfrm>
        </p:spPr>
        <p:txBody>
          <a:bodyPr>
            <a:normAutofit/>
          </a:bodyPr>
          <a:lstStyle/>
          <a:p>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virtualization….</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524000"/>
            <a:ext cx="3352800" cy="5029200"/>
          </a:xfrm>
        </p:spPr>
        <p:txBody>
          <a:bodyPr>
            <a:normAutofit/>
          </a:bodyPr>
          <a:lstStyle/>
          <a:p>
            <a:pPr marL="285750" indent="-285750">
              <a:buFont typeface="Wingdings" panose="05000000000000000000" pitchFamily="2" charset="2"/>
              <a:buChar char="ü"/>
            </a:pPr>
            <a:r>
              <a:rPr lang="en-IN" dirty="0" smtClean="0"/>
              <a:t>Virtualization in computing is the creation of a virtual version of something such as hardware platform, operating system, a storage device or network resources.</a:t>
            </a:r>
          </a:p>
          <a:p>
            <a:pPr marL="285750" indent="-285750">
              <a:buFont typeface="Wingdings" panose="05000000000000000000" pitchFamily="2" charset="2"/>
              <a:buChar char="ü"/>
            </a:pPr>
            <a:r>
              <a:rPr lang="en-IN" dirty="0" smtClean="0"/>
              <a:t>It </a:t>
            </a:r>
            <a:r>
              <a:rPr lang="en-IN" dirty="0"/>
              <a:t>allows to share a single physical instance of a resource or an application among multiple customers and organizations. </a:t>
            </a:r>
            <a:endParaRPr lang="en-IN" dirty="0" smtClean="0"/>
          </a:p>
          <a:p>
            <a:endParaRPr lang="en-IN" dirty="0"/>
          </a:p>
        </p:txBody>
      </p:sp>
      <p:pic>
        <p:nvPicPr>
          <p:cNvPr id="4" name="Picture 2" descr="C:\Users\Agraj Kulshrestha\Google Drive\Stream Seminar\Pathmark-VMware-virtualization-cloud1.png"/>
          <p:cNvPicPr>
            <a:picLocks noChangeAspect="1" noChangeArrowheads="1"/>
          </p:cNvPicPr>
          <p:nvPr/>
        </p:nvPicPr>
        <p:blipFill>
          <a:blip r:embed="rId2"/>
          <a:srcRect/>
          <a:stretch>
            <a:fillRect/>
          </a:stretch>
        </p:blipFill>
        <p:spPr bwMode="auto">
          <a:xfrm>
            <a:off x="4953000" y="1409700"/>
            <a:ext cx="4038482" cy="5143500"/>
          </a:xfrm>
          <a:prstGeom prst="rect">
            <a:avLst/>
          </a:prstGeom>
          <a:noFill/>
        </p:spPr>
      </p:pic>
    </p:spTree>
    <p:extLst>
      <p:ext uri="{BB962C8B-B14F-4D97-AF65-F5344CB8AC3E}">
        <p14:creationId xmlns:p14="http://schemas.microsoft.com/office/powerpoint/2010/main" val="375496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IN" sz="6600" b="1" dirty="0" smtClean="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Cloud?</a:t>
            </a:r>
            <a:endParaRPr lang="en-IN" sz="6600" b="1" dirty="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1842184" y="3287660"/>
            <a:ext cx="2874596" cy="745488"/>
          </a:xfrm>
        </p:spPr>
        <p:txBody>
          <a:bodyPr/>
          <a:lstStyle/>
          <a:p>
            <a:r>
              <a:rPr lang="en-IN" u="sng" dirty="0" smtClean="0">
                <a:latin typeface="Times New Roman" panose="02020603050405020304" pitchFamily="18" charset="0"/>
                <a:cs typeface="Times New Roman" panose="02020603050405020304" pitchFamily="18" charset="0"/>
              </a:rPr>
              <a:t>Before virtualization</a:t>
            </a:r>
            <a:endParaRPr lang="en-IN" u="sng"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524001" y="4038600"/>
            <a:ext cx="3124199" cy="2819400"/>
          </a:xfrm>
        </p:spPr>
        <p:txBody>
          <a:bodyPr>
            <a:normAutofit/>
          </a:bodyPr>
          <a:lstStyle/>
          <a:p>
            <a:r>
              <a:rPr lang="en-IN" sz="1600" dirty="0" smtClean="0"/>
              <a:t>Single OS per machine</a:t>
            </a:r>
          </a:p>
          <a:p>
            <a:r>
              <a:rPr lang="en-IN" sz="1600" dirty="0" smtClean="0"/>
              <a:t>Software and Hardware tightly occupied.</a:t>
            </a:r>
          </a:p>
          <a:p>
            <a:r>
              <a:rPr lang="en-IN" sz="1600" dirty="0" smtClean="0"/>
              <a:t>Underutilized resources</a:t>
            </a:r>
          </a:p>
          <a:p>
            <a:r>
              <a:rPr lang="en-IN" sz="1600" dirty="0" smtClean="0"/>
              <a:t>Costly infrastructure</a:t>
            </a:r>
          </a:p>
          <a:p>
            <a:r>
              <a:rPr lang="en-IN" sz="1600" dirty="0" smtClean="0"/>
              <a:t>Running multiple apps on same machine creates conflicts.</a:t>
            </a:r>
            <a:endParaRPr lang="en-IN" sz="1600" dirty="0"/>
          </a:p>
        </p:txBody>
      </p:sp>
      <p:sp>
        <p:nvSpPr>
          <p:cNvPr id="5" name="Text Placeholder 4"/>
          <p:cNvSpPr>
            <a:spLocks noGrp="1"/>
          </p:cNvSpPr>
          <p:nvPr>
            <p:ph type="body" sz="quarter" idx="3"/>
          </p:nvPr>
        </p:nvSpPr>
        <p:spPr>
          <a:xfrm>
            <a:off x="5791200" y="3121872"/>
            <a:ext cx="2873239" cy="894660"/>
          </a:xfrm>
        </p:spPr>
        <p:txBody>
          <a:bodyPr/>
          <a:lstStyle/>
          <a:p>
            <a:r>
              <a:rPr lang="en-IN" u="sng" dirty="0" smtClean="0">
                <a:latin typeface="Times New Roman" panose="02020603050405020304" pitchFamily="18" charset="0"/>
                <a:cs typeface="Times New Roman" panose="02020603050405020304" pitchFamily="18" charset="0"/>
              </a:rPr>
              <a:t>After virtualization</a:t>
            </a:r>
            <a:endParaRPr lang="en-IN" u="sng"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5333715" y="4033148"/>
            <a:ext cx="3195680" cy="2824852"/>
          </a:xfrm>
        </p:spPr>
        <p:txBody>
          <a:bodyPr>
            <a:normAutofit/>
          </a:bodyPr>
          <a:lstStyle/>
          <a:p>
            <a:r>
              <a:rPr lang="en-IN" sz="1600" dirty="0" smtClean="0"/>
              <a:t>Independent of Hardware</a:t>
            </a:r>
          </a:p>
          <a:p>
            <a:r>
              <a:rPr lang="en-IN" sz="1600" dirty="0" smtClean="0"/>
              <a:t>Manages OS and apps as a single unit by encapsulating them.</a:t>
            </a:r>
          </a:p>
          <a:p>
            <a:r>
              <a:rPr lang="en-IN" sz="1600" dirty="0" smtClean="0"/>
              <a:t>VM can be provisioned to any  machine.</a:t>
            </a:r>
            <a:endParaRPr lang="en-IN" sz="1600" dirty="0"/>
          </a:p>
        </p:txBody>
      </p:sp>
      <p:pic>
        <p:nvPicPr>
          <p:cNvPr id="7" name="Picture 6"/>
          <p:cNvPicPr>
            <a:picLocks noChangeAspect="1"/>
          </p:cNvPicPr>
          <p:nvPr/>
        </p:nvPicPr>
        <p:blipFill>
          <a:blip r:embed="rId2"/>
          <a:stretch>
            <a:fillRect/>
          </a:stretch>
        </p:blipFill>
        <p:spPr>
          <a:xfrm>
            <a:off x="1493521" y="-152400"/>
            <a:ext cx="7391400" cy="3657600"/>
          </a:xfrm>
          <a:prstGeom prst="rect">
            <a:avLst/>
          </a:prstGeom>
        </p:spPr>
      </p:pic>
    </p:spTree>
    <p:extLst>
      <p:ext uri="{BB962C8B-B14F-4D97-AF65-F5344CB8AC3E}">
        <p14:creationId xmlns:p14="http://schemas.microsoft.com/office/powerpoint/2010/main" val="710289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SOA – Service Oriented Architecture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a:t>A service-oriented architecture is essentially a collection of services. These services communicate with each other. The communication can involve either simple data passing or it could involve two or more services coordinating some activity. </a:t>
            </a:r>
            <a:endParaRPr lang="en-IN" sz="2000" dirty="0" smtClean="0"/>
          </a:p>
          <a:p>
            <a:r>
              <a:rPr lang="en-IN" sz="2000" dirty="0" smtClean="0"/>
              <a:t>Cloud has dedicated architecture depending upon the services it has to give to customers.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Size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t>Storage size is constantly increasing decade by decade and one of the biggest reason is data duplicity.</a:t>
            </a:r>
          </a:p>
          <a:p>
            <a:pPr marL="0" indent="0">
              <a:buNone/>
            </a:pPr>
            <a:r>
              <a:rPr lang="en-IN" sz="2000" u="sng" dirty="0" smtClean="0"/>
              <a:t/>
            </a:r>
            <a:br>
              <a:rPr lang="en-IN" sz="2000" u="sng" dirty="0" smtClean="0"/>
            </a:br>
            <a:r>
              <a:rPr lang="en-IN" sz="2000" u="sng" dirty="0" smtClean="0"/>
              <a:t>Example:</a:t>
            </a:r>
            <a:r>
              <a:rPr lang="en-IN" sz="2000" dirty="0" smtClean="0"/>
              <a:t> We download a movie and then share it with our friends, but it costs a lot of data storages.</a:t>
            </a:r>
            <a:br>
              <a:rPr lang="en-IN" sz="2000" dirty="0" smtClean="0"/>
            </a:br>
            <a:r>
              <a:rPr lang="en-IN" sz="2000" dirty="0" smtClean="0"/>
              <a:t>Cloud can help us sharing data instead of distributing it rather saying duplicating it.</a:t>
            </a:r>
            <a:endParaRPr lang="en-IN"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latin typeface="Times New Roman" panose="02020603050405020304" pitchFamily="18" charset="0"/>
                <a:cs typeface="Times New Roman" panose="02020603050405020304" pitchFamily="18" charset="0"/>
              </a:rPr>
              <a:t>Home Sweet </a:t>
            </a:r>
            <a:r>
              <a:rPr lang="en-IN" sz="3200" b="1" i="1" dirty="0">
                <a:latin typeface="Times New Roman" panose="02020603050405020304" pitchFamily="18" charset="0"/>
                <a:cs typeface="Times New Roman" panose="02020603050405020304" pitchFamily="18" charset="0"/>
              </a:rPr>
              <a:t>Connected</a:t>
            </a:r>
            <a:r>
              <a:rPr lang="en-IN" sz="32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Home :</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a:t>
            </a:r>
            <a:r>
              <a:rPr lang="en-IN"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Personal </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allows you to enjoy your everything in a connected home</a:t>
            </a:r>
            <a:r>
              <a:rPr lang="en-IN"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Private Cloud  has very vast usability in house .It provides services within an organization for maintaining the security and privacy.</a:t>
            </a:r>
            <a:endParaRPr lang="en-IN" dirty="0"/>
          </a:p>
          <a:p>
            <a:r>
              <a:rPr lang="en-IN" dirty="0"/>
              <a:t>Personal Cloud is a cool, secure place to load and store all of your favourite music and movies along with a lifetime of </a:t>
            </a:r>
            <a:r>
              <a:rPr lang="en-IN" dirty="0" smtClean="0"/>
              <a:t>photos with every media devices(PC,TV). </a:t>
            </a:r>
            <a:r>
              <a:rPr lang="en-IN" dirty="0"/>
              <a:t>Your everything.</a:t>
            </a:r>
          </a:p>
          <a:p>
            <a:endParaRPr lang="en-IN" dirty="0"/>
          </a:p>
        </p:txBody>
      </p:sp>
      <p:pic>
        <p:nvPicPr>
          <p:cNvPr id="4" name="Picture 3"/>
          <p:cNvPicPr>
            <a:picLocks noChangeAspect="1"/>
          </p:cNvPicPr>
          <p:nvPr/>
        </p:nvPicPr>
        <p:blipFill>
          <a:blip r:embed="rId2"/>
          <a:stretch>
            <a:fillRect/>
          </a:stretch>
        </p:blipFill>
        <p:spPr>
          <a:xfrm>
            <a:off x="4796790" y="4191000"/>
            <a:ext cx="3752850" cy="25241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Requirements to Access a Cloud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Internet connection with bandwidth according to the work.</a:t>
            </a:r>
          </a:p>
          <a:p>
            <a:r>
              <a:rPr lang="en-IN" dirty="0" smtClean="0"/>
              <a:t>Proper computer devices to stay connected to and configuration to reduce latency.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810000"/>
            <a:ext cx="5181600" cy="268318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Computing Examples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Here we go with how the processing becomes efficient with EC2 (Elastic Cloud Computing)...</a:t>
            </a:r>
          </a:p>
          <a:p>
            <a:r>
              <a:rPr lang="en-IN" dirty="0" smtClean="0"/>
              <a:t>Storage services with S3...</a:t>
            </a:r>
          </a:p>
          <a:p>
            <a:r>
              <a:rPr lang="en-IN" dirty="0" smtClean="0"/>
              <a:t>Mobile HUB...</a:t>
            </a:r>
          </a:p>
          <a:p>
            <a:r>
              <a:rPr lang="en-IN" dirty="0" smtClean="0"/>
              <a:t>And much more.</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Indian Cloud Service Providers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Infosys – Cloud Services and Solutions</a:t>
            </a:r>
          </a:p>
          <a:p>
            <a:r>
              <a:rPr lang="en-IN" dirty="0" err="1" smtClean="0"/>
              <a:t>Extentia</a:t>
            </a:r>
            <a:r>
              <a:rPr lang="en-IN" dirty="0" smtClean="0"/>
              <a:t> – Cloud Services</a:t>
            </a:r>
          </a:p>
          <a:p>
            <a:r>
              <a:rPr lang="en-IN" dirty="0" smtClean="0"/>
              <a:t>Orange </a:t>
            </a:r>
            <a:r>
              <a:rPr lang="en-IN" dirty="0" err="1" smtClean="0"/>
              <a:t>Scape</a:t>
            </a:r>
            <a:r>
              <a:rPr lang="en-IN" dirty="0" smtClean="0"/>
              <a:t> – Platform as a Service Provider</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1264556"/>
            <a:ext cx="1545766" cy="1191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70" y="3505200"/>
            <a:ext cx="2381250" cy="1905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3088" y="3505200"/>
            <a:ext cx="4780795" cy="1905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3444" y="5430209"/>
            <a:ext cx="3209925" cy="14192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322" y="182150"/>
            <a:ext cx="6589199" cy="1280890"/>
          </a:xfrm>
        </p:spPr>
        <p:txBody>
          <a:bodyPr/>
          <a:lstStyle/>
          <a:p>
            <a:r>
              <a:rPr lang="en-IN"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MeghRaj</a:t>
            </a: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Cloud by Indian Government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3276601"/>
            <a:ext cx="8229600" cy="2438399"/>
          </a:xfrm>
        </p:spPr>
        <p:txBody>
          <a:bodyPr>
            <a:normAutofit/>
          </a:bodyPr>
          <a:lstStyle/>
          <a:p>
            <a:r>
              <a:rPr lang="en-IN" dirty="0" smtClean="0"/>
              <a:t>To utilise and harness the benefits of Cloud Computing, Government of India has embarked upon an ambitious initiative - "GI Cloud" which has been named as '</a:t>
            </a:r>
            <a:r>
              <a:rPr lang="en-IN" dirty="0" err="1" smtClean="0"/>
              <a:t>MeghRaj</a:t>
            </a:r>
            <a:r>
              <a:rPr lang="en-IN" dirty="0" smtClean="0"/>
              <a:t>'.  </a:t>
            </a:r>
          </a:p>
          <a:p>
            <a:r>
              <a:rPr lang="en-IN" dirty="0" smtClean="0"/>
              <a:t>The </a:t>
            </a:r>
            <a:r>
              <a:rPr lang="en-IN" dirty="0"/>
              <a:t>focus of this initiative is to accelerate delivery of e-services in the country while optimizing ICT spending of the Government. This will ensure optimum utilization of the infrastructure and speed up the development and deployment of </a:t>
            </a:r>
            <a:r>
              <a:rPr lang="en-IN" dirty="0" err="1"/>
              <a:t>eGov</a:t>
            </a:r>
            <a:r>
              <a:rPr lang="en-IN" dirty="0"/>
              <a:t> applications. </a:t>
            </a:r>
          </a:p>
        </p:txBody>
      </p:sp>
      <p:pic>
        <p:nvPicPr>
          <p:cNvPr id="1026" name="Picture 2" descr="C:\Users\Agraj Kulshrestha\Google Drive\Stream Seminar\logo.png"/>
          <p:cNvPicPr>
            <a:picLocks noChangeAspect="1" noChangeArrowheads="1"/>
          </p:cNvPicPr>
          <p:nvPr/>
        </p:nvPicPr>
        <p:blipFill>
          <a:blip r:embed="rId2"/>
          <a:srcRect/>
          <a:stretch>
            <a:fillRect/>
          </a:stretch>
        </p:blipFill>
        <p:spPr bwMode="auto">
          <a:xfrm>
            <a:off x="3581400" y="1447800"/>
            <a:ext cx="4800601" cy="1527464"/>
          </a:xfrm>
          <a:prstGeom prst="rect">
            <a:avLst/>
          </a:prstGeom>
          <a:noFill/>
        </p:spPr>
      </p:pic>
      <p:pic>
        <p:nvPicPr>
          <p:cNvPr id="4" name="Picture 3"/>
          <p:cNvPicPr>
            <a:picLocks noChangeAspect="1"/>
          </p:cNvPicPr>
          <p:nvPr/>
        </p:nvPicPr>
        <p:blipFill>
          <a:blip r:embed="rId3"/>
          <a:stretch>
            <a:fillRect/>
          </a:stretch>
        </p:blipFill>
        <p:spPr>
          <a:xfrm>
            <a:off x="2362200" y="1597950"/>
            <a:ext cx="1066800" cy="137731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for Reduced Storage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t>The cloud has advantages of reduced storage by sharing instead of copying.</a:t>
            </a:r>
          </a:p>
          <a:p>
            <a:r>
              <a:rPr lang="en-IN" sz="2000" dirty="0" smtClean="0"/>
              <a:t>Movies and Music gives you best example.</a:t>
            </a:r>
          </a:p>
          <a:p>
            <a:r>
              <a:rPr lang="en-IN" sz="2000" dirty="0" smtClean="0"/>
              <a:t>Docs sharing is very effective for authenticity of documents.</a:t>
            </a:r>
          </a:p>
          <a:p>
            <a:r>
              <a:rPr lang="en-IN" sz="2000" dirty="0" smtClean="0"/>
              <a:t>Software piracy can also be reduced by keeping data on cloud since cracks and licenses cannot be stored on cloud.</a:t>
            </a: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Linked Technologies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990599"/>
          </a:xfrm>
        </p:spPr>
        <p:txBody>
          <a:bodyPr>
            <a:normAutofit/>
          </a:bodyPr>
          <a:lstStyle/>
          <a:p>
            <a:r>
              <a:rPr lang="en-IN" sz="2800" dirty="0" smtClean="0"/>
              <a:t>Big Data Analytics</a:t>
            </a:r>
          </a:p>
        </p:txBody>
      </p:sp>
      <p:sp>
        <p:nvSpPr>
          <p:cNvPr id="6" name="Content Placeholder 2"/>
          <p:cNvSpPr txBox="1">
            <a:spLocks/>
          </p:cNvSpPr>
          <p:nvPr/>
        </p:nvSpPr>
        <p:spPr>
          <a:xfrm>
            <a:off x="4648200" y="1600200"/>
            <a:ext cx="8229600" cy="990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Internet of Things</a:t>
            </a:r>
          </a:p>
        </p:txBody>
      </p:sp>
      <p:pic>
        <p:nvPicPr>
          <p:cNvPr id="11266" name="Picture 2" descr="C:\Users\Agraj Kulshrestha\Google Drive\Stream Seminar\BigData-pic.png"/>
          <p:cNvPicPr>
            <a:picLocks noChangeAspect="1" noChangeArrowheads="1"/>
          </p:cNvPicPr>
          <p:nvPr/>
        </p:nvPicPr>
        <p:blipFill>
          <a:blip r:embed="rId2"/>
          <a:srcRect/>
          <a:stretch>
            <a:fillRect/>
          </a:stretch>
        </p:blipFill>
        <p:spPr bwMode="auto">
          <a:xfrm>
            <a:off x="152399" y="2590800"/>
            <a:ext cx="4494817" cy="3124200"/>
          </a:xfrm>
          <a:prstGeom prst="rect">
            <a:avLst/>
          </a:prstGeom>
          <a:no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713" y="2573654"/>
            <a:ext cx="4314888" cy="314134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38200"/>
            <a:ext cx="6629400" cy="3785652"/>
          </a:xfrm>
          <a:prstGeom prst="rect">
            <a:avLst/>
          </a:prstGeom>
        </p:spPr>
        <p:txBody>
          <a:bodyPr wrap="square">
            <a:spAutoFit/>
          </a:bodyPr>
          <a:lstStyle/>
          <a:p>
            <a:r>
              <a:rPr lang="en-IN" sz="2000" b="1" dirty="0"/>
              <a:t>Cloud</a:t>
            </a:r>
            <a:r>
              <a:rPr lang="en-IN" sz="2000" dirty="0"/>
              <a:t>  is a service provider, with options of various kinds of services, including storage computing, backend etc</a:t>
            </a:r>
            <a:r>
              <a:rPr lang="en-IN" sz="2000" dirty="0" smtClean="0"/>
              <a:t>.</a:t>
            </a:r>
          </a:p>
          <a:p>
            <a:endParaRPr lang="en-IN" sz="2000" dirty="0"/>
          </a:p>
          <a:p>
            <a:pPr fontAlgn="base"/>
            <a:r>
              <a:rPr lang="en-IN" sz="2000" dirty="0"/>
              <a:t>In cloud computing, the word </a:t>
            </a:r>
            <a:r>
              <a:rPr lang="en-IN" sz="2000" dirty="0">
                <a:hlinkClick r:id="rId2"/>
              </a:rPr>
              <a:t>cloud</a:t>
            </a:r>
            <a:r>
              <a:rPr lang="en-IN" sz="2000" dirty="0"/>
              <a:t> (also phrased as "the cloud") is used as a metaphor for "</a:t>
            </a:r>
            <a:r>
              <a:rPr lang="en-IN" sz="2000" i="1" dirty="0"/>
              <a:t>the Internet</a:t>
            </a:r>
            <a:r>
              <a:rPr lang="en-IN" sz="2000" dirty="0"/>
              <a:t>," so the phrase </a:t>
            </a:r>
            <a:r>
              <a:rPr lang="en-IN" sz="2000" i="1" dirty="0"/>
              <a:t>cloud computing</a:t>
            </a:r>
            <a:r>
              <a:rPr lang="en-IN" sz="2000" dirty="0"/>
              <a:t> means "a type of Internet-based computing," where different services — such as servers, storage and applications — are delivered to an organization's computers and devices through the Internet.</a:t>
            </a:r>
            <a:endParaRPr lang="en-IN" sz="2000" b="1" i="1" dirty="0"/>
          </a:p>
          <a:p>
            <a:endParaRPr lang="en-IN" sz="2000" dirty="0"/>
          </a:p>
        </p:txBody>
      </p:sp>
    </p:spTree>
    <p:extLst>
      <p:ext uri="{BB962C8B-B14F-4D97-AF65-F5344CB8AC3E}">
        <p14:creationId xmlns:p14="http://schemas.microsoft.com/office/powerpoint/2010/main" val="2360233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 Data Embedded into Cloud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4000" y="2057400"/>
            <a:ext cx="4495800" cy="3777622"/>
          </a:xfrm>
        </p:spPr>
        <p:txBody>
          <a:bodyPr>
            <a:normAutofit fontScale="85000" lnSpcReduction="10000"/>
          </a:bodyPr>
          <a:lstStyle/>
          <a:p>
            <a:r>
              <a:rPr lang="en-IN" dirty="0"/>
              <a:t>Data handling and its analysis has become a hectic task.</a:t>
            </a:r>
            <a:endParaRPr lang="en-IN" dirty="0" smtClean="0"/>
          </a:p>
          <a:p>
            <a:r>
              <a:rPr lang="en-IN" dirty="0" smtClean="0"/>
              <a:t>The </a:t>
            </a:r>
            <a:r>
              <a:rPr lang="en-IN" dirty="0"/>
              <a:t>rise of cloud computing and cloud data stores have been a precursor and facilitator to the emergence of big data. Cloud computing is the commodification of computing time and data storage by means of standardized </a:t>
            </a:r>
            <a:r>
              <a:rPr lang="en-IN" dirty="0" smtClean="0"/>
              <a:t>technologies.</a:t>
            </a:r>
          </a:p>
          <a:p>
            <a:r>
              <a:rPr lang="en-IN" dirty="0" smtClean="0"/>
              <a:t>Unbelievably Facebook handles </a:t>
            </a:r>
            <a:r>
              <a:rPr lang="en-IN" b="1" dirty="0" smtClean="0"/>
              <a:t>300PB of data </a:t>
            </a:r>
            <a:r>
              <a:rPr lang="en-IN" dirty="0" smtClean="0"/>
              <a:t>every day.</a:t>
            </a:r>
          </a:p>
          <a:p>
            <a:r>
              <a:rPr lang="en-IN" b="1" dirty="0" err="1"/>
              <a:t>Hadoop</a:t>
            </a:r>
            <a:r>
              <a:rPr lang="en-IN" dirty="0"/>
              <a:t> is an open source, Java-based programming framework that supports the processing and storage of extremely large data sets in a distributed computing environment. </a:t>
            </a:r>
            <a:endParaRPr lang="en-IN" dirty="0" smtClean="0"/>
          </a:p>
        </p:txBody>
      </p:sp>
      <p:pic>
        <p:nvPicPr>
          <p:cNvPr id="4" name="Picture 3"/>
          <p:cNvPicPr>
            <a:picLocks noChangeAspect="1"/>
          </p:cNvPicPr>
          <p:nvPr/>
        </p:nvPicPr>
        <p:blipFill>
          <a:blip r:embed="rId2"/>
          <a:stretch>
            <a:fillRect/>
          </a:stretch>
        </p:blipFill>
        <p:spPr>
          <a:xfrm>
            <a:off x="5410200" y="2307911"/>
            <a:ext cx="3413760" cy="3276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07" y="152400"/>
            <a:ext cx="8686800" cy="1265238"/>
          </a:xfrm>
        </p:spPr>
        <p:txBody>
          <a:bodyPr>
            <a:normAutofit/>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 of Things Embedded into Cloud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t>Handling the data flow over internet for interaction between the devices.</a:t>
            </a:r>
          </a:p>
          <a:p>
            <a:r>
              <a:rPr lang="en-IN" sz="2000" dirty="0" smtClean="0"/>
              <a:t>Cloud provides uninterrupted processing of data and communication between the devices.</a:t>
            </a:r>
          </a:p>
          <a:p>
            <a:r>
              <a:rPr lang="en-IN" sz="2000" dirty="0"/>
              <a:t>Cloud computing and the </a:t>
            </a:r>
            <a:r>
              <a:rPr lang="en-IN" sz="2000" dirty="0" err="1" smtClean="0"/>
              <a:t>IoT</a:t>
            </a:r>
            <a:r>
              <a:rPr lang="en-IN" sz="2000" dirty="0" smtClean="0"/>
              <a:t> </a:t>
            </a:r>
            <a:r>
              <a:rPr lang="en-IN" sz="2000" dirty="0"/>
              <a:t>both serve to increase efficiency in our everyday tasks, and the two have a complimentary relationship. The </a:t>
            </a:r>
            <a:r>
              <a:rPr lang="en-IN" sz="2000" dirty="0" err="1"/>
              <a:t>IoT</a:t>
            </a:r>
            <a:r>
              <a:rPr lang="en-IN" sz="2000" dirty="0"/>
              <a:t> generates massive amounts of data, and cloud computing provides a pathway for that data to travel to its destination.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2400"/>
            <a:ext cx="6600451" cy="1371599"/>
          </a:xfrm>
        </p:spPr>
        <p:txBody>
          <a:bodyPr>
            <a:normAutofit fontScale="90000"/>
          </a:bodyPr>
          <a:lstStyle/>
          <a:p>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you might have missed…</a:t>
            </a:r>
            <a:b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RECENT DEVELOPMENTS IN CLOUD COMPUTING</a:t>
            </a:r>
            <a:endPar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Vertical Scroll 3"/>
          <p:cNvSpPr/>
          <p:nvPr/>
        </p:nvSpPr>
        <p:spPr>
          <a:xfrm>
            <a:off x="5838825" y="2087880"/>
            <a:ext cx="2438400" cy="3124200"/>
          </a:xfrm>
          <a:prstGeom prst="vertic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smtClean="0"/>
              <a:t>Improved encryption @</a:t>
            </a:r>
          </a:p>
          <a:p>
            <a:pPr algn="ctr"/>
            <a:r>
              <a:rPr lang="en-IN" b="1" dirty="0" smtClean="0"/>
              <a:t>CIPHERCLOUD</a:t>
            </a:r>
            <a:endParaRPr lang="en-IN" b="1" dirty="0"/>
          </a:p>
        </p:txBody>
      </p:sp>
      <p:sp>
        <p:nvSpPr>
          <p:cNvPr id="5" name="Subtitle 4"/>
          <p:cNvSpPr>
            <a:spLocks noGrp="1"/>
          </p:cNvSpPr>
          <p:nvPr>
            <p:ph type="subTitle" idx="1"/>
          </p:nvPr>
        </p:nvSpPr>
        <p:spPr>
          <a:xfrm>
            <a:off x="3459480" y="2087880"/>
            <a:ext cx="2562225" cy="3124200"/>
          </a:xfrm>
          <a:prstGeom prst="verticalScroll">
            <a:avLst/>
          </a:prstGeom>
        </p:spPr>
        <p:style>
          <a:lnRef idx="3">
            <a:schemeClr val="lt1"/>
          </a:lnRef>
          <a:fillRef idx="1">
            <a:schemeClr val="accent5"/>
          </a:fillRef>
          <a:effectRef idx="1">
            <a:schemeClr val="accent5"/>
          </a:effectRef>
          <a:fontRef idx="minor">
            <a:schemeClr val="lt1"/>
          </a:fontRef>
        </p:style>
        <p:txBody>
          <a:bodyPr rtlCol="0" anchor="ctr"/>
          <a:lstStyle/>
          <a:p>
            <a:r>
              <a:rPr lang="en-IN" b="1" dirty="0" smtClean="0">
                <a:solidFill>
                  <a:schemeClr val="bg1"/>
                </a:solidFill>
              </a:rPr>
              <a:t>Vending machine uses cloud technology to personalise your purchase !</a:t>
            </a:r>
            <a:endParaRPr lang="en-IN" b="1" dirty="0">
              <a:solidFill>
                <a:schemeClr val="bg1"/>
              </a:solidFill>
            </a:endParaRPr>
          </a:p>
        </p:txBody>
      </p:sp>
      <p:sp>
        <p:nvSpPr>
          <p:cNvPr id="6" name="Vertical Scroll 5"/>
          <p:cNvSpPr/>
          <p:nvPr/>
        </p:nvSpPr>
        <p:spPr>
          <a:xfrm>
            <a:off x="1203960" y="2087880"/>
            <a:ext cx="2438400" cy="3124200"/>
          </a:xfrm>
          <a:prstGeom prst="vertic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smtClean="0"/>
              <a:t>AWS launches free services to get </a:t>
            </a:r>
            <a:r>
              <a:rPr lang="en-IN" b="1" dirty="0" err="1" smtClean="0"/>
              <a:t>startups</a:t>
            </a:r>
            <a:r>
              <a:rPr lang="en-IN" b="1" dirty="0" smtClean="0"/>
              <a:t> on the cloud !</a:t>
            </a:r>
            <a:endParaRPr lang="en-IN" b="1" dirty="0"/>
          </a:p>
        </p:txBody>
      </p:sp>
    </p:spTree>
    <p:extLst>
      <p:ext uri="{BB962C8B-B14F-4D97-AF65-F5344CB8AC3E}">
        <p14:creationId xmlns:p14="http://schemas.microsoft.com/office/powerpoint/2010/main" val="3422205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4938490"/>
          </a:xfrm>
        </p:spPr>
        <p:txBody>
          <a:bodyPr>
            <a:normAutofit fontScale="90000"/>
          </a:bodyPr>
          <a:lstStyle/>
          <a:p>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r>
              <a:rPr lang="en-IN" dirty="0" smtClean="0"/>
              <a:t/>
            </a:r>
            <a:br>
              <a:rPr lang="en-IN" dirty="0" smtClean="0"/>
            </a:br>
            <a:r>
              <a:rPr lang="en-IN" dirty="0"/>
              <a:t/>
            </a:r>
            <a:br>
              <a:rPr lang="en-IN" dirty="0"/>
            </a:br>
            <a:r>
              <a:rPr lang="en-IN" dirty="0" smtClean="0"/>
              <a:t/>
            </a:r>
            <a:br>
              <a:rPr lang="en-IN" dirty="0" smtClean="0"/>
            </a:br>
            <a:r>
              <a:rPr lang="en-IN" dirty="0" smtClean="0"/>
              <a:t>Comparison of execution times obtained for running simple codes on –</a:t>
            </a:r>
            <a:br>
              <a:rPr lang="en-IN" dirty="0" smtClean="0"/>
            </a:br>
            <a:r>
              <a:rPr lang="en-IN" dirty="0" smtClean="0"/>
              <a:t>1.) command prompt</a:t>
            </a:r>
            <a:br>
              <a:rPr lang="en-IN" dirty="0" smtClean="0"/>
            </a:br>
            <a:r>
              <a:rPr lang="en-IN" dirty="0" smtClean="0"/>
              <a:t>2.)cloud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a:t/>
            </a:r>
            <a:br>
              <a:rPr lang="en-IN" dirty="0"/>
            </a:br>
            <a:endParaRPr lang="en-IN" dirty="0"/>
          </a:p>
        </p:txBody>
      </p:sp>
      <p:pic>
        <p:nvPicPr>
          <p:cNvPr id="3" name="Picture 2"/>
          <p:cNvPicPr>
            <a:picLocks noChangeAspect="1"/>
          </p:cNvPicPr>
          <p:nvPr/>
        </p:nvPicPr>
        <p:blipFill>
          <a:blip r:embed="rId2"/>
          <a:stretch>
            <a:fillRect/>
          </a:stretch>
        </p:blipFill>
        <p:spPr>
          <a:xfrm>
            <a:off x="4800600" y="4343400"/>
            <a:ext cx="4191000" cy="2362200"/>
          </a:xfrm>
          <a:prstGeom prst="rect">
            <a:avLst/>
          </a:prstGeom>
        </p:spPr>
      </p:pic>
    </p:spTree>
    <p:extLst>
      <p:ext uri="{BB962C8B-B14F-4D97-AF65-F5344CB8AC3E}">
        <p14:creationId xmlns:p14="http://schemas.microsoft.com/office/powerpoint/2010/main" val="3355044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929"/>
            <a:ext cx="6600451" cy="765271"/>
          </a:xfrm>
        </p:spPr>
        <p:txBody>
          <a:bodyPr>
            <a:normAutofit/>
          </a:bodyPr>
          <a:lstStyle/>
          <a:p>
            <a:pPr marL="285750" indent="-285750">
              <a:buFont typeface="Wingdings" panose="05000000000000000000" pitchFamily="2" charset="2"/>
              <a:buChar char="Ø"/>
            </a:pPr>
            <a:r>
              <a:rPr lang="en-IN" sz="1800" b="1" dirty="0" smtClean="0"/>
              <a:t>Execution time </a:t>
            </a:r>
            <a:r>
              <a:rPr lang="en-IN" sz="1800" dirty="0" smtClean="0"/>
              <a:t>for running a simple program on command prompt is </a:t>
            </a:r>
            <a:r>
              <a:rPr lang="en-IN" sz="1800" dirty="0" smtClean="0">
                <a:effectLst>
                  <a:outerShdw blurRad="38100" dist="38100" dir="2700000" algn="tl">
                    <a:srgbClr val="000000">
                      <a:alpha val="43137"/>
                    </a:srgbClr>
                  </a:outerShdw>
                </a:effectLst>
              </a:rPr>
              <a:t>17 seconds</a:t>
            </a:r>
            <a:r>
              <a:rPr lang="en-IN" sz="1800" dirty="0" smtClean="0"/>
              <a:t>…</a:t>
            </a:r>
            <a:endParaRPr lang="en-IN" sz="1800" dirty="0"/>
          </a:p>
        </p:txBody>
      </p:sp>
      <p:sp>
        <p:nvSpPr>
          <p:cNvPr id="3" name="Subtitle 2"/>
          <p:cNvSpPr>
            <a:spLocks noGrp="1"/>
          </p:cNvSpPr>
          <p:nvPr>
            <p:ph type="subTitle" idx="1"/>
          </p:nvPr>
        </p:nvSpPr>
        <p:spPr>
          <a:xfrm>
            <a:off x="1942416" y="2057400"/>
            <a:ext cx="6600451" cy="5257800"/>
          </a:xfrm>
        </p:spPr>
        <p:txBody>
          <a:bodyPr/>
          <a:lstStyle/>
          <a:p>
            <a:endParaRPr lang="en-IN" dirty="0"/>
          </a:p>
        </p:txBody>
      </p:sp>
      <p:pic>
        <p:nvPicPr>
          <p:cNvPr id="4" name="Picture 3" descr="Command Promp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19200"/>
            <a:ext cx="7391400" cy="5638800"/>
          </a:xfrm>
          <a:prstGeom prst="rect">
            <a:avLst/>
          </a:prstGeom>
        </p:spPr>
      </p:pic>
    </p:spTree>
    <p:extLst>
      <p:ext uri="{BB962C8B-B14F-4D97-AF65-F5344CB8AC3E}">
        <p14:creationId xmlns:p14="http://schemas.microsoft.com/office/powerpoint/2010/main" val="898757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a:t>
            </a:r>
            <a:r>
              <a:rPr lang="en-IN"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cloudfirst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99" y="1447800"/>
            <a:ext cx="9002381" cy="5394961"/>
          </a:xfrm>
          <a:prstGeom prst="rect">
            <a:avLst/>
          </a:prstGeom>
        </p:spPr>
      </p:pic>
    </p:spTree>
    <p:extLst>
      <p:ext uri="{BB962C8B-B14F-4D97-AF65-F5344CB8AC3E}">
        <p14:creationId xmlns:p14="http://schemas.microsoft.com/office/powerpoint/2010/main" val="2143058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Wingdings" panose="05000000000000000000" pitchFamily="2" charset="2"/>
              <a:buChar char="Ø"/>
            </a:pPr>
            <a:r>
              <a:rPr lang="en-IN" sz="2000" b="1" dirty="0" smtClean="0"/>
              <a:t>Execution time</a:t>
            </a:r>
            <a:r>
              <a:rPr lang="en-IN" sz="2000" dirty="0" smtClean="0"/>
              <a:t> on the cloud for executing the same code </a:t>
            </a:r>
            <a:r>
              <a:rPr lang="en-IN" sz="2000" dirty="0" err="1" smtClean="0"/>
              <a:t>cloudfirst</a:t>
            </a:r>
            <a:r>
              <a:rPr lang="en-IN" sz="2000" dirty="0" smtClean="0"/>
              <a:t> is </a:t>
            </a:r>
            <a:r>
              <a:rPr lang="en-IN" sz="2000" dirty="0" smtClean="0">
                <a:effectLst>
                  <a:outerShdw blurRad="38100" dist="38100" dir="2700000" algn="tl">
                    <a:srgbClr val="000000">
                      <a:alpha val="43137"/>
                    </a:srgbClr>
                  </a:outerShdw>
                </a:effectLst>
              </a:rPr>
              <a:t>9 seconds.</a:t>
            </a:r>
            <a:endParaRPr lang="en-IN" sz="200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47800"/>
            <a:ext cx="8763000" cy="5410200"/>
          </a:xfrm>
          <a:prstGeom prst="rect">
            <a:avLst/>
          </a:prstGeom>
        </p:spPr>
      </p:pic>
    </p:spTree>
    <p:extLst>
      <p:ext uri="{BB962C8B-B14F-4D97-AF65-F5344CB8AC3E}">
        <p14:creationId xmlns:p14="http://schemas.microsoft.com/office/powerpoint/2010/main" val="3406593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endParaRPr lang="en-IN" sz="6000" b="1" dirty="0">
              <a:latin typeface="Lucida Calligraphy" pitchFamily="66" charset="0"/>
            </a:endParaRPr>
          </a:p>
        </p:txBody>
      </p:sp>
      <p:pic>
        <p:nvPicPr>
          <p:cNvPr id="4" name="Picture 3"/>
          <p:cNvPicPr>
            <a:picLocks noChangeAspect="1"/>
          </p:cNvPicPr>
          <p:nvPr/>
        </p:nvPicPr>
        <p:blipFill>
          <a:blip r:embed="rId2"/>
          <a:stretch>
            <a:fillRect/>
          </a:stretch>
        </p:blipFill>
        <p:spPr>
          <a:xfrm>
            <a:off x="30480" y="30480"/>
            <a:ext cx="9113520" cy="68275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use Cloud?	</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dirty="0" smtClean="0"/>
          </a:p>
          <a:p>
            <a:r>
              <a:rPr lang="en-IN" sz="2400" dirty="0" smtClean="0"/>
              <a:t>Universal Access</a:t>
            </a:r>
          </a:p>
          <a:p>
            <a:r>
              <a:rPr lang="en-IN" sz="2400" dirty="0" smtClean="0"/>
              <a:t>Automatic Software Updates</a:t>
            </a:r>
          </a:p>
          <a:p>
            <a:r>
              <a:rPr lang="en-IN" sz="2400" dirty="0" smtClean="0"/>
              <a:t>Capital Expenditure Free</a:t>
            </a:r>
          </a:p>
          <a:p>
            <a:r>
              <a:rPr lang="en-IN" sz="2400" dirty="0" smtClean="0"/>
              <a:t>Security</a:t>
            </a:r>
          </a:p>
          <a:p>
            <a:r>
              <a:rPr lang="en-IN" sz="2400" dirty="0" smtClean="0"/>
              <a:t>Flexibility</a:t>
            </a:r>
          </a:p>
          <a:p>
            <a:r>
              <a:rPr lang="en-IN" sz="2400" dirty="0" smtClean="0"/>
              <a:t>Environment Friendly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smtClean="0">
                <a:effectLst>
                  <a:outerShdw blurRad="38100" dist="38100" dir="2700000" algn="tl">
                    <a:srgbClr val="000000">
                      <a:alpha val="43137"/>
                    </a:srgbClr>
                  </a:outerShdw>
                </a:effectLst>
              </a:rPr>
              <a:t>Personal Role of Cloud :</a:t>
            </a:r>
            <a:endParaRPr lang="en-IN"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42415" y="1923197"/>
            <a:ext cx="6591985" cy="3777622"/>
          </a:xfrm>
        </p:spPr>
        <p:txBody>
          <a:bodyPr/>
          <a:lstStyle/>
          <a:p>
            <a:pPr algn="just"/>
            <a:r>
              <a:rPr lang="en-IN" dirty="0" smtClean="0"/>
              <a:t>Practically very large backup space.</a:t>
            </a:r>
          </a:p>
          <a:p>
            <a:pPr algn="just"/>
            <a:r>
              <a:rPr lang="en-IN" dirty="0" smtClean="0"/>
              <a:t>GB’s of data accessible with one click from anywhere over the web.</a:t>
            </a:r>
          </a:p>
          <a:p>
            <a:pPr algn="just"/>
            <a:r>
              <a:rPr lang="en-IN" dirty="0" smtClean="0"/>
              <a:t>Secured data storage</a:t>
            </a:r>
          </a:p>
          <a:p>
            <a:pPr algn="just"/>
            <a:r>
              <a:rPr lang="en-IN" dirty="0" smtClean="0"/>
              <a:t>Reduction in duplicity of data(store more information with less space).</a:t>
            </a:r>
          </a:p>
        </p:txBody>
      </p:sp>
      <p:pic>
        <p:nvPicPr>
          <p:cNvPr id="4" name="Picture 3"/>
          <p:cNvPicPr>
            <a:picLocks noChangeAspect="1"/>
          </p:cNvPicPr>
          <p:nvPr/>
        </p:nvPicPr>
        <p:blipFill>
          <a:blip r:embed="rId3"/>
          <a:stretch>
            <a:fillRect/>
          </a:stretch>
        </p:blipFill>
        <p:spPr>
          <a:xfrm>
            <a:off x="3200400" y="4114800"/>
            <a:ext cx="5715000" cy="266699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tx2">
                    <a:lumMod val="75000"/>
                  </a:schemeClr>
                </a:solidFill>
              </a:rPr>
              <a:t> </a:t>
            </a:r>
            <a:r>
              <a:rPr lang="en-IN" b="1" i="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Models of Cloud :</a:t>
            </a:r>
            <a:endParaRPr lang="en-IN"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t>Software As A Service</a:t>
            </a:r>
          </a:p>
          <a:p>
            <a:pPr>
              <a:buNone/>
            </a:pPr>
            <a:r>
              <a:rPr lang="en-IN" sz="2000" dirty="0" smtClean="0"/>
              <a:t>    Example: Google Docs.</a:t>
            </a:r>
          </a:p>
          <a:p>
            <a:r>
              <a:rPr lang="en-IN" sz="2000" dirty="0" smtClean="0"/>
              <a:t>Platform As A Service</a:t>
            </a:r>
          </a:p>
          <a:p>
            <a:pPr>
              <a:buNone/>
            </a:pPr>
            <a:r>
              <a:rPr lang="en-IN" sz="2000" dirty="0" smtClean="0"/>
              <a:t>    Example: Microsoft 365, Google App Engine.</a:t>
            </a:r>
          </a:p>
          <a:p>
            <a:r>
              <a:rPr lang="en-IN" sz="2000" dirty="0" smtClean="0"/>
              <a:t>Infrastructure As A Service</a:t>
            </a:r>
          </a:p>
          <a:p>
            <a:pPr>
              <a:buNone/>
            </a:pPr>
            <a:r>
              <a:rPr lang="en-IN" sz="2000" dirty="0" smtClean="0"/>
              <a:t>    Example: Google Drive</a:t>
            </a:r>
            <a:r>
              <a:rPr lang="en-IN" sz="20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4724400"/>
            <a:ext cx="4495800" cy="1971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533400"/>
            <a:ext cx="6589200" cy="5791200"/>
          </a:xfrm>
        </p:spPr>
        <p:txBody>
          <a:bodyPr>
            <a:normAutofit/>
          </a:bodyPr>
          <a:lstStyle/>
          <a:p>
            <a:r>
              <a:rPr lang="en-IN" sz="2000" b="1" dirty="0" err="1" smtClean="0"/>
              <a:t>SaaS</a:t>
            </a:r>
            <a:r>
              <a:rPr lang="en-IN" sz="2000" dirty="0" smtClean="0"/>
              <a:t> :</a:t>
            </a:r>
            <a:r>
              <a:rPr lang="en-IN" sz="1800" dirty="0" smtClean="0"/>
              <a:t> Through this service delivery model end users consume the software application services directly over network according to on-demand basis.</a:t>
            </a:r>
            <a:br>
              <a:rPr lang="en-IN" sz="1800" dirty="0" smtClean="0"/>
            </a:br>
            <a:r>
              <a:rPr lang="en-IN" sz="1800" b="1" dirty="0" smtClean="0"/>
              <a:t/>
            </a:r>
            <a:br>
              <a:rPr lang="en-IN" sz="1800" b="1" dirty="0" smtClean="0"/>
            </a:br>
            <a:r>
              <a:rPr lang="en-IN" sz="1800" b="1" dirty="0" err="1" smtClean="0"/>
              <a:t>PaaS</a:t>
            </a:r>
            <a:r>
              <a:rPr lang="en-IN" sz="1800" dirty="0" smtClean="0"/>
              <a:t> : It is a platform where software can be developed, tested  and deployed. It means the entire lifecycle of software can be operated on </a:t>
            </a:r>
            <a:r>
              <a:rPr lang="en-IN" sz="1800" dirty="0" err="1" smtClean="0"/>
              <a:t>PaaS</a:t>
            </a:r>
            <a:r>
              <a:rPr lang="en-IN" sz="1800" dirty="0" smtClean="0"/>
              <a:t>. It is dedicated to application developers ,testers and administrators.</a:t>
            </a:r>
            <a:br>
              <a:rPr lang="en-IN" sz="1800" dirty="0" smtClean="0"/>
            </a:br>
            <a:r>
              <a:rPr lang="en-IN" sz="1800" dirty="0"/>
              <a:t/>
            </a:r>
            <a:br>
              <a:rPr lang="en-IN" sz="1800" dirty="0"/>
            </a:br>
            <a:r>
              <a:rPr lang="en-IN" sz="1800" b="1" dirty="0" err="1" smtClean="0"/>
              <a:t>IaaS</a:t>
            </a:r>
            <a:r>
              <a:rPr lang="en-IN" sz="1800" dirty="0" smtClean="0"/>
              <a:t>: </a:t>
            </a:r>
            <a:r>
              <a:rPr lang="en-IN" sz="1800" dirty="0"/>
              <a:t>The main concept behind this model is where user has virtual desktop and consumes the resources like network , storage, routers and so on, supplied by cloud service provider. </a:t>
            </a:r>
            <a:br>
              <a:rPr lang="en-IN" sz="1800" dirty="0"/>
            </a:b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267200"/>
            <a:ext cx="5542500" cy="2438400"/>
          </a:xfrm>
          <a:prstGeom prst="rect">
            <a:avLst/>
          </a:prstGeom>
        </p:spPr>
      </p:pic>
    </p:spTree>
    <p:extLst>
      <p:ext uri="{BB962C8B-B14F-4D97-AF65-F5344CB8AC3E}">
        <p14:creationId xmlns:p14="http://schemas.microsoft.com/office/powerpoint/2010/main" val="355442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1"/>
            <a:ext cx="6600451" cy="685799"/>
          </a:xfrm>
        </p:spPr>
        <p:txBody>
          <a:bodyPr>
            <a:normAutofit/>
          </a:bodyPr>
          <a:lstStyle/>
          <a:p>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 of Cloud Service</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loud Callout 3"/>
          <p:cNvSpPr/>
          <p:nvPr/>
        </p:nvSpPr>
        <p:spPr>
          <a:xfrm>
            <a:off x="1676400" y="1752600"/>
            <a:ext cx="3428999" cy="1828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bg1"/>
                </a:solidFill>
                <a:effectLst>
                  <a:outerShdw blurRad="38100" dist="19050" dir="2700000" algn="tl" rotWithShape="0">
                    <a:schemeClr val="dk1">
                      <a:alpha val="40000"/>
                    </a:schemeClr>
                  </a:outerShdw>
                </a:effectLst>
              </a:rPr>
              <a:t>PUBLIC CLOUD</a:t>
            </a:r>
            <a:endParaRPr lang="en-IN" dirty="0">
              <a:ln w="0"/>
              <a:solidFill>
                <a:schemeClr val="bg1"/>
              </a:solidFill>
              <a:effectLst>
                <a:outerShdw blurRad="38100" dist="19050" dir="2700000" algn="tl" rotWithShape="0">
                  <a:schemeClr val="dk1">
                    <a:alpha val="40000"/>
                  </a:schemeClr>
                </a:outerShdw>
              </a:effectLst>
            </a:endParaRPr>
          </a:p>
        </p:txBody>
      </p:sp>
      <p:sp>
        <p:nvSpPr>
          <p:cNvPr id="5" name="Subtitle 4"/>
          <p:cNvSpPr>
            <a:spLocks noGrp="1"/>
          </p:cNvSpPr>
          <p:nvPr>
            <p:ph type="subTitle" idx="1"/>
          </p:nvPr>
        </p:nvSpPr>
        <p:spPr>
          <a:xfrm>
            <a:off x="5334000" y="1752600"/>
            <a:ext cx="3436939" cy="182880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ln w="0"/>
                <a:solidFill>
                  <a:schemeClr val="accent1"/>
                </a:solidFill>
                <a:effectLst>
                  <a:outerShdw blurRad="38100" dist="25400" dir="5400000" algn="ctr" rotWithShape="0">
                    <a:srgbClr val="6E747A">
                      <a:alpha val="43000"/>
                    </a:srgbClr>
                  </a:outerShdw>
                </a:effectLst>
              </a:rPr>
              <a:t>PRIVATE CLOUD</a:t>
            </a:r>
            <a:endParaRPr lang="en-IN" dirty="0"/>
          </a:p>
        </p:txBody>
      </p:sp>
      <p:sp>
        <p:nvSpPr>
          <p:cNvPr id="6" name="Cloud Callout 5"/>
          <p:cNvSpPr/>
          <p:nvPr/>
        </p:nvSpPr>
        <p:spPr>
          <a:xfrm>
            <a:off x="5334000" y="4191000"/>
            <a:ext cx="3436938" cy="2057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COMMUNITY CLOUD</a:t>
            </a:r>
            <a:endParaRPr lang="en-IN" dirty="0"/>
          </a:p>
        </p:txBody>
      </p:sp>
      <p:sp>
        <p:nvSpPr>
          <p:cNvPr id="7" name="Cloud Callout 6"/>
          <p:cNvSpPr/>
          <p:nvPr/>
        </p:nvSpPr>
        <p:spPr>
          <a:xfrm>
            <a:off x="1676399" y="4343400"/>
            <a:ext cx="3428999" cy="190500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ln w="0"/>
                <a:solidFill>
                  <a:schemeClr val="accent1"/>
                </a:solidFill>
                <a:effectLst>
                  <a:outerShdw blurRad="38100" dist="25400" dir="5400000" algn="ctr" rotWithShape="0">
                    <a:srgbClr val="6E747A">
                      <a:alpha val="43000"/>
                    </a:srgbClr>
                  </a:outerShdw>
                </a:effectLst>
              </a:rPr>
              <a:t>HYBRID CLOUD</a:t>
            </a:r>
            <a:endParaRPr lang="en-IN" dirty="0"/>
          </a:p>
        </p:txBody>
      </p:sp>
    </p:spTree>
    <p:extLst>
      <p:ext uri="{BB962C8B-B14F-4D97-AF65-F5344CB8AC3E}">
        <p14:creationId xmlns:p14="http://schemas.microsoft.com/office/powerpoint/2010/main" val="2214007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on Demand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With the ongoing trend of increase in storage required and the sustainability of data, cloud has turned on its storage services for people.</a:t>
            </a:r>
            <a:endParaRPr lang="en-IN" dirty="0"/>
          </a:p>
        </p:txBody>
      </p:sp>
      <p:pic>
        <p:nvPicPr>
          <p:cNvPr id="2050" name="Picture 2" descr="C:\Users\Agraj Kulshrestha\Google Drive\Stream Seminar\onedrive.jpg"/>
          <p:cNvPicPr>
            <a:picLocks noChangeAspect="1" noChangeArrowheads="1"/>
          </p:cNvPicPr>
          <p:nvPr/>
        </p:nvPicPr>
        <p:blipFill>
          <a:blip r:embed="rId2"/>
          <a:srcRect/>
          <a:stretch>
            <a:fillRect/>
          </a:stretch>
        </p:blipFill>
        <p:spPr bwMode="auto">
          <a:xfrm>
            <a:off x="327571" y="3220452"/>
            <a:ext cx="4168229" cy="2342148"/>
          </a:xfrm>
          <a:prstGeom prst="rect">
            <a:avLst/>
          </a:prstGeom>
          <a:ln w="88900" cap="sq" cmpd="thickThin">
            <a:solidFill>
              <a:srgbClr val="000000"/>
            </a:solidFill>
            <a:prstDash val="solid"/>
            <a:miter lim="800000"/>
          </a:ln>
          <a:effectLst>
            <a:innerShdw blurRad="76200">
              <a:srgbClr val="000000"/>
            </a:innerShdw>
          </a:effectLst>
        </p:spPr>
      </p:pic>
      <p:pic>
        <p:nvPicPr>
          <p:cNvPr id="2051" name="Picture 3" descr="C:\Users\Agraj Kulshrestha\Google Drive\Stream Seminar\google-drive.jpg"/>
          <p:cNvPicPr>
            <a:picLocks noChangeAspect="1" noChangeArrowheads="1"/>
          </p:cNvPicPr>
          <p:nvPr/>
        </p:nvPicPr>
        <p:blipFill>
          <a:blip r:embed="rId3"/>
          <a:srcRect/>
          <a:stretch>
            <a:fillRect/>
          </a:stretch>
        </p:blipFill>
        <p:spPr bwMode="auto">
          <a:xfrm>
            <a:off x="4724400" y="4572000"/>
            <a:ext cx="4163280" cy="202959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6086</TotalTime>
  <Words>1078</Words>
  <Application>Microsoft Office PowerPoint</Application>
  <PresentationFormat>On-screen Show (4:3)</PresentationFormat>
  <Paragraphs>153</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Century Gothic</vt:lpstr>
      <vt:lpstr>Lucida Calligraphy</vt:lpstr>
      <vt:lpstr>Times New Roman</vt:lpstr>
      <vt:lpstr>Wingdings</vt:lpstr>
      <vt:lpstr>Wingdings 3</vt:lpstr>
      <vt:lpstr>Wisp</vt:lpstr>
      <vt:lpstr>    VIDUSHI MEHTA  BTECH 3RD YEAR  ELECTRICAL</vt:lpstr>
      <vt:lpstr>What is Cloud?</vt:lpstr>
      <vt:lpstr>PowerPoint Presentation</vt:lpstr>
      <vt:lpstr>Why use Cloud? </vt:lpstr>
      <vt:lpstr>Personal Role of Cloud :</vt:lpstr>
      <vt:lpstr> Models of Cloud :</vt:lpstr>
      <vt:lpstr>SaaS : Through this service delivery model end users consume the software application services directly over network according to on-demand basis.  PaaS : It is a platform where software can be developed, tested  and deployed. It means the entire lifecycle of software can be operated on PaaS. It is dedicated to application developers ,testers and administrators.  IaaS: The main concept behind this model is where user has virtual desktop and consumes the resources like network , storage, routers and so on, supplied by cloud service provider.  </vt:lpstr>
      <vt:lpstr>Deployment of Cloud Service</vt:lpstr>
      <vt:lpstr>Storage on Demand</vt:lpstr>
      <vt:lpstr>Computing on Demand</vt:lpstr>
      <vt:lpstr>Computing Comparison</vt:lpstr>
      <vt:lpstr> Price Comparison :</vt:lpstr>
      <vt:lpstr>Time Comparison</vt:lpstr>
      <vt:lpstr>Hosting on Demand</vt:lpstr>
      <vt:lpstr>ODC-- ON DEMAND COMPUTING</vt:lpstr>
      <vt:lpstr>Backend Computing</vt:lpstr>
      <vt:lpstr>Outsourcing??</vt:lpstr>
      <vt:lpstr>Outsourcing v/s Cloud-Sourcing</vt:lpstr>
      <vt:lpstr>Cloud virtualization….</vt:lpstr>
      <vt:lpstr>PowerPoint Presentation</vt:lpstr>
      <vt:lpstr>SOA – Service Oriented Architecture</vt:lpstr>
      <vt:lpstr>Storage Size :</vt:lpstr>
      <vt:lpstr>Home Sweet Connected Home : “Personal Cloud allows you to enjoy your everything in a connected home.” </vt:lpstr>
      <vt:lpstr>Basic Requirements to Access a Cloud</vt:lpstr>
      <vt:lpstr>Computing Examples</vt:lpstr>
      <vt:lpstr>Indian Cloud Service Providers</vt:lpstr>
      <vt:lpstr>MeghRaj – Cloud by Indian Government</vt:lpstr>
      <vt:lpstr>Cloud for Reduced Storage</vt:lpstr>
      <vt:lpstr>Future Linked Technologies</vt:lpstr>
      <vt:lpstr>Big Data Embedded into Cloud</vt:lpstr>
      <vt:lpstr>Internet of Things Embedded into Cloud</vt:lpstr>
      <vt:lpstr>What you might have missed… RECENT DEVELOPMENTS IN CLOUD COMPUTING</vt:lpstr>
      <vt:lpstr>IMPLEMENTATION   Comparison of execution times obtained for running simple codes on – 1.) command prompt 2.)cloud        </vt:lpstr>
      <vt:lpstr>Execution time for running a simple program on command prompt is 17 seconds…</vt:lpstr>
      <vt:lpstr>Code-- cloudfirst</vt:lpstr>
      <vt:lpstr>Execution time on the cloud for executing the same code cloudfirst is 9 seconds.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Naveen Sharma</cp:lastModifiedBy>
  <cp:revision>97</cp:revision>
  <dcterms:created xsi:type="dcterms:W3CDTF">2006-08-16T00:00:00Z</dcterms:created>
  <dcterms:modified xsi:type="dcterms:W3CDTF">2017-02-25T09:59:33Z</dcterms:modified>
</cp:coreProperties>
</file>