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sldIdLst>
    <p:sldId id="256" r:id="rId2"/>
    <p:sldId id="257" r:id="rId3"/>
    <p:sldId id="318" r:id="rId4"/>
    <p:sldId id="258" r:id="rId5"/>
    <p:sldId id="259" r:id="rId6"/>
    <p:sldId id="260" r:id="rId7"/>
    <p:sldId id="319" r:id="rId8"/>
    <p:sldId id="320" r:id="rId9"/>
    <p:sldId id="323" r:id="rId10"/>
    <p:sldId id="261" r:id="rId11"/>
    <p:sldId id="262" r:id="rId12"/>
    <p:sldId id="263" r:id="rId13"/>
    <p:sldId id="264" r:id="rId14"/>
    <p:sldId id="273" r:id="rId15"/>
    <p:sldId id="275" r:id="rId16"/>
    <p:sldId id="276" r:id="rId17"/>
    <p:sldId id="274" r:id="rId18"/>
    <p:sldId id="265" r:id="rId19"/>
    <p:sldId id="267" r:id="rId20"/>
    <p:sldId id="272" r:id="rId21"/>
    <p:sldId id="268" r:id="rId22"/>
    <p:sldId id="269" r:id="rId23"/>
    <p:sldId id="270" r:id="rId24"/>
    <p:sldId id="271" r:id="rId25"/>
    <p:sldId id="279" r:id="rId26"/>
    <p:sldId id="287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6" r:id="rId37"/>
    <p:sldId id="295" r:id="rId38"/>
    <p:sldId id="297" r:id="rId39"/>
    <p:sldId id="298" r:id="rId40"/>
    <p:sldId id="299" r:id="rId41"/>
    <p:sldId id="300" r:id="rId42"/>
    <p:sldId id="301" r:id="rId43"/>
    <p:sldId id="306" r:id="rId44"/>
    <p:sldId id="302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07" r:id="rId54"/>
    <p:sldId id="316" r:id="rId55"/>
    <p:sldId id="317" r:id="rId56"/>
    <p:sldId id="321" r:id="rId57"/>
    <p:sldId id="322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B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49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6D729-1E31-4BAC-896D-12C8B5562C35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3505F-4D36-4457-A284-FC5A0E4C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9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mtClean="0"/>
              <a:t>نوت اول برای مدل اکتور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19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mtClean="0"/>
              <a:t>نوت اول برای مدل اکتور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1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mtClean="0"/>
              <a:t>انشعاب و الحاق هم می گویند.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83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mtClean="0"/>
              <a:t>انشعاب و الحاق هم می گویند.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83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mtClean="0"/>
              <a:t>انشعاب و الحاق هم می گویند.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83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mtClean="0"/>
              <a:t>انشعاب و الحاق هم می گویند.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83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mtClean="0"/>
              <a:t>انشعاب و الحاق هم می گویند.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8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 algn="ctr">
              <a:defRPr sz="6600" baseline="0">
                <a:ln>
                  <a:noFill/>
                </a:ln>
                <a:solidFill>
                  <a:schemeClr val="tx2"/>
                </a:solidFill>
                <a:latin typeface="Nazanin" pitchFamily="2" charset="-78"/>
                <a:cs typeface="Nazanin" pitchFamily="2" charset="-78"/>
              </a:defRPr>
            </a:lvl1pPr>
          </a:lstStyle>
          <a:p>
            <a:r>
              <a:rPr lang="fa-IR" smtClean="0"/>
              <a:t>عنوان پایان‌نامه‌ی پایان نامه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  <a:latin typeface="Nazanin" pitchFamily="2" charset="-78"/>
                <a:cs typeface="Nazanin" pitchFamily="2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a-IR" smtClean="0"/>
              <a:t>نگارش وحیدذوقی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3588-D4DC-4F68-8C02-5C6F8A08A08D}" type="datetime1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‹#›</a:t>
            </a:fld>
            <a:endParaRPr lang="fa-I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46F2-41C7-4179-9F29-0FF6A4A54EC5}" type="datetime1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766-006A-4B2B-908F-8A17B23737D2}" type="datetime1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Nazanin" pitchFamily="2" charset="-78"/>
                <a:cs typeface="Nazanin" pitchFamily="2" charset="-78"/>
              </a:defRPr>
            </a:lvl1pPr>
          </a:lstStyle>
          <a:p>
            <a:r>
              <a:rPr lang="fa-IR" smtClean="0"/>
              <a:t>صفحه اول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Nazanin" pitchFamily="2" charset="-78"/>
                <a:cs typeface="Nazanin" pitchFamily="2" charset="-78"/>
              </a:defRPr>
            </a:lvl1pPr>
            <a:lvl2pPr>
              <a:defRPr>
                <a:latin typeface="Nazanin" pitchFamily="2" charset="-78"/>
                <a:cs typeface="Nazanin" pitchFamily="2" charset="-78"/>
              </a:defRPr>
            </a:lvl2pPr>
            <a:lvl3pPr>
              <a:defRPr>
                <a:latin typeface="Nazanin" pitchFamily="2" charset="-78"/>
                <a:cs typeface="Nazanin" pitchFamily="2" charset="-78"/>
              </a:defRPr>
            </a:lvl3pPr>
            <a:lvl4pPr>
              <a:defRPr>
                <a:latin typeface="Nazanin" pitchFamily="2" charset="-78"/>
                <a:cs typeface="Nazanin" pitchFamily="2" charset="-78"/>
              </a:defRPr>
            </a:lvl4pPr>
            <a:lvl5pPr>
              <a:defRPr>
                <a:latin typeface="Nazanin" pitchFamily="2" charset="-78"/>
                <a:cs typeface="Nazanin" pitchFamily="2" charset="-78"/>
              </a:defRPr>
            </a:lvl5pPr>
          </a:lstStyle>
          <a:p>
            <a:pPr lvl="0"/>
            <a:r>
              <a:rPr lang="fa-IR" smtClean="0"/>
              <a:t> </a:t>
            </a:r>
            <a:endParaRPr lang="en-US" smtClean="0"/>
          </a:p>
          <a:p>
            <a:pPr lvl="1"/>
            <a:r>
              <a:rPr lang="fa-IR" smtClean="0"/>
              <a:t> </a:t>
            </a:r>
            <a:endParaRPr lang="en-US" smtClean="0"/>
          </a:p>
          <a:p>
            <a:pPr lvl="2"/>
            <a:r>
              <a:rPr lang="fa-IR" smtClean="0"/>
              <a:t>  </a:t>
            </a:r>
            <a:endParaRPr lang="en-US" smtClean="0"/>
          </a:p>
          <a:p>
            <a:pPr lvl="3"/>
            <a:r>
              <a:rPr lang="fa-IR" smtClean="0"/>
              <a:t> </a:t>
            </a:r>
            <a:endParaRPr lang="en-US" smtClean="0"/>
          </a:p>
          <a:p>
            <a:pPr lvl="4"/>
            <a:r>
              <a:rPr lang="fa-IR" smtClean="0"/>
              <a:t>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286B-38A2-4EB3-BEE5-9D77D64684BA}" type="datetime1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zanin" pitchFamily="2" charset="-78"/>
                <a:cs typeface="Nazanin" pitchFamily="2" charset="-78"/>
              </a:defRPr>
            </a:lvl1pPr>
          </a:lstStyle>
          <a:p>
            <a:fld id="{7800738A-F715-4360-B8B2-93AC517FA922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5A87-8664-42FD-A763-72A1318FA012}" type="datetime1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708-35BC-4478-9C0B-5A08EBC8F935}" type="datetime1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57-3613-4554-9DDC-9F4D286C4A21}" type="datetime1">
              <a:rPr lang="en-US" smtClean="0"/>
              <a:t>9/17/2012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29EF-796A-4949-82F8-C3B23E1E6BE1}" type="datetime1">
              <a:rPr lang="en-US" smtClean="0"/>
              <a:t>9/17/2012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1EC8-621E-4E07-A794-1E43E4B187B3}" type="datetime1">
              <a:rPr lang="en-US" smtClean="0"/>
              <a:t>9/17/2012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36A9-C52B-4B0F-A64E-463BC51BDAAF}" type="datetime1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A41E-88A3-459E-8A54-E02E5A25FB5B}" type="datetime1">
              <a:rPr lang="en-US" smtClean="0"/>
              <a:t>9/17/2012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800738A-F715-4360-B8B2-93AC517FA922}" type="slidenum">
              <a:rPr lang="fa-IR" noProof="0" smtClean="0"/>
              <a:pPr/>
              <a:t>‹#›</a:t>
            </a:fld>
            <a:endParaRPr lang="fa-I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7C06DC-358B-4D3E-B1AA-E47CBBCF8A05}" type="datetime1">
              <a:rPr lang="en-US" smtClean="0"/>
              <a:t>9/17/2012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r" defTabSz="914400" rtl="1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B Nazanin" pitchFamily="2" charset="-78"/>
        </a:defRPr>
      </a:lvl1pPr>
    </p:titleStyle>
    <p:bodyStyle>
      <a:lvl1pPr marL="3429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fa-IR" smtClean="0"/>
              <a:t>طراحی منطق دامنه بر اساس تبادل ناهمگام پیغام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fa-IR" sz="2200" smtClean="0"/>
              <a:t>پایان نامه کارشناسی ارشد</a:t>
            </a:r>
          </a:p>
          <a:p>
            <a:pPr rtl="1"/>
            <a:r>
              <a:rPr lang="fa-IR" sz="2200" smtClean="0"/>
              <a:t>نگارش وحید ذوقی</a:t>
            </a:r>
          </a:p>
          <a:p>
            <a:pPr rtl="1"/>
            <a:r>
              <a:rPr lang="fa-IR" sz="2200" smtClean="0"/>
              <a:t>استاد راهنما: دکتر رامتین خسروی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4523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سیستم آموزش ساده (موارد کاربرد)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10</a:t>
            </a:fld>
            <a:endParaRPr lang="fa-IR" noProof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7" y="1905000"/>
            <a:ext cx="7118953" cy="2951229"/>
          </a:xfrm>
        </p:spPr>
      </p:pic>
    </p:spTree>
    <p:extLst>
      <p:ext uri="{BB962C8B-B14F-4D97-AF65-F5344CB8AC3E}">
        <p14:creationId xmlns:p14="http://schemas.microsoft.com/office/powerpoint/2010/main" val="405060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سیستم آموزش ساده (مدل دامنه)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11</a:t>
            </a:fld>
            <a:endParaRPr lang="fa-IR" noProof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4800600" cy="4800600"/>
          </a:xfrm>
        </p:spPr>
      </p:pic>
    </p:spTree>
    <p:extLst>
      <p:ext uri="{BB962C8B-B14F-4D97-AF65-F5344CB8AC3E}">
        <p14:creationId xmlns:p14="http://schemas.microsoft.com/office/powerpoint/2010/main" val="11088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اکتورهای مدل دامنه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دانشجو</a:t>
            </a:r>
          </a:p>
          <a:p>
            <a:r>
              <a:rPr lang="fa-IR" smtClean="0"/>
              <a:t>درس</a:t>
            </a:r>
          </a:p>
          <a:p>
            <a:r>
              <a:rPr lang="fa-IR" smtClean="0"/>
              <a:t>ترم</a:t>
            </a:r>
          </a:p>
          <a:p>
            <a:r>
              <a:rPr lang="fa-IR" smtClean="0"/>
              <a:t>ارائه</a:t>
            </a:r>
          </a:p>
          <a:p>
            <a:r>
              <a:rPr lang="fa-IR" smtClean="0"/>
              <a:t>سابقه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12</a:t>
            </a:fld>
            <a:endParaRPr lang="fa-IR" noProof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60020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9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اکتورهای مدل دامنه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دانشجو</a:t>
            </a:r>
          </a:p>
          <a:p>
            <a:r>
              <a:rPr lang="fa-IR" smtClean="0">
                <a:solidFill>
                  <a:schemeClr val="bg1">
                    <a:lumMod val="65000"/>
                  </a:schemeClr>
                </a:solidFill>
              </a:rPr>
              <a:t>درس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ترم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ارائه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سابقه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37" y="1600200"/>
            <a:ext cx="5955102" cy="28956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13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386831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اکتورهای مدل دامنه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دانشجو</a:t>
            </a:r>
          </a:p>
          <a:p>
            <a:r>
              <a:rPr lang="fa-IR"/>
              <a:t>درس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ترم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ارائه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سابقه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37" y="1676400"/>
            <a:ext cx="5955102" cy="26841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14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20979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اکتورهای مدل دامنه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دانشجو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درس</a:t>
            </a:r>
          </a:p>
          <a:p>
            <a:r>
              <a:rPr lang="fa-IR"/>
              <a:t>ترم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ارائه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سابقه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03" y="1676401"/>
            <a:ext cx="5131137" cy="2362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15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202662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اکتورهای مدل دامنه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دانشجو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درس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ترم</a:t>
            </a:r>
          </a:p>
          <a:p>
            <a:r>
              <a:rPr lang="fa-IR"/>
              <a:t>ارائه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سابقه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676400"/>
            <a:ext cx="4267199" cy="271958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16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11919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اکتورهای مدل دامنه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دانشجو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درس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ترم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ارائه</a:t>
            </a:r>
          </a:p>
          <a:p>
            <a:r>
              <a:rPr lang="fa-IR"/>
              <a:t>سابقه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17</a:t>
            </a:fld>
            <a:endParaRPr lang="fa-IR" noProof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4953000" cy="21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𝑔𝑝𝑎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𝑔𝑟𝑎𝑑𝑒</m:t>
                            </m:r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mtClean="0"/>
              </a:p>
              <a:p>
                <a:pPr marL="114300" indent="0">
                  <a:buNone/>
                </a:pPr>
                <a:endParaRPr lang="en-US" smtClean="0"/>
              </a:p>
              <a:p>
                <a:pPr marL="114300" indent="0">
                  <a:buNone/>
                </a:pPr>
                <a:endParaRPr lang="fa-IR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18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1470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𝑔𝑝𝑎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𝑔𝑟𝑎𝑑𝑒</m:t>
                            </m:r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mtClean="0"/>
              </a:p>
              <a:p>
                <a:endParaRPr lang="fa-IR" smtClean="0"/>
              </a:p>
              <a:p>
                <a:r>
                  <a:rPr lang="fa-IR" smtClean="0"/>
                  <a:t>اکتورهای دارای نقش</a:t>
                </a:r>
              </a:p>
              <a:p>
                <a:pPr lvl="1"/>
                <a:endParaRPr lang="en-US" smtClean="0"/>
              </a:p>
              <a:p>
                <a:pPr marL="114300" indent="0">
                  <a:buNone/>
                </a:pPr>
                <a:endParaRPr lang="en-US" smtClean="0"/>
              </a:p>
              <a:p>
                <a:pPr marL="114300" indent="0">
                  <a:buNone/>
                </a:pPr>
                <a:endParaRPr lang="fa-IR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4419600" cy="44196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19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5876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ارتباط ناهمگام(باید درست شود)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</a:t>
            </a:fld>
            <a:endParaRPr lang="fa-IR" noProof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کاپلینگ پایین و ... و </a:t>
            </a:r>
            <a:r>
              <a:rPr lang="en-US" smtClean="0"/>
              <a:t>ebay</a:t>
            </a:r>
            <a:r>
              <a:rPr lang="fa-IR" smtClean="0"/>
              <a:t> و ...</a:t>
            </a:r>
          </a:p>
          <a:p>
            <a:r>
              <a:rPr lang="fa-IR" smtClean="0"/>
              <a:t>موجب همروندی</a:t>
            </a:r>
            <a:r>
              <a:rPr lang="fa-IR" smtClean="0"/>
              <a:t>	</a:t>
            </a:r>
            <a:r>
              <a:rPr lang="fa-IR" smtClean="0"/>
              <a:t>می‌شه و مالتی کور و ....</a:t>
            </a:r>
          </a:p>
          <a:p>
            <a:r>
              <a:rPr lang="fa-IR" smtClean="0"/>
              <a:t>نسبت به </a:t>
            </a:r>
            <a:r>
              <a:rPr lang="en-US" smtClean="0"/>
              <a:t>thread</a:t>
            </a:r>
            <a:r>
              <a:rPr lang="fa-IR" smtClean="0"/>
              <a:t> راحت‌تره و بهتره و ...</a:t>
            </a:r>
          </a:p>
          <a:p>
            <a:r>
              <a:rPr lang="fa-IR" smtClean="0"/>
              <a:t>بقیه در سطح مولفه‌های معماری و ... ما در طراحی سیستم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𝑔𝑝𝑎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𝑔𝑟𝑎𝑑𝑒</m:t>
                            </m:r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mtClean="0"/>
              </a:p>
              <a:p>
                <a:endParaRPr lang="fa-IR" smtClean="0"/>
              </a:p>
              <a:p>
                <a:r>
                  <a:rPr lang="fa-IR" smtClean="0"/>
                  <a:t>اکتورهای دارای نقش</a:t>
                </a:r>
              </a:p>
              <a:p>
                <a:pPr lvl="1"/>
                <a:r>
                  <a:rPr lang="fa-IR" smtClean="0"/>
                  <a:t>دانشجو</a:t>
                </a:r>
                <a:endParaRPr lang="en-US" smtClean="0"/>
              </a:p>
              <a:p>
                <a:pPr marL="114300" indent="0">
                  <a:buNone/>
                </a:pPr>
                <a:endParaRPr lang="en-US" smtClean="0"/>
              </a:p>
              <a:p>
                <a:pPr marL="114300" indent="0">
                  <a:buNone/>
                </a:pPr>
                <a:endParaRPr lang="fa-IR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4419600" cy="44196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28600" y="1676400"/>
            <a:ext cx="1524000" cy="1524000"/>
          </a:xfrm>
          <a:prstGeom prst="ellipse">
            <a:avLst/>
          </a:prstGeom>
          <a:solidFill>
            <a:srgbClr val="CEB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20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370692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𝑔𝑝𝑎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𝑔𝑟𝑎𝑑𝑒</m:t>
                            </m:r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mtClean="0"/>
              </a:p>
              <a:p>
                <a:endParaRPr lang="fa-IR" smtClean="0"/>
              </a:p>
              <a:p>
                <a:r>
                  <a:rPr lang="fa-IR" smtClean="0"/>
                  <a:t>اکتورهای دارای نقش</a:t>
                </a:r>
              </a:p>
              <a:p>
                <a:pPr lvl="1"/>
                <a:r>
                  <a:rPr lang="fa-IR" smtClean="0"/>
                  <a:t>دانشجو</a:t>
                </a:r>
              </a:p>
              <a:p>
                <a:pPr lvl="1"/>
                <a:r>
                  <a:rPr lang="fa-IR" smtClean="0"/>
                  <a:t>سابقه</a:t>
                </a:r>
                <a:endParaRPr lang="en-US" smtClean="0"/>
              </a:p>
              <a:p>
                <a:pPr marL="114300" indent="0">
                  <a:buNone/>
                </a:pPr>
                <a:endParaRPr lang="en-US" smtClean="0"/>
              </a:p>
              <a:p>
                <a:pPr marL="114300" indent="0">
                  <a:buNone/>
                </a:pPr>
                <a:endParaRPr lang="fa-IR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4419600" cy="44196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28600" y="1676400"/>
            <a:ext cx="1524000" cy="1524000"/>
          </a:xfrm>
          <a:prstGeom prst="ellipse">
            <a:avLst/>
          </a:prstGeom>
          <a:solidFill>
            <a:srgbClr val="CEB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00400" y="1676400"/>
            <a:ext cx="1524000" cy="1524000"/>
          </a:xfrm>
          <a:prstGeom prst="ellipse">
            <a:avLst/>
          </a:prstGeom>
          <a:solidFill>
            <a:srgbClr val="CEB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21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45047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𝑔𝑝𝑎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𝑔𝑟𝑎𝑑𝑒</m:t>
                            </m:r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mtClean="0"/>
              </a:p>
              <a:p>
                <a:endParaRPr lang="fa-IR" smtClean="0"/>
              </a:p>
              <a:p>
                <a:r>
                  <a:rPr lang="fa-IR" smtClean="0"/>
                  <a:t>اکتورهای دارای نقش</a:t>
                </a:r>
              </a:p>
              <a:p>
                <a:pPr lvl="1"/>
                <a:r>
                  <a:rPr lang="fa-IR" smtClean="0"/>
                  <a:t>دانشجو</a:t>
                </a:r>
              </a:p>
              <a:p>
                <a:pPr lvl="1"/>
                <a:r>
                  <a:rPr lang="fa-IR" smtClean="0"/>
                  <a:t>سابقه</a:t>
                </a:r>
              </a:p>
              <a:p>
                <a:pPr lvl="1"/>
                <a:r>
                  <a:rPr lang="fa-IR" smtClean="0"/>
                  <a:t>درس</a:t>
                </a:r>
                <a:endParaRPr lang="en-US" smtClean="0"/>
              </a:p>
              <a:p>
                <a:pPr marL="114300" indent="0">
                  <a:buNone/>
                </a:pPr>
                <a:endParaRPr lang="en-US" smtClean="0"/>
              </a:p>
              <a:p>
                <a:pPr marL="114300" indent="0">
                  <a:buNone/>
                </a:pPr>
                <a:endParaRPr lang="fa-IR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4419600" cy="44196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28600" y="1676400"/>
            <a:ext cx="1524000" cy="1524000"/>
          </a:xfrm>
          <a:prstGeom prst="ellipse">
            <a:avLst/>
          </a:prstGeom>
          <a:solidFill>
            <a:srgbClr val="CEB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00400" y="1676400"/>
            <a:ext cx="1524000" cy="1524000"/>
          </a:xfrm>
          <a:prstGeom prst="ellipse">
            <a:avLst/>
          </a:prstGeom>
          <a:solidFill>
            <a:srgbClr val="CEB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3772" y="4851042"/>
            <a:ext cx="1524000" cy="1524000"/>
          </a:xfrm>
          <a:prstGeom prst="ellipse">
            <a:avLst/>
          </a:prstGeom>
          <a:solidFill>
            <a:srgbClr val="CEB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22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188564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𝑔𝑝𝑎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𝑔𝑟𝑎𝑑𝑒</m:t>
                            </m:r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mtClean="0"/>
              </a:p>
              <a:p>
                <a:endParaRPr lang="fa-IR" smtClean="0"/>
              </a:p>
              <a:p>
                <a:r>
                  <a:rPr lang="fa-IR" smtClean="0"/>
                  <a:t>اکتورهای دارای نقش</a:t>
                </a:r>
              </a:p>
              <a:p>
                <a:pPr lvl="1"/>
                <a:r>
                  <a:rPr lang="fa-IR" smtClean="0"/>
                  <a:t>دانشجو</a:t>
                </a:r>
              </a:p>
              <a:p>
                <a:pPr lvl="1"/>
                <a:r>
                  <a:rPr lang="fa-IR" smtClean="0"/>
                  <a:t>سابقه</a:t>
                </a:r>
              </a:p>
              <a:p>
                <a:pPr lvl="1"/>
                <a:r>
                  <a:rPr lang="fa-IR" smtClean="0"/>
                  <a:t>درس</a:t>
                </a:r>
              </a:p>
              <a:p>
                <a:pPr lvl="1"/>
                <a:r>
                  <a:rPr lang="fa-IR" smtClean="0"/>
                  <a:t>ترم</a:t>
                </a:r>
                <a:endParaRPr lang="en-US" smtClean="0"/>
              </a:p>
              <a:p>
                <a:pPr marL="114300" indent="0">
                  <a:buNone/>
                </a:pPr>
                <a:endParaRPr lang="en-US" smtClean="0"/>
              </a:p>
              <a:p>
                <a:pPr marL="114300" indent="0">
                  <a:buNone/>
                </a:pPr>
                <a:endParaRPr lang="fa-IR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4419600" cy="44196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28600" y="1676400"/>
            <a:ext cx="1524000" cy="1524000"/>
          </a:xfrm>
          <a:prstGeom prst="ellipse">
            <a:avLst/>
          </a:prstGeom>
          <a:solidFill>
            <a:srgbClr val="CEB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00400" y="1676400"/>
            <a:ext cx="1524000" cy="1524000"/>
          </a:xfrm>
          <a:prstGeom prst="ellipse">
            <a:avLst/>
          </a:prstGeom>
          <a:solidFill>
            <a:srgbClr val="CEB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3772" y="4851042"/>
            <a:ext cx="1524000" cy="1524000"/>
          </a:xfrm>
          <a:prstGeom prst="ellipse">
            <a:avLst/>
          </a:prstGeom>
          <a:solidFill>
            <a:srgbClr val="CEB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5721" y="4673958"/>
            <a:ext cx="1524000" cy="1524000"/>
          </a:xfrm>
          <a:prstGeom prst="ellipse">
            <a:avLst/>
          </a:prstGeom>
          <a:solidFill>
            <a:srgbClr val="CEB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23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20419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𝑔𝑝𝑎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𝑔𝑟𝑎𝑑𝑒</m:t>
                            </m:r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mtClean="0"/>
              </a:p>
              <a:p>
                <a:endParaRPr lang="fa-IR" smtClean="0"/>
              </a:p>
              <a:p>
                <a:r>
                  <a:rPr lang="fa-IR" smtClean="0"/>
                  <a:t>اکتورهای دارای نقش</a:t>
                </a:r>
              </a:p>
              <a:p>
                <a:pPr lvl="1"/>
                <a:r>
                  <a:rPr lang="fa-IR" smtClean="0"/>
                  <a:t>دانشجو</a:t>
                </a:r>
              </a:p>
              <a:p>
                <a:pPr lvl="1"/>
                <a:r>
                  <a:rPr lang="fa-IR" smtClean="0"/>
                  <a:t>سابقه</a:t>
                </a:r>
              </a:p>
              <a:p>
                <a:pPr lvl="1"/>
                <a:r>
                  <a:rPr lang="fa-IR" smtClean="0"/>
                  <a:t>درس</a:t>
                </a:r>
              </a:p>
              <a:p>
                <a:pPr lvl="1"/>
                <a:r>
                  <a:rPr lang="fa-IR" smtClean="0"/>
                  <a:t>ترم</a:t>
                </a:r>
              </a:p>
              <a:p>
                <a:pPr lvl="1"/>
                <a:r>
                  <a:rPr lang="fa-IR" smtClean="0"/>
                  <a:t>ارائه</a:t>
                </a:r>
                <a:endParaRPr lang="en-US" smtClean="0"/>
              </a:p>
              <a:p>
                <a:pPr marL="114300" indent="0">
                  <a:buNone/>
                </a:pPr>
                <a:endParaRPr lang="en-US" smtClean="0"/>
              </a:p>
              <a:p>
                <a:pPr marL="114300" indent="0">
                  <a:buNone/>
                </a:pPr>
                <a:endParaRPr lang="fa-IR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4419600" cy="44196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28600" y="1676400"/>
            <a:ext cx="1524000" cy="1524000"/>
          </a:xfrm>
          <a:prstGeom prst="ellipse">
            <a:avLst/>
          </a:prstGeom>
          <a:solidFill>
            <a:srgbClr val="CEB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13279" y="1676400"/>
            <a:ext cx="1524000" cy="1524000"/>
          </a:xfrm>
          <a:prstGeom prst="ellipse">
            <a:avLst/>
          </a:prstGeom>
          <a:solidFill>
            <a:srgbClr val="CEB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3772" y="4851042"/>
            <a:ext cx="1524000" cy="1524000"/>
          </a:xfrm>
          <a:prstGeom prst="ellipse">
            <a:avLst/>
          </a:prstGeom>
          <a:solidFill>
            <a:srgbClr val="CEB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5721" y="4673958"/>
            <a:ext cx="1524000" cy="1524000"/>
          </a:xfrm>
          <a:prstGeom prst="ellipse">
            <a:avLst/>
          </a:prstGeom>
          <a:solidFill>
            <a:srgbClr val="CEB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79242" y="3339921"/>
            <a:ext cx="1524000" cy="1524000"/>
          </a:xfrm>
          <a:prstGeom prst="ellipse">
            <a:avLst/>
          </a:prstGeom>
          <a:solidFill>
            <a:srgbClr val="CEB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24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3085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𝑔𝑝𝑎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𝑔𝑟𝑎𝑑𝑒</m:t>
                            </m:r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/>
              </a:p>
              <a:p>
                <a:endParaRPr lang="en-US" smtClean="0"/>
              </a:p>
              <a:p>
                <a:endParaRPr lang="en-US" smtClean="0"/>
              </a:p>
              <a:p>
                <a:endParaRPr lang="en-US"/>
              </a:p>
              <a:p>
                <a:endParaRPr lang="fa-IR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25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47800" y="3276600"/>
            <a:ext cx="990600" cy="990600"/>
            <a:chOff x="1625958" y="3048000"/>
            <a:chExt cx="990600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63521" y="33515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student</a:t>
              </a:r>
              <a:endParaRPr lang="en-US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0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3364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GPAReq(term)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پیغام درخواست</a:t>
            </a:r>
            <a:endParaRPr lang="en-US"/>
          </a:p>
          <a:p>
            <a:endParaRPr lang="en-US" smtClean="0"/>
          </a:p>
          <a:p>
            <a:endParaRPr lang="en-US" smtClean="0"/>
          </a:p>
          <a:p>
            <a:endParaRPr lang="en-US"/>
          </a:p>
          <a:p>
            <a:r>
              <a:rPr lang="en-US" sz="1600" smtClean="0"/>
              <a:t>GPAInfoRequest(term)</a:t>
            </a:r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26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47800" y="3276600"/>
            <a:ext cx="990600" cy="990600"/>
            <a:chOff x="1625958" y="3048000"/>
            <a:chExt cx="990600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63521" y="33515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student</a:t>
              </a:r>
              <a:endParaRPr lang="en-US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0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3364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GPAReq(term)</a:t>
            </a:r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810000" y="2438400"/>
            <a:ext cx="1066800" cy="990600"/>
            <a:chOff x="1625958" y="3048000"/>
            <a:chExt cx="1066800" cy="990600"/>
          </a:xfrm>
        </p:grpSpPr>
        <p:sp>
          <p:nvSpPr>
            <p:cNvPr id="36" name="Oval 35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63521" y="3351589"/>
              <a:ext cx="1029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studyRec1</a:t>
              </a:r>
              <a:endParaRPr lang="en-US" sz="140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86200" y="3581400"/>
            <a:ext cx="1066800" cy="990600"/>
            <a:chOff x="1625958" y="3048000"/>
            <a:chExt cx="1066800" cy="990600"/>
          </a:xfrm>
        </p:grpSpPr>
        <p:sp>
          <p:nvSpPr>
            <p:cNvPr id="39" name="Oval 38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63521" y="3351589"/>
              <a:ext cx="1029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studyRec2</a:t>
              </a:r>
              <a:endParaRPr lang="en-US" sz="1400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V="1">
            <a:off x="2399763" y="2978347"/>
            <a:ext cx="1410237" cy="57078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0220313">
            <a:off x="2198261" y="295244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38400" y="3884989"/>
            <a:ext cx="1463945" cy="14971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24884">
            <a:off x="2401695" y="363088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cxnSp>
        <p:nvCxnSpPr>
          <p:cNvPr id="45" name="Straight Arrow Connector 44"/>
          <p:cNvCxnSpPr>
            <a:stCxn id="31" idx="5"/>
          </p:cNvCxnSpPr>
          <p:nvPr/>
        </p:nvCxnSpPr>
        <p:spPr>
          <a:xfrm>
            <a:off x="2293330" y="4122130"/>
            <a:ext cx="1592870" cy="83087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00500" y="4595162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.</a:t>
            </a:r>
          </a:p>
          <a:p>
            <a:pPr algn="ctr"/>
            <a:r>
              <a:rPr lang="en-US" smtClean="0"/>
              <a:t>.</a:t>
            </a:r>
          </a:p>
          <a:p>
            <a:pPr algn="ctr"/>
            <a:r>
              <a:rPr lang="en-US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 rot="1563816">
            <a:off x="2352324" y="420535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173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27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60679" y="3276600"/>
            <a:ext cx="1181638" cy="990600"/>
            <a:chOff x="1525074" y="3048000"/>
            <a:chExt cx="1181638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studyRecord</a:t>
              </a:r>
              <a:endParaRPr lang="en-US" sz="1400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113763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079" y="342709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5129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28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60678" y="3276600"/>
            <a:ext cx="1181638" cy="990600"/>
            <a:chOff x="1525074" y="3048000"/>
            <a:chExt cx="1181638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studyRecord</a:t>
              </a:r>
              <a:endParaRPr lang="en-US" sz="1400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113762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078" y="342709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22" name="Group 21"/>
          <p:cNvGrpSpPr/>
          <p:nvPr/>
        </p:nvGrpSpPr>
        <p:grpSpPr>
          <a:xfrm>
            <a:off x="3771362" y="3276600"/>
            <a:ext cx="1181638" cy="990600"/>
            <a:chOff x="1525074" y="3048000"/>
            <a:chExt cx="1181638" cy="990600"/>
          </a:xfrm>
        </p:grpSpPr>
        <p:sp>
          <p:nvSpPr>
            <p:cNvPr id="23" name="Oval 22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offering</a:t>
              </a:r>
              <a:endParaRPr lang="en-US" sz="1400"/>
            </a:p>
          </p:txBody>
        </p:sp>
      </p:grpSp>
      <p:cxnSp>
        <p:nvCxnSpPr>
          <p:cNvPr id="25" name="Straight Arrow Connector 24"/>
          <p:cNvCxnSpPr>
            <a:endCxn id="23" idx="2"/>
          </p:cNvCxnSpPr>
          <p:nvPr/>
        </p:nvCxnSpPr>
        <p:spPr>
          <a:xfrm>
            <a:off x="2552162" y="3771900"/>
            <a:ext cx="132008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51278" y="345285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3840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29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60678" y="3276600"/>
            <a:ext cx="1181638" cy="990600"/>
            <a:chOff x="1525074" y="3048000"/>
            <a:chExt cx="1181638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studyRecord</a:t>
              </a:r>
              <a:endParaRPr lang="en-US" sz="1400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113762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078" y="342709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22" name="Group 21"/>
          <p:cNvGrpSpPr/>
          <p:nvPr/>
        </p:nvGrpSpPr>
        <p:grpSpPr>
          <a:xfrm>
            <a:off x="3771362" y="3276600"/>
            <a:ext cx="1181638" cy="990600"/>
            <a:chOff x="1525074" y="3048000"/>
            <a:chExt cx="1181638" cy="990600"/>
          </a:xfrm>
        </p:grpSpPr>
        <p:sp>
          <p:nvSpPr>
            <p:cNvPr id="23" name="Oval 22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offering</a:t>
              </a:r>
              <a:endParaRPr lang="en-US" sz="1400"/>
            </a:p>
          </p:txBody>
        </p:sp>
      </p:grpSp>
      <p:cxnSp>
        <p:nvCxnSpPr>
          <p:cNvPr id="25" name="Straight Arrow Connector 24"/>
          <p:cNvCxnSpPr>
            <a:endCxn id="23" idx="2"/>
          </p:cNvCxnSpPr>
          <p:nvPr/>
        </p:nvCxnSpPr>
        <p:spPr>
          <a:xfrm>
            <a:off x="2552162" y="3771900"/>
            <a:ext cx="132008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51278" y="345285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14" name="Group 13"/>
          <p:cNvGrpSpPr/>
          <p:nvPr/>
        </p:nvGrpSpPr>
        <p:grpSpPr>
          <a:xfrm>
            <a:off x="6399724" y="3237963"/>
            <a:ext cx="1181638" cy="990600"/>
            <a:chOff x="1525074" y="3022242"/>
            <a:chExt cx="1181638" cy="990600"/>
          </a:xfrm>
        </p:grpSpPr>
        <p:sp>
          <p:nvSpPr>
            <p:cNvPr id="15" name="Oval 14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course</a:t>
              </a:r>
              <a:endParaRPr lang="en-US" sz="1400"/>
            </a:p>
          </p:txBody>
        </p:sp>
      </p:grpSp>
      <p:cxnSp>
        <p:nvCxnSpPr>
          <p:cNvPr id="17" name="Straight Arrow Connector 16"/>
          <p:cNvCxnSpPr>
            <a:endCxn id="15" idx="2"/>
          </p:cNvCxnSpPr>
          <p:nvPr/>
        </p:nvCxnSpPr>
        <p:spPr>
          <a:xfrm>
            <a:off x="4862846" y="3719432"/>
            <a:ext cx="1637762" cy="138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38162" y="3426023"/>
            <a:ext cx="16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numOfUnitsRequest</a:t>
            </a:r>
            <a:endParaRPr lang="en-US" sz="140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838162" y="3899079"/>
            <a:ext cx="1701084" cy="100050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438362" y="4343400"/>
            <a:ext cx="1181638" cy="990600"/>
            <a:chOff x="1525074" y="3022242"/>
            <a:chExt cx="1181638" cy="990600"/>
          </a:xfrm>
        </p:grpSpPr>
        <p:sp>
          <p:nvSpPr>
            <p:cNvPr id="40" name="Oval 39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term</a:t>
              </a:r>
              <a:endParaRPr lang="en-US" sz="1400"/>
            </a:p>
          </p:txBody>
        </p:sp>
      </p:grpSp>
      <p:sp>
        <p:nvSpPr>
          <p:cNvPr id="44" name="Rectangle 43"/>
          <p:cNvSpPr/>
          <p:nvPr/>
        </p:nvSpPr>
        <p:spPr>
          <a:xfrm rot="1837734">
            <a:off x="5047708" y="4144054"/>
            <a:ext cx="14534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isYourTerm(term)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147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مدل اکتور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</a:t>
            </a:fld>
            <a:endParaRPr lang="fa-IR" noProof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اکتورها موجودیت‌هایی خودمختار و همروند هستند که از طریق تبادل ناهمگام پیغام باهم ارتباط برقرار می‌کنند.</a:t>
            </a:r>
          </a:p>
          <a:p>
            <a:r>
              <a:rPr lang="fa-IR" smtClean="0"/>
              <a:t>هر اکتور در مواجهه با پیغام‌های دریافتی </a:t>
            </a:r>
            <a:r>
              <a:rPr lang="fa-IR" smtClean="0"/>
              <a:t>۳ </a:t>
            </a:r>
            <a:r>
              <a:rPr lang="fa-IR" smtClean="0"/>
              <a:t>عملیات زیر را انجام می‌دهد:</a:t>
            </a:r>
          </a:p>
          <a:p>
            <a:pPr lvl="1"/>
            <a:r>
              <a:rPr lang="fa-IR" smtClean="0"/>
              <a:t>ارسال پیغام‌های جدید به سایر اکتورها</a:t>
            </a:r>
          </a:p>
          <a:p>
            <a:pPr lvl="1"/>
            <a:r>
              <a:rPr lang="fa-IR" smtClean="0"/>
              <a:t>ایجاد اکتور جدید</a:t>
            </a:r>
          </a:p>
          <a:p>
            <a:pPr lvl="1"/>
            <a:r>
              <a:rPr lang="fa-IR" smtClean="0"/>
              <a:t>تغییر حالت محلی 	 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51546"/>
            <a:ext cx="4660634" cy="322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30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60678" y="3276600"/>
            <a:ext cx="1181638" cy="990600"/>
            <a:chOff x="1525074" y="3048000"/>
            <a:chExt cx="1181638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studyRecord</a:t>
              </a:r>
              <a:endParaRPr lang="en-US" sz="1400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113762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078" y="342709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22" name="Group 21"/>
          <p:cNvGrpSpPr/>
          <p:nvPr/>
        </p:nvGrpSpPr>
        <p:grpSpPr>
          <a:xfrm>
            <a:off x="3771362" y="3276600"/>
            <a:ext cx="1181638" cy="990600"/>
            <a:chOff x="1525074" y="3048000"/>
            <a:chExt cx="1181638" cy="990600"/>
          </a:xfrm>
        </p:grpSpPr>
        <p:sp>
          <p:nvSpPr>
            <p:cNvPr id="23" name="Oval 22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offering</a:t>
              </a:r>
              <a:endParaRPr lang="en-US" sz="1400"/>
            </a:p>
          </p:txBody>
        </p:sp>
      </p:grpSp>
      <p:cxnSp>
        <p:nvCxnSpPr>
          <p:cNvPr id="25" name="Straight Arrow Connector 24"/>
          <p:cNvCxnSpPr>
            <a:endCxn id="23" idx="2"/>
          </p:cNvCxnSpPr>
          <p:nvPr/>
        </p:nvCxnSpPr>
        <p:spPr>
          <a:xfrm>
            <a:off x="2552162" y="3771900"/>
            <a:ext cx="132008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51278" y="345285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14" name="Group 13"/>
          <p:cNvGrpSpPr/>
          <p:nvPr/>
        </p:nvGrpSpPr>
        <p:grpSpPr>
          <a:xfrm>
            <a:off x="6399724" y="3239037"/>
            <a:ext cx="1181638" cy="990600"/>
            <a:chOff x="1525074" y="3022242"/>
            <a:chExt cx="1181638" cy="990600"/>
          </a:xfrm>
        </p:grpSpPr>
        <p:sp>
          <p:nvSpPr>
            <p:cNvPr id="15" name="Oval 14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course</a:t>
              </a:r>
              <a:endParaRPr lang="en-US" sz="14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438362" y="4343400"/>
            <a:ext cx="1181638" cy="990600"/>
            <a:chOff x="1525074" y="3022242"/>
            <a:chExt cx="1181638" cy="990600"/>
          </a:xfrm>
        </p:grpSpPr>
        <p:sp>
          <p:nvSpPr>
            <p:cNvPr id="40" name="Oval 39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term</a:t>
              </a:r>
              <a:endParaRPr lang="en-US" sz="1400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4380425" y="4254321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362181" y="3988158"/>
            <a:ext cx="2210530" cy="64852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20641903">
            <a:off x="4427141" y="4028566"/>
            <a:ext cx="212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numOfUnitsResponse(3)</a:t>
            </a:r>
            <a:endParaRPr lang="en-US" sz="140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362181" y="4975869"/>
            <a:ext cx="2177065" cy="6629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0601188">
            <a:off x="4452678" y="4933950"/>
            <a:ext cx="212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isYourTermResponse(true)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114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31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60678" y="3276600"/>
            <a:ext cx="1181638" cy="990600"/>
            <a:chOff x="1525074" y="3048000"/>
            <a:chExt cx="1181638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studyRecord</a:t>
              </a:r>
              <a:endParaRPr lang="en-US" sz="1400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113762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078" y="342709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22" name="Group 21"/>
          <p:cNvGrpSpPr/>
          <p:nvPr/>
        </p:nvGrpSpPr>
        <p:grpSpPr>
          <a:xfrm>
            <a:off x="3771362" y="3276600"/>
            <a:ext cx="1181638" cy="990600"/>
            <a:chOff x="1525074" y="3048000"/>
            <a:chExt cx="1181638" cy="990600"/>
          </a:xfrm>
        </p:grpSpPr>
        <p:sp>
          <p:nvSpPr>
            <p:cNvPr id="23" name="Oval 22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offering</a:t>
              </a:r>
              <a:endParaRPr lang="en-US" sz="1400"/>
            </a:p>
          </p:txBody>
        </p:sp>
      </p:grpSp>
      <p:cxnSp>
        <p:nvCxnSpPr>
          <p:cNvPr id="25" name="Straight Arrow Connector 24"/>
          <p:cNvCxnSpPr>
            <a:endCxn id="23" idx="2"/>
          </p:cNvCxnSpPr>
          <p:nvPr/>
        </p:nvCxnSpPr>
        <p:spPr>
          <a:xfrm>
            <a:off x="2552162" y="3771900"/>
            <a:ext cx="132008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51278" y="345285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14" name="Group 13"/>
          <p:cNvGrpSpPr/>
          <p:nvPr/>
        </p:nvGrpSpPr>
        <p:grpSpPr>
          <a:xfrm>
            <a:off x="6399724" y="3239037"/>
            <a:ext cx="1181638" cy="990600"/>
            <a:chOff x="1525074" y="3022242"/>
            <a:chExt cx="1181638" cy="990600"/>
          </a:xfrm>
        </p:grpSpPr>
        <p:sp>
          <p:nvSpPr>
            <p:cNvPr id="15" name="Oval 14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course</a:t>
              </a:r>
              <a:endParaRPr lang="en-US" sz="14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438362" y="4343400"/>
            <a:ext cx="1181638" cy="990600"/>
            <a:chOff x="1525074" y="3022242"/>
            <a:chExt cx="1181638" cy="990600"/>
          </a:xfrm>
        </p:grpSpPr>
        <p:sp>
          <p:nvSpPr>
            <p:cNvPr id="40" name="Oval 39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term</a:t>
              </a:r>
              <a:endParaRPr lang="en-US" sz="1400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4380425" y="4254321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362181" y="3988158"/>
            <a:ext cx="2210530" cy="64852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20641903">
            <a:off x="4427141" y="4028566"/>
            <a:ext cx="212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numOfUnitsResponse(3)</a:t>
            </a:r>
            <a:endParaRPr lang="en-US" sz="140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362181" y="4975869"/>
            <a:ext cx="2177065" cy="6629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0601188">
            <a:off x="4452678" y="4933950"/>
            <a:ext cx="212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isYourTermResponse(true)</a:t>
            </a:r>
            <a:endParaRPr lang="en-US" sz="140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2043983" y="4265052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056862" y="5794177"/>
            <a:ext cx="232356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43983" y="5486400"/>
            <a:ext cx="3072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GPAInfoResponse(true,null,3)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5868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32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60678" y="3276600"/>
            <a:ext cx="1181638" cy="990600"/>
            <a:chOff x="1525074" y="3048000"/>
            <a:chExt cx="1181638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studyRecord</a:t>
              </a:r>
              <a:endParaRPr lang="en-US" sz="1400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113762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078" y="342709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22" name="Group 21"/>
          <p:cNvGrpSpPr/>
          <p:nvPr/>
        </p:nvGrpSpPr>
        <p:grpSpPr>
          <a:xfrm>
            <a:off x="3771362" y="3276600"/>
            <a:ext cx="1181638" cy="990600"/>
            <a:chOff x="1525074" y="3048000"/>
            <a:chExt cx="1181638" cy="990600"/>
          </a:xfrm>
        </p:grpSpPr>
        <p:sp>
          <p:nvSpPr>
            <p:cNvPr id="23" name="Oval 22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offering</a:t>
              </a:r>
              <a:endParaRPr lang="en-US" sz="1400"/>
            </a:p>
          </p:txBody>
        </p:sp>
      </p:grpSp>
      <p:cxnSp>
        <p:nvCxnSpPr>
          <p:cNvPr id="25" name="Straight Arrow Connector 24"/>
          <p:cNvCxnSpPr>
            <a:endCxn id="23" idx="2"/>
          </p:cNvCxnSpPr>
          <p:nvPr/>
        </p:nvCxnSpPr>
        <p:spPr>
          <a:xfrm>
            <a:off x="2552162" y="3771900"/>
            <a:ext cx="132008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51278" y="345285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14" name="Group 13"/>
          <p:cNvGrpSpPr/>
          <p:nvPr/>
        </p:nvGrpSpPr>
        <p:grpSpPr>
          <a:xfrm>
            <a:off x="6399724" y="3239037"/>
            <a:ext cx="1181638" cy="990600"/>
            <a:chOff x="1525074" y="3022242"/>
            <a:chExt cx="1181638" cy="990600"/>
          </a:xfrm>
        </p:grpSpPr>
        <p:sp>
          <p:nvSpPr>
            <p:cNvPr id="15" name="Oval 14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course</a:t>
              </a:r>
              <a:endParaRPr lang="en-US" sz="14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438362" y="4343400"/>
            <a:ext cx="1181638" cy="990600"/>
            <a:chOff x="1525074" y="3022242"/>
            <a:chExt cx="1181638" cy="990600"/>
          </a:xfrm>
        </p:grpSpPr>
        <p:sp>
          <p:nvSpPr>
            <p:cNvPr id="40" name="Oval 39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term</a:t>
              </a:r>
              <a:endParaRPr lang="en-US" sz="1400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4380425" y="4254321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362181" y="3988158"/>
            <a:ext cx="2210530" cy="64852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20641903">
            <a:off x="4427141" y="4028566"/>
            <a:ext cx="212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numOfUnitsResponse(3)</a:t>
            </a:r>
            <a:endParaRPr lang="en-US" sz="140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362181" y="4975869"/>
            <a:ext cx="2177065" cy="6629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0601188">
            <a:off x="4452678" y="4933950"/>
            <a:ext cx="212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isYourTermResponse(true)</a:t>
            </a:r>
            <a:endParaRPr lang="en-US" sz="140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2043983" y="4265052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056862" y="5794177"/>
            <a:ext cx="232356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43983" y="5486400"/>
            <a:ext cx="231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GPAInfoResponse(true,null,3)</a:t>
            </a:r>
            <a:endParaRPr lang="en-US" sz="140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89078" y="6096000"/>
            <a:ext cx="198012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64" y="5804079"/>
            <a:ext cx="231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GPAInfoResponse(true,12,3)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9531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پیغام پاسخ</a:t>
            </a:r>
            <a:endParaRPr lang="en-US"/>
          </a:p>
          <a:p>
            <a:endParaRPr lang="en-US" smtClean="0"/>
          </a:p>
          <a:p>
            <a:endParaRPr lang="en-US" smtClean="0"/>
          </a:p>
          <a:p>
            <a:endParaRPr lang="en-US"/>
          </a:p>
          <a:p>
            <a:r>
              <a:rPr lang="en-US" sz="1600" smtClean="0">
                <a:latin typeface="+mn-lt"/>
              </a:rPr>
              <a:t>GPAInfoResponse(isForTerm,grade,units)</a:t>
            </a:r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33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47800" y="3276600"/>
            <a:ext cx="990600" cy="990600"/>
            <a:chOff x="1625958" y="3048000"/>
            <a:chExt cx="990600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63521" y="33515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student</a:t>
              </a:r>
              <a:endParaRPr lang="en-US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0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3364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GPAReq(term)</a:t>
            </a:r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939817" y="4800600"/>
            <a:ext cx="306362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1" idx="4"/>
          </p:cNvCxnSpPr>
          <p:nvPr/>
        </p:nvCxnSpPr>
        <p:spPr>
          <a:xfrm flipH="1">
            <a:off x="1942563" y="4267200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09800" y="446204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GPAInfoResponse(true,14,3)</a:t>
            </a:r>
            <a:endParaRPr lang="en-US" sz="160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943637" y="5257800"/>
            <a:ext cx="306362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13620" y="4919246"/>
            <a:ext cx="2663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GPAInfoResponse(false,17,2)</a:t>
            </a:r>
            <a:endParaRPr lang="en-US" sz="160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956516" y="5715000"/>
            <a:ext cx="306362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26499" y="537644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GPAInfoResponse(true,8,3)</a:t>
            </a:r>
            <a:endParaRPr lang="en-US" sz="1600"/>
          </a:p>
        </p:txBody>
      </p:sp>
      <p:sp>
        <p:nvSpPr>
          <p:cNvPr id="50" name="TextBox 49"/>
          <p:cNvSpPr txBox="1"/>
          <p:nvPr/>
        </p:nvSpPr>
        <p:spPr>
          <a:xfrm>
            <a:off x="3086100" y="57150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.</a:t>
            </a:r>
          </a:p>
          <a:p>
            <a:pPr algn="ctr"/>
            <a:r>
              <a:rPr lang="en-US" smtClean="0"/>
              <a:t>.</a:t>
            </a:r>
          </a:p>
          <a:p>
            <a:pPr algn="ctr"/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07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منطق پردازش پاسخ‌ها</a:t>
            </a:r>
            <a:endParaRPr lang="en-US"/>
          </a:p>
          <a:p>
            <a:pPr lvl="1"/>
            <a:r>
              <a:rPr lang="fa-IR" smtClean="0"/>
              <a:t>مجموع وزن‌دار نمرات</a:t>
            </a:r>
          </a:p>
          <a:p>
            <a:pPr lvl="1"/>
            <a:r>
              <a:rPr lang="fa-IR" smtClean="0"/>
              <a:t>مجموع واحدها</a:t>
            </a:r>
          </a:p>
          <a:p>
            <a:pPr lvl="1"/>
            <a:endParaRPr lang="en-US" smtClean="0"/>
          </a:p>
          <a:p>
            <a:pPr marL="114300" indent="0">
              <a:buNone/>
            </a:pPr>
            <a:endParaRPr lang="en-US"/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34</a:t>
            </a:fld>
            <a:endParaRPr lang="fa-IR" noProof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" y="3581400"/>
            <a:ext cx="659901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مشکل درخواست‌های همروند</a:t>
            </a:r>
          </a:p>
          <a:p>
            <a:pPr marL="411480" lvl="1" indent="0">
              <a:buNone/>
            </a:pPr>
            <a:endParaRPr lang="en-US" smtClean="0"/>
          </a:p>
          <a:p>
            <a:endParaRPr lang="en-US" smtClean="0"/>
          </a:p>
          <a:p>
            <a:endParaRPr lang="en-US"/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35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47800" y="3276600"/>
            <a:ext cx="990600" cy="990600"/>
            <a:chOff x="1625958" y="3048000"/>
            <a:chExt cx="990600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63521" y="33515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student</a:t>
              </a:r>
              <a:endParaRPr lang="en-US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0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3364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GPAReq(term)</a:t>
            </a:r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939817" y="4800600"/>
            <a:ext cx="306362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1" idx="4"/>
          </p:cNvCxnSpPr>
          <p:nvPr/>
        </p:nvCxnSpPr>
        <p:spPr>
          <a:xfrm flipH="1">
            <a:off x="1942563" y="4267200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09800" y="446204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GPAInfoResponse(true,14,3)</a:t>
            </a:r>
            <a:endParaRPr lang="en-US" sz="160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943637" y="5257800"/>
            <a:ext cx="306362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13620" y="4919246"/>
            <a:ext cx="2663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GPAInfoResponse(false,17,2)</a:t>
            </a:r>
            <a:endParaRPr lang="en-US" sz="160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956516" y="5715000"/>
            <a:ext cx="306362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26499" y="537644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GPAInfoResponse(true,8,3)</a:t>
            </a:r>
            <a:endParaRPr lang="en-US" sz="1600"/>
          </a:p>
        </p:txBody>
      </p:sp>
      <p:sp>
        <p:nvSpPr>
          <p:cNvPr id="50" name="TextBox 49"/>
          <p:cNvSpPr txBox="1"/>
          <p:nvPr/>
        </p:nvSpPr>
        <p:spPr>
          <a:xfrm>
            <a:off x="3086100" y="57150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.</a:t>
            </a:r>
          </a:p>
          <a:p>
            <a:pPr algn="ctr"/>
            <a:r>
              <a:rPr lang="en-US" smtClean="0"/>
              <a:t>.</a:t>
            </a:r>
          </a:p>
          <a:p>
            <a:pPr algn="ctr"/>
            <a:r>
              <a:rPr lang="en-US"/>
              <a:t>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07642" y="54102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50027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GPAReq(term)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مشکل درخواست‌های همروند</a:t>
            </a:r>
          </a:p>
          <a:p>
            <a:pPr lvl="1"/>
            <a:r>
              <a:rPr lang="fa-IR" smtClean="0"/>
              <a:t>همگام‌سازی</a:t>
            </a:r>
          </a:p>
          <a:p>
            <a:pPr lvl="2"/>
            <a:r>
              <a:rPr lang="fa-IR" smtClean="0"/>
              <a:t>پردازش ترتیبی</a:t>
            </a:r>
          </a:p>
          <a:p>
            <a:pPr lvl="2"/>
            <a:endParaRPr lang="en-US"/>
          </a:p>
          <a:p>
            <a:endParaRPr lang="en-US" smtClean="0"/>
          </a:p>
          <a:p>
            <a:endParaRPr lang="en-US" smtClean="0"/>
          </a:p>
          <a:p>
            <a:endParaRPr lang="en-US"/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36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47800" y="3276600"/>
            <a:ext cx="990600" cy="990600"/>
            <a:chOff x="1625958" y="3048000"/>
            <a:chExt cx="990600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63521" y="33515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student</a:t>
              </a:r>
              <a:endParaRPr lang="en-US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0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3471446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GPAReq(term)</a:t>
            </a:r>
            <a:endParaRPr lang="en-US" sz="1600"/>
          </a:p>
        </p:txBody>
      </p:sp>
      <p:grpSp>
        <p:nvGrpSpPr>
          <p:cNvPr id="35" name="Group 34"/>
          <p:cNvGrpSpPr/>
          <p:nvPr/>
        </p:nvGrpSpPr>
        <p:grpSpPr>
          <a:xfrm>
            <a:off x="4419600" y="3733800"/>
            <a:ext cx="1066800" cy="990600"/>
            <a:chOff x="1625958" y="3048000"/>
            <a:chExt cx="1066800" cy="990600"/>
          </a:xfrm>
        </p:grpSpPr>
        <p:sp>
          <p:nvSpPr>
            <p:cNvPr id="36" name="Oval 35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63521" y="3351589"/>
              <a:ext cx="1029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studyRec1</a:t>
              </a:r>
              <a:endParaRPr lang="en-US" sz="140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495800" y="4876800"/>
            <a:ext cx="1066800" cy="990600"/>
            <a:chOff x="1702201" y="3048000"/>
            <a:chExt cx="1066800" cy="990600"/>
          </a:xfrm>
        </p:grpSpPr>
        <p:sp>
          <p:nvSpPr>
            <p:cNvPr id="39" name="Oval 38"/>
            <p:cNvSpPr/>
            <p:nvPr/>
          </p:nvSpPr>
          <p:spPr>
            <a:xfrm>
              <a:off x="1702201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39764" y="3351589"/>
              <a:ext cx="1029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studyRec2</a:t>
              </a:r>
              <a:endParaRPr lang="en-US" sz="1400"/>
            </a:p>
          </p:txBody>
        </p:sp>
      </p:grp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1942563" y="4229100"/>
            <a:ext cx="2477037" cy="3986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81515" y="3961189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942563" y="4267200"/>
            <a:ext cx="538" cy="25908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943101" y="4446518"/>
            <a:ext cx="2468987" cy="46072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20990999">
            <a:off x="1988349" y="4380307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GPAInfoResponse(true,14,3)</a:t>
            </a:r>
            <a:endParaRPr lang="en-US" sz="140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981200" y="5239083"/>
            <a:ext cx="2529192" cy="3986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20152" y="497117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sp>
        <p:nvSpPr>
          <p:cNvPr id="51" name="TextBox 50"/>
          <p:cNvSpPr txBox="1"/>
          <p:nvPr/>
        </p:nvSpPr>
        <p:spPr>
          <a:xfrm rot="21195266">
            <a:off x="2123441" y="5420571"/>
            <a:ext cx="2670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GPAInfoResponse(false,17,2)</a:t>
            </a:r>
            <a:endParaRPr lang="en-US" sz="140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942563" y="5619434"/>
            <a:ext cx="2572421" cy="28983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3400" y="6282154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3400" y="5943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GPAReq(term)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21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مشکل درخواست‌های همروند</a:t>
            </a:r>
          </a:p>
          <a:p>
            <a:pPr lvl="1"/>
            <a:r>
              <a:rPr lang="fa-IR" smtClean="0"/>
              <a:t>همگام‌سازی</a:t>
            </a:r>
          </a:p>
          <a:p>
            <a:pPr lvl="2"/>
            <a:r>
              <a:rPr lang="fa-IR" smtClean="0"/>
              <a:t>پردازش ترتیبی</a:t>
            </a:r>
            <a:endParaRPr lang="en-US"/>
          </a:p>
          <a:p>
            <a:pPr lvl="1"/>
            <a:r>
              <a:rPr lang="fa-IR" smtClean="0"/>
              <a:t>توقف اکتور تا دریافت تمام پاسخ‌ها</a:t>
            </a:r>
          </a:p>
          <a:p>
            <a:pPr lvl="2"/>
            <a:r>
              <a:rPr lang="fa-IR" smtClean="0"/>
              <a:t>عدم پردزاش همروند درخواست‌ها</a:t>
            </a:r>
          </a:p>
          <a:p>
            <a:pPr lvl="2"/>
            <a:endParaRPr lang="en-US" smtClean="0"/>
          </a:p>
          <a:p>
            <a:endParaRPr lang="en-US"/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37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47800" y="3276600"/>
            <a:ext cx="990600" cy="990600"/>
            <a:chOff x="1625958" y="3048000"/>
            <a:chExt cx="990600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63521" y="33515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student</a:t>
              </a:r>
              <a:endParaRPr lang="en-US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0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3364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GPAReq(term)</a:t>
            </a:r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419600" y="3733800"/>
            <a:ext cx="1066800" cy="990600"/>
            <a:chOff x="1625958" y="3048000"/>
            <a:chExt cx="1066800" cy="990600"/>
          </a:xfrm>
        </p:grpSpPr>
        <p:sp>
          <p:nvSpPr>
            <p:cNvPr id="36" name="Oval 35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63521" y="3351589"/>
              <a:ext cx="1029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studyRec1</a:t>
              </a:r>
              <a:endParaRPr lang="en-US" sz="140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495800" y="4876800"/>
            <a:ext cx="1066800" cy="990600"/>
            <a:chOff x="1702201" y="3048000"/>
            <a:chExt cx="1066800" cy="990600"/>
          </a:xfrm>
        </p:grpSpPr>
        <p:sp>
          <p:nvSpPr>
            <p:cNvPr id="39" name="Oval 38"/>
            <p:cNvSpPr/>
            <p:nvPr/>
          </p:nvSpPr>
          <p:spPr>
            <a:xfrm>
              <a:off x="1702201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39764" y="3351589"/>
              <a:ext cx="1029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studyRec2</a:t>
              </a:r>
              <a:endParaRPr lang="en-US" sz="1400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>
            <a:off x="2438400" y="3770134"/>
            <a:ext cx="1981200" cy="4572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42563" y="4267200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943100" y="4706801"/>
            <a:ext cx="2745367" cy="62747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782606" flipV="1">
            <a:off x="2324094" y="4378129"/>
            <a:ext cx="2477037" cy="3986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942563" y="5382075"/>
            <a:ext cx="2553238" cy="28983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33400" y="6282154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3400" y="5943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GPAReq(term)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2112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مشکل درخواست‌های همروند</a:t>
            </a:r>
          </a:p>
          <a:p>
            <a:pPr lvl="1"/>
            <a:r>
              <a:rPr lang="fa-IR" smtClean="0"/>
              <a:t>همگام‌سازی</a:t>
            </a:r>
          </a:p>
          <a:p>
            <a:pPr lvl="2"/>
            <a:r>
              <a:rPr lang="fa-IR" smtClean="0"/>
              <a:t>پردازش ترتیبی</a:t>
            </a:r>
            <a:endParaRPr lang="en-US"/>
          </a:p>
          <a:p>
            <a:pPr lvl="1"/>
            <a:r>
              <a:rPr lang="fa-IR" smtClean="0"/>
              <a:t>توقف اکتور تا دریافت تمام پاسخ‌ها</a:t>
            </a:r>
          </a:p>
          <a:p>
            <a:pPr lvl="2"/>
            <a:r>
              <a:rPr lang="fa-IR" smtClean="0"/>
              <a:t>عدم پردزاش همروند درخواست‌ها</a:t>
            </a:r>
          </a:p>
          <a:p>
            <a:pPr lvl="1"/>
            <a:r>
              <a:rPr lang="fa-IR" smtClean="0"/>
              <a:t>متغیرهای حالت اختصاصی برای هر پیغام</a:t>
            </a:r>
          </a:p>
          <a:p>
            <a:pPr lvl="2"/>
            <a:r>
              <a:rPr lang="fa-IR" smtClean="0"/>
              <a:t>پیچیدگی</a:t>
            </a:r>
          </a:p>
          <a:p>
            <a:pPr lvl="2"/>
            <a:endParaRPr lang="en-US" smtClean="0"/>
          </a:p>
          <a:p>
            <a:endParaRPr lang="en-US"/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38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377062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مشکل درخواست‌های همروند</a:t>
            </a:r>
          </a:p>
          <a:p>
            <a:pPr lvl="1"/>
            <a:r>
              <a:rPr lang="fa-IR" smtClean="0"/>
              <a:t>همگام‌سازی</a:t>
            </a:r>
          </a:p>
          <a:p>
            <a:pPr lvl="2"/>
            <a:r>
              <a:rPr lang="fa-IR" smtClean="0"/>
              <a:t>پردازش ترتیبی</a:t>
            </a:r>
            <a:endParaRPr lang="en-US"/>
          </a:p>
          <a:p>
            <a:pPr lvl="1"/>
            <a:r>
              <a:rPr lang="fa-IR" smtClean="0"/>
              <a:t>توقف اکتور تا دریافت تمام پاسخ‌ها</a:t>
            </a:r>
          </a:p>
          <a:p>
            <a:pPr lvl="2"/>
            <a:r>
              <a:rPr lang="fa-IR" smtClean="0"/>
              <a:t>عدم پردزاش همروند درخواست‌ها</a:t>
            </a:r>
          </a:p>
          <a:p>
            <a:pPr lvl="1"/>
            <a:r>
              <a:rPr lang="fa-IR" smtClean="0"/>
              <a:t>متغیرهای حالت اختصاصی برای هر پیغام</a:t>
            </a:r>
          </a:p>
          <a:p>
            <a:pPr lvl="2"/>
            <a:r>
              <a:rPr lang="fa-IR" smtClean="0"/>
              <a:t>پیچیدگی</a:t>
            </a:r>
          </a:p>
          <a:p>
            <a:pPr lvl="1"/>
            <a:r>
              <a:rPr lang="fa-IR" smtClean="0"/>
              <a:t>یک اکتور جدید برای هر درخواست معدل</a:t>
            </a:r>
          </a:p>
          <a:p>
            <a:pPr lvl="2"/>
            <a:r>
              <a:rPr lang="fa-IR" smtClean="0"/>
              <a:t>پردازش همروند درخواست‌ها</a:t>
            </a:r>
          </a:p>
          <a:p>
            <a:pPr lvl="2"/>
            <a:r>
              <a:rPr lang="fa-IR" smtClean="0"/>
              <a:t>سادگی و سهولت طراحی</a:t>
            </a:r>
          </a:p>
          <a:p>
            <a:pPr lvl="2"/>
            <a:r>
              <a:rPr lang="fa-IR" smtClean="0"/>
              <a:t>کم هزینه بودن ایجاد اکتورها (بر خلاف ریسمان)</a:t>
            </a:r>
          </a:p>
          <a:p>
            <a:pPr lvl="2"/>
            <a:endParaRPr lang="en-US" smtClean="0"/>
          </a:p>
          <a:p>
            <a:endParaRPr lang="en-US"/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39</a:t>
            </a:fld>
            <a:endParaRPr lang="fa-IR" noProof="0"/>
          </a:p>
        </p:txBody>
      </p:sp>
      <p:grpSp>
        <p:nvGrpSpPr>
          <p:cNvPr id="6" name="Group 5"/>
          <p:cNvGrpSpPr/>
          <p:nvPr/>
        </p:nvGrpSpPr>
        <p:grpSpPr>
          <a:xfrm>
            <a:off x="838200" y="3276600"/>
            <a:ext cx="990600" cy="990600"/>
            <a:chOff x="1625958" y="3048000"/>
            <a:chExt cx="990600" cy="990600"/>
          </a:xfrm>
        </p:grpSpPr>
        <p:sp>
          <p:nvSpPr>
            <p:cNvPr id="7" name="Oval 6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63521" y="33515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student</a:t>
              </a:r>
              <a:endParaRPr lang="en-US"/>
            </a:p>
          </p:txBody>
        </p:sp>
      </p:grpSp>
      <p:cxnSp>
        <p:nvCxnSpPr>
          <p:cNvPr id="11" name="Straight Connector 10"/>
          <p:cNvCxnSpPr>
            <a:stCxn id="7" idx="4"/>
          </p:cNvCxnSpPr>
          <p:nvPr/>
        </p:nvCxnSpPr>
        <p:spPr>
          <a:xfrm flipH="1">
            <a:off x="1332963" y="4267200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0" y="4827032"/>
            <a:ext cx="134584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44928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GPAReq(term)</a:t>
            </a:r>
            <a:endParaRPr lang="en-US" sz="1400"/>
          </a:p>
        </p:txBody>
      </p:sp>
      <p:grpSp>
        <p:nvGrpSpPr>
          <p:cNvPr id="14" name="Group 13"/>
          <p:cNvGrpSpPr/>
          <p:nvPr/>
        </p:nvGrpSpPr>
        <p:grpSpPr>
          <a:xfrm>
            <a:off x="2971800" y="4191000"/>
            <a:ext cx="990600" cy="990600"/>
            <a:chOff x="1625958" y="3048000"/>
            <a:chExt cx="990600" cy="990600"/>
          </a:xfrm>
        </p:grpSpPr>
        <p:sp>
          <p:nvSpPr>
            <p:cNvPr id="15" name="Oval 14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63521" y="33515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GPA1</a:t>
              </a:r>
              <a:endParaRPr lang="en-US"/>
            </a:p>
          </p:txBody>
        </p:sp>
      </p:grpSp>
      <p:cxnSp>
        <p:nvCxnSpPr>
          <p:cNvPr id="17" name="Straight Connector 16"/>
          <p:cNvCxnSpPr/>
          <p:nvPr/>
        </p:nvCxnSpPr>
        <p:spPr>
          <a:xfrm flipH="1">
            <a:off x="3466563" y="5181600"/>
            <a:ext cx="540" cy="381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" idx="2"/>
          </p:cNvCxnSpPr>
          <p:nvPr/>
        </p:nvCxnSpPr>
        <p:spPr>
          <a:xfrm flipV="1">
            <a:off x="1332963" y="4686300"/>
            <a:ext cx="1638837" cy="26372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21046412">
            <a:off x="1524000" y="44928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GPAReq(term)</a:t>
            </a:r>
            <a:endParaRPr lang="en-US" sz="140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0" y="5334000"/>
            <a:ext cx="3467638" cy="381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71600" y="50262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GPAResponse(14.25)</a:t>
            </a:r>
            <a:endParaRPr lang="en-US" sz="140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2879" y="5817632"/>
            <a:ext cx="134584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879" y="54834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GPAReq(term)</a:t>
            </a:r>
            <a:endParaRPr lang="en-US" sz="1400"/>
          </a:p>
        </p:txBody>
      </p:sp>
      <p:grpSp>
        <p:nvGrpSpPr>
          <p:cNvPr id="36" name="Group 35"/>
          <p:cNvGrpSpPr/>
          <p:nvPr/>
        </p:nvGrpSpPr>
        <p:grpSpPr>
          <a:xfrm>
            <a:off x="2438400" y="5410200"/>
            <a:ext cx="990600" cy="990600"/>
            <a:chOff x="1625958" y="3048000"/>
            <a:chExt cx="990600" cy="990600"/>
          </a:xfrm>
        </p:grpSpPr>
        <p:sp>
          <p:nvSpPr>
            <p:cNvPr id="37" name="Oval 36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63521" y="33515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GPA1</a:t>
              </a:r>
              <a:endParaRPr lang="en-US"/>
            </a:p>
          </p:txBody>
        </p:sp>
      </p:grpSp>
      <p:cxnSp>
        <p:nvCxnSpPr>
          <p:cNvPr id="39" name="Straight Connector 38"/>
          <p:cNvCxnSpPr/>
          <p:nvPr/>
        </p:nvCxnSpPr>
        <p:spPr>
          <a:xfrm flipH="1">
            <a:off x="2933163" y="6400800"/>
            <a:ext cx="540" cy="381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7" idx="2"/>
          </p:cNvCxnSpPr>
          <p:nvPr/>
        </p:nvCxnSpPr>
        <p:spPr>
          <a:xfrm flipV="1">
            <a:off x="1358721" y="5905500"/>
            <a:ext cx="1079679" cy="11132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21046412">
            <a:off x="1235988" y="5692472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GPAReq(term)</a:t>
            </a:r>
            <a:endParaRPr lang="en-US" sz="140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2879" y="6629400"/>
            <a:ext cx="292082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95400" y="6372065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GPAResponse(17.75)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216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مشخصات </a:t>
            </a:r>
            <a:r>
              <a:rPr lang="fa-IR" smtClean="0"/>
              <a:t>مدل اکتور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</a:t>
            </a:fld>
            <a:endParaRPr lang="fa-IR" noProof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لفافه‌ </a:t>
            </a:r>
            <a:r>
              <a:rPr lang="fa-IR"/>
              <a:t>بندی</a:t>
            </a:r>
          </a:p>
          <a:p>
            <a:r>
              <a:rPr lang="fa-IR"/>
              <a:t>تجزیه ناپذیری</a:t>
            </a:r>
          </a:p>
          <a:p>
            <a:r>
              <a:rPr lang="fa-IR" smtClean="0"/>
              <a:t>انصاف</a:t>
            </a:r>
            <a:endParaRPr lang="fa-IR"/>
          </a:p>
          <a:p>
            <a:r>
              <a:rPr lang="fa-IR" smtClean="0"/>
              <a:t>استقلال از مکان</a:t>
            </a:r>
            <a:r>
              <a:rPr lang="fa-IR"/>
              <a:t>	 </a:t>
            </a:r>
            <a:endParaRPr lang="en-US"/>
          </a:p>
          <a:p>
            <a:pPr marL="411480" lvl="1" indent="0">
              <a:buNone/>
            </a:pPr>
            <a:r>
              <a:rPr lang="fa-IR" smtClean="0"/>
              <a:t> 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51546"/>
            <a:ext cx="4660634" cy="322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تبادل بی‌مورد پیغام</a:t>
            </a:r>
          </a:p>
          <a:p>
            <a:pPr lvl="1"/>
            <a:endParaRPr lang="en-US" smtClean="0"/>
          </a:p>
          <a:p>
            <a:endParaRPr lang="en-US"/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40</a:t>
            </a:fld>
            <a:endParaRPr lang="fa-IR" noProof="0"/>
          </a:p>
        </p:txBody>
      </p:sp>
      <p:grpSp>
        <p:nvGrpSpPr>
          <p:cNvPr id="29" name="Group 28"/>
          <p:cNvGrpSpPr/>
          <p:nvPr/>
        </p:nvGrpSpPr>
        <p:grpSpPr>
          <a:xfrm>
            <a:off x="1460678" y="3276600"/>
            <a:ext cx="1181638" cy="990600"/>
            <a:chOff x="1525074" y="3048000"/>
            <a:chExt cx="1181638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studyRecord</a:t>
              </a:r>
              <a:endParaRPr lang="en-US" sz="1400"/>
            </a:p>
          </p:txBody>
        </p:sp>
      </p:grpSp>
      <p:cxnSp>
        <p:nvCxnSpPr>
          <p:cNvPr id="44" name="Straight Arrow Connector 43"/>
          <p:cNvCxnSpPr>
            <a:endCxn id="31" idx="2"/>
          </p:cNvCxnSpPr>
          <p:nvPr/>
        </p:nvCxnSpPr>
        <p:spPr>
          <a:xfrm>
            <a:off x="113762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9078" y="342709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46" name="Group 45"/>
          <p:cNvGrpSpPr/>
          <p:nvPr/>
        </p:nvGrpSpPr>
        <p:grpSpPr>
          <a:xfrm>
            <a:off x="3771362" y="3276600"/>
            <a:ext cx="1181638" cy="990600"/>
            <a:chOff x="1525074" y="3048000"/>
            <a:chExt cx="1181638" cy="990600"/>
          </a:xfrm>
        </p:grpSpPr>
        <p:sp>
          <p:nvSpPr>
            <p:cNvPr id="47" name="Oval 46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offering</a:t>
              </a:r>
              <a:endParaRPr lang="en-US" sz="1400"/>
            </a:p>
          </p:txBody>
        </p:sp>
      </p:grpSp>
      <p:cxnSp>
        <p:nvCxnSpPr>
          <p:cNvPr id="49" name="Straight Arrow Connector 48"/>
          <p:cNvCxnSpPr>
            <a:endCxn id="47" idx="2"/>
          </p:cNvCxnSpPr>
          <p:nvPr/>
        </p:nvCxnSpPr>
        <p:spPr>
          <a:xfrm>
            <a:off x="2552162" y="3771900"/>
            <a:ext cx="132008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51278" y="345285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51" name="Group 50"/>
          <p:cNvGrpSpPr/>
          <p:nvPr/>
        </p:nvGrpSpPr>
        <p:grpSpPr>
          <a:xfrm>
            <a:off x="6399724" y="3239037"/>
            <a:ext cx="1181638" cy="990600"/>
            <a:chOff x="1525074" y="3022242"/>
            <a:chExt cx="1181638" cy="990600"/>
          </a:xfrm>
        </p:grpSpPr>
        <p:sp>
          <p:nvSpPr>
            <p:cNvPr id="52" name="Oval 51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course</a:t>
              </a:r>
              <a:endParaRPr lang="en-US" sz="14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438362" y="4343400"/>
            <a:ext cx="1181638" cy="990600"/>
            <a:chOff x="1525074" y="3022242"/>
            <a:chExt cx="1181638" cy="990600"/>
          </a:xfrm>
        </p:grpSpPr>
        <p:sp>
          <p:nvSpPr>
            <p:cNvPr id="55" name="Oval 54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term</a:t>
              </a:r>
              <a:endParaRPr lang="en-US" sz="1400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H="1">
            <a:off x="4380425" y="4254321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362181" y="3988158"/>
            <a:ext cx="2210530" cy="64852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20641903">
            <a:off x="4427141" y="4028566"/>
            <a:ext cx="212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numOfUnitsResponse(3)</a:t>
            </a:r>
            <a:endParaRPr lang="en-US" sz="140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4362181" y="4975869"/>
            <a:ext cx="2177065" cy="6629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0601188">
            <a:off x="4452678" y="4933950"/>
            <a:ext cx="212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isYourTermResponse(true)</a:t>
            </a:r>
            <a:endParaRPr lang="en-US" sz="1400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2043983" y="4265052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056862" y="5794177"/>
            <a:ext cx="232356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043983" y="5486400"/>
            <a:ext cx="231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GPAInfoResponse(true,null,3)</a:t>
            </a:r>
            <a:endParaRPr lang="en-US" sz="140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89078" y="6096000"/>
            <a:ext cx="198012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64" y="5804079"/>
            <a:ext cx="231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GPAInfoResponse(true,12,3)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5316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تبادل بی‌مورد پیغام</a:t>
            </a:r>
          </a:p>
          <a:p>
            <a:endParaRPr lang="en-US" smtClean="0"/>
          </a:p>
          <a:p>
            <a:endParaRPr lang="en-US"/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41</a:t>
            </a:fld>
            <a:endParaRPr lang="fa-IR" noProof="0"/>
          </a:p>
        </p:txBody>
      </p:sp>
      <p:grpSp>
        <p:nvGrpSpPr>
          <p:cNvPr id="29" name="Group 28"/>
          <p:cNvGrpSpPr/>
          <p:nvPr/>
        </p:nvGrpSpPr>
        <p:grpSpPr>
          <a:xfrm>
            <a:off x="1460678" y="3276600"/>
            <a:ext cx="1181638" cy="990600"/>
            <a:chOff x="1525074" y="3048000"/>
            <a:chExt cx="1181638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studyRecord</a:t>
              </a:r>
              <a:endParaRPr lang="en-US" sz="1400"/>
            </a:p>
          </p:txBody>
        </p:sp>
      </p:grpSp>
      <p:cxnSp>
        <p:nvCxnSpPr>
          <p:cNvPr id="44" name="Straight Arrow Connector 43"/>
          <p:cNvCxnSpPr>
            <a:endCxn id="31" idx="2"/>
          </p:cNvCxnSpPr>
          <p:nvPr/>
        </p:nvCxnSpPr>
        <p:spPr>
          <a:xfrm>
            <a:off x="113762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9078" y="342709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46" name="Group 45"/>
          <p:cNvGrpSpPr/>
          <p:nvPr/>
        </p:nvGrpSpPr>
        <p:grpSpPr>
          <a:xfrm>
            <a:off x="3771362" y="3276600"/>
            <a:ext cx="1181638" cy="990600"/>
            <a:chOff x="1525074" y="3048000"/>
            <a:chExt cx="1181638" cy="990600"/>
          </a:xfrm>
        </p:grpSpPr>
        <p:sp>
          <p:nvSpPr>
            <p:cNvPr id="47" name="Oval 46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offering</a:t>
              </a:r>
              <a:endParaRPr lang="en-US" sz="1400"/>
            </a:p>
          </p:txBody>
        </p:sp>
      </p:grpSp>
      <p:cxnSp>
        <p:nvCxnSpPr>
          <p:cNvPr id="49" name="Straight Arrow Connector 48"/>
          <p:cNvCxnSpPr>
            <a:endCxn id="47" idx="2"/>
          </p:cNvCxnSpPr>
          <p:nvPr/>
        </p:nvCxnSpPr>
        <p:spPr>
          <a:xfrm>
            <a:off x="2552162" y="3771900"/>
            <a:ext cx="132008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51278" y="345285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51" name="Group 50"/>
          <p:cNvGrpSpPr/>
          <p:nvPr/>
        </p:nvGrpSpPr>
        <p:grpSpPr>
          <a:xfrm>
            <a:off x="6399724" y="3239037"/>
            <a:ext cx="1181638" cy="990600"/>
            <a:chOff x="1525074" y="3022242"/>
            <a:chExt cx="1181638" cy="990600"/>
          </a:xfrm>
        </p:grpSpPr>
        <p:sp>
          <p:nvSpPr>
            <p:cNvPr id="52" name="Oval 51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course</a:t>
              </a:r>
              <a:endParaRPr lang="en-US" sz="14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438362" y="4343400"/>
            <a:ext cx="1181638" cy="990600"/>
            <a:chOff x="1525074" y="3022242"/>
            <a:chExt cx="1181638" cy="990600"/>
          </a:xfrm>
        </p:grpSpPr>
        <p:sp>
          <p:nvSpPr>
            <p:cNvPr id="55" name="Oval 54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term</a:t>
              </a:r>
              <a:endParaRPr lang="en-US" sz="1400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H="1">
            <a:off x="4380425" y="4254321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362181" y="3988158"/>
            <a:ext cx="2210530" cy="64852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20641903">
            <a:off x="4427141" y="4028566"/>
            <a:ext cx="212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numOfUnitsResponse(3)</a:t>
            </a:r>
            <a:endParaRPr lang="en-US" sz="140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4362181" y="4975869"/>
            <a:ext cx="2177065" cy="6629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0601188">
            <a:off x="4452678" y="4933950"/>
            <a:ext cx="212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isYourTermResponse(true)</a:t>
            </a:r>
            <a:endParaRPr lang="en-US" sz="1400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2043983" y="4265052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056862" y="5794177"/>
            <a:ext cx="232356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043983" y="5486400"/>
            <a:ext cx="231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GPAInfoResponse(true,null,3)</a:t>
            </a:r>
            <a:endParaRPr lang="en-US" sz="140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89078" y="6096000"/>
            <a:ext cx="198012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64" y="5804079"/>
            <a:ext cx="231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GPAInfoResponse(true,12,3)</a:t>
            </a:r>
            <a:endParaRPr lang="en-US" sz="1400"/>
          </a:p>
        </p:txBody>
      </p:sp>
      <p:sp>
        <p:nvSpPr>
          <p:cNvPr id="70" name="Freeform 69"/>
          <p:cNvSpPr/>
          <p:nvPr/>
        </p:nvSpPr>
        <p:spPr>
          <a:xfrm>
            <a:off x="128789" y="3868728"/>
            <a:ext cx="7296982" cy="1051002"/>
          </a:xfrm>
          <a:custGeom>
            <a:avLst/>
            <a:gdLst>
              <a:gd name="connsiteX0" fmla="*/ 0 w 7296982"/>
              <a:gd name="connsiteY0" fmla="*/ 110844 h 1051002"/>
              <a:gd name="connsiteX1" fmla="*/ 6529588 w 7296982"/>
              <a:gd name="connsiteY1" fmla="*/ 59328 h 1051002"/>
              <a:gd name="connsiteX2" fmla="*/ 6452315 w 7296982"/>
              <a:gd name="connsiteY2" fmla="*/ 832061 h 1051002"/>
              <a:gd name="connsiteX3" fmla="*/ 103031 w 7296982"/>
              <a:gd name="connsiteY3" fmla="*/ 1051002 h 1051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6982" h="1051002">
                <a:moveTo>
                  <a:pt x="0" y="110844"/>
                </a:moveTo>
                <a:cubicBezTo>
                  <a:pt x="2727101" y="24984"/>
                  <a:pt x="5454202" y="-60875"/>
                  <a:pt x="6529588" y="59328"/>
                </a:cubicBezTo>
                <a:cubicBezTo>
                  <a:pt x="7604974" y="179531"/>
                  <a:pt x="7523408" y="666782"/>
                  <a:pt x="6452315" y="832061"/>
                </a:cubicBezTo>
                <a:cubicBezTo>
                  <a:pt x="5381222" y="997340"/>
                  <a:pt x="2742126" y="1024171"/>
                  <a:pt x="103031" y="1051002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تبادل بی‌مورد پیغام</a:t>
            </a:r>
          </a:p>
          <a:p>
            <a:pPr lvl="1"/>
            <a:r>
              <a:rPr lang="fa-IR" smtClean="0"/>
              <a:t>قرار دادن مقصد نهایی در داخل پیغام</a:t>
            </a:r>
          </a:p>
          <a:p>
            <a:pPr lvl="2"/>
            <a:endParaRPr lang="en-US" smtClean="0"/>
          </a:p>
          <a:p>
            <a:endParaRPr lang="en-US"/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42</a:t>
            </a:fld>
            <a:endParaRPr lang="fa-IR" noProof="0"/>
          </a:p>
        </p:txBody>
      </p:sp>
      <p:grpSp>
        <p:nvGrpSpPr>
          <p:cNvPr id="29" name="Group 28"/>
          <p:cNvGrpSpPr/>
          <p:nvPr/>
        </p:nvGrpSpPr>
        <p:grpSpPr>
          <a:xfrm>
            <a:off x="1460678" y="3276600"/>
            <a:ext cx="1181638" cy="990600"/>
            <a:chOff x="1525074" y="3048000"/>
            <a:chExt cx="1181638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studyRecord</a:t>
              </a:r>
              <a:endParaRPr lang="en-US" sz="1400"/>
            </a:p>
          </p:txBody>
        </p:sp>
      </p:grpSp>
      <p:cxnSp>
        <p:nvCxnSpPr>
          <p:cNvPr id="44" name="Straight Arrow Connector 43"/>
          <p:cNvCxnSpPr>
            <a:endCxn id="31" idx="2"/>
          </p:cNvCxnSpPr>
          <p:nvPr/>
        </p:nvCxnSpPr>
        <p:spPr>
          <a:xfrm>
            <a:off x="113762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9078" y="342709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46" name="Group 45"/>
          <p:cNvGrpSpPr/>
          <p:nvPr/>
        </p:nvGrpSpPr>
        <p:grpSpPr>
          <a:xfrm>
            <a:off x="3771362" y="3276600"/>
            <a:ext cx="1181638" cy="990600"/>
            <a:chOff x="1525074" y="3048000"/>
            <a:chExt cx="1181638" cy="990600"/>
          </a:xfrm>
        </p:grpSpPr>
        <p:sp>
          <p:nvSpPr>
            <p:cNvPr id="47" name="Oval 46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offering</a:t>
              </a:r>
              <a:endParaRPr lang="en-US" sz="1400"/>
            </a:p>
          </p:txBody>
        </p:sp>
      </p:grpSp>
      <p:cxnSp>
        <p:nvCxnSpPr>
          <p:cNvPr id="49" name="Straight Arrow Connector 48"/>
          <p:cNvCxnSpPr>
            <a:endCxn id="47" idx="2"/>
          </p:cNvCxnSpPr>
          <p:nvPr/>
        </p:nvCxnSpPr>
        <p:spPr>
          <a:xfrm>
            <a:off x="2552162" y="3771900"/>
            <a:ext cx="132008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51278" y="345285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51" name="Group 50"/>
          <p:cNvGrpSpPr/>
          <p:nvPr/>
        </p:nvGrpSpPr>
        <p:grpSpPr>
          <a:xfrm>
            <a:off x="6399724" y="3239037"/>
            <a:ext cx="1181638" cy="990600"/>
            <a:chOff x="1525074" y="3022242"/>
            <a:chExt cx="1181638" cy="990600"/>
          </a:xfrm>
        </p:grpSpPr>
        <p:sp>
          <p:nvSpPr>
            <p:cNvPr id="52" name="Oval 51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course</a:t>
              </a:r>
              <a:endParaRPr lang="en-US" sz="14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438362" y="4343400"/>
            <a:ext cx="1181638" cy="990600"/>
            <a:chOff x="1525074" y="3022242"/>
            <a:chExt cx="1181638" cy="990600"/>
          </a:xfrm>
        </p:grpSpPr>
        <p:sp>
          <p:nvSpPr>
            <p:cNvPr id="55" name="Oval 54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term</a:t>
              </a:r>
              <a:endParaRPr lang="en-US" sz="1400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H="1">
            <a:off x="4380425" y="4254321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043983" y="4265052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113762" y="4863921"/>
            <a:ext cx="641368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048000" y="4572000"/>
            <a:ext cx="2851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GPAInfoResponse(false,null,null)</a:t>
            </a:r>
            <a:endParaRPr lang="en-US" sz="140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862846" y="3790145"/>
            <a:ext cx="16764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854799" y="3924300"/>
            <a:ext cx="1684447" cy="74668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42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گام‌های طراحی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 شناخت سیستم و تشخیص </a:t>
            </a:r>
            <a:r>
              <a:rPr lang="fa-IR"/>
              <a:t>اکتورهای </a:t>
            </a:r>
            <a:r>
              <a:rPr lang="fa-IR" smtClean="0"/>
              <a:t>دامنه</a:t>
            </a:r>
          </a:p>
          <a:p>
            <a:r>
              <a:rPr lang="fa-IR"/>
              <a:t>انتخاب مورد کاربرد </a:t>
            </a:r>
            <a:r>
              <a:rPr lang="fa-IR"/>
              <a:t>برای </a:t>
            </a:r>
            <a:r>
              <a:rPr lang="fa-IR" smtClean="0"/>
              <a:t>طراحی جزئیات</a:t>
            </a:r>
          </a:p>
          <a:p>
            <a:r>
              <a:rPr lang="fa-IR" smtClean="0"/>
              <a:t>انتخاب اکتور مسئول دریافت درخواست </a:t>
            </a:r>
          </a:p>
          <a:p>
            <a:r>
              <a:rPr lang="fa-IR" smtClean="0"/>
              <a:t>پردازش درخواست</a:t>
            </a:r>
          </a:p>
          <a:p>
            <a:pPr lvl="1"/>
            <a:r>
              <a:rPr lang="fa-IR" smtClean="0"/>
              <a:t>انتقال مسئولیت به اکتور دیگر (وکالت)</a:t>
            </a:r>
          </a:p>
          <a:p>
            <a:pPr lvl="1"/>
            <a:r>
              <a:rPr lang="fa-IR" smtClean="0"/>
              <a:t>پردازش پیغام بدون نیاز به همکاری با سایر اکتورها</a:t>
            </a:r>
          </a:p>
          <a:p>
            <a:pPr lvl="1"/>
            <a:r>
              <a:rPr lang="fa-IR" smtClean="0"/>
              <a:t>پردازش پیغام با همکاری سایر اکتورها</a:t>
            </a:r>
          </a:p>
          <a:p>
            <a:pPr lvl="2"/>
            <a:r>
              <a:rPr lang="fa-IR" smtClean="0"/>
              <a:t>انتخاب اکتورهایی که در پردازش درخواست نقش دارند.</a:t>
            </a:r>
          </a:p>
          <a:p>
            <a:pPr lvl="2"/>
            <a:r>
              <a:rPr lang="fa-IR" smtClean="0"/>
              <a:t>طراحی قالب پیغام‌ها</a:t>
            </a:r>
          </a:p>
          <a:p>
            <a:pPr lvl="2"/>
            <a:r>
              <a:rPr lang="fa-IR" smtClean="0"/>
              <a:t>نحوه‌ی تبادل پیغام  (همگام یا ناهمگام)</a:t>
            </a:r>
          </a:p>
          <a:p>
            <a:pPr lvl="2"/>
            <a:r>
              <a:rPr lang="fa-IR" smtClean="0"/>
              <a:t>منطق پردازش پاسخ‌ها</a:t>
            </a:r>
          </a:p>
          <a:p>
            <a:pPr lvl="1"/>
            <a:r>
              <a:rPr lang="fa-IR" smtClean="0"/>
              <a:t>طراحی سایر اکتورهای مسئول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smtClean="0"/>
              <a:pPr/>
              <a:t>43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762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طراحی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44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تفاوت با الگوهای طراحی شیءگرا</a:t>
            </a:r>
          </a:p>
          <a:p>
            <a:pPr lvl="1"/>
            <a:r>
              <a:rPr lang="fa-IR" smtClean="0"/>
              <a:t>نیاز به پیاده‌سازی‌های متعدد و تجارب طراحی</a:t>
            </a:r>
          </a:p>
          <a:p>
            <a:pPr lvl="1"/>
            <a:r>
              <a:rPr lang="fa-IR" smtClean="0"/>
              <a:t>نام‌گذاری الگوها</a:t>
            </a:r>
          </a:p>
          <a:p>
            <a:r>
              <a:rPr lang="fa-IR" smtClean="0"/>
              <a:t>تقسیم‌بندی الگوها</a:t>
            </a:r>
          </a:p>
          <a:p>
            <a:pPr lvl="1"/>
            <a:r>
              <a:rPr lang="fa-IR" smtClean="0"/>
              <a:t>همکاری اکتورها</a:t>
            </a:r>
          </a:p>
          <a:p>
            <a:pPr lvl="1"/>
            <a:r>
              <a:rPr lang="fa-IR" smtClean="0"/>
              <a:t>نقش اکتور دریافت کننده‌ی درخواست</a:t>
            </a:r>
          </a:p>
          <a:p>
            <a:pPr lvl="2"/>
            <a:endParaRPr lang="fa-IR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1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طراحی(دسته‌ی اول)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45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الگوی ۱ (انتقال)</a:t>
            </a:r>
          </a:p>
          <a:p>
            <a:pPr lvl="1"/>
            <a:r>
              <a:rPr lang="fa-IR" smtClean="0"/>
              <a:t>درخواست عیناً منتقل می‌شود.</a:t>
            </a:r>
          </a:p>
          <a:p>
            <a:pPr lvl="1"/>
            <a:r>
              <a:rPr lang="fa-IR" smtClean="0"/>
              <a:t>به دلیل عدم دسترسی فرستنده به مقصد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33504"/>
            <a:ext cx="4656959" cy="96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7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طراحی(دسته‌ی اول)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46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الگوی ۲ (انتشار)</a:t>
            </a:r>
          </a:p>
          <a:p>
            <a:pPr lvl="1"/>
            <a:r>
              <a:rPr lang="fa-IR" smtClean="0"/>
              <a:t>درخواست عیناً منتقل می‌شود.</a:t>
            </a:r>
          </a:p>
          <a:p>
            <a:pPr lvl="1"/>
            <a:r>
              <a:rPr lang="fa-IR" smtClean="0"/>
              <a:t>به دلیل عدم دسترسی فرستنده به مقصد</a:t>
            </a:r>
          </a:p>
          <a:p>
            <a:pPr lvl="1"/>
            <a:r>
              <a:rPr lang="fa-IR" smtClean="0"/>
              <a:t>لیستی از اکتورها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08" y="3505200"/>
            <a:ext cx="4071792" cy="22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7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طراحی(دسته‌ی اول)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47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الگوی ۳ (وکالت)</a:t>
            </a:r>
          </a:p>
          <a:p>
            <a:pPr lvl="1"/>
            <a:r>
              <a:rPr lang="fa-IR" smtClean="0"/>
              <a:t>کل عملیات به اکتور دیگر منتقل می‌شود.</a:t>
            </a:r>
          </a:p>
          <a:p>
            <a:pPr lvl="2"/>
            <a:r>
              <a:rPr lang="fa-IR" smtClean="0"/>
              <a:t>کاهش پیچیدگی و مسئولیت کلاس</a:t>
            </a:r>
          </a:p>
          <a:p>
            <a:pPr lvl="2"/>
            <a:r>
              <a:rPr lang="fa-IR" smtClean="0"/>
              <a:t>افزایش همروندی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33800"/>
            <a:ext cx="6766001" cy="22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طراحی(دسته‌ی اول)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48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الگوی ۴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38400"/>
            <a:ext cx="4949543" cy="220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5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طراحی(دسته‌ی اول)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49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الگوی ۵ (انشعاب) </a:t>
            </a:r>
          </a:p>
          <a:p>
            <a:pPr lvl="1"/>
            <a:r>
              <a:rPr lang="fa-IR" smtClean="0"/>
              <a:t>کم کردن پیچیدگی</a:t>
            </a:r>
          </a:p>
          <a:p>
            <a:pPr lvl="1"/>
            <a:r>
              <a:rPr lang="fa-IR" smtClean="0"/>
              <a:t>افزایش همروندی</a:t>
            </a:r>
          </a:p>
          <a:p>
            <a:pPr lvl="1"/>
            <a:r>
              <a:rPr lang="fa-IR" smtClean="0"/>
              <a:t>عدم اهمیت ترتیب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828800"/>
            <a:ext cx="5370132" cy="472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برنامه نویسی اکتور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276600"/>
            <a:ext cx="2925387" cy="3124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5</a:t>
            </a:fld>
            <a:endParaRPr lang="fa-IR" noProof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4859866" cy="1134382"/>
          </a:xfrm>
          <a:prstGeom prst="rect">
            <a:avLst/>
          </a:prstGeom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28600" algn="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1005840" indent="-228600" algn="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280160" indent="-228600" algn="r" defTabSz="914400" rtl="1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554480" indent="-228600" algn="r" defTabSz="914400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a-IR" smtClean="0"/>
          </a:p>
          <a:p>
            <a:r>
              <a:rPr lang="fa-IR" sz="3200" smtClean="0"/>
              <a:t>خط لوله</a:t>
            </a:r>
          </a:p>
          <a:p>
            <a:endParaRPr lang="fa-IR"/>
          </a:p>
          <a:p>
            <a:endParaRPr lang="fa-IR" smtClean="0"/>
          </a:p>
          <a:p>
            <a:endParaRPr lang="fa-IR"/>
          </a:p>
          <a:p>
            <a:r>
              <a:rPr lang="fa-IR" sz="3200" smtClean="0"/>
              <a:t>تقسیم و حل	 </a:t>
            </a:r>
            <a:endParaRPr lang="en-US" sz="3200" smtClean="0"/>
          </a:p>
          <a:p>
            <a:pPr marL="411480" lvl="1" indent="0">
              <a:buFont typeface="Arial" pitchFamily="34" charset="0"/>
              <a:buNone/>
            </a:pPr>
            <a:r>
              <a:rPr lang="fa-IR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طراحی(دسته‌ی دوم)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50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الگوی ۶ (انشعاب و الحاق بدون ترتیب) </a:t>
            </a:r>
          </a:p>
          <a:p>
            <a:pPr lvl="1"/>
            <a:r>
              <a:rPr lang="fa-IR" smtClean="0"/>
              <a:t>عدم اهمیت ترتیب (مثل معدل)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3565865" cy="4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طراحی(دسته‌ی دوم)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51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الگوی ۷ (انشعاب و الحاق با ترتیب) </a:t>
            </a:r>
          </a:p>
          <a:p>
            <a:pPr lvl="1"/>
            <a:r>
              <a:rPr lang="fa-IR" smtClean="0"/>
              <a:t>ترتیب دریافت پاسخ‌ها مهم است</a:t>
            </a:r>
          </a:p>
          <a:p>
            <a:pPr lvl="1"/>
            <a:r>
              <a:rPr lang="fa-IR" smtClean="0"/>
              <a:t>ارسال پیغام وابسته به پاسخ قبلی نیست</a:t>
            </a:r>
          </a:p>
          <a:p>
            <a:endParaRPr lang="fa-IR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3565865" cy="4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طراحی(دسته‌ی دوم)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52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الگوی ۸ (فراخوانی مرتب) </a:t>
            </a:r>
          </a:p>
          <a:p>
            <a:pPr lvl="1"/>
            <a:r>
              <a:rPr lang="fa-IR" smtClean="0"/>
              <a:t>ارسال پیغام وابسته به پاسخ قبلی است.</a:t>
            </a:r>
          </a:p>
          <a:p>
            <a:endParaRPr lang="fa-IR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3565865" cy="4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7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نکات و تجربیات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53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ارزیابی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54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پیاده‌سازی به روش تبادل ناهمگام پیغام</a:t>
            </a:r>
          </a:p>
          <a:p>
            <a:r>
              <a:rPr lang="fa-IR" smtClean="0"/>
              <a:t>پیاده‌سازی به روش شیءگرا + همروندی از طریق ریسمان</a:t>
            </a:r>
          </a:p>
          <a:p>
            <a:r>
              <a:rPr lang="fa-IR" smtClean="0"/>
              <a:t>مقایسه تغییرپذیری و کارایی با استفاده از متد هدف-پرسش-معیار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ارزیابی تغییرپذیری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55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مقایسه‌ی معیارهای کیفیت نرم‌افزار در دو رویکرد:</a:t>
            </a:r>
          </a:p>
          <a:p>
            <a:endParaRPr lang="fa-IR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80246"/>
              </p:ext>
            </p:extLst>
          </p:nvPr>
        </p:nvGraphicFramePr>
        <p:xfrm>
          <a:off x="1143000" y="2133600"/>
          <a:ext cx="6248400" cy="4617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600200"/>
                <a:gridCol w="28956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مقدار معیار در رویکرد تبادل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ناهمگام پیغام</a:t>
                      </a:r>
                      <a:endParaRPr lang="en-US" smtClean="0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مقدار معیار در رویکرد شیءگرا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نام معیار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کلاس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 تعداد متد در هر کلاس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تعداد فیلد در هر کلاس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خطوط برنامه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 تعداد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خطوط متن هر کلاس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پیچیدگی چرخه‌ای </a:t>
                      </a:r>
                      <a:r>
                        <a:rPr lang="en-US" baseline="0" smtClean="0">
                          <a:latin typeface="Nazanin" pitchFamily="2" charset="-78"/>
                          <a:cs typeface="Nazanin" pitchFamily="2" charset="-78"/>
                        </a:rPr>
                        <a:t>(</a:t>
                      </a:r>
                      <a:r>
                        <a:rPr lang="en-US" baseline="0" smtClean="0">
                          <a:latin typeface="+mn-lt"/>
                          <a:cs typeface="Nazanin" pitchFamily="2" charset="-78"/>
                        </a:rPr>
                        <a:t>cc</a:t>
                      </a:r>
                      <a:r>
                        <a:rPr lang="en-US" baseline="0" smtClean="0">
                          <a:latin typeface="Nazanin" pitchFamily="2" charset="-78"/>
                          <a:cs typeface="Nazanin" pitchFamily="2" charset="-78"/>
                        </a:rPr>
                        <a:t>)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متدهای وزن‌دار در هر کلاس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 عمق درخت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وراثت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 تعداد فرزندان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 جفت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شدگی بین اشیاء (</a:t>
                      </a:r>
                      <a:r>
                        <a:rPr lang="en-US" baseline="0" smtClean="0">
                          <a:latin typeface="+mn-lt"/>
                          <a:cs typeface="Nazanin" pitchFamily="2" charset="-78"/>
                        </a:rPr>
                        <a:t>coupling between objects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)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48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ارزیابی کارایی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56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مقایسه‌ی معیارهای کیفیت نرم‌افزار در دو رویکرد:</a:t>
            </a:r>
          </a:p>
          <a:p>
            <a:endParaRPr lang="fa-IR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278419"/>
              </p:ext>
            </p:extLst>
          </p:nvPr>
        </p:nvGraphicFramePr>
        <p:xfrm>
          <a:off x="1143000" y="2133600"/>
          <a:ext cx="6248400" cy="4617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600200"/>
                <a:gridCol w="28956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مقدار معیار در رویکرد تبادل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ناهمگام پیغام</a:t>
                      </a:r>
                      <a:endParaRPr lang="en-US" smtClean="0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مقدار معیار در رویکرد شیءگرا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نام معیار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کلاس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 تعداد متد در هر کلاس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تعداد فیلد در هر کلاس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خطوط برنامه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 تعداد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خطوط متن هر کلاس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پیچیدگی چرخه‌ای </a:t>
                      </a:r>
                      <a:r>
                        <a:rPr lang="en-US" baseline="0" smtClean="0">
                          <a:latin typeface="Nazanin" pitchFamily="2" charset="-78"/>
                          <a:cs typeface="Nazanin" pitchFamily="2" charset="-78"/>
                        </a:rPr>
                        <a:t>(</a:t>
                      </a:r>
                      <a:r>
                        <a:rPr lang="en-US" baseline="0" smtClean="0">
                          <a:latin typeface="+mn-lt"/>
                          <a:cs typeface="Nazanin" pitchFamily="2" charset="-78"/>
                        </a:rPr>
                        <a:t>cc</a:t>
                      </a:r>
                      <a:r>
                        <a:rPr lang="en-US" baseline="0" smtClean="0">
                          <a:latin typeface="Nazanin" pitchFamily="2" charset="-78"/>
                          <a:cs typeface="Nazanin" pitchFamily="2" charset="-78"/>
                        </a:rPr>
                        <a:t>)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متدهای وزن‌دار در هر کلاس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 عمق درخت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وراثت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 تعداد فرزندان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 جفت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شدگی بین اشیاء (</a:t>
                      </a:r>
                      <a:r>
                        <a:rPr lang="en-US" baseline="0" smtClean="0">
                          <a:latin typeface="+mn-lt"/>
                          <a:cs typeface="Nazanin" pitchFamily="2" charset="-78"/>
                        </a:rPr>
                        <a:t>coupling between objects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)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03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نتیجه‌گیری و کارهای آینده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عین تز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smtClean="0"/>
              <a:pPr/>
              <a:t>57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305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02" y="1219200"/>
            <a:ext cx="2111971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همگام‌سازی و هماهنگی اکتورها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6</a:t>
            </a:fld>
            <a:endParaRPr lang="fa-IR" noProof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28600" algn="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1005840" indent="-228600" algn="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280160" indent="-228600" algn="r" defTabSz="914400" rtl="1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554480" indent="-228600" algn="r" defTabSz="914400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400" smtClean="0"/>
              <a:t>تبادل پیغام شبه آرپی‌سی</a:t>
            </a:r>
          </a:p>
          <a:p>
            <a:endParaRPr lang="fa-IR" smtClean="0"/>
          </a:p>
          <a:p>
            <a:endParaRPr lang="fa-IR" smtClean="0"/>
          </a:p>
          <a:p>
            <a:endParaRPr lang="fa-IR" smtClean="0"/>
          </a:p>
          <a:p>
            <a:endParaRPr lang="fa-IR" smtClean="0"/>
          </a:p>
          <a:p>
            <a:r>
              <a:rPr lang="fa-IR" sz="2400"/>
              <a:t>قیود همگام‌سازی محلی	 </a:t>
            </a:r>
            <a:endParaRPr lang="en-US" sz="2400"/>
          </a:p>
          <a:p>
            <a:pPr marL="411480" lvl="1" indent="0">
              <a:buFont typeface="Arial" pitchFamily="34" charset="0"/>
              <a:buNone/>
            </a:pPr>
            <a:r>
              <a:rPr lang="fa-IR" smtClean="0"/>
              <a:t> 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99" y="3733800"/>
            <a:ext cx="2342801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چارچوب‌ها و پیاده‌سازی‌ها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7</a:t>
            </a:fld>
            <a:endParaRPr lang="fa-IR" noProof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28600" algn="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1005840" indent="-228600" algn="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280160" indent="-228600" algn="r" defTabSz="914400" rtl="1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554480" indent="-228600" algn="r" defTabSz="914400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400" smtClean="0"/>
              <a:t>ارلانگ</a:t>
            </a:r>
          </a:p>
          <a:p>
            <a:r>
              <a:rPr lang="fa-IR" sz="2400" smtClean="0"/>
              <a:t>کتابخانه‌ی اکتور اسکالا</a:t>
            </a:r>
          </a:p>
          <a:p>
            <a:r>
              <a:rPr lang="fa-IR" sz="2400" smtClean="0"/>
              <a:t>اکتورفاندری</a:t>
            </a:r>
          </a:p>
          <a:p>
            <a:r>
              <a:rPr lang="fa-IR" sz="2400" smtClean="0"/>
              <a:t>مایکروسافت ....</a:t>
            </a:r>
            <a:endParaRPr lang="en-US" sz="2400"/>
          </a:p>
          <a:p>
            <a:pPr marL="411480" lvl="1" indent="0">
              <a:buFont typeface="Arial" pitchFamily="34" charset="0"/>
              <a:buNone/>
            </a:pPr>
            <a:r>
              <a:rPr lang="fa-IR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4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چارچوب‌ها و پیاده‌سازی‌ها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8</a:t>
            </a:fld>
            <a:endParaRPr lang="fa-IR" noProof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28600" algn="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1005840" indent="-228600" algn="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280160" indent="-228600" algn="r" defTabSz="914400" rtl="1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554480" indent="-228600" algn="r" defTabSz="914400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>
                <a:solidFill>
                  <a:schemeClr val="bg1">
                    <a:lumMod val="65000"/>
                  </a:schemeClr>
                </a:solidFill>
                <a:latin typeface="Nazanin" pitchFamily="2" charset="-78"/>
                <a:cs typeface="Nazanin" pitchFamily="2" charset="-78"/>
              </a:rPr>
              <a:t>ارلانگ</a:t>
            </a:r>
          </a:p>
          <a:p>
            <a:r>
              <a:rPr lang="fa-IR" sz="2400" smtClean="0"/>
              <a:t>کتابخانه‌ی اکتور اسکالا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  <a:latin typeface="Nazanin" pitchFamily="2" charset="-78"/>
                <a:cs typeface="Nazanin" pitchFamily="2" charset="-78"/>
              </a:rPr>
              <a:t>اکتورفاندری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  <a:latin typeface="Nazanin" pitchFamily="2" charset="-78"/>
                <a:cs typeface="Nazanin" pitchFamily="2" charset="-78"/>
              </a:rPr>
              <a:t>مایکروسافت ....</a:t>
            </a:r>
            <a:endParaRPr lang="en-US">
              <a:solidFill>
                <a:schemeClr val="bg1">
                  <a:lumMod val="65000"/>
                </a:schemeClr>
              </a:solidFill>
              <a:latin typeface="Nazanin" pitchFamily="2" charset="-78"/>
              <a:cs typeface="Nazanin" pitchFamily="2" charset="-78"/>
            </a:endParaRPr>
          </a:p>
          <a:p>
            <a:pPr marL="411480" lvl="1" indent="0">
              <a:buFont typeface="Arial" pitchFamily="34" charset="0"/>
              <a:buNone/>
            </a:pPr>
            <a:r>
              <a:rPr lang="fa-IR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روش مطالعه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9</a:t>
            </a:fld>
            <a:endParaRPr lang="fa-IR" noProof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28600" algn="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1005840" indent="-228600" algn="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280160" indent="-228600" algn="r" defTabSz="914400" rtl="1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554480" indent="-228600" algn="r" defTabSz="914400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mtClean="0"/>
              <a:t>بررسی یک مثال</a:t>
            </a:r>
          </a:p>
          <a:p>
            <a:r>
              <a:rPr lang="fa-IR" smtClean="0"/>
              <a:t>استخراج روش و الگو و 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2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4315</TotalTime>
  <Words>1288</Words>
  <Application>Microsoft Office PowerPoint</Application>
  <PresentationFormat>On-screen Show (4:3)</PresentationFormat>
  <Paragraphs>489</Paragraphs>
  <Slides>57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Adjacency</vt:lpstr>
      <vt:lpstr>طراحی منطق دامنه بر اساس تبادل ناهمگام پیغام</vt:lpstr>
      <vt:lpstr>ارتباط ناهمگام(باید درست شود)</vt:lpstr>
      <vt:lpstr>مدل اکتور</vt:lpstr>
      <vt:lpstr>مشخصات مدل اکتور</vt:lpstr>
      <vt:lpstr>الگوهای برنامه نویسی اکتور</vt:lpstr>
      <vt:lpstr>همگام‌سازی و هماهنگی اکتورها</vt:lpstr>
      <vt:lpstr>چارچوب‌ها و پیاده‌سازی‌ها</vt:lpstr>
      <vt:lpstr>چارچوب‌ها و پیاده‌سازی‌ها</vt:lpstr>
      <vt:lpstr>روش مطالعه</vt:lpstr>
      <vt:lpstr>سیستم آموزش ساده (موارد کاربرد)</vt:lpstr>
      <vt:lpstr>سیستم آموزش ساده (مدل دامنه)</vt:lpstr>
      <vt:lpstr>اکتورهای مدل دامنه</vt:lpstr>
      <vt:lpstr>اکتورهای مدل دامنه</vt:lpstr>
      <vt:lpstr>اکتورهای مدل دامنه</vt:lpstr>
      <vt:lpstr>اکتورهای مدل دامنه</vt:lpstr>
      <vt:lpstr>اکتورهای مدل دامنه</vt:lpstr>
      <vt:lpstr>اکتورهای مدل دامنه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گام‌های طراحی</vt:lpstr>
      <vt:lpstr>الگوهای طراحی</vt:lpstr>
      <vt:lpstr>الگوهای طراحی(دسته‌ی اول)</vt:lpstr>
      <vt:lpstr>الگوهای طراحی(دسته‌ی اول)</vt:lpstr>
      <vt:lpstr>الگوهای طراحی(دسته‌ی اول)</vt:lpstr>
      <vt:lpstr>الگوهای طراحی(دسته‌ی اول)</vt:lpstr>
      <vt:lpstr>الگوهای طراحی(دسته‌ی اول)</vt:lpstr>
      <vt:lpstr>الگوهای طراحی(دسته‌ی دوم)</vt:lpstr>
      <vt:lpstr>الگوهای طراحی(دسته‌ی دوم)</vt:lpstr>
      <vt:lpstr>الگوهای طراحی(دسته‌ی دوم)</vt:lpstr>
      <vt:lpstr>نکات و تجربیات</vt:lpstr>
      <vt:lpstr>ارزیابی</vt:lpstr>
      <vt:lpstr>ارزیابی تغییرپذیری</vt:lpstr>
      <vt:lpstr>ارزیابی کارایی</vt:lpstr>
      <vt:lpstr>نتیجه‌گیری و کارهای آینده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Vahid</dc:creator>
  <cp:lastModifiedBy>Vahid</cp:lastModifiedBy>
  <cp:revision>153</cp:revision>
  <dcterms:created xsi:type="dcterms:W3CDTF">2012-09-14T12:16:24Z</dcterms:created>
  <dcterms:modified xsi:type="dcterms:W3CDTF">2012-09-18T11:30:59Z</dcterms:modified>
</cp:coreProperties>
</file>