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5" r:id="rId12"/>
    <p:sldId id="276" r:id="rId13"/>
    <p:sldId id="274" r:id="rId14"/>
    <p:sldId id="265" r:id="rId15"/>
    <p:sldId id="267" r:id="rId16"/>
    <p:sldId id="272" r:id="rId17"/>
    <p:sldId id="268" r:id="rId18"/>
    <p:sldId id="269" r:id="rId19"/>
    <p:sldId id="270" r:id="rId20"/>
    <p:sldId id="271" r:id="rId21"/>
    <p:sldId id="278" r:id="rId22"/>
    <p:sldId id="279" r:id="rId23"/>
    <p:sldId id="280" r:id="rId24"/>
    <p:sldId id="281" r:id="rId25"/>
    <p:sldId id="282" r:id="rId26"/>
    <p:sldId id="26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B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49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6D729-1E31-4BAC-896D-12C8B5562C35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3505F-4D36-4457-A284-FC5A0E4C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9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نوت اول برای مدل اکتور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19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انشعاب و الحاق هم می گویند.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8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انشعاب و الحاق هم می گویند.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8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 algn="ctr">
              <a:defRPr sz="6600" baseline="0">
                <a:ln>
                  <a:noFill/>
                </a:ln>
                <a:solidFill>
                  <a:schemeClr val="tx2"/>
                </a:solidFill>
                <a:latin typeface="Nazanin" pitchFamily="2" charset="-78"/>
                <a:cs typeface="Nazanin" pitchFamily="2" charset="-78"/>
              </a:defRPr>
            </a:lvl1pPr>
          </a:lstStyle>
          <a:p>
            <a:r>
              <a:rPr lang="fa-IR" smtClean="0"/>
              <a:t>عنوان پایان‌نامه‌ی پایان نامه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  <a:latin typeface="Nazanin" pitchFamily="2" charset="-78"/>
                <a:cs typeface="Nazanin" pitchFamily="2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a-IR" smtClean="0"/>
              <a:t>نگارش وحیدذوقی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3588-D4DC-4F68-8C02-5C6F8A08A08D}" type="datetime1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‹#›</a:t>
            </a:fld>
            <a:endParaRPr lang="fa-I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46F2-41C7-4179-9F29-0FF6A4A54EC5}" type="datetime1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766-006A-4B2B-908F-8A17B23737D2}" type="datetime1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Nazanin" pitchFamily="2" charset="-78"/>
                <a:cs typeface="Nazanin" pitchFamily="2" charset="-78"/>
              </a:defRPr>
            </a:lvl1pPr>
          </a:lstStyle>
          <a:p>
            <a:r>
              <a:rPr lang="fa-IR" smtClean="0"/>
              <a:t>صفحه اول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Nazanin" pitchFamily="2" charset="-78"/>
                <a:cs typeface="Nazanin" pitchFamily="2" charset="-78"/>
              </a:defRPr>
            </a:lvl1pPr>
            <a:lvl2pPr>
              <a:defRPr>
                <a:latin typeface="Nazanin" pitchFamily="2" charset="-78"/>
                <a:cs typeface="Nazanin" pitchFamily="2" charset="-78"/>
              </a:defRPr>
            </a:lvl2pPr>
            <a:lvl3pPr>
              <a:defRPr>
                <a:latin typeface="Nazanin" pitchFamily="2" charset="-78"/>
                <a:cs typeface="Nazanin" pitchFamily="2" charset="-78"/>
              </a:defRPr>
            </a:lvl3pPr>
            <a:lvl4pPr>
              <a:defRPr>
                <a:latin typeface="Nazanin" pitchFamily="2" charset="-78"/>
                <a:cs typeface="Nazanin" pitchFamily="2" charset="-78"/>
              </a:defRPr>
            </a:lvl4pPr>
            <a:lvl5pPr>
              <a:defRPr>
                <a:latin typeface="Nazanin" pitchFamily="2" charset="-78"/>
                <a:cs typeface="Nazanin" pitchFamily="2" charset="-78"/>
              </a:defRPr>
            </a:lvl5pPr>
          </a:lstStyle>
          <a:p>
            <a:pPr lvl="0"/>
            <a:r>
              <a:rPr lang="fa-IR" smtClean="0"/>
              <a:t> </a:t>
            </a:r>
            <a:endParaRPr lang="en-US" smtClean="0"/>
          </a:p>
          <a:p>
            <a:pPr lvl="1"/>
            <a:r>
              <a:rPr lang="fa-IR" smtClean="0"/>
              <a:t> </a:t>
            </a:r>
            <a:endParaRPr lang="en-US" smtClean="0"/>
          </a:p>
          <a:p>
            <a:pPr lvl="2"/>
            <a:r>
              <a:rPr lang="fa-IR" smtClean="0"/>
              <a:t>  </a:t>
            </a:r>
            <a:endParaRPr lang="en-US" smtClean="0"/>
          </a:p>
          <a:p>
            <a:pPr lvl="3"/>
            <a:r>
              <a:rPr lang="fa-IR" smtClean="0"/>
              <a:t> </a:t>
            </a:r>
            <a:endParaRPr lang="en-US" smtClean="0"/>
          </a:p>
          <a:p>
            <a:pPr lvl="4"/>
            <a:r>
              <a:rPr lang="fa-IR" smtClean="0"/>
              <a:t>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286B-38A2-4EB3-BEE5-9D77D64684BA}" type="datetime1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‹#›</a:t>
            </a:fld>
            <a:endParaRPr lang="fa-I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5A87-8664-42FD-A763-72A1318FA012}" type="datetime1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708-35BC-4478-9C0B-5A08EBC8F935}" type="datetime1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57-3613-4554-9DDC-9F4D286C4A21}" type="datetime1">
              <a:rPr lang="en-US" smtClean="0"/>
              <a:t>9/17/2012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29EF-796A-4949-82F8-C3B23E1E6BE1}" type="datetime1">
              <a:rPr lang="en-US" smtClean="0"/>
              <a:t>9/17/2012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1EC8-621E-4E07-A794-1E43E4B187B3}" type="datetime1">
              <a:rPr lang="en-US" smtClean="0"/>
              <a:t>9/17/2012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36A9-C52B-4B0F-A64E-463BC51BDAAF}" type="datetime1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A41E-88A3-459E-8A54-E02E5A25FB5B}" type="datetime1">
              <a:rPr lang="en-US" smtClean="0"/>
              <a:t>9/17/2012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800738A-F715-4360-B8B2-93AC517FA922}" type="slidenum">
              <a:rPr lang="fa-IR" noProof="0" smtClean="0"/>
              <a:pPr/>
              <a:t>‹#›</a:t>
            </a:fld>
            <a:endParaRPr lang="fa-I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7C06DC-358B-4D3E-B1AA-E47CBBCF8A05}" type="datetime1">
              <a:rPr lang="en-US" smtClean="0"/>
              <a:t>9/17/2012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r" defTabSz="914400" rtl="1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B Nazanin" pitchFamily="2" charset="-78"/>
        </a:defRPr>
      </a:lvl1pPr>
    </p:titleStyle>
    <p:bodyStyle>
      <a:lvl1pPr marL="3429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fa-IR" smtClean="0"/>
              <a:t>طراحی منطق دامنه بر اساس تبادل ناهمگام پیغام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fa-IR" sz="2200" smtClean="0"/>
              <a:t>پایان نامه کارشناسی ارشد</a:t>
            </a:r>
          </a:p>
          <a:p>
            <a:pPr rtl="1"/>
            <a:r>
              <a:rPr lang="fa-IR" sz="2200" smtClean="0"/>
              <a:t>نگارش وحید ذوقی</a:t>
            </a:r>
          </a:p>
          <a:p>
            <a:pPr rtl="1"/>
            <a:r>
              <a:rPr lang="fa-IR" sz="2200" smtClean="0"/>
              <a:t>استاد راهنما: دکتر رامتین خسروی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4523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اکتورهای مدل دامنه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دانشجو</a:t>
            </a:r>
          </a:p>
          <a:p>
            <a:r>
              <a:rPr lang="fa-IR"/>
              <a:t>درس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ترم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ارائه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سابقه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37" y="1676400"/>
            <a:ext cx="5955102" cy="26841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10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20979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اکتورهای مدل دامنه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دانشجو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درس</a:t>
            </a:r>
          </a:p>
          <a:p>
            <a:r>
              <a:rPr lang="fa-IR"/>
              <a:t>ترم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ارائه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سابقه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3" y="1676401"/>
            <a:ext cx="5131137" cy="2362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11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20266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اکتورهای مدل دامنه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دانشجو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درس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ترم</a:t>
            </a:r>
          </a:p>
          <a:p>
            <a:r>
              <a:rPr lang="fa-IR"/>
              <a:t>ارائه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سابقه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676400"/>
            <a:ext cx="4267199" cy="271958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12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11919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اکتورهای مدل دامنه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دانشجو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درس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ترم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ارائه</a:t>
            </a:r>
          </a:p>
          <a:p>
            <a:r>
              <a:rPr lang="fa-IR"/>
              <a:t>سابقه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13</a:t>
            </a:fld>
            <a:endParaRPr lang="fa-IR" noProof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4953000" cy="21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𝑔𝑝𝑎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𝑔𝑟𝑎𝑑𝑒</m:t>
                            </m:r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mtClean="0"/>
              </a:p>
              <a:p>
                <a:pPr marL="114300" indent="0">
                  <a:buNone/>
                </a:pPr>
                <a:endParaRPr lang="en-US" smtClean="0"/>
              </a:p>
              <a:p>
                <a:pPr marL="114300" indent="0">
                  <a:buNone/>
                </a:pPr>
                <a:endParaRPr lang="fa-IR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14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1470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𝑔𝑝𝑎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𝑔𝑟𝑎𝑑𝑒</m:t>
                            </m:r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mtClean="0"/>
              </a:p>
              <a:p>
                <a:endParaRPr lang="fa-IR" smtClean="0"/>
              </a:p>
              <a:p>
                <a:r>
                  <a:rPr lang="fa-IR" smtClean="0"/>
                  <a:t>اکتورهای دارای نقش</a:t>
                </a:r>
              </a:p>
              <a:p>
                <a:pPr lvl="1"/>
                <a:endParaRPr lang="en-US" smtClean="0"/>
              </a:p>
              <a:p>
                <a:pPr marL="114300" indent="0">
                  <a:buNone/>
                </a:pPr>
                <a:endParaRPr lang="en-US" smtClean="0"/>
              </a:p>
              <a:p>
                <a:pPr marL="114300" indent="0">
                  <a:buNone/>
                </a:pPr>
                <a:endParaRPr lang="fa-IR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4419600" cy="44196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15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5876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𝑔𝑝𝑎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𝑔𝑟𝑎𝑑𝑒</m:t>
                            </m:r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mtClean="0"/>
              </a:p>
              <a:p>
                <a:endParaRPr lang="fa-IR" smtClean="0"/>
              </a:p>
              <a:p>
                <a:r>
                  <a:rPr lang="fa-IR" smtClean="0"/>
                  <a:t>اکتورهای دارای نقش</a:t>
                </a:r>
              </a:p>
              <a:p>
                <a:pPr lvl="1"/>
                <a:r>
                  <a:rPr lang="fa-IR" smtClean="0"/>
                  <a:t>دانشجو</a:t>
                </a:r>
                <a:endParaRPr lang="en-US" smtClean="0"/>
              </a:p>
              <a:p>
                <a:pPr marL="114300" indent="0">
                  <a:buNone/>
                </a:pPr>
                <a:endParaRPr lang="en-US" smtClean="0"/>
              </a:p>
              <a:p>
                <a:pPr marL="114300" indent="0">
                  <a:buNone/>
                </a:pPr>
                <a:endParaRPr lang="fa-IR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4419600" cy="44196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28600" y="1676400"/>
            <a:ext cx="1524000" cy="1524000"/>
          </a:xfrm>
          <a:prstGeom prst="ellipse">
            <a:avLst/>
          </a:prstGeom>
          <a:solidFill>
            <a:srgbClr val="CEB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16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370692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𝑔𝑝𝑎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𝑔𝑟𝑎𝑑𝑒</m:t>
                            </m:r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mtClean="0"/>
              </a:p>
              <a:p>
                <a:endParaRPr lang="fa-IR" smtClean="0"/>
              </a:p>
              <a:p>
                <a:r>
                  <a:rPr lang="fa-IR" smtClean="0"/>
                  <a:t>اکتورهای دارای نقش</a:t>
                </a:r>
              </a:p>
              <a:p>
                <a:pPr lvl="1"/>
                <a:r>
                  <a:rPr lang="fa-IR" smtClean="0"/>
                  <a:t>دانشجو</a:t>
                </a:r>
              </a:p>
              <a:p>
                <a:pPr lvl="1"/>
                <a:r>
                  <a:rPr lang="fa-IR" smtClean="0"/>
                  <a:t>سابقه</a:t>
                </a:r>
                <a:endParaRPr lang="en-US" smtClean="0"/>
              </a:p>
              <a:p>
                <a:pPr marL="114300" indent="0">
                  <a:buNone/>
                </a:pPr>
                <a:endParaRPr lang="en-US" smtClean="0"/>
              </a:p>
              <a:p>
                <a:pPr marL="114300" indent="0">
                  <a:buNone/>
                </a:pPr>
                <a:endParaRPr lang="fa-IR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4419600" cy="44196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28600" y="1676400"/>
            <a:ext cx="1524000" cy="1524000"/>
          </a:xfrm>
          <a:prstGeom prst="ellipse">
            <a:avLst/>
          </a:prstGeom>
          <a:solidFill>
            <a:srgbClr val="CEB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00400" y="1676400"/>
            <a:ext cx="1524000" cy="1524000"/>
          </a:xfrm>
          <a:prstGeom prst="ellipse">
            <a:avLst/>
          </a:prstGeom>
          <a:solidFill>
            <a:srgbClr val="CEB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17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4504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𝑔𝑝𝑎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𝑔𝑟𝑎𝑑𝑒</m:t>
                            </m:r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mtClean="0"/>
              </a:p>
              <a:p>
                <a:endParaRPr lang="fa-IR" smtClean="0"/>
              </a:p>
              <a:p>
                <a:r>
                  <a:rPr lang="fa-IR" smtClean="0"/>
                  <a:t>اکتورهای دارای نقش</a:t>
                </a:r>
              </a:p>
              <a:p>
                <a:pPr lvl="1"/>
                <a:r>
                  <a:rPr lang="fa-IR" smtClean="0"/>
                  <a:t>دانشجو</a:t>
                </a:r>
              </a:p>
              <a:p>
                <a:pPr lvl="1"/>
                <a:r>
                  <a:rPr lang="fa-IR" smtClean="0"/>
                  <a:t>سابقه</a:t>
                </a:r>
              </a:p>
              <a:p>
                <a:pPr lvl="1"/>
                <a:r>
                  <a:rPr lang="fa-IR" smtClean="0"/>
                  <a:t>درس</a:t>
                </a:r>
                <a:endParaRPr lang="en-US" smtClean="0"/>
              </a:p>
              <a:p>
                <a:pPr marL="114300" indent="0">
                  <a:buNone/>
                </a:pPr>
                <a:endParaRPr lang="en-US" smtClean="0"/>
              </a:p>
              <a:p>
                <a:pPr marL="114300" indent="0">
                  <a:buNone/>
                </a:pPr>
                <a:endParaRPr lang="fa-IR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4419600" cy="44196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28600" y="1676400"/>
            <a:ext cx="1524000" cy="1524000"/>
          </a:xfrm>
          <a:prstGeom prst="ellipse">
            <a:avLst/>
          </a:prstGeom>
          <a:solidFill>
            <a:srgbClr val="CEB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00400" y="1676400"/>
            <a:ext cx="1524000" cy="1524000"/>
          </a:xfrm>
          <a:prstGeom prst="ellipse">
            <a:avLst/>
          </a:prstGeom>
          <a:solidFill>
            <a:srgbClr val="CEB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3772" y="4851042"/>
            <a:ext cx="1524000" cy="1524000"/>
          </a:xfrm>
          <a:prstGeom prst="ellipse">
            <a:avLst/>
          </a:prstGeom>
          <a:solidFill>
            <a:srgbClr val="CEB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18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188564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𝑔𝑝𝑎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𝑔𝑟𝑎𝑑𝑒</m:t>
                            </m:r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mtClean="0"/>
              </a:p>
              <a:p>
                <a:endParaRPr lang="fa-IR" smtClean="0"/>
              </a:p>
              <a:p>
                <a:r>
                  <a:rPr lang="fa-IR" smtClean="0"/>
                  <a:t>اکتورهای دارای نقش</a:t>
                </a:r>
              </a:p>
              <a:p>
                <a:pPr lvl="1"/>
                <a:r>
                  <a:rPr lang="fa-IR" smtClean="0"/>
                  <a:t>دانشجو</a:t>
                </a:r>
              </a:p>
              <a:p>
                <a:pPr lvl="1"/>
                <a:r>
                  <a:rPr lang="fa-IR" smtClean="0"/>
                  <a:t>سابقه</a:t>
                </a:r>
              </a:p>
              <a:p>
                <a:pPr lvl="1"/>
                <a:r>
                  <a:rPr lang="fa-IR" smtClean="0"/>
                  <a:t>درس</a:t>
                </a:r>
              </a:p>
              <a:p>
                <a:pPr lvl="1"/>
                <a:r>
                  <a:rPr lang="fa-IR" smtClean="0"/>
                  <a:t>ترم</a:t>
                </a:r>
                <a:endParaRPr lang="en-US" smtClean="0"/>
              </a:p>
              <a:p>
                <a:pPr marL="114300" indent="0">
                  <a:buNone/>
                </a:pPr>
                <a:endParaRPr lang="en-US" smtClean="0"/>
              </a:p>
              <a:p>
                <a:pPr marL="114300" indent="0">
                  <a:buNone/>
                </a:pPr>
                <a:endParaRPr lang="fa-IR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4419600" cy="44196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28600" y="1676400"/>
            <a:ext cx="1524000" cy="1524000"/>
          </a:xfrm>
          <a:prstGeom prst="ellipse">
            <a:avLst/>
          </a:prstGeom>
          <a:solidFill>
            <a:srgbClr val="CEB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00400" y="1676400"/>
            <a:ext cx="1524000" cy="1524000"/>
          </a:xfrm>
          <a:prstGeom prst="ellipse">
            <a:avLst/>
          </a:prstGeom>
          <a:solidFill>
            <a:srgbClr val="CEB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3772" y="4851042"/>
            <a:ext cx="1524000" cy="1524000"/>
          </a:xfrm>
          <a:prstGeom prst="ellipse">
            <a:avLst/>
          </a:prstGeom>
          <a:solidFill>
            <a:srgbClr val="CEB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5721" y="4673958"/>
            <a:ext cx="1524000" cy="1524000"/>
          </a:xfrm>
          <a:prstGeom prst="ellipse">
            <a:avLst/>
          </a:prstGeom>
          <a:solidFill>
            <a:srgbClr val="CEB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19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20419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مدل اکتور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</a:t>
            </a:fld>
            <a:endParaRPr lang="fa-IR" noProof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اکتورها موجودیت‌هایی خودمختار و همروند هستند که از طریق تبادل ناهمگام پیغام باهم ارتباط برقرار می‌کنند.</a:t>
            </a:r>
          </a:p>
          <a:p>
            <a:r>
              <a:rPr lang="fa-IR" smtClean="0"/>
              <a:t>هر اکتور در مواجهه با پیغام‌های دریافتی 3 عملیات زیر را انجام می‌دهد:</a:t>
            </a:r>
          </a:p>
          <a:p>
            <a:pPr lvl="1"/>
            <a:r>
              <a:rPr lang="fa-IR" smtClean="0"/>
              <a:t>ارسال پیغام‌های جدید به سایر اکتورها</a:t>
            </a:r>
          </a:p>
          <a:p>
            <a:pPr lvl="1"/>
            <a:r>
              <a:rPr lang="fa-IR" smtClean="0"/>
              <a:t>ایجاد اکتور جدید</a:t>
            </a:r>
          </a:p>
          <a:p>
            <a:pPr lvl="1"/>
            <a:r>
              <a:rPr lang="fa-IR" smtClean="0"/>
              <a:t>تغییر حالت محلی 	 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51546"/>
            <a:ext cx="4660634" cy="322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𝑔𝑝𝑎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𝑔𝑟𝑎𝑑𝑒</m:t>
                            </m:r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mtClean="0"/>
              </a:p>
              <a:p>
                <a:endParaRPr lang="fa-IR" smtClean="0"/>
              </a:p>
              <a:p>
                <a:r>
                  <a:rPr lang="fa-IR" smtClean="0"/>
                  <a:t>اکتورهای دارای نقش</a:t>
                </a:r>
              </a:p>
              <a:p>
                <a:pPr lvl="1"/>
                <a:r>
                  <a:rPr lang="fa-IR" smtClean="0"/>
                  <a:t>دانشجو</a:t>
                </a:r>
              </a:p>
              <a:p>
                <a:pPr lvl="1"/>
                <a:r>
                  <a:rPr lang="fa-IR" smtClean="0"/>
                  <a:t>سابقه</a:t>
                </a:r>
              </a:p>
              <a:p>
                <a:pPr lvl="1"/>
                <a:r>
                  <a:rPr lang="fa-IR" smtClean="0"/>
                  <a:t>درس</a:t>
                </a:r>
              </a:p>
              <a:p>
                <a:pPr lvl="1"/>
                <a:r>
                  <a:rPr lang="fa-IR" smtClean="0"/>
                  <a:t>ترم</a:t>
                </a:r>
              </a:p>
              <a:p>
                <a:pPr lvl="1"/>
                <a:r>
                  <a:rPr lang="fa-IR" smtClean="0"/>
                  <a:t>ارائه</a:t>
                </a:r>
                <a:endParaRPr lang="en-US" smtClean="0"/>
              </a:p>
              <a:p>
                <a:pPr marL="114300" indent="0">
                  <a:buNone/>
                </a:pPr>
                <a:endParaRPr lang="en-US" smtClean="0"/>
              </a:p>
              <a:p>
                <a:pPr marL="114300" indent="0">
                  <a:buNone/>
                </a:pPr>
                <a:endParaRPr lang="fa-IR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4419600" cy="44196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28600" y="1676400"/>
            <a:ext cx="1524000" cy="1524000"/>
          </a:xfrm>
          <a:prstGeom prst="ellipse">
            <a:avLst/>
          </a:prstGeom>
          <a:solidFill>
            <a:srgbClr val="CEB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13279" y="1676400"/>
            <a:ext cx="1524000" cy="1524000"/>
          </a:xfrm>
          <a:prstGeom prst="ellipse">
            <a:avLst/>
          </a:prstGeom>
          <a:solidFill>
            <a:srgbClr val="CEB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3772" y="4851042"/>
            <a:ext cx="1524000" cy="1524000"/>
          </a:xfrm>
          <a:prstGeom prst="ellipse">
            <a:avLst/>
          </a:prstGeom>
          <a:solidFill>
            <a:srgbClr val="CEB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5721" y="4673958"/>
            <a:ext cx="1524000" cy="1524000"/>
          </a:xfrm>
          <a:prstGeom prst="ellipse">
            <a:avLst/>
          </a:prstGeom>
          <a:solidFill>
            <a:srgbClr val="CEB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79242" y="3339921"/>
            <a:ext cx="1524000" cy="1524000"/>
          </a:xfrm>
          <a:prstGeom prst="ellipse">
            <a:avLst/>
          </a:prstGeom>
          <a:solidFill>
            <a:srgbClr val="CEB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20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3085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𝑔𝑝𝑎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𝑔𝑟𝑎𝑑𝑒</m:t>
                            </m:r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mtClean="0"/>
              </a:p>
              <a:p>
                <a:endParaRPr lang="fa-IR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21</a:t>
            </a:fld>
            <a:endParaRPr lang="fa-IR" noProof="0"/>
          </a:p>
        </p:txBody>
      </p:sp>
      <p:grpSp>
        <p:nvGrpSpPr>
          <p:cNvPr id="11" name="Group 10"/>
          <p:cNvGrpSpPr/>
          <p:nvPr/>
        </p:nvGrpSpPr>
        <p:grpSpPr>
          <a:xfrm>
            <a:off x="2362200" y="3048000"/>
            <a:ext cx="990600" cy="990600"/>
            <a:chOff x="1625958" y="3048000"/>
            <a:chExt cx="990600" cy="990600"/>
          </a:xfrm>
        </p:grpSpPr>
        <p:sp>
          <p:nvSpPr>
            <p:cNvPr id="12" name="Oval 11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63521" y="3351589"/>
              <a:ext cx="927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Student</a:t>
              </a:r>
              <a:endParaRPr lang="en-US"/>
            </a:p>
          </p:txBody>
        </p:sp>
      </p:grpSp>
      <p:cxnSp>
        <p:nvCxnSpPr>
          <p:cNvPr id="14" name="Straight Arrow Connector 13"/>
          <p:cNvCxnSpPr>
            <a:endCxn id="12" idx="2"/>
          </p:cNvCxnSpPr>
          <p:nvPr/>
        </p:nvCxnSpPr>
        <p:spPr>
          <a:xfrm>
            <a:off x="914400" y="35433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0" y="31358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GPAReq(term)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پیغام درخواست</a:t>
            </a:r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/>
          </a:p>
          <a:p>
            <a:r>
              <a:rPr lang="en-US" sz="1600" smtClean="0"/>
              <a:t>GPAInfoRequest(term)</a:t>
            </a:r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22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47800" y="3276600"/>
            <a:ext cx="990600" cy="990600"/>
            <a:chOff x="1625958" y="3048000"/>
            <a:chExt cx="990600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63521" y="33515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student</a:t>
              </a:r>
              <a:endParaRPr lang="en-US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0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3364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GPAReq(term)</a:t>
            </a:r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810000" y="2438400"/>
            <a:ext cx="1066800" cy="990600"/>
            <a:chOff x="1625958" y="3048000"/>
            <a:chExt cx="1066800" cy="990600"/>
          </a:xfrm>
        </p:grpSpPr>
        <p:sp>
          <p:nvSpPr>
            <p:cNvPr id="36" name="Oval 35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63521" y="3351589"/>
              <a:ext cx="1029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studyRec1</a:t>
              </a:r>
              <a:endParaRPr lang="en-US" sz="140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86200" y="3581400"/>
            <a:ext cx="1066800" cy="990600"/>
            <a:chOff x="1625958" y="3048000"/>
            <a:chExt cx="1066800" cy="990600"/>
          </a:xfrm>
        </p:grpSpPr>
        <p:sp>
          <p:nvSpPr>
            <p:cNvPr id="39" name="Oval 38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63521" y="3351589"/>
              <a:ext cx="1029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studyRec2</a:t>
              </a:r>
              <a:endParaRPr lang="en-US" sz="1400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V="1">
            <a:off x="2399763" y="2978347"/>
            <a:ext cx="1410237" cy="57078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0220313">
            <a:off x="2198261" y="295244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38400" y="3884989"/>
            <a:ext cx="1463945" cy="14971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24884">
            <a:off x="2401695" y="363088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cxnSp>
        <p:nvCxnSpPr>
          <p:cNvPr id="45" name="Straight Arrow Connector 44"/>
          <p:cNvCxnSpPr>
            <a:stCxn id="31" idx="5"/>
          </p:cNvCxnSpPr>
          <p:nvPr/>
        </p:nvCxnSpPr>
        <p:spPr>
          <a:xfrm>
            <a:off x="2293330" y="4122130"/>
            <a:ext cx="1592870" cy="83087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00500" y="4595162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.</a:t>
            </a:r>
          </a:p>
          <a:p>
            <a:pPr algn="ctr"/>
            <a:r>
              <a:rPr lang="en-US" smtClean="0"/>
              <a:t>.</a:t>
            </a:r>
          </a:p>
          <a:p>
            <a:pPr algn="ctr"/>
            <a:r>
              <a:rPr lang="en-US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 rot="1563816">
            <a:off x="2352324" y="420535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6837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پیغام پاسخ</a:t>
            </a:r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/>
          </a:p>
          <a:p>
            <a:r>
              <a:rPr lang="en-US" sz="1600" smtClean="0"/>
              <a:t>GPAInfoResponse(isForTerm,grade,units)</a:t>
            </a:r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23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47800" y="3276600"/>
            <a:ext cx="990600" cy="990600"/>
            <a:chOff x="1625958" y="3048000"/>
            <a:chExt cx="990600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63521" y="33515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student</a:t>
              </a:r>
              <a:endParaRPr lang="en-US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0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3364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GPAReq(term)</a:t>
            </a:r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939817" y="4800600"/>
            <a:ext cx="306362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1" idx="4"/>
          </p:cNvCxnSpPr>
          <p:nvPr/>
        </p:nvCxnSpPr>
        <p:spPr>
          <a:xfrm flipH="1">
            <a:off x="1942563" y="4267200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09800" y="446204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GPAInfoResponse(true,14,3)</a:t>
            </a:r>
            <a:endParaRPr lang="en-US" sz="160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943637" y="5257800"/>
            <a:ext cx="306362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13620" y="4919246"/>
            <a:ext cx="2663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GPAInfoResponse(false,17,2)</a:t>
            </a:r>
            <a:endParaRPr lang="en-US" sz="160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956516" y="5715000"/>
            <a:ext cx="306362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26499" y="537644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GPAInfoResponse(true,8,3)</a:t>
            </a:r>
            <a:endParaRPr lang="en-US" sz="1600"/>
          </a:p>
        </p:txBody>
      </p:sp>
      <p:sp>
        <p:nvSpPr>
          <p:cNvPr id="50" name="TextBox 49"/>
          <p:cNvSpPr txBox="1"/>
          <p:nvPr/>
        </p:nvSpPr>
        <p:spPr>
          <a:xfrm>
            <a:off x="3086100" y="57150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.</a:t>
            </a:r>
          </a:p>
          <a:p>
            <a:pPr algn="ctr"/>
            <a:r>
              <a:rPr lang="en-US" smtClean="0"/>
              <a:t>.</a:t>
            </a:r>
          </a:p>
          <a:p>
            <a:pPr algn="ctr"/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33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منطق پردازش پاسخ‌ها</a:t>
            </a:r>
            <a:endParaRPr lang="en-US"/>
          </a:p>
          <a:p>
            <a:pPr lvl="1"/>
            <a:r>
              <a:rPr lang="fa-IR" smtClean="0"/>
              <a:t>مجموع وزن‌دار نمرات</a:t>
            </a:r>
          </a:p>
          <a:p>
            <a:pPr lvl="1"/>
            <a:r>
              <a:rPr lang="fa-IR" smtClean="0"/>
              <a:t>مجموع واحدها</a:t>
            </a:r>
          </a:p>
          <a:p>
            <a:pPr lvl="1"/>
            <a:endParaRPr lang="en-US" smtClean="0"/>
          </a:p>
          <a:p>
            <a:pPr marL="114300" indent="0">
              <a:buNone/>
            </a:pPr>
            <a:endParaRPr lang="en-US"/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24</a:t>
            </a:fld>
            <a:endParaRPr lang="fa-IR" noProof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" y="3581400"/>
            <a:ext cx="659901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3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smtClean="0"/>
              <a:t>نقش سایر اکتورها (یکی یکی)</a:t>
            </a:r>
          </a:p>
          <a:p>
            <a:pPr lvl="1"/>
            <a:r>
              <a:rPr lang="fa-IR" smtClean="0"/>
              <a:t>بعد می‌گیم که اگه درخواستهای جدید بیاد چی؟ مشکل -&gt; سنکرون می‌کنیم</a:t>
            </a:r>
          </a:p>
          <a:p>
            <a:pPr lvl="1"/>
            <a:r>
              <a:rPr lang="fa-IR" smtClean="0"/>
              <a:t>بعد سیکوئنس دیاگرام رویکرد اول</a:t>
            </a:r>
            <a:endParaRPr lang="en-US" smtClean="0"/>
          </a:p>
          <a:p>
            <a:pPr lvl="1"/>
            <a:r>
              <a:rPr lang="fa-IR" smtClean="0"/>
              <a:t>بعدش می‌گم که پس تمومه؟ نه تموم نیست!</a:t>
            </a:r>
          </a:p>
          <a:p>
            <a:pPr lvl="1"/>
            <a:r>
              <a:rPr lang="fa-IR" smtClean="0"/>
              <a:t>تصمیم مهم: آیا حتماً باید سنکرون باید وایسیم جواب بگیریم؟ خیر می‌تونیم فیوچر بزنیم.</a:t>
            </a:r>
          </a:p>
          <a:p>
            <a:pPr lvl="1"/>
            <a:r>
              <a:rPr lang="fa-IR" smtClean="0"/>
              <a:t>بعد می‌گیم چرا باید هر کدوم جواب رو به همونی که گرفته بده؟ تارگت رو بذار بفرست.</a:t>
            </a:r>
          </a:p>
          <a:p>
            <a:pPr lvl="1"/>
            <a:r>
              <a:rPr lang="fa-IR" smtClean="0"/>
              <a:t>بعد می‌گیم در رویکرد ۲ اینکار رو می‌کنیم.</a:t>
            </a:r>
          </a:p>
          <a:p>
            <a:pPr lvl="1"/>
            <a:r>
              <a:rPr lang="fa-IR" smtClean="0"/>
              <a:t>آیا هر کی که گرفته به همون جواب می‌ده؟</a:t>
            </a:r>
            <a:endParaRPr lang="en-US" smtClean="0"/>
          </a:p>
          <a:p>
            <a:pPr marL="114300" indent="0">
              <a:buNone/>
            </a:pPr>
            <a:endParaRPr lang="en-US"/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25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268564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26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176632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27</a:t>
            </a:fld>
            <a:endParaRPr lang="fa-IR" noProof="0"/>
          </a:p>
        </p:txBody>
      </p:sp>
      <p:grpSp>
        <p:nvGrpSpPr>
          <p:cNvPr id="13" name="Group 12"/>
          <p:cNvGrpSpPr/>
          <p:nvPr/>
        </p:nvGrpSpPr>
        <p:grpSpPr>
          <a:xfrm>
            <a:off x="1676400" y="2514600"/>
            <a:ext cx="990600" cy="990600"/>
            <a:chOff x="1625958" y="3048000"/>
            <a:chExt cx="990600" cy="990600"/>
          </a:xfrm>
        </p:grpSpPr>
        <p:sp>
          <p:nvSpPr>
            <p:cNvPr id="7" name="Oval 6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63521" y="33515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student</a:t>
              </a:r>
              <a:endParaRPr lang="en-US"/>
            </a:p>
          </p:txBody>
        </p:sp>
      </p:grpSp>
      <p:cxnSp>
        <p:nvCxnSpPr>
          <p:cNvPr id="10" name="Straight Arrow Connector 9"/>
          <p:cNvCxnSpPr>
            <a:endCxn id="7" idx="2"/>
          </p:cNvCxnSpPr>
          <p:nvPr/>
        </p:nvCxnSpPr>
        <p:spPr>
          <a:xfrm>
            <a:off x="228600" y="3009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600" y="2602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GPAReq(term)</a:t>
            </a:r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038600" y="1676400"/>
            <a:ext cx="1066800" cy="990600"/>
            <a:chOff x="1625958" y="3048000"/>
            <a:chExt cx="1066800" cy="990600"/>
          </a:xfrm>
        </p:grpSpPr>
        <p:sp>
          <p:nvSpPr>
            <p:cNvPr id="12" name="Oval 11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63521" y="3351589"/>
              <a:ext cx="1029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studyRec1</a:t>
              </a:r>
              <a:endParaRPr lang="en-US" sz="14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32161" y="3429000"/>
            <a:ext cx="1066800" cy="990600"/>
            <a:chOff x="1625958" y="3048000"/>
            <a:chExt cx="1066800" cy="990600"/>
          </a:xfrm>
        </p:grpSpPr>
        <p:sp>
          <p:nvSpPr>
            <p:cNvPr id="17" name="Oval 16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63521" y="3351589"/>
              <a:ext cx="1029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studyRec2</a:t>
              </a:r>
              <a:endParaRPr lang="en-US" sz="1400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2628363" y="2216347"/>
            <a:ext cx="1410237" cy="57078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0294336">
            <a:off x="2426861" y="224008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37653" y="4458413"/>
            <a:ext cx="1410237" cy="57078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0294336">
            <a:off x="536151" y="440595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65395" y="3352800"/>
            <a:ext cx="1493759" cy="38358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855166">
            <a:off x="2579261" y="323406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2370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مشخصات </a:t>
            </a:r>
            <a:r>
              <a:rPr lang="fa-IR" smtClean="0"/>
              <a:t>مدل اکتور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</a:t>
            </a:fld>
            <a:endParaRPr lang="fa-IR" noProof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لفافه‌ </a:t>
            </a:r>
            <a:r>
              <a:rPr lang="fa-IR"/>
              <a:t>بندی</a:t>
            </a:r>
          </a:p>
          <a:p>
            <a:r>
              <a:rPr lang="fa-IR"/>
              <a:t>تجزیه ناپذیری</a:t>
            </a:r>
          </a:p>
          <a:p>
            <a:r>
              <a:rPr lang="fa-IR" smtClean="0"/>
              <a:t>انصاف</a:t>
            </a:r>
            <a:endParaRPr lang="fa-IR"/>
          </a:p>
          <a:p>
            <a:r>
              <a:rPr lang="fa-IR" smtClean="0"/>
              <a:t>استقلال از مکان</a:t>
            </a:r>
            <a:r>
              <a:rPr lang="fa-IR"/>
              <a:t>	 </a:t>
            </a:r>
            <a:endParaRPr lang="en-US"/>
          </a:p>
          <a:p>
            <a:pPr marL="411480" lvl="1" indent="0">
              <a:buNone/>
            </a:pPr>
            <a:r>
              <a:rPr lang="fa-IR" smtClean="0"/>
              <a:t> 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51546"/>
            <a:ext cx="4660634" cy="322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برنامه نویسی اکتور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276600"/>
            <a:ext cx="2925387" cy="3124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</a:t>
            </a:fld>
            <a:endParaRPr lang="fa-IR" noProof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4859866" cy="1134382"/>
          </a:xfrm>
          <a:prstGeom prst="rect">
            <a:avLst/>
          </a:prstGeom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2860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1005840" indent="-22860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280160" indent="-228600" algn="r" defTabSz="914400" rtl="1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554480" indent="-228600" algn="r" defTabSz="914400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a-IR" smtClean="0"/>
          </a:p>
          <a:p>
            <a:r>
              <a:rPr lang="fa-IR" sz="3200" smtClean="0"/>
              <a:t>خط لوله</a:t>
            </a:r>
          </a:p>
          <a:p>
            <a:endParaRPr lang="fa-IR"/>
          </a:p>
          <a:p>
            <a:endParaRPr lang="fa-IR" smtClean="0"/>
          </a:p>
          <a:p>
            <a:endParaRPr lang="fa-IR"/>
          </a:p>
          <a:p>
            <a:r>
              <a:rPr lang="fa-IR" sz="3200" smtClean="0"/>
              <a:t>تقسیم و حل	 </a:t>
            </a:r>
            <a:endParaRPr lang="en-US" sz="3200" smtClean="0"/>
          </a:p>
          <a:p>
            <a:pPr marL="411480" lvl="1" indent="0">
              <a:buFont typeface="Arial" pitchFamily="34" charset="0"/>
              <a:buNone/>
            </a:pPr>
            <a:r>
              <a:rPr lang="fa-IR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02" y="1219200"/>
            <a:ext cx="2111971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همگام‌سازی و هماهنگی اکتورها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5</a:t>
            </a:fld>
            <a:endParaRPr lang="fa-IR" noProof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2860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1005840" indent="-22860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280160" indent="-228600" algn="r" defTabSz="914400" rtl="1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554480" indent="-228600" algn="r" defTabSz="914400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400" smtClean="0"/>
              <a:t>تبادل پیغام شبه آرپی‌سی</a:t>
            </a:r>
          </a:p>
          <a:p>
            <a:endParaRPr lang="fa-IR" smtClean="0"/>
          </a:p>
          <a:p>
            <a:endParaRPr lang="fa-IR" smtClean="0"/>
          </a:p>
          <a:p>
            <a:endParaRPr lang="fa-IR" smtClean="0"/>
          </a:p>
          <a:p>
            <a:endParaRPr lang="fa-IR" smtClean="0"/>
          </a:p>
          <a:p>
            <a:r>
              <a:rPr lang="fa-IR" sz="2400"/>
              <a:t>قیود همگام‌سازی محلی	 </a:t>
            </a:r>
            <a:endParaRPr lang="en-US" sz="2400"/>
          </a:p>
          <a:p>
            <a:pPr marL="411480" lvl="1" indent="0">
              <a:buFont typeface="Arial" pitchFamily="34" charset="0"/>
              <a:buNone/>
            </a:pPr>
            <a:r>
              <a:rPr lang="fa-IR" smtClean="0"/>
              <a:t> 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99" y="3733800"/>
            <a:ext cx="2342801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سیستم آموزش ساده (موارد کاربرد)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6</a:t>
            </a:fld>
            <a:endParaRPr lang="fa-IR" noProof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7" y="1905000"/>
            <a:ext cx="7118953" cy="2951229"/>
          </a:xfrm>
        </p:spPr>
      </p:pic>
    </p:spTree>
    <p:extLst>
      <p:ext uri="{BB962C8B-B14F-4D97-AF65-F5344CB8AC3E}">
        <p14:creationId xmlns:p14="http://schemas.microsoft.com/office/powerpoint/2010/main" val="405060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سیستم آموزش ساده (مدل دامنه)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7</a:t>
            </a:fld>
            <a:endParaRPr lang="fa-IR" noProof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4800600" cy="4800600"/>
          </a:xfrm>
        </p:spPr>
      </p:pic>
    </p:spTree>
    <p:extLst>
      <p:ext uri="{BB962C8B-B14F-4D97-AF65-F5344CB8AC3E}">
        <p14:creationId xmlns:p14="http://schemas.microsoft.com/office/powerpoint/2010/main" val="11088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اکتورهای مدل دامنه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دانشجو</a:t>
            </a:r>
          </a:p>
          <a:p>
            <a:r>
              <a:rPr lang="fa-IR" smtClean="0"/>
              <a:t>درس</a:t>
            </a:r>
          </a:p>
          <a:p>
            <a:r>
              <a:rPr lang="fa-IR" smtClean="0"/>
              <a:t>ترم</a:t>
            </a:r>
          </a:p>
          <a:p>
            <a:r>
              <a:rPr lang="fa-IR" smtClean="0"/>
              <a:t>ارائه</a:t>
            </a:r>
          </a:p>
          <a:p>
            <a:r>
              <a:rPr lang="fa-IR" smtClean="0"/>
              <a:t>سابقه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8</a:t>
            </a:fld>
            <a:endParaRPr lang="fa-IR" noProof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60020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9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اکتورهای مدل دامنه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دانشجو</a:t>
            </a:r>
          </a:p>
          <a:p>
            <a:r>
              <a:rPr lang="fa-IR" smtClean="0">
                <a:solidFill>
                  <a:schemeClr val="bg1">
                    <a:lumMod val="65000"/>
                  </a:schemeClr>
                </a:solidFill>
              </a:rPr>
              <a:t>درس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ترم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ارائه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سابقه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37" y="1600200"/>
            <a:ext cx="5955102" cy="28956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9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386831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3219</TotalTime>
  <Words>522</Words>
  <Application>Microsoft Office PowerPoint</Application>
  <PresentationFormat>On-screen Show (4:3)</PresentationFormat>
  <Paragraphs>203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Adjacency</vt:lpstr>
      <vt:lpstr>طراحی منطق دامنه بر اساس تبادل ناهمگام پیغام</vt:lpstr>
      <vt:lpstr>مدل اکتور</vt:lpstr>
      <vt:lpstr>مشخصات مدل اکتور</vt:lpstr>
      <vt:lpstr>الگوهای برنامه نویسی اکتور</vt:lpstr>
      <vt:lpstr>همگام‌سازی و هماهنگی اکتورها</vt:lpstr>
      <vt:lpstr>سیستم آموزش ساده (موارد کاربرد)</vt:lpstr>
      <vt:lpstr>سیستم آموزش ساده (مدل دامنه)</vt:lpstr>
      <vt:lpstr>اکتورهای مدل دامنه</vt:lpstr>
      <vt:lpstr>اکتورهای مدل دامنه</vt:lpstr>
      <vt:lpstr>اکتورهای مدل دامنه</vt:lpstr>
      <vt:lpstr>اکتورهای مدل دامنه</vt:lpstr>
      <vt:lpstr>اکتورهای مدل دامنه</vt:lpstr>
      <vt:lpstr>اکتورهای مدل دامنه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Vahid</dc:creator>
  <cp:lastModifiedBy>Vahid</cp:lastModifiedBy>
  <cp:revision>79</cp:revision>
  <dcterms:created xsi:type="dcterms:W3CDTF">2012-09-14T12:16:24Z</dcterms:created>
  <dcterms:modified xsi:type="dcterms:W3CDTF">2012-09-17T17:15:12Z</dcterms:modified>
</cp:coreProperties>
</file>