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6" r:id="rId2"/>
    <p:sldId id="331" r:id="rId3"/>
    <p:sldId id="318" r:id="rId4"/>
    <p:sldId id="258" r:id="rId5"/>
    <p:sldId id="259" r:id="rId6"/>
    <p:sldId id="260" r:id="rId7"/>
    <p:sldId id="319" r:id="rId8"/>
    <p:sldId id="332" r:id="rId9"/>
    <p:sldId id="323" r:id="rId10"/>
    <p:sldId id="261" r:id="rId11"/>
    <p:sldId id="262" r:id="rId12"/>
    <p:sldId id="263" r:id="rId13"/>
    <p:sldId id="264" r:id="rId14"/>
    <p:sldId id="273" r:id="rId15"/>
    <p:sldId id="275" r:id="rId16"/>
    <p:sldId id="276" r:id="rId17"/>
    <p:sldId id="274" r:id="rId18"/>
    <p:sldId id="265" r:id="rId19"/>
    <p:sldId id="271" r:id="rId20"/>
    <p:sldId id="279" r:id="rId21"/>
    <p:sldId id="287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6" r:id="rId32"/>
    <p:sldId id="295" r:id="rId33"/>
    <p:sldId id="297" r:id="rId34"/>
    <p:sldId id="298" r:id="rId35"/>
    <p:sldId id="299" r:id="rId36"/>
    <p:sldId id="300" r:id="rId37"/>
    <p:sldId id="301" r:id="rId38"/>
    <p:sldId id="306" r:id="rId39"/>
    <p:sldId id="302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07" r:id="rId49"/>
    <p:sldId id="329" r:id="rId50"/>
    <p:sldId id="316" r:id="rId51"/>
    <p:sldId id="317" r:id="rId52"/>
    <p:sldId id="324" r:id="rId53"/>
    <p:sldId id="325" r:id="rId54"/>
    <p:sldId id="326" r:id="rId55"/>
    <p:sldId id="321" r:id="rId56"/>
    <p:sldId id="327" r:id="rId57"/>
    <p:sldId id="328" r:id="rId58"/>
    <p:sldId id="322" r:id="rId59"/>
    <p:sldId id="33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عنوان پایان‌نامه‌ی پایان نامه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Nazanin" pitchFamily="2" charset="-78"/>
                <a:cs typeface="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3588-D4DC-4F68-8C02-5C6F8A08A08D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46F2-41C7-4179-9F29-0FF6A4A54EC5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66-006A-4B2B-908F-8A17B23737D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Nazanin" pitchFamily="2" charset="-78"/>
                <a:cs typeface="Nazanin" pitchFamily="2" charset="-78"/>
              </a:defRPr>
            </a:lvl1pPr>
            <a:lvl2pPr>
              <a:defRPr>
                <a:latin typeface="Nazanin" pitchFamily="2" charset="-78"/>
                <a:cs typeface="Nazanin" pitchFamily="2" charset="-78"/>
              </a:defRPr>
            </a:lvl2pPr>
            <a:lvl3pPr>
              <a:defRPr>
                <a:latin typeface="Nazanin" pitchFamily="2" charset="-78"/>
                <a:cs typeface="Nazanin" pitchFamily="2" charset="-78"/>
              </a:defRPr>
            </a:lvl3pPr>
            <a:lvl4pPr>
              <a:defRPr>
                <a:latin typeface="Nazanin" pitchFamily="2" charset="-78"/>
                <a:cs typeface="Nazanin" pitchFamily="2" charset="-78"/>
              </a:defRPr>
            </a:lvl4pPr>
            <a:lvl5pPr>
              <a:defRPr>
                <a:latin typeface="Nazanin" pitchFamily="2" charset="-78"/>
                <a:cs typeface="Nazanin" pitchFamily="2" charset="-78"/>
              </a:defRPr>
            </a:lvl5pPr>
          </a:lstStyle>
          <a:p>
            <a:pPr lvl="0"/>
            <a:r>
              <a:rPr lang="fa-IR" smtClean="0"/>
              <a:t> </a:t>
            </a:r>
            <a:endParaRPr lang="en-US" smtClean="0"/>
          </a:p>
          <a:p>
            <a:pPr lvl="1"/>
            <a:r>
              <a:rPr lang="fa-IR" smtClean="0"/>
              <a:t> </a:t>
            </a:r>
            <a:endParaRPr lang="en-US" smtClean="0"/>
          </a:p>
          <a:p>
            <a:pPr lvl="2"/>
            <a:r>
              <a:rPr lang="fa-IR" smtClean="0"/>
              <a:t>  </a:t>
            </a:r>
            <a:endParaRPr lang="en-US" smtClean="0"/>
          </a:p>
          <a:p>
            <a:pPr lvl="3"/>
            <a:r>
              <a:rPr lang="fa-IR" smtClean="0"/>
              <a:t> </a:t>
            </a:r>
            <a:endParaRPr lang="en-US" smtClean="0"/>
          </a:p>
          <a:p>
            <a:pPr lvl="4"/>
            <a:r>
              <a:rPr lang="fa-IR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286B-38A2-4EB3-BEE5-9D77D64684BA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fld id="{7800738A-F715-4360-B8B2-93AC517FA922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5A87-8664-42FD-A763-72A1318FA01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708-35BC-4478-9C0B-5A08EBC8F935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57-3613-4554-9DDC-9F4D286C4A21}" type="datetime1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29EF-796A-4949-82F8-C3B23E1E6BE1}" type="datetime1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EC8-621E-4E07-A794-1E43E4B187B3}" type="datetime1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36A9-C52B-4B0F-A64E-463BC51BDAAF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A41E-88A3-459E-8A54-E02E5A25FB5B}" type="datetime1">
              <a:rPr lang="en-US" smtClean="0"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06DC-358B-4D3E-B1AA-E47CBBCF8A05}" type="datetime1">
              <a:rPr lang="en-US" smtClean="0"/>
              <a:t>9/17/2012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نگارش: </a:t>
            </a:r>
            <a:r>
              <a:rPr lang="fa-IR" sz="2200" smtClean="0"/>
              <a:t>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(موارد کاربرد)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10</a:t>
            </a:fld>
            <a:endParaRPr lang="fa-IR" noProof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7" y="1905000"/>
            <a:ext cx="7118953" cy="2951229"/>
          </a:xfrm>
        </p:spPr>
      </p:pic>
    </p:spTree>
    <p:extLst>
      <p:ext uri="{BB962C8B-B14F-4D97-AF65-F5344CB8AC3E}">
        <p14:creationId xmlns:p14="http://schemas.microsoft.com/office/powerpoint/2010/main" val="40506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(مدل دامنه)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11</a:t>
            </a:fld>
            <a:endParaRPr lang="fa-IR" noProof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108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/>
              <a:t>درس</a:t>
            </a:r>
          </a:p>
          <a:p>
            <a:r>
              <a:rPr lang="fa-IR" smtClean="0"/>
              <a:t>ترم</a:t>
            </a:r>
          </a:p>
          <a:p>
            <a:r>
              <a:rPr lang="fa-IR" smtClean="0"/>
              <a:t>ارائه</a:t>
            </a:r>
          </a:p>
          <a:p>
            <a:r>
              <a:rPr lang="fa-IR" smtClean="0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12</a:t>
            </a:fld>
            <a:endParaRPr lang="fa-IR" noProof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00200"/>
            <a:ext cx="5955102" cy="2895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13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86831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/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76400"/>
            <a:ext cx="5955102" cy="26841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14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9790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/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3" y="1676401"/>
            <a:ext cx="5131137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15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2662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/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6400"/>
            <a:ext cx="4267199" cy="27195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16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19198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17</a:t>
            </a:fld>
            <a:endParaRPr lang="fa-IR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5300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18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47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</a:p>
              <a:p>
                <a:pPr lvl="1"/>
                <a:r>
                  <a:rPr lang="fa-IR" smtClean="0"/>
                  <a:t>ترم</a:t>
                </a:r>
              </a:p>
              <a:p>
                <a:pPr lvl="1"/>
                <a:r>
                  <a:rPr lang="fa-IR" smtClean="0"/>
                  <a:t>ارائه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19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08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انگیزه‌ی پژوهش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ارتباط ناهمگام</a:t>
            </a:r>
          </a:p>
          <a:p>
            <a:pPr lvl="1"/>
            <a:r>
              <a:rPr lang="fa-IR" smtClean="0"/>
              <a:t>دسترس‌پذیری</a:t>
            </a:r>
          </a:p>
          <a:p>
            <a:pPr lvl="1"/>
            <a:r>
              <a:rPr lang="fa-IR" smtClean="0"/>
              <a:t>مقیاس‌پذیری</a:t>
            </a:r>
            <a:endParaRPr lang="fa-IR" smtClean="0"/>
          </a:p>
          <a:p>
            <a:pPr lvl="1"/>
            <a:r>
              <a:rPr lang="fa-IR" smtClean="0"/>
              <a:t>هزینه</a:t>
            </a:r>
          </a:p>
          <a:p>
            <a:pPr marL="411480" lvl="1" indent="0">
              <a:buNone/>
            </a:pPr>
            <a:endParaRPr lang="fa-IR" smtClean="0"/>
          </a:p>
          <a:p>
            <a:r>
              <a:rPr lang="fa-IR" smtClean="0"/>
              <a:t>همروندی</a:t>
            </a:r>
          </a:p>
          <a:p>
            <a:pPr lvl="1"/>
            <a:r>
              <a:rPr lang="fa-IR" smtClean="0"/>
              <a:t>عصر چندهسته‌ای</a:t>
            </a:r>
          </a:p>
          <a:p>
            <a:pPr lvl="1"/>
            <a:r>
              <a:rPr lang="fa-IR" smtClean="0"/>
              <a:t>برتری نسبت به رویکرد ریسمان + حالت مشترک</a:t>
            </a:r>
          </a:p>
          <a:p>
            <a:pPr lvl="1"/>
            <a:endParaRPr lang="fa-IR" smtClean="0"/>
          </a:p>
          <a:p>
            <a:r>
              <a:rPr lang="fa-IR" smtClean="0"/>
              <a:t>ایجاد همروندی در طراحی منطق دامنه با استفاده از رویکرد تبادل ناهمگام پیغام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/>
              </a:p>
              <a:p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20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درخواست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/>
              <a:t>GPAInfoRequest(term)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21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10000" y="24384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200" y="3581400"/>
            <a:ext cx="1066800" cy="990600"/>
            <a:chOff x="1625958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2399763" y="2978347"/>
            <a:ext cx="1410237" cy="5707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220313">
            <a:off x="2198261" y="29524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38400" y="3884989"/>
            <a:ext cx="1463945" cy="1497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884">
            <a:off x="2401695" y="36308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5" name="Straight Arrow Connector 44"/>
          <p:cNvCxnSpPr>
            <a:stCxn id="31" idx="5"/>
          </p:cNvCxnSpPr>
          <p:nvPr/>
        </p:nvCxnSpPr>
        <p:spPr>
          <a:xfrm>
            <a:off x="2293330" y="4122130"/>
            <a:ext cx="1592870" cy="83087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00500" y="4595162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 rot="1563816">
            <a:off x="2352324" y="4205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17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22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9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3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9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5129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23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3840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24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7963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4862846" y="3719432"/>
            <a:ext cx="1637762" cy="138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162" y="3426023"/>
            <a:ext cx="16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numOfUnitsRequest</a:t>
            </a:r>
            <a:endParaRPr lang="en-US" sz="14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38162" y="3899079"/>
            <a:ext cx="1701084" cy="1000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sp>
        <p:nvSpPr>
          <p:cNvPr id="44" name="Rectangle 43"/>
          <p:cNvSpPr/>
          <p:nvPr/>
        </p:nvSpPr>
        <p:spPr>
          <a:xfrm rot="1837734">
            <a:off x="5047708" y="4144054"/>
            <a:ext cx="1453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isYourTerm(term)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47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25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11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26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83" y="5486400"/>
            <a:ext cx="30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586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27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53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پاسخ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>
                <a:latin typeface="+mn-lt"/>
              </a:rPr>
              <a:t>GPAInfoResponse(isForTerm,grade,units)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28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7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منطق پردازش پاسخ‌ها</a:t>
            </a:r>
            <a:endParaRPr lang="en-US"/>
          </a:p>
          <a:p>
            <a:pPr lvl="1"/>
            <a:r>
              <a:rPr lang="fa-IR" smtClean="0"/>
              <a:t>مجموع وزن‌دار نمرات</a:t>
            </a:r>
          </a:p>
          <a:p>
            <a:pPr lvl="1"/>
            <a:r>
              <a:rPr lang="fa-IR" smtClean="0"/>
              <a:t>مجموع واحدها</a:t>
            </a:r>
          </a:p>
          <a:p>
            <a:pPr lvl="1"/>
            <a:endParaRPr lang="en-US" smtClean="0"/>
          </a:p>
          <a:p>
            <a:pPr marL="114300" indent="0">
              <a:buNone/>
            </a:pPr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29</a:t>
            </a:fld>
            <a:endParaRPr lang="fa-IR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" y="3581400"/>
            <a:ext cx="65990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</a:t>
            </a:r>
            <a:r>
              <a:rPr lang="fa-IR" smtClean="0"/>
              <a:t>۳ </a:t>
            </a:r>
            <a:r>
              <a:rPr lang="fa-IR" smtClean="0"/>
              <a:t>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مشکل درخواست‌های همروند</a:t>
            </a:r>
          </a:p>
          <a:p>
            <a:pPr marL="411480" lvl="1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30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7642" y="54102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002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</a:p>
          <a:p>
            <a:pPr lvl="2"/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31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4714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  <p:grpSp>
        <p:nvGrpSpPr>
          <p:cNvPr id="35" name="Group 34"/>
          <p:cNvGrpSpPr/>
          <p:nvPr/>
        </p:nvGrpSpPr>
        <p:grpSpPr>
          <a:xfrm>
            <a:off x="4419600" y="37338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00" y="4876800"/>
            <a:ext cx="1066800" cy="990600"/>
            <a:chOff x="1702201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702201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9764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1942563" y="4229100"/>
            <a:ext cx="2477037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1515" y="396118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942563" y="4267200"/>
            <a:ext cx="538" cy="2590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3101" y="4446518"/>
            <a:ext cx="2468987" cy="46072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990999">
            <a:off x="1988349" y="438030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GPAInfoResponse(true,14,3)</a:t>
            </a:r>
            <a:endParaRPr lang="en-US" sz="14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981200" y="5239083"/>
            <a:ext cx="2529192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0152" y="497117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 rot="21195266">
            <a:off x="2123441" y="5420571"/>
            <a:ext cx="267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GPAInfoResponse(false,17,2)</a:t>
            </a:r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942563" y="5619434"/>
            <a:ext cx="2572421" cy="2898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" y="6282154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594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32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419600" y="37338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00" y="4876800"/>
            <a:ext cx="1066800" cy="990600"/>
            <a:chOff x="1702201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702201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9764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438400" y="3770134"/>
            <a:ext cx="19812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3100" y="4706801"/>
            <a:ext cx="2745367" cy="62747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782606" flipV="1">
            <a:off x="2324094" y="4378129"/>
            <a:ext cx="2477037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42563" y="5382075"/>
            <a:ext cx="2553238" cy="2898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3400" y="6282154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" y="594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11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1"/>
            <a:r>
              <a:rPr lang="fa-IR" smtClean="0"/>
              <a:t>متغیرهای حالت اختصاصی برای هر پیغام</a:t>
            </a:r>
          </a:p>
          <a:p>
            <a:pPr lvl="2"/>
            <a:r>
              <a:rPr lang="fa-IR" smtClean="0"/>
              <a:t>پیچیدگی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33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7706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1"/>
            <a:r>
              <a:rPr lang="fa-IR" smtClean="0"/>
              <a:t>متغیرهای حالت اختصاصی برای هر پیغام</a:t>
            </a:r>
          </a:p>
          <a:p>
            <a:pPr lvl="2"/>
            <a:r>
              <a:rPr lang="fa-IR" smtClean="0"/>
              <a:t>پیچیدگی</a:t>
            </a:r>
          </a:p>
          <a:p>
            <a:pPr lvl="1"/>
            <a:r>
              <a:rPr lang="fa-IR" smtClean="0"/>
              <a:t>یک اکتور جدید برای هر درخواست معدل</a:t>
            </a:r>
          </a:p>
          <a:p>
            <a:pPr lvl="2"/>
            <a:r>
              <a:rPr lang="fa-IR" smtClean="0"/>
              <a:t>پردازش همروند درخواست‌ها</a:t>
            </a:r>
          </a:p>
          <a:p>
            <a:pPr lvl="2"/>
            <a:r>
              <a:rPr lang="fa-IR" smtClean="0"/>
              <a:t>سادگی و سهولت طراحی</a:t>
            </a:r>
          </a:p>
          <a:p>
            <a:pPr lvl="2"/>
            <a:r>
              <a:rPr lang="fa-IR" smtClean="0"/>
              <a:t>کم هزینه بودن ایجاد اکتورها (بر خلاف ریسمان)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34</a:t>
            </a:fld>
            <a:endParaRPr lang="fa-IR" noProof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3276600"/>
            <a:ext cx="990600" cy="990600"/>
            <a:chOff x="1625958" y="3048000"/>
            <a:chExt cx="990600" cy="990600"/>
          </a:xfrm>
        </p:grpSpPr>
        <p:sp>
          <p:nvSpPr>
            <p:cNvPr id="7" name="Oval 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11" name="Straight Connector 10"/>
          <p:cNvCxnSpPr>
            <a:stCxn id="7" idx="4"/>
          </p:cNvCxnSpPr>
          <p:nvPr/>
        </p:nvCxnSpPr>
        <p:spPr>
          <a:xfrm flipH="1">
            <a:off x="13329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0" y="4827032"/>
            <a:ext cx="13458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492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3098442" y="4498777"/>
            <a:ext cx="762000" cy="759023"/>
            <a:chOff x="1625958" y="3048000"/>
            <a:chExt cx="990600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GPA1</a:t>
              </a:r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3466563" y="5257800"/>
            <a:ext cx="540" cy="381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5400" y="4938187"/>
            <a:ext cx="18319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0200" y="4645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0" y="5334000"/>
            <a:ext cx="3467638" cy="381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1600" y="5026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GPAResponse(14.25)</a:t>
            </a:r>
            <a:endParaRPr 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879" y="5817632"/>
            <a:ext cx="13458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79" y="5483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grpSp>
        <p:nvGrpSpPr>
          <p:cNvPr id="36" name="Group 35"/>
          <p:cNvGrpSpPr/>
          <p:nvPr/>
        </p:nvGrpSpPr>
        <p:grpSpPr>
          <a:xfrm>
            <a:off x="2554227" y="5628311"/>
            <a:ext cx="758952" cy="758952"/>
            <a:chOff x="1625958" y="3048000"/>
            <a:chExt cx="990600" cy="990600"/>
          </a:xfrm>
        </p:grpSpPr>
        <p:sp>
          <p:nvSpPr>
            <p:cNvPr id="37" name="Oval 3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63521" y="3351589"/>
              <a:ext cx="914400" cy="48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GPA2</a:t>
              </a:r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2933163" y="6400800"/>
            <a:ext cx="540" cy="381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>
            <a:off x="1358721" y="6007787"/>
            <a:ext cx="11955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2879" y="6629400"/>
            <a:ext cx="29208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95400" y="637206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GPAResponse(17.75)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371600" y="57120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16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تبادل بی‌مورد پیغام</a:t>
            </a:r>
          </a:p>
          <a:p>
            <a:pPr lvl="1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35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53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تبادل بی‌مورد پیغام</a:t>
            </a:r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36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128789" y="3868728"/>
            <a:ext cx="7296982" cy="1051002"/>
          </a:xfrm>
          <a:custGeom>
            <a:avLst/>
            <a:gdLst>
              <a:gd name="connsiteX0" fmla="*/ 0 w 7296982"/>
              <a:gd name="connsiteY0" fmla="*/ 110844 h 1051002"/>
              <a:gd name="connsiteX1" fmla="*/ 6529588 w 7296982"/>
              <a:gd name="connsiteY1" fmla="*/ 59328 h 1051002"/>
              <a:gd name="connsiteX2" fmla="*/ 6452315 w 7296982"/>
              <a:gd name="connsiteY2" fmla="*/ 832061 h 1051002"/>
              <a:gd name="connsiteX3" fmla="*/ 103031 w 7296982"/>
              <a:gd name="connsiteY3" fmla="*/ 1051002 h 105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6982" h="1051002">
                <a:moveTo>
                  <a:pt x="0" y="110844"/>
                </a:moveTo>
                <a:cubicBezTo>
                  <a:pt x="2727101" y="24984"/>
                  <a:pt x="5454202" y="-60875"/>
                  <a:pt x="6529588" y="59328"/>
                </a:cubicBezTo>
                <a:cubicBezTo>
                  <a:pt x="7604974" y="179531"/>
                  <a:pt x="7523408" y="666782"/>
                  <a:pt x="6452315" y="832061"/>
                </a:cubicBezTo>
                <a:cubicBezTo>
                  <a:pt x="5381222" y="997340"/>
                  <a:pt x="2742126" y="1024171"/>
                  <a:pt x="103031" y="1051002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تبادل بی‌مورد پیغام</a:t>
            </a:r>
          </a:p>
          <a:p>
            <a:pPr lvl="1"/>
            <a:r>
              <a:rPr lang="fa-IR" smtClean="0"/>
              <a:t>قرار دادن مقصد نهایی در داخل پیغام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37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13762" y="4863921"/>
            <a:ext cx="641368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48000" y="4572000"/>
            <a:ext cx="28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GPAInfoResponse(false,null,null)</a:t>
            </a:r>
            <a:endParaRPr lang="en-US" sz="140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62846" y="3790145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54799" y="3924300"/>
            <a:ext cx="1684447" cy="746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گام‌های طراحی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 شناخت سیستم و تشخیص </a:t>
            </a:r>
            <a:r>
              <a:rPr lang="fa-IR"/>
              <a:t>اکتورهای </a:t>
            </a:r>
            <a:r>
              <a:rPr lang="fa-IR" smtClean="0"/>
              <a:t>دامنه</a:t>
            </a:r>
          </a:p>
          <a:p>
            <a:r>
              <a:rPr lang="fa-IR"/>
              <a:t>انتخاب مورد کاربرد </a:t>
            </a:r>
            <a:r>
              <a:rPr lang="fa-IR"/>
              <a:t>برای </a:t>
            </a:r>
            <a:r>
              <a:rPr lang="fa-IR" smtClean="0"/>
              <a:t>طراحی جزئیات</a:t>
            </a:r>
          </a:p>
          <a:p>
            <a:r>
              <a:rPr lang="fa-IR" smtClean="0"/>
              <a:t>انتخاب اکتور مسئول دریافت درخواست </a:t>
            </a:r>
          </a:p>
          <a:p>
            <a:r>
              <a:rPr lang="fa-IR" smtClean="0"/>
              <a:t>پردازش درخواست</a:t>
            </a:r>
          </a:p>
          <a:p>
            <a:pPr lvl="1"/>
            <a:r>
              <a:rPr lang="fa-IR" smtClean="0"/>
              <a:t>انتقال مسئولیت به اکتور دیگر (وکالت)</a:t>
            </a:r>
          </a:p>
          <a:p>
            <a:pPr lvl="1"/>
            <a:r>
              <a:rPr lang="fa-IR" smtClean="0"/>
              <a:t>پردازش پیغام بدون نیاز به همکاری با سایر اکتورها</a:t>
            </a:r>
          </a:p>
          <a:p>
            <a:pPr lvl="1"/>
            <a:r>
              <a:rPr lang="fa-IR" smtClean="0"/>
              <a:t>پردازش پیغام با همکاری سایر اکتورها</a:t>
            </a:r>
          </a:p>
          <a:p>
            <a:pPr lvl="2"/>
            <a:r>
              <a:rPr lang="fa-IR" smtClean="0"/>
              <a:t>انتخاب اکتورهایی که در پردازش درخواست نقش دارند.</a:t>
            </a:r>
          </a:p>
          <a:p>
            <a:pPr lvl="2"/>
            <a:r>
              <a:rPr lang="fa-IR" smtClean="0"/>
              <a:t>طراحی قالب پیغام‌ها</a:t>
            </a:r>
          </a:p>
          <a:p>
            <a:pPr lvl="2"/>
            <a:r>
              <a:rPr lang="fa-IR" smtClean="0"/>
              <a:t>نحوه‌ی تبادل پیغام  (همگام یا ناهمگام)</a:t>
            </a:r>
          </a:p>
          <a:p>
            <a:pPr lvl="2"/>
            <a:r>
              <a:rPr lang="fa-IR" smtClean="0"/>
              <a:t>منطق پردازش پاسخ‌ها</a:t>
            </a:r>
          </a:p>
          <a:p>
            <a:pPr lvl="1"/>
            <a:r>
              <a:rPr lang="fa-IR" smtClean="0"/>
              <a:t>طراحی سایر اکتورهای مسئول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38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762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39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تفاوت با الگوهای طراحی شیءگرا</a:t>
            </a:r>
          </a:p>
          <a:p>
            <a:pPr lvl="1"/>
            <a:r>
              <a:rPr lang="fa-IR" smtClean="0"/>
              <a:t>نیاز به پیاده‌سازی‌های متعدد و تجارب طراحی</a:t>
            </a:r>
          </a:p>
          <a:p>
            <a:pPr lvl="1"/>
            <a:r>
              <a:rPr lang="fa-IR" smtClean="0"/>
              <a:t>نام‌گذاری الگوها</a:t>
            </a:r>
            <a:endParaRPr lang="fa-IR"/>
          </a:p>
          <a:p>
            <a:pPr lvl="1"/>
            <a:endParaRPr lang="fa-IR"/>
          </a:p>
          <a:p>
            <a:r>
              <a:rPr lang="fa-IR" smtClean="0"/>
              <a:t>الگوها مربوط به درخواست‌هایی هستند که نیاز به همکاری اکتورها وجود دارد.</a:t>
            </a:r>
          </a:p>
          <a:p>
            <a:pPr marL="114300" indent="0">
              <a:buNone/>
            </a:pPr>
            <a:endParaRPr lang="fa-IR"/>
          </a:p>
          <a:p>
            <a:r>
              <a:rPr lang="fa-IR" smtClean="0"/>
              <a:t>تقسیم‌بندی الگوها بر اساس نقش اکتور دریافت کننده‌ی درخواست</a:t>
            </a:r>
          </a:p>
          <a:p>
            <a:pPr lvl="1"/>
            <a:r>
              <a:rPr lang="fa-IR" smtClean="0"/>
              <a:t>دسته‌ی اول: نقش اکتور دریافت کننده‌ی درخواست با ارسال پیغام‌(ها) خاتمه می‌یابد.</a:t>
            </a:r>
            <a:endParaRPr lang="en-US" smtClean="0"/>
          </a:p>
          <a:p>
            <a:pPr lvl="1"/>
            <a:r>
              <a:rPr lang="fa-IR" smtClean="0"/>
              <a:t>دسته‌ی دوم: اکتور دریافت کننده‌ی درخواست، پس از ارسال پیغام‌(ها)، پاسخ‌ها را نیز دریافت می‌کند.</a:t>
            </a:r>
          </a:p>
          <a:p>
            <a:pPr lvl="2"/>
            <a:endParaRPr lang="fa-IR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40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۱ (انتقال)</a:t>
            </a:r>
          </a:p>
          <a:p>
            <a:pPr lvl="1"/>
            <a:r>
              <a:rPr lang="fa-IR" smtClean="0"/>
              <a:t>درخواست عیناً منتقل می‌شود.</a:t>
            </a:r>
          </a:p>
          <a:p>
            <a:pPr lvl="1"/>
            <a:r>
              <a:rPr lang="fa-IR" smtClean="0"/>
              <a:t>به دلیل عدم دسترسی فرستنده به مقصد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3504"/>
            <a:ext cx="4656959" cy="9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41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۲ (انتشار)</a:t>
            </a:r>
          </a:p>
          <a:p>
            <a:pPr lvl="1"/>
            <a:r>
              <a:rPr lang="fa-IR" smtClean="0"/>
              <a:t>درخواست عیناً منتقل می‌شود.</a:t>
            </a:r>
          </a:p>
          <a:p>
            <a:pPr lvl="1"/>
            <a:r>
              <a:rPr lang="fa-IR" smtClean="0"/>
              <a:t>به دلیل عدم دسترسی فرستنده به مقصد</a:t>
            </a:r>
          </a:p>
          <a:p>
            <a:pPr lvl="1"/>
            <a:r>
              <a:rPr lang="fa-IR" smtClean="0"/>
              <a:t>لیستی از اکتورها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8" y="3505200"/>
            <a:ext cx="4071792" cy="2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42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۳ (وکالت)</a:t>
            </a:r>
          </a:p>
          <a:p>
            <a:pPr lvl="1"/>
            <a:r>
              <a:rPr lang="fa-IR" smtClean="0"/>
              <a:t>کل عملیات به اکتور دیگر منتقل می‌شود.</a:t>
            </a:r>
          </a:p>
          <a:p>
            <a:pPr lvl="2"/>
            <a:r>
              <a:rPr lang="fa-IR" smtClean="0"/>
              <a:t>کاهش پیچیدگی و مسئولیت کلاس</a:t>
            </a:r>
          </a:p>
          <a:p>
            <a:pPr lvl="2"/>
            <a:r>
              <a:rPr lang="fa-IR" smtClean="0"/>
              <a:t>افزایش همروندی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3800"/>
            <a:ext cx="6766001" cy="2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43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۴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4949543" cy="22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44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۵ (انشعاب) </a:t>
            </a:r>
          </a:p>
          <a:p>
            <a:pPr lvl="1"/>
            <a:r>
              <a:rPr lang="fa-IR" smtClean="0"/>
              <a:t>کم کردن پیچیدگی</a:t>
            </a:r>
          </a:p>
          <a:p>
            <a:pPr lvl="1"/>
            <a:r>
              <a:rPr lang="fa-IR" smtClean="0"/>
              <a:t>افزایش همروندی</a:t>
            </a:r>
          </a:p>
          <a:p>
            <a:pPr lvl="1"/>
            <a:r>
              <a:rPr lang="fa-IR" smtClean="0"/>
              <a:t>عدم اهمیت ترتیب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5370132" cy="4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5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45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۶ (انشعاب و الحاق بدون ترتیب) </a:t>
            </a:r>
          </a:p>
          <a:p>
            <a:pPr lvl="1"/>
            <a:r>
              <a:rPr lang="fa-IR" smtClean="0"/>
              <a:t>عدم اهمیت ترتیب (مثل معدل)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46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۷ (انشعاب و الحاق با ترتیب) </a:t>
            </a:r>
          </a:p>
          <a:p>
            <a:pPr lvl="1"/>
            <a:r>
              <a:rPr lang="fa-IR" smtClean="0"/>
              <a:t>ترتیب دریافت پاسخ‌ها مهم است</a:t>
            </a:r>
          </a:p>
          <a:p>
            <a:pPr lvl="1"/>
            <a:r>
              <a:rPr lang="fa-IR" smtClean="0"/>
              <a:t>ارسال پیغام وابسته به پاسخ قبلی نیست</a:t>
            </a:r>
          </a:p>
          <a:p>
            <a:endParaRPr lang="fa-IR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47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۸ (فراخوانی مرتب) </a:t>
            </a:r>
          </a:p>
          <a:p>
            <a:pPr lvl="1"/>
            <a:r>
              <a:rPr lang="fa-IR" smtClean="0"/>
              <a:t>ارسال پیغام وابسته به پاسخ قبلی است.</a:t>
            </a:r>
          </a:p>
          <a:p>
            <a:endParaRPr lang="fa-IR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و تجربیات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48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طراحی قالب پیغام</a:t>
            </a:r>
          </a:p>
          <a:p>
            <a:pPr lvl="1"/>
            <a:r>
              <a:rPr lang="fa-IR" smtClean="0"/>
              <a:t>قرار دادن گیرنده‌ی پاسخ در داخل هر پیغام به جای استفاده از دستوراتی مثل </a:t>
            </a:r>
            <a:r>
              <a:rPr lang="en-US" smtClean="0"/>
              <a:t>reply</a:t>
            </a:r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 smtClean="0"/>
          </a:p>
          <a:p>
            <a:pPr lvl="1"/>
            <a:r>
              <a:rPr lang="fa-IR" smtClean="0"/>
              <a:t>قرار دادن گیرنده‌ی نهایی پاسخ درخواست در پیغام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5" y="2438400"/>
            <a:ext cx="5753100" cy="30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و تجربیات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49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خودداری از تفکر ترتیبی (تفاوت فراخوانی متد با ارسال پیغام)</a:t>
            </a:r>
          </a:p>
          <a:p>
            <a:pPr lvl="1"/>
            <a:r>
              <a:rPr lang="fa-IR" smtClean="0"/>
              <a:t>همگام‌سازی بی‌مورد</a:t>
            </a:r>
          </a:p>
          <a:p>
            <a:pPr lvl="1"/>
            <a:r>
              <a:rPr lang="fa-IR" smtClean="0"/>
              <a:t>تبادل پیغام بی‌مورد </a:t>
            </a:r>
          </a:p>
          <a:p>
            <a:pPr lvl="1"/>
            <a:r>
              <a:rPr lang="fa-IR" smtClean="0"/>
              <a:t>وقوع بن‌بست</a:t>
            </a:r>
          </a:p>
          <a:p>
            <a:pPr lvl="1"/>
            <a:endParaRPr lang="fa-IR" smtClean="0"/>
          </a:p>
        </p:txBody>
      </p:sp>
      <p:sp>
        <p:nvSpPr>
          <p:cNvPr id="6" name="Oval 5"/>
          <p:cNvSpPr/>
          <p:nvPr/>
        </p:nvSpPr>
        <p:spPr>
          <a:xfrm>
            <a:off x="6107805" y="3581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4724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4724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5"/>
            <a:endCxn id="10" idx="0"/>
          </p:cNvCxnSpPr>
          <p:nvPr/>
        </p:nvCxnSpPr>
        <p:spPr>
          <a:xfrm>
            <a:off x="6628131" y="4101726"/>
            <a:ext cx="458469" cy="6226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9" idx="6"/>
          </p:cNvCxnSpPr>
          <p:nvPr/>
        </p:nvCxnSpPr>
        <p:spPr>
          <a:xfrm flipH="1">
            <a:off x="6096000" y="5029200"/>
            <a:ext cx="685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6" idx="3"/>
          </p:cNvCxnSpPr>
          <p:nvPr/>
        </p:nvCxnSpPr>
        <p:spPr>
          <a:xfrm flipV="1">
            <a:off x="5791200" y="4101726"/>
            <a:ext cx="405879" cy="6226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3581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>
            <a:stCxn id="36" idx="6"/>
            <a:endCxn id="36" idx="5"/>
          </p:cNvCxnSpPr>
          <p:nvPr/>
        </p:nvCxnSpPr>
        <p:spPr>
          <a:xfrm flipH="1">
            <a:off x="3796926" y="3886200"/>
            <a:ext cx="89274" cy="215526"/>
          </a:xfrm>
          <a:prstGeom prst="curvedConnector4">
            <a:avLst>
              <a:gd name="adj1" fmla="val -256066"/>
              <a:gd name="adj2" fmla="val 2474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50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سیستم آموزش ساده</a:t>
            </a:r>
            <a:endParaRPr lang="en-US"/>
          </a:p>
          <a:p>
            <a:r>
              <a:rPr lang="fa-IR"/>
              <a:t>پیاده‌سازی به روش تبادل ناهمگام پیغام</a:t>
            </a:r>
            <a:endParaRPr lang="en-US"/>
          </a:p>
          <a:p>
            <a:pPr lvl="1"/>
            <a:r>
              <a:rPr lang="fa-IR" smtClean="0"/>
              <a:t>زبان اسکالا</a:t>
            </a:r>
          </a:p>
          <a:p>
            <a:r>
              <a:rPr lang="fa-IR" smtClean="0"/>
              <a:t>پیاده‌سازی به روش شیءگرا</a:t>
            </a:r>
          </a:p>
          <a:p>
            <a:pPr lvl="1"/>
            <a:r>
              <a:rPr lang="fa-IR" smtClean="0"/>
              <a:t>زبان جاوا</a:t>
            </a:r>
          </a:p>
          <a:p>
            <a:pPr lvl="1"/>
            <a:r>
              <a:rPr lang="fa-IR" smtClean="0"/>
              <a:t> + همروندی از طریق ریسمان</a:t>
            </a:r>
          </a:p>
          <a:p>
            <a:r>
              <a:rPr lang="fa-IR" smtClean="0"/>
              <a:t>مقایسه تغییرپذیری و کارایی با استفاده از متد هدف-پرسش-معیار (</a:t>
            </a:r>
            <a:r>
              <a:rPr lang="en-US" smtClean="0">
                <a:latin typeface="+mn-lt"/>
              </a:rPr>
              <a:t>GQM</a:t>
            </a:r>
            <a:r>
              <a:rPr lang="fa-IR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51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مقایسه‌ی معیارهای کیفیت نرم‌افزار در دو رویکرد:</a:t>
            </a:r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41486"/>
              </p:ext>
            </p:extLst>
          </p:nvPr>
        </p:nvGraphicFramePr>
        <p:xfrm>
          <a:off x="1143000" y="2133600"/>
          <a:ext cx="6248400" cy="461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۱۵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۵/۱۱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۶/۲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متد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۲/۱۴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۱/۹۳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تعداد فیلد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۷۶۰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۶۶۴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برنامه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۴۲/۲۲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‍۴۴/۲۷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متن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۱/۲۵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۱/۵۸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پیچیدگی چرخه‌ای 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cc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۷/۱۲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۹/۸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متدهای وزن‌دار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۱/۵۹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۱/۳۳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عمق درخت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وراثت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۰/۵۹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۰/۳۳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فرزندان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۳/۱۸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۳/۶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جفت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شدگی بین اشیاء 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coupling between objects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52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تأثیر تغییر در قواعد منطق دامنه</a:t>
            </a:r>
          </a:p>
          <a:p>
            <a:pPr lvl="1"/>
            <a:r>
              <a:rPr lang="fa-IR" smtClean="0"/>
              <a:t>اضافه کردن شرط سقف تعداد واحد اخذ شده به شروط اخذ درس در انتخاب واحد</a:t>
            </a:r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29465"/>
              </p:ext>
            </p:extLst>
          </p:nvPr>
        </p:nvGraphicFramePr>
        <p:xfrm>
          <a:off x="1066800" y="3962400"/>
          <a:ext cx="62484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۱۹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خطوط اضافه شده به متن برنامه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وزن‌دار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53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تأثیر تغییر در مدل دامنه</a:t>
            </a:r>
          </a:p>
          <a:p>
            <a:pPr lvl="1"/>
            <a:r>
              <a:rPr lang="fa-IR" smtClean="0"/>
              <a:t>اضافه کردن کلاس قواعد ترم </a:t>
            </a:r>
            <a:r>
              <a:rPr lang="en-US" smtClean="0"/>
              <a:t>(</a:t>
            </a:r>
            <a:r>
              <a:rPr lang="en-US" smtClean="0">
                <a:latin typeface="+mn-lt"/>
              </a:rPr>
              <a:t>TermRegulation</a:t>
            </a:r>
            <a:r>
              <a:rPr lang="en-US" smtClean="0"/>
              <a:t>)</a:t>
            </a:r>
            <a:endParaRPr lang="fa-IR"/>
          </a:p>
          <a:p>
            <a:pPr lvl="2"/>
            <a:r>
              <a:rPr lang="fa-IR" smtClean="0"/>
              <a:t>شرط سقف تعداد واحد</a:t>
            </a:r>
          </a:p>
          <a:p>
            <a:pPr lvl="2"/>
            <a:r>
              <a:rPr lang="fa-IR" smtClean="0"/>
              <a:t>شرط عدم اخذ مجدد درس</a:t>
            </a:r>
          </a:p>
          <a:p>
            <a:pPr marL="777240" lvl="2" indent="0">
              <a:buNone/>
            </a:pPr>
            <a:endParaRPr lang="fa-IR" smtClean="0"/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79647"/>
              </p:ext>
            </p:extLst>
          </p:nvPr>
        </p:nvGraphicFramePr>
        <p:xfrm>
          <a:off x="1066800" y="3962400"/>
          <a:ext cx="62484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خطوط اضافه شده به متن برنامه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وزن‌دار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54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تأثیر تغییر در مدل دامنه</a:t>
            </a:r>
          </a:p>
          <a:p>
            <a:pPr lvl="1"/>
            <a:r>
              <a:rPr lang="fa-IR" smtClean="0"/>
              <a:t>اضافه کردن کلاس برنامه‌ی تحصیلی</a:t>
            </a:r>
            <a:r>
              <a:rPr lang="en-US" smtClean="0"/>
              <a:t>(</a:t>
            </a:r>
            <a:r>
              <a:rPr lang="en-US" smtClean="0">
                <a:latin typeface="+mn-lt"/>
              </a:rPr>
              <a:t>Program</a:t>
            </a:r>
            <a:r>
              <a:rPr lang="en-US" smtClean="0"/>
              <a:t>)</a:t>
            </a:r>
            <a:endParaRPr lang="fa-IR"/>
          </a:p>
          <a:p>
            <a:pPr lvl="2"/>
            <a:r>
              <a:rPr lang="fa-IR" smtClean="0"/>
              <a:t>پیش‌نیازی بین دروس در قالب برنامه ارائه می‌شود.</a:t>
            </a:r>
          </a:p>
          <a:p>
            <a:pPr lvl="2"/>
            <a:r>
              <a:rPr lang="fa-IR" smtClean="0"/>
              <a:t>هر دانشجو عضو یک برنامه‌‌ی تحصیلی است.</a:t>
            </a:r>
          </a:p>
          <a:p>
            <a:pPr marL="777240" lvl="2" indent="0">
              <a:buNone/>
            </a:pPr>
            <a:endParaRPr lang="fa-IR" smtClean="0"/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35135"/>
              </p:ext>
            </p:extLst>
          </p:nvPr>
        </p:nvGraphicFramePr>
        <p:xfrm>
          <a:off x="1066800" y="3962400"/>
          <a:ext cx="62484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خطوط اضافه شده به متن برنامه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وزن‌دار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55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مقایسه‌ی کارایی در دو رویکرد شیءگرا (+ریسمان) و تبادل ناهمگام پیغام</a:t>
            </a:r>
          </a:p>
          <a:p>
            <a:pPr lvl="1"/>
            <a:r>
              <a:rPr lang="fa-IR" smtClean="0"/>
              <a:t>تنظیمات برنامه و شرایط سیستمی یکسان</a:t>
            </a:r>
          </a:p>
          <a:p>
            <a:pPr lvl="1"/>
            <a:r>
              <a:rPr lang="fa-IR"/>
              <a:t>پایگاه </a:t>
            </a:r>
            <a:r>
              <a:rPr lang="fa-IR"/>
              <a:t>داده‌ </a:t>
            </a:r>
            <a:r>
              <a:rPr lang="fa-IR" smtClean="0"/>
              <a:t>یکسان</a:t>
            </a:r>
          </a:p>
          <a:p>
            <a:pPr lvl="1"/>
            <a:r>
              <a:rPr lang="fa-IR" smtClean="0"/>
              <a:t>اطمینان از عدم اشباع منابع سیستم</a:t>
            </a:r>
          </a:p>
          <a:p>
            <a:pPr marL="411480" lvl="1" indent="0">
              <a:buNone/>
            </a:pPr>
            <a:endParaRPr lang="fa-IR" smtClean="0"/>
          </a:p>
          <a:p>
            <a:endParaRPr lang="fa-IR" smtClean="0"/>
          </a:p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50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56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درخواست‌های همروند با نرخ زیاد</a:t>
            </a:r>
          </a:p>
          <a:p>
            <a:pPr lvl="1"/>
            <a:r>
              <a:rPr lang="fa-IR" smtClean="0"/>
              <a:t>درخواست معدل</a:t>
            </a:r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r>
              <a:rPr lang="fa-IR" smtClean="0"/>
              <a:t>درخواست اخذ درس</a:t>
            </a:r>
          </a:p>
          <a:p>
            <a:pPr marL="777240" lvl="2" indent="0">
              <a:buNone/>
            </a:pPr>
            <a:endParaRPr lang="fa-IR" smtClean="0"/>
          </a:p>
          <a:p>
            <a:pPr marL="411480" lvl="1" indent="0">
              <a:buNone/>
            </a:pPr>
            <a:endParaRPr lang="fa-IR" smtClean="0"/>
          </a:p>
          <a:p>
            <a:endParaRPr lang="fa-IR" smtClean="0"/>
          </a:p>
          <a:p>
            <a:endParaRPr lang="fa-I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82757"/>
              </p:ext>
            </p:extLst>
          </p:nvPr>
        </p:nvGraphicFramePr>
        <p:xfrm>
          <a:off x="1066800" y="2463800"/>
          <a:ext cx="59436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۴۷/۸۸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۳۷/۴۲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زمان پاسخ (میلی ثانیه)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توان عملیاتی</a:t>
                      </a:r>
                    </a:p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(پردازش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درخواست در ثانیه)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6344"/>
              </p:ext>
            </p:extLst>
          </p:nvPr>
        </p:nvGraphicFramePr>
        <p:xfrm>
          <a:off x="1066800" y="4673600"/>
          <a:ext cx="59436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۵۷/۷۱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۴۵/۸۶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زمان پاسخ (میلی ثانیه)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توان عملیاتی</a:t>
                      </a:r>
                    </a:p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(پردازش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درخواست در ثانیه)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57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درخواست‌های با نرخ کم و حجم عملیات بالا</a:t>
            </a:r>
          </a:p>
          <a:p>
            <a:pPr lvl="1"/>
            <a:r>
              <a:rPr lang="fa-IR" smtClean="0"/>
              <a:t>درخواست غیرفعال کردن ارائه‌های ترم برای انتخاب واحد</a:t>
            </a:r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95921"/>
              </p:ext>
            </p:extLst>
          </p:nvPr>
        </p:nvGraphicFramePr>
        <p:xfrm>
          <a:off x="1066800" y="2570480"/>
          <a:ext cx="59436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۵۱/۳۷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۲۹۷/۵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زمان پاسخ (میلی ثانیه)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جمع‌بندی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طراحی سیستم نمونه به روش تبادل ناهمگام پیغام</a:t>
            </a:r>
          </a:p>
          <a:p>
            <a:r>
              <a:rPr lang="fa-IR" smtClean="0"/>
              <a:t>ارائه‌ی گام‌های طراحی </a:t>
            </a:r>
          </a:p>
          <a:p>
            <a:r>
              <a:rPr lang="fa-IR" smtClean="0"/>
              <a:t>نکات و تجربیات طراحی و پیاده‌سازی</a:t>
            </a:r>
          </a:p>
          <a:p>
            <a:r>
              <a:rPr lang="fa-IR" smtClean="0"/>
              <a:t>الگوهای طراحی</a:t>
            </a:r>
          </a:p>
          <a:p>
            <a:r>
              <a:rPr lang="fa-IR" smtClean="0"/>
              <a:t>مقایسه‌ی کیفی با رویکرد شیءگرا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58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05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کارهای آینده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معیارهای کیفی برای طراحی به روش تبادل ناهمگام پیغام</a:t>
            </a:r>
          </a:p>
          <a:p>
            <a:r>
              <a:rPr lang="fa-IR" smtClean="0"/>
              <a:t>تکمیل و تدوین الگوهای طراحی</a:t>
            </a:r>
          </a:p>
          <a:p>
            <a:r>
              <a:rPr lang="fa-IR" smtClean="0"/>
              <a:t>الگوهای </a:t>
            </a:r>
            <a:r>
              <a:rPr lang="en-US" smtClean="0"/>
              <a:t>refactoring</a:t>
            </a:r>
            <a:r>
              <a:rPr lang="fa-IR" smtClean="0"/>
              <a:t> برای طراحی به روش تبادل ناهمگام پیغام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59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2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02" y="1219200"/>
            <a:ext cx="211197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همگام‌سازی و هماهنگی اکتورها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6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تبادل پیغام شبه آرپی‌سی</a:t>
            </a:r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r>
              <a:rPr lang="fa-IR" sz="2400"/>
              <a:t>قیود همگام‌سازی محلی	 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3733800"/>
            <a:ext cx="23428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چارچوب‌ها و پیاده‌سازی‌ها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7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ارلانگ</a:t>
            </a:r>
          </a:p>
          <a:p>
            <a:r>
              <a:rPr lang="fa-IR" sz="2400" smtClean="0"/>
              <a:t>کتابخانه‌ی اکتور اسکالا</a:t>
            </a:r>
          </a:p>
          <a:p>
            <a:r>
              <a:rPr lang="fa-IR" sz="2400" smtClean="0"/>
              <a:t>اکتورفاندری</a:t>
            </a:r>
          </a:p>
          <a:p>
            <a:r>
              <a:rPr lang="fa-IR" sz="2400" smtClean="0"/>
              <a:t>تالمی</a:t>
            </a:r>
          </a:p>
          <a:p>
            <a:r>
              <a:rPr lang="fa-IR" sz="2400" smtClean="0"/>
              <a:t>سالسا</a:t>
            </a:r>
          </a:p>
          <a:p>
            <a:r>
              <a:rPr lang="fa-IR" sz="2400" smtClean="0"/>
              <a:t>....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چارچوب‌ها و پیاده‌سازی‌ها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8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ارلانگ</a:t>
            </a:r>
          </a:p>
          <a:p>
            <a:r>
              <a:rPr lang="fa-IR" sz="2400" smtClean="0"/>
              <a:t>کتابخانه‌ی اکتور اسکالا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اکتورفاندری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تالمی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سالسا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....</a:t>
            </a:r>
            <a:endParaRPr lang="en-US">
              <a:solidFill>
                <a:schemeClr val="bg1">
                  <a:lumMod val="65000"/>
                </a:schemeClr>
              </a:solidFill>
              <a:latin typeface="Nazanin" pitchFamily="2" charset="-78"/>
              <a:cs typeface="Nazanin" pitchFamily="2" charset="-78"/>
            </a:endParaRPr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روش مطالعه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9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mtClean="0"/>
              <a:t>استخراج الگوها و نکات از طریق بررسی یک مثال</a:t>
            </a:r>
          </a:p>
          <a:p>
            <a:pPr lvl="1"/>
            <a:r>
              <a:rPr lang="fa-IR" smtClean="0"/>
              <a:t>سیستم آموزش ساده</a:t>
            </a:r>
          </a:p>
        </p:txBody>
      </p:sp>
    </p:spTree>
    <p:extLst>
      <p:ext uri="{BB962C8B-B14F-4D97-AF65-F5344CB8AC3E}">
        <p14:creationId xmlns:p14="http://schemas.microsoft.com/office/powerpoint/2010/main" val="26926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5158</TotalTime>
  <Words>1695</Words>
  <Application>Microsoft Office PowerPoint</Application>
  <PresentationFormat>On-screen Show (4:3)</PresentationFormat>
  <Paragraphs>622</Paragraphs>
  <Slides>59</Slides>
  <Notes>8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Adjacency</vt:lpstr>
      <vt:lpstr>طراحی منطق دامنه بر اساس تبادل ناهمگام پیغام</vt:lpstr>
      <vt:lpstr>انگیزه‌ی پژوهش</vt:lpstr>
      <vt:lpstr>مدل اکتور</vt:lpstr>
      <vt:lpstr>مشخصات مدل اکتور</vt:lpstr>
      <vt:lpstr>الگوهای برنامه نویسی اکتور</vt:lpstr>
      <vt:lpstr>همگام‌سازی و هماهنگی اکتورها</vt:lpstr>
      <vt:lpstr>چارچوب‌ها و پیاده‌سازی‌ها</vt:lpstr>
      <vt:lpstr>چارچوب‌ها و پیاده‌سازی‌ها</vt:lpstr>
      <vt:lpstr>روش مطالعه</vt:lpstr>
      <vt:lpstr>سیستم آموزش ساده (موارد کاربرد)</vt:lpstr>
      <vt:lpstr>سیستم آموزش ساده (مدل دامنه)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گام‌های طراحی</vt:lpstr>
      <vt:lpstr>الگوهای طراحی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دوم)</vt:lpstr>
      <vt:lpstr>الگوهای طراحی(دسته‌ی دوم)</vt:lpstr>
      <vt:lpstr>الگوهای طراحی(دسته‌ی دوم)</vt:lpstr>
      <vt:lpstr>نکات و تجربیات</vt:lpstr>
      <vt:lpstr>نکات و تجربیات</vt:lpstr>
      <vt:lpstr>ارزیابی</vt:lpstr>
      <vt:lpstr>ارزیابی تغییرپذیری</vt:lpstr>
      <vt:lpstr>ارزیابی تغییرپذیری</vt:lpstr>
      <vt:lpstr>ارزیابی تغییرپذیری</vt:lpstr>
      <vt:lpstr>ارزیابی تغییرپذیری</vt:lpstr>
      <vt:lpstr>ارزیابی کارایی</vt:lpstr>
      <vt:lpstr>ارزیابی کارایی</vt:lpstr>
      <vt:lpstr>ارزیابی کارایی</vt:lpstr>
      <vt:lpstr>جمع‌بندی</vt:lpstr>
      <vt:lpstr>کارهای آینده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201</cp:revision>
  <dcterms:created xsi:type="dcterms:W3CDTF">2012-09-14T12:16:24Z</dcterms:created>
  <dcterms:modified xsi:type="dcterms:W3CDTF">2012-09-19T01:33:58Z</dcterms:modified>
</cp:coreProperties>
</file>