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19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10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1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50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79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04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29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19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3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3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39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8231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46F-B33B-4829-A0C6-F5076E54E2A8}"/>
              </a:ext>
            </a:extLst>
          </p:cNvPr>
          <p:cNvSpPr>
            <a:spLocks noGrp="1"/>
          </p:cNvSpPr>
          <p:nvPr>
            <p:ph type="ctrTitle"/>
          </p:nvPr>
        </p:nvSpPr>
        <p:spPr/>
        <p:txBody>
          <a:bodyPr/>
          <a:lstStyle/>
          <a:p>
            <a:r>
              <a:rPr lang="en-US" dirty="0"/>
              <a:t>GIT Branching</a:t>
            </a:r>
          </a:p>
        </p:txBody>
      </p:sp>
    </p:spTree>
    <p:extLst>
      <p:ext uri="{BB962C8B-B14F-4D97-AF65-F5344CB8AC3E}">
        <p14:creationId xmlns:p14="http://schemas.microsoft.com/office/powerpoint/2010/main" val="357270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5823-9BF9-4DA2-9B2B-7821B51AC157}"/>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0F6613-64C3-45FB-B676-D2FAFCABE7F3}"/>
              </a:ext>
            </a:extLst>
          </p:cNvPr>
          <p:cNvSpPr>
            <a:spLocks noGrp="1"/>
          </p:cNvSpPr>
          <p:nvPr>
            <p:ph idx="1"/>
          </p:nvPr>
        </p:nvSpPr>
        <p:spPr/>
        <p:txBody>
          <a:bodyPr/>
          <a:lstStyle/>
          <a:p>
            <a:r>
              <a:rPr lang="en-US" dirty="0"/>
              <a:t>Git won’t let you switch branches if your working directory or staging area has uncommitted changes that conflict with the branch you’re checking out to.</a:t>
            </a:r>
          </a:p>
          <a:p>
            <a:r>
              <a:rPr lang="en-US" dirty="0"/>
              <a:t>When you switch branches, Git resets your working directory to look like it did the last time you committed on that branch.</a:t>
            </a:r>
          </a:p>
        </p:txBody>
      </p:sp>
    </p:spTree>
    <p:extLst>
      <p:ext uri="{BB962C8B-B14F-4D97-AF65-F5344CB8AC3E}">
        <p14:creationId xmlns:p14="http://schemas.microsoft.com/office/powerpoint/2010/main" val="302253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F44F-78DC-4A89-A73F-4E9950E061F9}"/>
              </a:ext>
            </a:extLst>
          </p:cNvPr>
          <p:cNvSpPr>
            <a:spLocks noGrp="1"/>
          </p:cNvSpPr>
          <p:nvPr>
            <p:ph type="title"/>
          </p:nvPr>
        </p:nvSpPr>
        <p:spPr/>
        <p:txBody>
          <a:bodyPr/>
          <a:lstStyle/>
          <a:p>
            <a:r>
              <a:rPr lang="en-US" dirty="0"/>
              <a:t>Branching and merging</a:t>
            </a:r>
          </a:p>
        </p:txBody>
      </p:sp>
      <p:sp>
        <p:nvSpPr>
          <p:cNvPr id="3" name="Content Placeholder 2">
            <a:extLst>
              <a:ext uri="{FF2B5EF4-FFF2-40B4-BE49-F238E27FC236}">
                <a16:creationId xmlns:a16="http://schemas.microsoft.com/office/drawing/2014/main" id="{59C46F56-8ECE-4373-AE31-B600304D38D9}"/>
              </a:ext>
            </a:extLst>
          </p:cNvPr>
          <p:cNvSpPr>
            <a:spLocks noGrp="1"/>
          </p:cNvSpPr>
          <p:nvPr>
            <p:ph idx="1"/>
          </p:nvPr>
        </p:nvSpPr>
        <p:spPr/>
        <p:txBody>
          <a:bodyPr/>
          <a:lstStyle/>
          <a:p>
            <a:r>
              <a:rPr lang="en-US" dirty="0"/>
              <a:t>Now you are done and want to bring everything in “master”.  What do you do?</a:t>
            </a:r>
          </a:p>
          <a:p>
            <a:r>
              <a:rPr lang="en-US" dirty="0"/>
              <a:t>You merge them</a:t>
            </a:r>
          </a:p>
          <a:p>
            <a:r>
              <a:rPr lang="en-US" dirty="0"/>
              <a:t>All you have to do is check out the branch you wish to merge into and then run the git merge &lt;</a:t>
            </a:r>
            <a:r>
              <a:rPr lang="en-US" dirty="0" err="1"/>
              <a:t>branchname</a:t>
            </a:r>
            <a:r>
              <a:rPr lang="en-US" dirty="0"/>
              <a:t>&gt;</a:t>
            </a:r>
          </a:p>
          <a:p>
            <a:endParaRPr lang="en-US" dirty="0"/>
          </a:p>
        </p:txBody>
      </p:sp>
      <p:pic>
        <p:nvPicPr>
          <p:cNvPr id="5" name="Picture 4">
            <a:extLst>
              <a:ext uri="{FF2B5EF4-FFF2-40B4-BE49-F238E27FC236}">
                <a16:creationId xmlns:a16="http://schemas.microsoft.com/office/drawing/2014/main" id="{79F90784-90C5-48AF-AD67-BC5B7DC1D71C}"/>
              </a:ext>
            </a:extLst>
          </p:cNvPr>
          <p:cNvPicPr>
            <a:picLocks noChangeAspect="1"/>
          </p:cNvPicPr>
          <p:nvPr/>
        </p:nvPicPr>
        <p:blipFill>
          <a:blip r:embed="rId2"/>
          <a:stretch>
            <a:fillRect/>
          </a:stretch>
        </p:blipFill>
        <p:spPr>
          <a:xfrm>
            <a:off x="2286000" y="2959216"/>
            <a:ext cx="7620000" cy="3629025"/>
          </a:xfrm>
          <a:prstGeom prst="rect">
            <a:avLst/>
          </a:prstGeom>
        </p:spPr>
      </p:pic>
    </p:spTree>
    <p:extLst>
      <p:ext uri="{BB962C8B-B14F-4D97-AF65-F5344CB8AC3E}">
        <p14:creationId xmlns:p14="http://schemas.microsoft.com/office/powerpoint/2010/main" val="18746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8676-9663-4AA3-9FFE-F8CDB216E7A7}"/>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307AA6AF-4D02-450C-9FE0-17FE0B492D02}"/>
              </a:ext>
            </a:extLst>
          </p:cNvPr>
          <p:cNvPicPr>
            <a:picLocks noGrp="1" noChangeAspect="1"/>
          </p:cNvPicPr>
          <p:nvPr>
            <p:ph idx="1"/>
          </p:nvPr>
        </p:nvPicPr>
        <p:blipFill>
          <a:blip r:embed="rId2"/>
          <a:stretch>
            <a:fillRect/>
          </a:stretch>
        </p:blipFill>
        <p:spPr>
          <a:xfrm>
            <a:off x="2443162" y="2235994"/>
            <a:ext cx="7620000" cy="3009900"/>
          </a:xfrm>
        </p:spPr>
      </p:pic>
    </p:spTree>
    <p:extLst>
      <p:ext uri="{BB962C8B-B14F-4D97-AF65-F5344CB8AC3E}">
        <p14:creationId xmlns:p14="http://schemas.microsoft.com/office/powerpoint/2010/main" val="414361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4262-0D23-4867-956E-FCB0B29703DB}"/>
              </a:ext>
            </a:extLst>
          </p:cNvPr>
          <p:cNvSpPr>
            <a:spLocks noGrp="1"/>
          </p:cNvSpPr>
          <p:nvPr>
            <p:ph type="title"/>
          </p:nvPr>
        </p:nvSpPr>
        <p:spPr/>
        <p:txBody>
          <a:bodyPr/>
          <a:lstStyle/>
          <a:p>
            <a:r>
              <a:rPr lang="en-US" dirty="0"/>
              <a:t>Deleting a branch</a:t>
            </a:r>
          </a:p>
        </p:txBody>
      </p:sp>
      <p:sp>
        <p:nvSpPr>
          <p:cNvPr id="3" name="Content Placeholder 2">
            <a:extLst>
              <a:ext uri="{FF2B5EF4-FFF2-40B4-BE49-F238E27FC236}">
                <a16:creationId xmlns:a16="http://schemas.microsoft.com/office/drawing/2014/main" id="{37A184F9-CA6D-45FF-BCEC-69E651A985CD}"/>
              </a:ext>
            </a:extLst>
          </p:cNvPr>
          <p:cNvSpPr>
            <a:spLocks noGrp="1"/>
          </p:cNvSpPr>
          <p:nvPr>
            <p:ph idx="1"/>
          </p:nvPr>
        </p:nvSpPr>
        <p:spPr/>
        <p:txBody>
          <a:bodyPr/>
          <a:lstStyle/>
          <a:p>
            <a:r>
              <a:rPr lang="en-US" dirty="0"/>
              <a:t>Now that you are done merging you can delete the branch. In this picture you can do it with git branch -d iss53</a:t>
            </a:r>
          </a:p>
        </p:txBody>
      </p:sp>
      <p:pic>
        <p:nvPicPr>
          <p:cNvPr id="6" name="Picture 5">
            <a:extLst>
              <a:ext uri="{FF2B5EF4-FFF2-40B4-BE49-F238E27FC236}">
                <a16:creationId xmlns:a16="http://schemas.microsoft.com/office/drawing/2014/main" id="{7F525D2B-B774-40BF-8FCB-652BB080AB99}"/>
              </a:ext>
            </a:extLst>
          </p:cNvPr>
          <p:cNvPicPr>
            <a:picLocks noChangeAspect="1"/>
          </p:cNvPicPr>
          <p:nvPr/>
        </p:nvPicPr>
        <p:blipFill>
          <a:blip r:embed="rId2"/>
          <a:stretch>
            <a:fillRect/>
          </a:stretch>
        </p:blipFill>
        <p:spPr>
          <a:xfrm>
            <a:off x="2024743" y="2618423"/>
            <a:ext cx="7620000" cy="3009900"/>
          </a:xfrm>
          <a:prstGeom prst="rect">
            <a:avLst/>
          </a:prstGeom>
        </p:spPr>
      </p:pic>
    </p:spTree>
    <p:extLst>
      <p:ext uri="{BB962C8B-B14F-4D97-AF65-F5344CB8AC3E}">
        <p14:creationId xmlns:p14="http://schemas.microsoft.com/office/powerpoint/2010/main" val="308672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85F-3C76-4C54-9530-6B62A21363E8}"/>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614DE8FD-F0A1-4CD7-A494-6DF94C4A8849}"/>
              </a:ext>
            </a:extLst>
          </p:cNvPr>
          <p:cNvSpPr>
            <a:spLocks noGrp="1"/>
          </p:cNvSpPr>
          <p:nvPr>
            <p:ph idx="1"/>
          </p:nvPr>
        </p:nvSpPr>
        <p:spPr/>
        <p:txBody>
          <a:bodyPr/>
          <a:lstStyle/>
          <a:p>
            <a:r>
              <a:rPr lang="en-US" dirty="0"/>
              <a:t>You will sometimes get conflicts. Git pauses the merge commit until the issue is resolved</a:t>
            </a:r>
          </a:p>
          <a:p>
            <a:r>
              <a:rPr lang="en-US" dirty="0"/>
              <a:t>To see any unmerged files run git status</a:t>
            </a:r>
          </a:p>
          <a:p>
            <a:r>
              <a:rPr lang="en-US" dirty="0"/>
              <a:t>Git adds standard conflict-resolution markers to the files that have conflicts. Your file contains a section that looks something like this:</a:t>
            </a:r>
          </a:p>
        </p:txBody>
      </p:sp>
      <p:pic>
        <p:nvPicPr>
          <p:cNvPr id="4" name="Picture 3">
            <a:extLst>
              <a:ext uri="{FF2B5EF4-FFF2-40B4-BE49-F238E27FC236}">
                <a16:creationId xmlns:a16="http://schemas.microsoft.com/office/drawing/2014/main" id="{E503542B-7A7D-4762-85DF-8F71588E80B7}"/>
              </a:ext>
            </a:extLst>
          </p:cNvPr>
          <p:cNvPicPr>
            <a:picLocks noChangeAspect="1"/>
          </p:cNvPicPr>
          <p:nvPr/>
        </p:nvPicPr>
        <p:blipFill>
          <a:blip r:embed="rId2"/>
          <a:stretch>
            <a:fillRect/>
          </a:stretch>
        </p:blipFill>
        <p:spPr>
          <a:xfrm>
            <a:off x="1569614" y="3892040"/>
            <a:ext cx="9170807" cy="1887285"/>
          </a:xfrm>
          <a:prstGeom prst="rect">
            <a:avLst/>
          </a:prstGeom>
        </p:spPr>
      </p:pic>
    </p:spTree>
    <p:extLst>
      <p:ext uri="{BB962C8B-B14F-4D97-AF65-F5344CB8AC3E}">
        <p14:creationId xmlns:p14="http://schemas.microsoft.com/office/powerpoint/2010/main" val="200381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14BF-4536-477C-B4B9-26F3FA871847}"/>
              </a:ext>
            </a:extLst>
          </p:cNvPr>
          <p:cNvSpPr>
            <a:spLocks noGrp="1"/>
          </p:cNvSpPr>
          <p:nvPr>
            <p:ph type="title"/>
          </p:nvPr>
        </p:nvSpPr>
        <p:spPr/>
        <p:txBody>
          <a:bodyPr/>
          <a:lstStyle/>
          <a:p>
            <a:r>
              <a:rPr lang="en-US" dirty="0"/>
              <a:t>Meaning of the markers</a:t>
            </a:r>
          </a:p>
        </p:txBody>
      </p:sp>
      <p:sp>
        <p:nvSpPr>
          <p:cNvPr id="3" name="Content Placeholder 2">
            <a:extLst>
              <a:ext uri="{FF2B5EF4-FFF2-40B4-BE49-F238E27FC236}">
                <a16:creationId xmlns:a16="http://schemas.microsoft.com/office/drawing/2014/main" id="{41D705AD-FB78-4B75-9460-457CE36894EB}"/>
              </a:ext>
            </a:extLst>
          </p:cNvPr>
          <p:cNvSpPr>
            <a:spLocks noGrp="1"/>
          </p:cNvSpPr>
          <p:nvPr>
            <p:ph idx="1"/>
          </p:nvPr>
        </p:nvSpPr>
        <p:spPr>
          <a:xfrm>
            <a:off x="1451579" y="2015732"/>
            <a:ext cx="9603275" cy="3450613"/>
          </a:xfrm>
        </p:spPr>
        <p:txBody>
          <a:bodyPr>
            <a:normAutofit fontScale="92500" lnSpcReduction="10000"/>
          </a:bodyPr>
          <a:lstStyle/>
          <a:p>
            <a:endParaRPr lang="en-US" dirty="0"/>
          </a:p>
          <a:p>
            <a:r>
              <a:rPr lang="en-US" dirty="0"/>
              <a:t>This means the version in HEAD is the top part of the block, while the other version is on the bottom part.</a:t>
            </a:r>
          </a:p>
          <a:p>
            <a:r>
              <a:rPr lang="en-US" dirty="0"/>
              <a:t>To resolve the issue you must choose one</a:t>
            </a:r>
          </a:p>
          <a:p>
            <a:endParaRPr lang="en-US" dirty="0"/>
          </a:p>
          <a:p>
            <a:endParaRPr lang="en-US" dirty="0"/>
          </a:p>
          <a:p>
            <a:endParaRPr lang="en-US" dirty="0"/>
          </a:p>
          <a:p>
            <a:pPr marL="0" indent="0">
              <a:buNone/>
            </a:pPr>
            <a:r>
              <a:rPr lang="en-US" dirty="0"/>
              <a:t>EX:</a:t>
            </a:r>
          </a:p>
        </p:txBody>
      </p:sp>
      <p:pic>
        <p:nvPicPr>
          <p:cNvPr id="6" name="Picture 5">
            <a:extLst>
              <a:ext uri="{FF2B5EF4-FFF2-40B4-BE49-F238E27FC236}">
                <a16:creationId xmlns:a16="http://schemas.microsoft.com/office/drawing/2014/main" id="{A7A06D73-4F12-426D-AAE7-54F663AD6AAD}"/>
              </a:ext>
            </a:extLst>
          </p:cNvPr>
          <p:cNvPicPr>
            <a:picLocks noChangeAspect="1"/>
          </p:cNvPicPr>
          <p:nvPr/>
        </p:nvPicPr>
        <p:blipFill>
          <a:blip r:embed="rId2"/>
          <a:stretch>
            <a:fillRect/>
          </a:stretch>
        </p:blipFill>
        <p:spPr>
          <a:xfrm>
            <a:off x="1451579" y="2015732"/>
            <a:ext cx="4733925" cy="561975"/>
          </a:xfrm>
          <a:prstGeom prst="rect">
            <a:avLst/>
          </a:prstGeom>
        </p:spPr>
      </p:pic>
      <p:pic>
        <p:nvPicPr>
          <p:cNvPr id="11" name="Picture 10">
            <a:extLst>
              <a:ext uri="{FF2B5EF4-FFF2-40B4-BE49-F238E27FC236}">
                <a16:creationId xmlns:a16="http://schemas.microsoft.com/office/drawing/2014/main" id="{2325A119-D0D2-46E1-8CEB-DCDFE4B5F239}"/>
              </a:ext>
            </a:extLst>
          </p:cNvPr>
          <p:cNvPicPr>
            <a:picLocks noChangeAspect="1"/>
          </p:cNvPicPr>
          <p:nvPr/>
        </p:nvPicPr>
        <p:blipFill>
          <a:blip r:embed="rId3"/>
          <a:stretch>
            <a:fillRect/>
          </a:stretch>
        </p:blipFill>
        <p:spPr>
          <a:xfrm>
            <a:off x="1516894" y="5381941"/>
            <a:ext cx="6324600" cy="647700"/>
          </a:xfrm>
          <a:prstGeom prst="rect">
            <a:avLst/>
          </a:prstGeom>
        </p:spPr>
      </p:pic>
      <p:pic>
        <p:nvPicPr>
          <p:cNvPr id="12" name="Picture 11">
            <a:extLst>
              <a:ext uri="{FF2B5EF4-FFF2-40B4-BE49-F238E27FC236}">
                <a16:creationId xmlns:a16="http://schemas.microsoft.com/office/drawing/2014/main" id="{143E294B-EB61-46A6-8935-420FF66862A5}"/>
              </a:ext>
            </a:extLst>
          </p:cNvPr>
          <p:cNvPicPr>
            <a:picLocks noChangeAspect="1"/>
          </p:cNvPicPr>
          <p:nvPr/>
        </p:nvPicPr>
        <p:blipFill>
          <a:blip r:embed="rId4"/>
          <a:stretch>
            <a:fillRect/>
          </a:stretch>
        </p:blipFill>
        <p:spPr>
          <a:xfrm>
            <a:off x="1516894" y="3618306"/>
            <a:ext cx="6343650" cy="1323975"/>
          </a:xfrm>
          <a:prstGeom prst="rect">
            <a:avLst/>
          </a:prstGeom>
        </p:spPr>
      </p:pic>
    </p:spTree>
    <p:extLst>
      <p:ext uri="{BB962C8B-B14F-4D97-AF65-F5344CB8AC3E}">
        <p14:creationId xmlns:p14="http://schemas.microsoft.com/office/powerpoint/2010/main" val="36330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32EC-7B8D-41C1-BFC7-B8AAA70B9714}"/>
              </a:ext>
            </a:extLst>
          </p:cNvPr>
          <p:cNvSpPr>
            <a:spLocks noGrp="1"/>
          </p:cNvSpPr>
          <p:nvPr>
            <p:ph type="title"/>
          </p:nvPr>
        </p:nvSpPr>
        <p:spPr/>
        <p:txBody>
          <a:bodyPr/>
          <a:lstStyle/>
          <a:p>
            <a:r>
              <a:rPr lang="en-US" dirty="0"/>
              <a:t>Git </a:t>
            </a:r>
            <a:r>
              <a:rPr lang="en-US" dirty="0" err="1"/>
              <a:t>mergetool</a:t>
            </a:r>
            <a:endParaRPr lang="en-US" dirty="0"/>
          </a:p>
        </p:txBody>
      </p:sp>
      <p:sp>
        <p:nvSpPr>
          <p:cNvPr id="3" name="Content Placeholder 2">
            <a:extLst>
              <a:ext uri="{FF2B5EF4-FFF2-40B4-BE49-F238E27FC236}">
                <a16:creationId xmlns:a16="http://schemas.microsoft.com/office/drawing/2014/main" id="{4C650F10-5578-4024-9EA0-182F499F5EED}"/>
              </a:ext>
            </a:extLst>
          </p:cNvPr>
          <p:cNvSpPr>
            <a:spLocks noGrp="1"/>
          </p:cNvSpPr>
          <p:nvPr>
            <p:ph idx="1"/>
          </p:nvPr>
        </p:nvSpPr>
        <p:spPr/>
        <p:txBody>
          <a:bodyPr/>
          <a:lstStyle/>
          <a:p>
            <a:r>
              <a:rPr lang="en-US" dirty="0"/>
              <a:t>If you want to use a graphical tool to resolve these issues, you can run git </a:t>
            </a:r>
            <a:r>
              <a:rPr lang="en-US" dirty="0" err="1"/>
              <a:t>mergetool</a:t>
            </a:r>
            <a:r>
              <a:rPr lang="en-US" dirty="0"/>
              <a:t>, which fires up an appropriate visual merge tool and walks you through the conflicts</a:t>
            </a:r>
          </a:p>
          <a:p>
            <a:r>
              <a:rPr lang="en-US" dirty="0"/>
              <a:t>After you exit the merge tool, Git asks you if the merge was successful. If you tell the script that it was, it stages the file to mark it as resolved for you. You can run git status again to verify that all conflicts have been resolved</a:t>
            </a:r>
          </a:p>
        </p:txBody>
      </p:sp>
    </p:spTree>
    <p:extLst>
      <p:ext uri="{BB962C8B-B14F-4D97-AF65-F5344CB8AC3E}">
        <p14:creationId xmlns:p14="http://schemas.microsoft.com/office/powerpoint/2010/main" val="47977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1355-A41C-4FF9-BB32-AC4C3893E58D}"/>
              </a:ext>
            </a:extLst>
          </p:cNvPr>
          <p:cNvSpPr>
            <a:spLocks noGrp="1"/>
          </p:cNvSpPr>
          <p:nvPr>
            <p:ph type="title"/>
          </p:nvPr>
        </p:nvSpPr>
        <p:spPr/>
        <p:txBody>
          <a:bodyPr/>
          <a:lstStyle/>
          <a:p>
            <a:r>
              <a:rPr lang="en-US" dirty="0"/>
              <a:t>In a nutshell</a:t>
            </a:r>
          </a:p>
        </p:txBody>
      </p:sp>
      <p:sp>
        <p:nvSpPr>
          <p:cNvPr id="3" name="Content Placeholder 2">
            <a:extLst>
              <a:ext uri="{FF2B5EF4-FFF2-40B4-BE49-F238E27FC236}">
                <a16:creationId xmlns:a16="http://schemas.microsoft.com/office/drawing/2014/main" id="{E6FFB3D9-F5C0-4D5C-AD73-29C421947036}"/>
              </a:ext>
            </a:extLst>
          </p:cNvPr>
          <p:cNvSpPr>
            <a:spLocks noGrp="1"/>
          </p:cNvSpPr>
          <p:nvPr>
            <p:ph idx="1"/>
          </p:nvPr>
        </p:nvSpPr>
        <p:spPr/>
        <p:txBody>
          <a:bodyPr/>
          <a:lstStyle/>
          <a:p>
            <a:r>
              <a:rPr lang="en-US" dirty="0"/>
              <a:t>Branching means diverging from the main line of development and continue working without changing the code in it.</a:t>
            </a:r>
          </a:p>
        </p:txBody>
      </p:sp>
      <p:pic>
        <p:nvPicPr>
          <p:cNvPr id="5" name="Picture 4">
            <a:extLst>
              <a:ext uri="{FF2B5EF4-FFF2-40B4-BE49-F238E27FC236}">
                <a16:creationId xmlns:a16="http://schemas.microsoft.com/office/drawing/2014/main" id="{43F39171-F879-4690-8A3D-EDDFD758E9F5}"/>
              </a:ext>
            </a:extLst>
          </p:cNvPr>
          <p:cNvPicPr>
            <a:picLocks noChangeAspect="1"/>
          </p:cNvPicPr>
          <p:nvPr/>
        </p:nvPicPr>
        <p:blipFill>
          <a:blip r:embed="rId2"/>
          <a:stretch>
            <a:fillRect/>
          </a:stretch>
        </p:blipFill>
        <p:spPr>
          <a:xfrm>
            <a:off x="2658697" y="2380203"/>
            <a:ext cx="6501381" cy="4160884"/>
          </a:xfrm>
          <a:prstGeom prst="rect">
            <a:avLst/>
          </a:prstGeom>
        </p:spPr>
      </p:pic>
    </p:spTree>
    <p:extLst>
      <p:ext uri="{BB962C8B-B14F-4D97-AF65-F5344CB8AC3E}">
        <p14:creationId xmlns:p14="http://schemas.microsoft.com/office/powerpoint/2010/main" val="117501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86AB-CEE8-4461-9CED-3ECA8D59AFE9}"/>
              </a:ext>
            </a:extLst>
          </p:cNvPr>
          <p:cNvSpPr>
            <a:spLocks noGrp="1"/>
          </p:cNvSpPr>
          <p:nvPr>
            <p:ph type="title"/>
          </p:nvPr>
        </p:nvSpPr>
        <p:spPr/>
        <p:txBody>
          <a:bodyPr/>
          <a:lstStyle/>
          <a:p>
            <a:r>
              <a:rPr lang="en-US" dirty="0"/>
              <a:t>The Head</a:t>
            </a:r>
          </a:p>
        </p:txBody>
      </p:sp>
      <p:sp>
        <p:nvSpPr>
          <p:cNvPr id="3" name="Content Placeholder 2">
            <a:extLst>
              <a:ext uri="{FF2B5EF4-FFF2-40B4-BE49-F238E27FC236}">
                <a16:creationId xmlns:a16="http://schemas.microsoft.com/office/drawing/2014/main" id="{0C71A5BB-67EB-4397-972A-383691479A50}"/>
              </a:ext>
            </a:extLst>
          </p:cNvPr>
          <p:cNvSpPr>
            <a:spLocks noGrp="1"/>
          </p:cNvSpPr>
          <p:nvPr>
            <p:ph idx="1"/>
          </p:nvPr>
        </p:nvSpPr>
        <p:spPr/>
        <p:txBody>
          <a:bodyPr/>
          <a:lstStyle/>
          <a:p>
            <a:r>
              <a:rPr lang="en-US" dirty="0"/>
              <a:t>HEAD points to the current branch you are working at and in most projects in happens to be on the “master” branch</a:t>
            </a:r>
          </a:p>
          <a:p>
            <a:r>
              <a:rPr lang="en-US" dirty="0"/>
              <a:t> The “master” branch in Git is not a special branch. </a:t>
            </a:r>
          </a:p>
          <a:p>
            <a:r>
              <a:rPr lang="en-US" dirty="0"/>
              <a:t>“master” is also a pointer similar to HEAD</a:t>
            </a:r>
          </a:p>
          <a:p>
            <a:endParaRPr lang="en-US" dirty="0"/>
          </a:p>
        </p:txBody>
      </p:sp>
      <p:pic>
        <p:nvPicPr>
          <p:cNvPr id="8" name="Picture 7">
            <a:extLst>
              <a:ext uri="{FF2B5EF4-FFF2-40B4-BE49-F238E27FC236}">
                <a16:creationId xmlns:a16="http://schemas.microsoft.com/office/drawing/2014/main" id="{26876972-C73A-46D3-A4ED-816CF6F6595C}"/>
              </a:ext>
            </a:extLst>
          </p:cNvPr>
          <p:cNvPicPr>
            <a:picLocks noChangeAspect="1"/>
          </p:cNvPicPr>
          <p:nvPr/>
        </p:nvPicPr>
        <p:blipFill rotWithShape="1">
          <a:blip r:embed="rId2"/>
          <a:srcRect l="51046" t="204" r="-964" b="33088"/>
          <a:stretch/>
        </p:blipFill>
        <p:spPr>
          <a:xfrm>
            <a:off x="7251075" y="2676827"/>
            <a:ext cx="3803779" cy="2732133"/>
          </a:xfrm>
          <a:prstGeom prst="rect">
            <a:avLst/>
          </a:prstGeom>
        </p:spPr>
      </p:pic>
    </p:spTree>
    <p:extLst>
      <p:ext uri="{BB962C8B-B14F-4D97-AF65-F5344CB8AC3E}">
        <p14:creationId xmlns:p14="http://schemas.microsoft.com/office/powerpoint/2010/main" val="28365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2479-216E-4EE1-A044-DDB8069E4AE8}"/>
              </a:ext>
            </a:extLst>
          </p:cNvPr>
          <p:cNvSpPr>
            <a:spLocks noGrp="1"/>
          </p:cNvSpPr>
          <p:nvPr>
            <p:ph type="title"/>
          </p:nvPr>
        </p:nvSpPr>
        <p:spPr/>
        <p:txBody>
          <a:bodyPr/>
          <a:lstStyle/>
          <a:p>
            <a:r>
              <a:rPr lang="en-US" dirty="0"/>
              <a:t>Creating a new branch</a:t>
            </a:r>
          </a:p>
        </p:txBody>
      </p:sp>
      <p:sp>
        <p:nvSpPr>
          <p:cNvPr id="3" name="Content Placeholder 2">
            <a:extLst>
              <a:ext uri="{FF2B5EF4-FFF2-40B4-BE49-F238E27FC236}">
                <a16:creationId xmlns:a16="http://schemas.microsoft.com/office/drawing/2014/main" id="{89BC12EA-3A60-4966-A8FB-2E14C69549D0}"/>
              </a:ext>
            </a:extLst>
          </p:cNvPr>
          <p:cNvSpPr>
            <a:spLocks noGrp="1"/>
          </p:cNvSpPr>
          <p:nvPr>
            <p:ph idx="1"/>
          </p:nvPr>
        </p:nvSpPr>
        <p:spPr/>
        <p:txBody>
          <a:bodyPr/>
          <a:lstStyle/>
          <a:p>
            <a:r>
              <a:rPr lang="en-US" dirty="0"/>
              <a:t>Creating a new branch is creating a new pointer for you to move around and direct your development</a:t>
            </a:r>
          </a:p>
          <a:p>
            <a:r>
              <a:rPr lang="en-US" dirty="0"/>
              <a:t>The command is:  git branch &lt;</a:t>
            </a:r>
            <a:r>
              <a:rPr lang="en-US" dirty="0" err="1"/>
              <a:t>branchname</a:t>
            </a:r>
            <a:r>
              <a:rPr lang="en-US" dirty="0"/>
              <a:t>&gt;</a:t>
            </a:r>
          </a:p>
          <a:p>
            <a:pPr marL="0" indent="0">
              <a:buNone/>
            </a:pPr>
            <a:endParaRPr lang="en-US" dirty="0"/>
          </a:p>
        </p:txBody>
      </p:sp>
      <p:pic>
        <p:nvPicPr>
          <p:cNvPr id="8" name="Picture 7">
            <a:extLst>
              <a:ext uri="{FF2B5EF4-FFF2-40B4-BE49-F238E27FC236}">
                <a16:creationId xmlns:a16="http://schemas.microsoft.com/office/drawing/2014/main" id="{43AC3BA9-AC1D-4343-BF7A-E61006315FE3}"/>
              </a:ext>
            </a:extLst>
          </p:cNvPr>
          <p:cNvPicPr>
            <a:picLocks noChangeAspect="1"/>
          </p:cNvPicPr>
          <p:nvPr/>
        </p:nvPicPr>
        <p:blipFill>
          <a:blip r:embed="rId2"/>
          <a:stretch>
            <a:fillRect/>
          </a:stretch>
        </p:blipFill>
        <p:spPr>
          <a:xfrm>
            <a:off x="1306285" y="2655045"/>
            <a:ext cx="7620000" cy="3152775"/>
          </a:xfrm>
          <a:prstGeom prst="rect">
            <a:avLst/>
          </a:prstGeom>
        </p:spPr>
      </p:pic>
    </p:spTree>
    <p:extLst>
      <p:ext uri="{BB962C8B-B14F-4D97-AF65-F5344CB8AC3E}">
        <p14:creationId xmlns:p14="http://schemas.microsoft.com/office/powerpoint/2010/main" val="361976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3875-31EC-438E-8A84-DC5E5A585A78}"/>
              </a:ext>
            </a:extLst>
          </p:cNvPr>
          <p:cNvSpPr>
            <a:spLocks noGrp="1"/>
          </p:cNvSpPr>
          <p:nvPr>
            <p:ph type="title"/>
          </p:nvPr>
        </p:nvSpPr>
        <p:spPr/>
        <p:txBody>
          <a:bodyPr/>
          <a:lstStyle/>
          <a:p>
            <a:r>
              <a:rPr lang="en-US" dirty="0"/>
              <a:t>the role of the head</a:t>
            </a:r>
          </a:p>
        </p:txBody>
      </p:sp>
      <p:sp>
        <p:nvSpPr>
          <p:cNvPr id="3" name="Content Placeholder 2">
            <a:extLst>
              <a:ext uri="{FF2B5EF4-FFF2-40B4-BE49-F238E27FC236}">
                <a16:creationId xmlns:a16="http://schemas.microsoft.com/office/drawing/2014/main" id="{BAD24F61-DD3A-4059-8645-6331D3D75BC1}"/>
              </a:ext>
            </a:extLst>
          </p:cNvPr>
          <p:cNvSpPr>
            <a:spLocks noGrp="1"/>
          </p:cNvSpPr>
          <p:nvPr>
            <p:ph idx="1"/>
          </p:nvPr>
        </p:nvSpPr>
        <p:spPr/>
        <p:txBody>
          <a:bodyPr/>
          <a:lstStyle/>
          <a:p>
            <a:r>
              <a:rPr lang="en-US" dirty="0"/>
              <a:t>This is a pointer to the local branch you’re currently on. In this case, you’re still on master. The git branch command only created a new branch — it didn’t switch to that branch.</a:t>
            </a:r>
          </a:p>
          <a:p>
            <a:r>
              <a:rPr lang="en-US" dirty="0"/>
              <a:t>You can see this by running git log --</a:t>
            </a:r>
            <a:r>
              <a:rPr lang="en-US" dirty="0" err="1"/>
              <a:t>oneline</a:t>
            </a:r>
            <a:r>
              <a:rPr lang="en-US" dirty="0"/>
              <a:t> –decorate</a:t>
            </a:r>
          </a:p>
        </p:txBody>
      </p:sp>
    </p:spTree>
    <p:extLst>
      <p:ext uri="{BB962C8B-B14F-4D97-AF65-F5344CB8AC3E}">
        <p14:creationId xmlns:p14="http://schemas.microsoft.com/office/powerpoint/2010/main" val="147583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379D-F06A-4A98-B0C6-1FBB60A49126}"/>
              </a:ext>
            </a:extLst>
          </p:cNvPr>
          <p:cNvSpPr>
            <a:spLocks noGrp="1"/>
          </p:cNvSpPr>
          <p:nvPr>
            <p:ph type="title"/>
          </p:nvPr>
        </p:nvSpPr>
        <p:spPr/>
        <p:txBody>
          <a:bodyPr/>
          <a:lstStyle/>
          <a:p>
            <a:r>
              <a:rPr lang="en-US" dirty="0"/>
              <a:t>Moving the head</a:t>
            </a:r>
          </a:p>
        </p:txBody>
      </p:sp>
      <p:sp>
        <p:nvSpPr>
          <p:cNvPr id="3" name="Content Placeholder 2">
            <a:extLst>
              <a:ext uri="{FF2B5EF4-FFF2-40B4-BE49-F238E27FC236}">
                <a16:creationId xmlns:a16="http://schemas.microsoft.com/office/drawing/2014/main" id="{D8C74240-5324-4F32-9342-08891A8C6C66}"/>
              </a:ext>
            </a:extLst>
          </p:cNvPr>
          <p:cNvSpPr>
            <a:spLocks noGrp="1"/>
          </p:cNvSpPr>
          <p:nvPr>
            <p:ph idx="1"/>
          </p:nvPr>
        </p:nvSpPr>
        <p:spPr/>
        <p:txBody>
          <a:bodyPr/>
          <a:lstStyle/>
          <a:p>
            <a:r>
              <a:rPr lang="en-US" dirty="0"/>
              <a:t>To switch to an existing branch, you run another command called git checkout</a:t>
            </a:r>
          </a:p>
          <a:p>
            <a:r>
              <a:rPr lang="en-US" dirty="0"/>
              <a:t>Ex: git checkout testing</a:t>
            </a:r>
          </a:p>
        </p:txBody>
      </p:sp>
      <p:pic>
        <p:nvPicPr>
          <p:cNvPr id="6" name="Picture 5">
            <a:extLst>
              <a:ext uri="{FF2B5EF4-FFF2-40B4-BE49-F238E27FC236}">
                <a16:creationId xmlns:a16="http://schemas.microsoft.com/office/drawing/2014/main" id="{FE579233-F892-413F-992E-20493C4AAF3B}"/>
              </a:ext>
            </a:extLst>
          </p:cNvPr>
          <p:cNvPicPr>
            <a:picLocks noChangeAspect="1"/>
          </p:cNvPicPr>
          <p:nvPr/>
        </p:nvPicPr>
        <p:blipFill>
          <a:blip r:embed="rId2"/>
          <a:stretch>
            <a:fillRect/>
          </a:stretch>
        </p:blipFill>
        <p:spPr>
          <a:xfrm>
            <a:off x="1828800" y="2533648"/>
            <a:ext cx="6438123" cy="3701921"/>
          </a:xfrm>
          <a:prstGeom prst="rect">
            <a:avLst/>
          </a:prstGeom>
        </p:spPr>
      </p:pic>
    </p:spTree>
    <p:extLst>
      <p:ext uri="{BB962C8B-B14F-4D97-AF65-F5344CB8AC3E}">
        <p14:creationId xmlns:p14="http://schemas.microsoft.com/office/powerpoint/2010/main" val="103410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A57D-BC97-4D11-993F-E6D303BA4F04}"/>
              </a:ext>
            </a:extLst>
          </p:cNvPr>
          <p:cNvSpPr>
            <a:spLocks noGrp="1"/>
          </p:cNvSpPr>
          <p:nvPr>
            <p:ph type="title"/>
          </p:nvPr>
        </p:nvSpPr>
        <p:spPr/>
        <p:txBody>
          <a:bodyPr/>
          <a:lstStyle/>
          <a:p>
            <a:r>
              <a:rPr lang="en-US" dirty="0"/>
              <a:t>effects</a:t>
            </a:r>
          </a:p>
        </p:txBody>
      </p:sp>
      <p:sp>
        <p:nvSpPr>
          <p:cNvPr id="3" name="Content Placeholder 2">
            <a:extLst>
              <a:ext uri="{FF2B5EF4-FFF2-40B4-BE49-F238E27FC236}">
                <a16:creationId xmlns:a16="http://schemas.microsoft.com/office/drawing/2014/main" id="{221536EC-C5F2-427C-B5FD-74BA539A608D}"/>
              </a:ext>
            </a:extLst>
          </p:cNvPr>
          <p:cNvSpPr>
            <a:spLocks noGrp="1"/>
          </p:cNvSpPr>
          <p:nvPr>
            <p:ph idx="1"/>
          </p:nvPr>
        </p:nvSpPr>
        <p:spPr/>
        <p:txBody>
          <a:bodyPr/>
          <a:lstStyle/>
          <a:p>
            <a:r>
              <a:rPr lang="en-US" dirty="0"/>
              <a:t>Commit your changes and then you will have this</a:t>
            </a:r>
          </a:p>
        </p:txBody>
      </p:sp>
      <p:pic>
        <p:nvPicPr>
          <p:cNvPr id="5" name="Picture 4">
            <a:extLst>
              <a:ext uri="{FF2B5EF4-FFF2-40B4-BE49-F238E27FC236}">
                <a16:creationId xmlns:a16="http://schemas.microsoft.com/office/drawing/2014/main" id="{DB49101A-C9EF-4530-8D1E-A2F84DD30B68}"/>
              </a:ext>
            </a:extLst>
          </p:cNvPr>
          <p:cNvPicPr>
            <a:picLocks noChangeAspect="1"/>
          </p:cNvPicPr>
          <p:nvPr/>
        </p:nvPicPr>
        <p:blipFill>
          <a:blip r:embed="rId2"/>
          <a:stretch>
            <a:fillRect/>
          </a:stretch>
        </p:blipFill>
        <p:spPr>
          <a:xfrm>
            <a:off x="1903445" y="2752725"/>
            <a:ext cx="7620000" cy="3181350"/>
          </a:xfrm>
          <a:prstGeom prst="rect">
            <a:avLst/>
          </a:prstGeom>
        </p:spPr>
      </p:pic>
    </p:spTree>
    <p:extLst>
      <p:ext uri="{BB962C8B-B14F-4D97-AF65-F5344CB8AC3E}">
        <p14:creationId xmlns:p14="http://schemas.microsoft.com/office/powerpoint/2010/main" val="251843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696E-A335-4889-842E-733ED960B29E}"/>
              </a:ext>
            </a:extLst>
          </p:cNvPr>
          <p:cNvSpPr>
            <a:spLocks noGrp="1"/>
          </p:cNvSpPr>
          <p:nvPr>
            <p:ph type="title"/>
          </p:nvPr>
        </p:nvSpPr>
        <p:spPr/>
        <p:txBody>
          <a:bodyPr/>
          <a:lstStyle/>
          <a:p>
            <a:r>
              <a:rPr lang="en-US" dirty="0"/>
              <a:t>Advancing</a:t>
            </a:r>
          </a:p>
        </p:txBody>
      </p:sp>
      <p:sp>
        <p:nvSpPr>
          <p:cNvPr id="3" name="Content Placeholder 2">
            <a:extLst>
              <a:ext uri="{FF2B5EF4-FFF2-40B4-BE49-F238E27FC236}">
                <a16:creationId xmlns:a16="http://schemas.microsoft.com/office/drawing/2014/main" id="{E5CA625B-D8A7-4E9D-B10A-F6380BA97937}"/>
              </a:ext>
            </a:extLst>
          </p:cNvPr>
          <p:cNvSpPr>
            <a:spLocks noGrp="1"/>
          </p:cNvSpPr>
          <p:nvPr>
            <p:ph idx="1"/>
          </p:nvPr>
        </p:nvSpPr>
        <p:spPr/>
        <p:txBody>
          <a:bodyPr/>
          <a:lstStyle/>
          <a:p>
            <a:r>
              <a:rPr lang="en-US" dirty="0"/>
              <a:t>Now to see what happens when you commit something to the “master” branch</a:t>
            </a:r>
          </a:p>
          <a:p>
            <a:r>
              <a:rPr lang="en-US" dirty="0"/>
              <a:t>Remember, first you need to move your HEAD ( git checkout master)</a:t>
            </a:r>
          </a:p>
          <a:p>
            <a:r>
              <a:rPr lang="en-US" dirty="0"/>
              <a:t>Now commit something</a:t>
            </a:r>
          </a:p>
        </p:txBody>
      </p:sp>
      <p:pic>
        <p:nvPicPr>
          <p:cNvPr id="5" name="Picture 4">
            <a:extLst>
              <a:ext uri="{FF2B5EF4-FFF2-40B4-BE49-F238E27FC236}">
                <a16:creationId xmlns:a16="http://schemas.microsoft.com/office/drawing/2014/main" id="{D8B9149D-33B5-42A7-8ABC-C10A11615B72}"/>
              </a:ext>
            </a:extLst>
          </p:cNvPr>
          <p:cNvPicPr>
            <a:picLocks noChangeAspect="1"/>
          </p:cNvPicPr>
          <p:nvPr/>
        </p:nvPicPr>
        <p:blipFill>
          <a:blip r:embed="rId2"/>
          <a:stretch>
            <a:fillRect/>
          </a:stretch>
        </p:blipFill>
        <p:spPr>
          <a:xfrm>
            <a:off x="2425960" y="2522625"/>
            <a:ext cx="6774024" cy="4335375"/>
          </a:xfrm>
          <a:prstGeom prst="rect">
            <a:avLst/>
          </a:prstGeom>
        </p:spPr>
      </p:pic>
    </p:spTree>
    <p:extLst>
      <p:ext uri="{BB962C8B-B14F-4D97-AF65-F5344CB8AC3E}">
        <p14:creationId xmlns:p14="http://schemas.microsoft.com/office/powerpoint/2010/main" val="353677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106E-0E0A-4D5E-885C-FC1A65C4A6C5}"/>
              </a:ext>
            </a:extLst>
          </p:cNvPr>
          <p:cNvSpPr>
            <a:spLocks noGrp="1"/>
          </p:cNvSpPr>
          <p:nvPr>
            <p:ph type="title"/>
          </p:nvPr>
        </p:nvSpPr>
        <p:spPr/>
        <p:txBody>
          <a:bodyPr/>
          <a:lstStyle/>
          <a:p>
            <a:r>
              <a:rPr lang="en-US" dirty="0"/>
              <a:t>Checking the branches</a:t>
            </a:r>
          </a:p>
        </p:txBody>
      </p:sp>
      <p:sp>
        <p:nvSpPr>
          <p:cNvPr id="3" name="Content Placeholder 2">
            <a:extLst>
              <a:ext uri="{FF2B5EF4-FFF2-40B4-BE49-F238E27FC236}">
                <a16:creationId xmlns:a16="http://schemas.microsoft.com/office/drawing/2014/main" id="{5E97DB7C-9379-4966-9780-15C82C619C09}"/>
              </a:ext>
            </a:extLst>
          </p:cNvPr>
          <p:cNvSpPr>
            <a:spLocks noGrp="1"/>
          </p:cNvSpPr>
          <p:nvPr>
            <p:ph idx="1"/>
          </p:nvPr>
        </p:nvSpPr>
        <p:spPr/>
        <p:txBody>
          <a:bodyPr/>
          <a:lstStyle/>
          <a:p>
            <a:r>
              <a:rPr lang="en-US" dirty="0"/>
              <a:t>There is a way to see your branches inside the console with: </a:t>
            </a:r>
          </a:p>
          <a:p>
            <a:pPr marL="0" indent="0">
              <a:buNone/>
            </a:pPr>
            <a:r>
              <a:rPr lang="en-US" dirty="0"/>
              <a:t>git log --</a:t>
            </a:r>
            <a:r>
              <a:rPr lang="en-US" dirty="0" err="1"/>
              <a:t>oneline</a:t>
            </a:r>
            <a:r>
              <a:rPr lang="en-US" dirty="0"/>
              <a:t> --decorate --graph --all</a:t>
            </a:r>
          </a:p>
        </p:txBody>
      </p:sp>
      <p:pic>
        <p:nvPicPr>
          <p:cNvPr id="4" name="Picture 3">
            <a:extLst>
              <a:ext uri="{FF2B5EF4-FFF2-40B4-BE49-F238E27FC236}">
                <a16:creationId xmlns:a16="http://schemas.microsoft.com/office/drawing/2014/main" id="{F54D0293-E762-4968-89F4-AD243E351B8D}"/>
              </a:ext>
            </a:extLst>
          </p:cNvPr>
          <p:cNvPicPr>
            <a:picLocks noChangeAspect="1"/>
          </p:cNvPicPr>
          <p:nvPr/>
        </p:nvPicPr>
        <p:blipFill>
          <a:blip r:embed="rId2"/>
          <a:stretch>
            <a:fillRect/>
          </a:stretch>
        </p:blipFill>
        <p:spPr>
          <a:xfrm>
            <a:off x="1451579" y="3387012"/>
            <a:ext cx="9859626" cy="1120160"/>
          </a:xfrm>
          <a:prstGeom prst="rect">
            <a:avLst/>
          </a:prstGeom>
        </p:spPr>
      </p:pic>
    </p:spTree>
    <p:extLst>
      <p:ext uri="{BB962C8B-B14F-4D97-AF65-F5344CB8AC3E}">
        <p14:creationId xmlns:p14="http://schemas.microsoft.com/office/powerpoint/2010/main" val="35520378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532</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GIT Branching</vt:lpstr>
      <vt:lpstr>In a nutshell</vt:lpstr>
      <vt:lpstr>The Head</vt:lpstr>
      <vt:lpstr>Creating a new branch</vt:lpstr>
      <vt:lpstr>the role of the head</vt:lpstr>
      <vt:lpstr>Moving the head</vt:lpstr>
      <vt:lpstr>effects</vt:lpstr>
      <vt:lpstr>Advancing</vt:lpstr>
      <vt:lpstr>Checking the branches</vt:lpstr>
      <vt:lpstr>Notes</vt:lpstr>
      <vt:lpstr>Branching and merging</vt:lpstr>
      <vt:lpstr>result</vt:lpstr>
      <vt:lpstr>Deleting a branch</vt:lpstr>
      <vt:lpstr>Merge conflicts</vt:lpstr>
      <vt:lpstr>Meaning of the markers</vt:lpstr>
      <vt:lpstr>Git mergetool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dc:title>
  <dc:creator>Claudiu Rediu (266129 ICT)</dc:creator>
  <cp:lastModifiedBy>Claudiu Rediu (266129 ICT)</cp:lastModifiedBy>
  <cp:revision>20</cp:revision>
  <dcterms:created xsi:type="dcterms:W3CDTF">2018-11-14T18:06:29Z</dcterms:created>
  <dcterms:modified xsi:type="dcterms:W3CDTF">2018-11-14T20:25:07Z</dcterms:modified>
</cp:coreProperties>
</file>