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3"/>
  </p:notesMasterIdLst>
  <p:sldIdLst>
    <p:sldId id="256" r:id="rId2"/>
    <p:sldId id="257" r:id="rId3"/>
    <p:sldId id="258" r:id="rId4"/>
    <p:sldId id="259" r:id="rId5"/>
    <p:sldId id="260" r:id="rId6"/>
    <p:sldId id="262" r:id="rId7"/>
    <p:sldId id="263" r:id="rId8"/>
    <p:sldId id="264" r:id="rId9"/>
    <p:sldId id="265" r:id="rId10"/>
    <p:sldId id="266" r:id="rId11"/>
    <p:sldId id="268" r:id="rId12"/>
    <p:sldId id="267" r:id="rId13"/>
    <p:sldId id="269" r:id="rId14"/>
    <p:sldId id="271" r:id="rId15"/>
    <p:sldId id="272" r:id="rId16"/>
    <p:sldId id="270" r:id="rId17"/>
    <p:sldId id="274" r:id="rId18"/>
    <p:sldId id="282" r:id="rId19"/>
    <p:sldId id="275" r:id="rId20"/>
    <p:sldId id="261" r:id="rId21"/>
    <p:sldId id="276" r:id="rId22"/>
    <p:sldId id="277" r:id="rId23"/>
    <p:sldId id="278" r:id="rId24"/>
    <p:sldId id="279" r:id="rId25"/>
    <p:sldId id="280" r:id="rId26"/>
    <p:sldId id="281" r:id="rId27"/>
    <p:sldId id="284" r:id="rId28"/>
    <p:sldId id="286" r:id="rId29"/>
    <p:sldId id="287" r:id="rId30"/>
    <p:sldId id="288" r:id="rId31"/>
    <p:sldId id="289"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144" y="1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A4FE70-8FDB-42D3-AA3F-B6E30140EB7D}" type="datetimeFigureOut">
              <a:rPr lang="en-GB" smtClean="0"/>
              <a:t>04/12/2020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FA131D-2548-4242-A549-84E7F79FF452}" type="slidenum">
              <a:rPr lang="en-GB" smtClean="0"/>
              <a:t>‹#›</a:t>
            </a:fld>
            <a:endParaRPr lang="en-GB"/>
          </a:p>
        </p:txBody>
      </p:sp>
    </p:spTree>
    <p:extLst>
      <p:ext uri="{BB962C8B-B14F-4D97-AF65-F5344CB8AC3E}">
        <p14:creationId xmlns:p14="http://schemas.microsoft.com/office/powerpoint/2010/main" val="19289878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4FA131D-2548-4242-A549-84E7F79FF452}" type="slidenum">
              <a:rPr lang="en-GB" smtClean="0"/>
              <a:t>16</a:t>
            </a:fld>
            <a:endParaRPr lang="en-GB"/>
          </a:p>
        </p:txBody>
      </p:sp>
    </p:spTree>
    <p:extLst>
      <p:ext uri="{BB962C8B-B14F-4D97-AF65-F5344CB8AC3E}">
        <p14:creationId xmlns:p14="http://schemas.microsoft.com/office/powerpoint/2010/main" val="8450087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4BFF997-E0A7-4A90-A147-A76078B50674}" type="datetimeFigureOut">
              <a:rPr lang="en-GB" smtClean="0"/>
              <a:t>04/12/2020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6312B60-BC7C-42FF-80FC-DB79F3E27E1B}" type="slidenum">
              <a:rPr lang="en-GB" smtClean="0"/>
              <a:t>‹#›</a:t>
            </a:fld>
            <a:endParaRPr lang="en-GB"/>
          </a:p>
        </p:txBody>
      </p:sp>
    </p:spTree>
    <p:extLst>
      <p:ext uri="{BB962C8B-B14F-4D97-AF65-F5344CB8AC3E}">
        <p14:creationId xmlns:p14="http://schemas.microsoft.com/office/powerpoint/2010/main" val="1321159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BFF997-E0A7-4A90-A147-A76078B50674}" type="datetimeFigureOut">
              <a:rPr lang="en-GB" smtClean="0"/>
              <a:t>04/12/2020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6312B60-BC7C-42FF-80FC-DB79F3E27E1B}" type="slidenum">
              <a:rPr lang="en-GB" smtClean="0"/>
              <a:t>‹#›</a:t>
            </a:fld>
            <a:endParaRPr lang="en-GB"/>
          </a:p>
        </p:txBody>
      </p:sp>
    </p:spTree>
    <p:extLst>
      <p:ext uri="{BB962C8B-B14F-4D97-AF65-F5344CB8AC3E}">
        <p14:creationId xmlns:p14="http://schemas.microsoft.com/office/powerpoint/2010/main" val="34041246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BFF997-E0A7-4A90-A147-A76078B50674}" type="datetimeFigureOut">
              <a:rPr lang="en-GB" smtClean="0"/>
              <a:t>04/12/2020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6312B60-BC7C-42FF-80FC-DB79F3E27E1B}" type="slidenum">
              <a:rPr lang="en-GB" smtClean="0"/>
              <a:t>‹#›</a:t>
            </a:fld>
            <a:endParaRPr lang="en-GB"/>
          </a:p>
        </p:txBody>
      </p:sp>
    </p:spTree>
    <p:extLst>
      <p:ext uri="{BB962C8B-B14F-4D97-AF65-F5344CB8AC3E}">
        <p14:creationId xmlns:p14="http://schemas.microsoft.com/office/powerpoint/2010/main" val="18644046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BFF997-E0A7-4A90-A147-A76078B50674}" type="datetimeFigureOut">
              <a:rPr lang="en-GB" smtClean="0"/>
              <a:t>04/12/2020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6312B60-BC7C-42FF-80FC-DB79F3E27E1B}" type="slidenum">
              <a:rPr lang="en-GB" smtClean="0"/>
              <a:t>‹#›</a:t>
            </a:fld>
            <a:endParaRPr lang="en-GB"/>
          </a:p>
        </p:txBody>
      </p:sp>
    </p:spTree>
    <p:extLst>
      <p:ext uri="{BB962C8B-B14F-4D97-AF65-F5344CB8AC3E}">
        <p14:creationId xmlns:p14="http://schemas.microsoft.com/office/powerpoint/2010/main" val="38064494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4BFF997-E0A7-4A90-A147-A76078B50674}" type="datetimeFigureOut">
              <a:rPr lang="en-GB" smtClean="0"/>
              <a:t>04/12/2020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6312B60-BC7C-42FF-80FC-DB79F3E27E1B}" type="slidenum">
              <a:rPr lang="en-GB" smtClean="0"/>
              <a:t>‹#›</a:t>
            </a:fld>
            <a:endParaRPr lang="en-GB"/>
          </a:p>
        </p:txBody>
      </p:sp>
    </p:spTree>
    <p:extLst>
      <p:ext uri="{BB962C8B-B14F-4D97-AF65-F5344CB8AC3E}">
        <p14:creationId xmlns:p14="http://schemas.microsoft.com/office/powerpoint/2010/main" val="33949413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4BFF997-E0A7-4A90-A147-A76078B50674}" type="datetimeFigureOut">
              <a:rPr lang="en-GB" smtClean="0"/>
              <a:t>04/12/2020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6312B60-BC7C-42FF-80FC-DB79F3E27E1B}" type="slidenum">
              <a:rPr lang="en-GB" smtClean="0"/>
              <a:t>‹#›</a:t>
            </a:fld>
            <a:endParaRPr lang="en-GB"/>
          </a:p>
        </p:txBody>
      </p:sp>
    </p:spTree>
    <p:extLst>
      <p:ext uri="{BB962C8B-B14F-4D97-AF65-F5344CB8AC3E}">
        <p14:creationId xmlns:p14="http://schemas.microsoft.com/office/powerpoint/2010/main" val="1404327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4BFF997-E0A7-4A90-A147-A76078B50674}" type="datetimeFigureOut">
              <a:rPr lang="en-GB" smtClean="0"/>
              <a:t>04/12/2020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F6312B60-BC7C-42FF-80FC-DB79F3E27E1B}" type="slidenum">
              <a:rPr lang="en-GB" smtClean="0"/>
              <a:t>‹#›</a:t>
            </a:fld>
            <a:endParaRPr lang="en-GB"/>
          </a:p>
        </p:txBody>
      </p:sp>
    </p:spTree>
    <p:extLst>
      <p:ext uri="{BB962C8B-B14F-4D97-AF65-F5344CB8AC3E}">
        <p14:creationId xmlns:p14="http://schemas.microsoft.com/office/powerpoint/2010/main" val="13517374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4BFF997-E0A7-4A90-A147-A76078B50674}" type="datetimeFigureOut">
              <a:rPr lang="en-GB" smtClean="0"/>
              <a:t>04/12/2020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F6312B60-BC7C-42FF-80FC-DB79F3E27E1B}" type="slidenum">
              <a:rPr lang="en-GB" smtClean="0"/>
              <a:t>‹#›</a:t>
            </a:fld>
            <a:endParaRPr lang="en-GB"/>
          </a:p>
        </p:txBody>
      </p:sp>
    </p:spTree>
    <p:extLst>
      <p:ext uri="{BB962C8B-B14F-4D97-AF65-F5344CB8AC3E}">
        <p14:creationId xmlns:p14="http://schemas.microsoft.com/office/powerpoint/2010/main" val="35200362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BFF997-E0A7-4A90-A147-A76078B50674}" type="datetimeFigureOut">
              <a:rPr lang="en-GB" smtClean="0"/>
              <a:t>04/12/2020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F6312B60-BC7C-42FF-80FC-DB79F3E27E1B}" type="slidenum">
              <a:rPr lang="en-GB" smtClean="0"/>
              <a:t>‹#›</a:t>
            </a:fld>
            <a:endParaRPr lang="en-GB"/>
          </a:p>
        </p:txBody>
      </p:sp>
    </p:spTree>
    <p:extLst>
      <p:ext uri="{BB962C8B-B14F-4D97-AF65-F5344CB8AC3E}">
        <p14:creationId xmlns:p14="http://schemas.microsoft.com/office/powerpoint/2010/main" val="33507890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4BFF997-E0A7-4A90-A147-A76078B50674}" type="datetimeFigureOut">
              <a:rPr lang="en-GB" smtClean="0"/>
              <a:t>04/12/2020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6312B60-BC7C-42FF-80FC-DB79F3E27E1B}" type="slidenum">
              <a:rPr lang="en-GB" smtClean="0"/>
              <a:t>‹#›</a:t>
            </a:fld>
            <a:endParaRPr lang="en-GB"/>
          </a:p>
        </p:txBody>
      </p:sp>
    </p:spTree>
    <p:extLst>
      <p:ext uri="{BB962C8B-B14F-4D97-AF65-F5344CB8AC3E}">
        <p14:creationId xmlns:p14="http://schemas.microsoft.com/office/powerpoint/2010/main" val="27987400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4BFF997-E0A7-4A90-A147-A76078B50674}" type="datetimeFigureOut">
              <a:rPr lang="en-GB" smtClean="0"/>
              <a:t>04/12/2020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6312B60-BC7C-42FF-80FC-DB79F3E27E1B}" type="slidenum">
              <a:rPr lang="en-GB" smtClean="0"/>
              <a:t>‹#›</a:t>
            </a:fld>
            <a:endParaRPr lang="en-GB"/>
          </a:p>
        </p:txBody>
      </p:sp>
    </p:spTree>
    <p:extLst>
      <p:ext uri="{BB962C8B-B14F-4D97-AF65-F5344CB8AC3E}">
        <p14:creationId xmlns:p14="http://schemas.microsoft.com/office/powerpoint/2010/main" val="41343570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BFF997-E0A7-4A90-A147-A76078B50674}" type="datetimeFigureOut">
              <a:rPr lang="en-GB" smtClean="0"/>
              <a:t>04/12/2020</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312B60-BC7C-42FF-80FC-DB79F3E27E1B}" type="slidenum">
              <a:rPr lang="en-GB" smtClean="0"/>
              <a:t>‹#›</a:t>
            </a:fld>
            <a:endParaRPr lang="en-GB"/>
          </a:p>
        </p:txBody>
      </p:sp>
    </p:spTree>
    <p:extLst>
      <p:ext uri="{BB962C8B-B14F-4D97-AF65-F5344CB8AC3E}">
        <p14:creationId xmlns:p14="http://schemas.microsoft.com/office/powerpoint/2010/main" val="347353171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regexr.com/" TargetMode="Externa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spacy.io/usage/spacy-101"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www.pythonforbeginners.com/basics/list-comprehensions-in-python" TargetMode="Externa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2DC17-952A-4156-B66C-940CA01B5DF6}"/>
              </a:ext>
            </a:extLst>
          </p:cNvPr>
          <p:cNvSpPr>
            <a:spLocks noGrp="1"/>
          </p:cNvSpPr>
          <p:nvPr>
            <p:ph type="ctrTitle"/>
          </p:nvPr>
        </p:nvSpPr>
        <p:spPr>
          <a:xfrm>
            <a:off x="0" y="2840853"/>
            <a:ext cx="12192000" cy="669109"/>
          </a:xfrm>
        </p:spPr>
        <p:txBody>
          <a:bodyPr>
            <a:normAutofit/>
          </a:bodyPr>
          <a:lstStyle/>
          <a:p>
            <a:r>
              <a:rPr lang="en-US" sz="3600" dirty="0" err="1"/>
              <a:t>nlp</a:t>
            </a:r>
            <a:r>
              <a:rPr lang="en-US" sz="3600" dirty="0"/>
              <a:t> = </a:t>
            </a:r>
            <a:r>
              <a:rPr lang="en-US" sz="3600" dirty="0" err="1"/>
              <a:t>spacy.</a:t>
            </a:r>
            <a:r>
              <a:rPr lang="en-US" sz="3600" dirty="0" err="1">
                <a:solidFill>
                  <a:srgbClr val="FFFF00"/>
                </a:solidFill>
              </a:rPr>
              <a:t>load</a:t>
            </a:r>
            <a:r>
              <a:rPr lang="en-US" sz="3600" dirty="0"/>
              <a:t>("</a:t>
            </a:r>
            <a:r>
              <a:rPr lang="en-US" sz="3600" dirty="0" err="1">
                <a:solidFill>
                  <a:srgbClr val="FF0000"/>
                </a:solidFill>
              </a:rPr>
              <a:t>en_core_web_sm</a:t>
            </a:r>
            <a:r>
              <a:rPr lang="en-US" sz="3600" dirty="0"/>
              <a:t>", </a:t>
            </a:r>
            <a:r>
              <a:rPr lang="en-US" sz="3600" dirty="0" err="1"/>
              <a:t>max_length</a:t>
            </a:r>
            <a:r>
              <a:rPr lang="en-US" sz="3600" dirty="0"/>
              <a:t>=</a:t>
            </a:r>
            <a:r>
              <a:rPr lang="en-US" sz="3600" dirty="0">
                <a:solidFill>
                  <a:srgbClr val="FF0000"/>
                </a:solidFill>
              </a:rPr>
              <a:t>1529140</a:t>
            </a:r>
            <a:r>
              <a:rPr lang="en-US" sz="3600" dirty="0"/>
              <a:t>)</a:t>
            </a:r>
            <a:endParaRPr lang="en-GB" sz="3600" dirty="0"/>
          </a:p>
        </p:txBody>
      </p:sp>
      <p:sp>
        <p:nvSpPr>
          <p:cNvPr id="4" name="TextBox 3">
            <a:extLst>
              <a:ext uri="{FF2B5EF4-FFF2-40B4-BE49-F238E27FC236}">
                <a16:creationId xmlns:a16="http://schemas.microsoft.com/office/drawing/2014/main" id="{63F496FC-BCDA-4B30-BC70-1C552E21AE00}"/>
              </a:ext>
            </a:extLst>
          </p:cNvPr>
          <p:cNvSpPr txBox="1"/>
          <p:nvPr/>
        </p:nvSpPr>
        <p:spPr>
          <a:xfrm>
            <a:off x="5442012" y="807868"/>
            <a:ext cx="5389745" cy="369332"/>
          </a:xfrm>
          <a:prstGeom prst="rect">
            <a:avLst/>
          </a:prstGeom>
          <a:noFill/>
        </p:spPr>
        <p:txBody>
          <a:bodyPr wrap="none" rtlCol="0">
            <a:spAutoFit/>
          </a:bodyPr>
          <a:lstStyle/>
          <a:p>
            <a:r>
              <a:rPr lang="en-US" dirty="0"/>
              <a:t>Statistical model used by Spacy https://spacy.io/models</a:t>
            </a:r>
            <a:endParaRPr lang="en-GB" dirty="0"/>
          </a:p>
        </p:txBody>
      </p:sp>
      <p:cxnSp>
        <p:nvCxnSpPr>
          <p:cNvPr id="6" name="Straight Arrow Connector 5">
            <a:extLst>
              <a:ext uri="{FF2B5EF4-FFF2-40B4-BE49-F238E27FC236}">
                <a16:creationId xmlns:a16="http://schemas.microsoft.com/office/drawing/2014/main" id="{5E3179A0-E87F-4586-858E-779A63B3EBF7}"/>
              </a:ext>
            </a:extLst>
          </p:cNvPr>
          <p:cNvCxnSpPr/>
          <p:nvPr/>
        </p:nvCxnSpPr>
        <p:spPr>
          <a:xfrm flipH="1">
            <a:off x="5397623" y="1287262"/>
            <a:ext cx="612560" cy="1553591"/>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1EA04D97-D282-4E56-B578-2E30C5DF381D}"/>
              </a:ext>
            </a:extLst>
          </p:cNvPr>
          <p:cNvSpPr txBox="1"/>
          <p:nvPr/>
        </p:nvSpPr>
        <p:spPr>
          <a:xfrm>
            <a:off x="7403977" y="4287915"/>
            <a:ext cx="2459114" cy="2031325"/>
          </a:xfrm>
          <a:prstGeom prst="rect">
            <a:avLst/>
          </a:prstGeom>
          <a:noFill/>
        </p:spPr>
        <p:txBody>
          <a:bodyPr wrap="square" rtlCol="0">
            <a:spAutoFit/>
          </a:bodyPr>
          <a:lstStyle/>
          <a:p>
            <a:r>
              <a:rPr lang="en-US" dirty="0"/>
              <a:t>A parameter that ensures that we don’t work with files too big. If there are problems, the number should be increased. This means more resources used.</a:t>
            </a:r>
            <a:endParaRPr lang="en-GB" dirty="0"/>
          </a:p>
        </p:txBody>
      </p:sp>
      <p:cxnSp>
        <p:nvCxnSpPr>
          <p:cNvPr id="11" name="Straight Arrow Connector 10">
            <a:extLst>
              <a:ext uri="{FF2B5EF4-FFF2-40B4-BE49-F238E27FC236}">
                <a16:creationId xmlns:a16="http://schemas.microsoft.com/office/drawing/2014/main" id="{20AD3606-057A-4037-B33D-9F47B3AE3852}"/>
              </a:ext>
            </a:extLst>
          </p:cNvPr>
          <p:cNvCxnSpPr/>
          <p:nvPr/>
        </p:nvCxnSpPr>
        <p:spPr>
          <a:xfrm flipV="1">
            <a:off x="8416031" y="3509962"/>
            <a:ext cx="372862" cy="715809"/>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B30F70B9-1814-4AD2-983D-5A69ABEA9750}"/>
              </a:ext>
            </a:extLst>
          </p:cNvPr>
          <p:cNvSpPr txBox="1"/>
          <p:nvPr/>
        </p:nvSpPr>
        <p:spPr>
          <a:xfrm>
            <a:off x="310718" y="337351"/>
            <a:ext cx="3604334" cy="646331"/>
          </a:xfrm>
          <a:prstGeom prst="rect">
            <a:avLst/>
          </a:prstGeom>
          <a:noFill/>
        </p:spPr>
        <p:txBody>
          <a:bodyPr wrap="square" rtlCol="0">
            <a:spAutoFit/>
          </a:bodyPr>
          <a:lstStyle/>
          <a:p>
            <a:r>
              <a:rPr lang="en-US" dirty="0"/>
              <a:t>This line of code loads the model that will be used in tokenization </a:t>
            </a:r>
            <a:endParaRPr lang="en-GB" dirty="0"/>
          </a:p>
        </p:txBody>
      </p:sp>
    </p:spTree>
    <p:extLst>
      <p:ext uri="{BB962C8B-B14F-4D97-AF65-F5344CB8AC3E}">
        <p14:creationId xmlns:p14="http://schemas.microsoft.com/office/powerpoint/2010/main" val="35087190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B30F70B9-1814-4AD2-983D-5A69ABEA9750}"/>
              </a:ext>
            </a:extLst>
          </p:cNvPr>
          <p:cNvSpPr txBox="1"/>
          <p:nvPr/>
        </p:nvSpPr>
        <p:spPr>
          <a:xfrm>
            <a:off x="310718" y="337351"/>
            <a:ext cx="3604334" cy="369332"/>
          </a:xfrm>
          <a:prstGeom prst="rect">
            <a:avLst/>
          </a:prstGeom>
          <a:noFill/>
        </p:spPr>
        <p:txBody>
          <a:bodyPr wrap="square" rtlCol="0">
            <a:spAutoFit/>
          </a:bodyPr>
          <a:lstStyle/>
          <a:p>
            <a:r>
              <a:rPr lang="en-US" dirty="0"/>
              <a:t>Putting it all together</a:t>
            </a:r>
          </a:p>
        </p:txBody>
      </p:sp>
      <p:pic>
        <p:nvPicPr>
          <p:cNvPr id="7" name="Picture 6">
            <a:extLst>
              <a:ext uri="{FF2B5EF4-FFF2-40B4-BE49-F238E27FC236}">
                <a16:creationId xmlns:a16="http://schemas.microsoft.com/office/drawing/2014/main" id="{C0BE55D8-AB20-40A5-8E84-BB55E4ACEBBB}"/>
              </a:ext>
            </a:extLst>
          </p:cNvPr>
          <p:cNvPicPr>
            <a:picLocks noChangeAspect="1"/>
          </p:cNvPicPr>
          <p:nvPr/>
        </p:nvPicPr>
        <p:blipFill>
          <a:blip r:embed="rId2"/>
          <a:stretch>
            <a:fillRect/>
          </a:stretch>
        </p:blipFill>
        <p:spPr>
          <a:xfrm>
            <a:off x="0" y="1722629"/>
            <a:ext cx="12192000" cy="2831780"/>
          </a:xfrm>
          <a:prstGeom prst="rect">
            <a:avLst/>
          </a:prstGeom>
        </p:spPr>
      </p:pic>
    </p:spTree>
    <p:extLst>
      <p:ext uri="{BB962C8B-B14F-4D97-AF65-F5344CB8AC3E}">
        <p14:creationId xmlns:p14="http://schemas.microsoft.com/office/powerpoint/2010/main" val="21534141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F44312-D15C-4D7C-B8AA-55DA987E4D16}"/>
              </a:ext>
            </a:extLst>
          </p:cNvPr>
          <p:cNvSpPr>
            <a:spLocks noGrp="1"/>
          </p:cNvSpPr>
          <p:nvPr>
            <p:ph idx="1"/>
          </p:nvPr>
        </p:nvSpPr>
        <p:spPr/>
        <p:txBody>
          <a:bodyPr/>
          <a:lstStyle/>
          <a:p>
            <a:pPr marL="0" indent="0">
              <a:buNone/>
            </a:pPr>
            <a:r>
              <a:rPr lang="en-US" dirty="0"/>
              <a:t>The following slides are functions defined outside the main code that are used throughout all the code.</a:t>
            </a:r>
            <a:endParaRPr lang="en-GB" dirty="0"/>
          </a:p>
        </p:txBody>
      </p:sp>
    </p:spTree>
    <p:extLst>
      <p:ext uri="{BB962C8B-B14F-4D97-AF65-F5344CB8AC3E}">
        <p14:creationId xmlns:p14="http://schemas.microsoft.com/office/powerpoint/2010/main" val="29819055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E2DBD-E8C7-4DA7-8F2B-17E52CB1DF70}"/>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8DEE3CF0-011C-474C-A562-3A0A14D336F3}"/>
              </a:ext>
            </a:extLst>
          </p:cNvPr>
          <p:cNvSpPr>
            <a:spLocks noGrp="1"/>
          </p:cNvSpPr>
          <p:nvPr>
            <p:ph idx="1"/>
          </p:nvPr>
        </p:nvSpPr>
        <p:spPr/>
        <p:txBody>
          <a:bodyPr/>
          <a:lstStyle/>
          <a:p>
            <a:endParaRPr lang="en-GB"/>
          </a:p>
        </p:txBody>
      </p:sp>
      <p:pic>
        <p:nvPicPr>
          <p:cNvPr id="4" name="Picture 3">
            <a:extLst>
              <a:ext uri="{FF2B5EF4-FFF2-40B4-BE49-F238E27FC236}">
                <a16:creationId xmlns:a16="http://schemas.microsoft.com/office/drawing/2014/main" id="{8024EDC1-05C7-4E68-8B17-6037B4153F0C}"/>
              </a:ext>
            </a:extLst>
          </p:cNvPr>
          <p:cNvPicPr>
            <a:picLocks noChangeAspect="1"/>
          </p:cNvPicPr>
          <p:nvPr/>
        </p:nvPicPr>
        <p:blipFill>
          <a:blip r:embed="rId2"/>
          <a:stretch>
            <a:fillRect/>
          </a:stretch>
        </p:blipFill>
        <p:spPr>
          <a:xfrm>
            <a:off x="0" y="496051"/>
            <a:ext cx="12192000" cy="6361949"/>
          </a:xfrm>
          <a:prstGeom prst="rect">
            <a:avLst/>
          </a:prstGeom>
        </p:spPr>
      </p:pic>
    </p:spTree>
    <p:extLst>
      <p:ext uri="{BB962C8B-B14F-4D97-AF65-F5344CB8AC3E}">
        <p14:creationId xmlns:p14="http://schemas.microsoft.com/office/powerpoint/2010/main" val="10146859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2DC17-952A-4156-B66C-940CA01B5DF6}"/>
              </a:ext>
            </a:extLst>
          </p:cNvPr>
          <p:cNvSpPr>
            <a:spLocks noGrp="1"/>
          </p:cNvSpPr>
          <p:nvPr>
            <p:ph type="ctrTitle"/>
          </p:nvPr>
        </p:nvSpPr>
        <p:spPr>
          <a:xfrm>
            <a:off x="0" y="2503503"/>
            <a:ext cx="12192000" cy="2663301"/>
          </a:xfrm>
        </p:spPr>
        <p:txBody>
          <a:bodyPr>
            <a:noAutofit/>
          </a:bodyPr>
          <a:lstStyle/>
          <a:p>
            <a:pPr algn="l"/>
            <a:r>
              <a:rPr lang="en-US" sz="3600" dirty="0"/>
              <a:t>	</a:t>
            </a:r>
            <a:r>
              <a:rPr lang="en-GB" sz="3600" b="1" i="1" dirty="0"/>
              <a:t> def</a:t>
            </a:r>
            <a:r>
              <a:rPr lang="en-GB" sz="3600" dirty="0"/>
              <a:t> </a:t>
            </a:r>
            <a:r>
              <a:rPr lang="en-GB" sz="3600" dirty="0" err="1"/>
              <a:t>findTxts</a:t>
            </a:r>
            <a:r>
              <a:rPr lang="en-GB" sz="3600" dirty="0"/>
              <a:t>(path):</a:t>
            </a:r>
            <a:br>
              <a:rPr lang="en-GB" sz="3600" dirty="0"/>
            </a:br>
            <a:r>
              <a:rPr lang="en-GB" sz="3600" dirty="0"/>
              <a:t>		result = </a:t>
            </a:r>
            <a:r>
              <a:rPr lang="en-GB" sz="3600" dirty="0">
                <a:solidFill>
                  <a:schemeClr val="accent1"/>
                </a:solidFill>
              </a:rPr>
              <a:t>list()</a:t>
            </a:r>
            <a:br>
              <a:rPr lang="en-GB" sz="3600" dirty="0"/>
            </a:br>
            <a:r>
              <a:rPr lang="en-GB" sz="3600" dirty="0"/>
              <a:t>		</a:t>
            </a:r>
            <a:r>
              <a:rPr lang="en-US" sz="3600" dirty="0"/>
              <a:t>for root, </a:t>
            </a:r>
            <a:r>
              <a:rPr lang="en-US" sz="3600" dirty="0" err="1"/>
              <a:t>dirs</a:t>
            </a:r>
            <a:r>
              <a:rPr lang="en-US" sz="3600" dirty="0"/>
              <a:t>, files in </a:t>
            </a:r>
            <a:r>
              <a:rPr lang="en-US" sz="3600" dirty="0" err="1"/>
              <a:t>os.</a:t>
            </a:r>
            <a:r>
              <a:rPr lang="en-US" sz="3600" dirty="0" err="1">
                <a:solidFill>
                  <a:srgbClr val="FFFF00"/>
                </a:solidFill>
              </a:rPr>
              <a:t>walk</a:t>
            </a:r>
            <a:r>
              <a:rPr lang="en-US" sz="3600" dirty="0">
                <a:solidFill>
                  <a:srgbClr val="FFFF00"/>
                </a:solidFill>
              </a:rPr>
              <a:t>(</a:t>
            </a:r>
            <a:r>
              <a:rPr lang="en-US" sz="3600" dirty="0"/>
              <a:t>path</a:t>
            </a:r>
            <a:r>
              <a:rPr lang="en-US" sz="3600" dirty="0">
                <a:solidFill>
                  <a:srgbClr val="FFFF00"/>
                </a:solidFill>
              </a:rPr>
              <a:t>)</a:t>
            </a:r>
            <a:r>
              <a:rPr lang="en-US" sz="3600" dirty="0"/>
              <a:t>:</a:t>
            </a:r>
            <a:br>
              <a:rPr lang="en-US" sz="3600" dirty="0"/>
            </a:br>
            <a:r>
              <a:rPr lang="en-US" sz="3600" dirty="0"/>
              <a:t>			</a:t>
            </a:r>
            <a:r>
              <a:rPr lang="en-GB" sz="3600" dirty="0"/>
              <a:t>for file in files:</a:t>
            </a:r>
            <a:br>
              <a:rPr lang="en-GB" sz="3600" dirty="0"/>
            </a:br>
            <a:r>
              <a:rPr lang="en-GB" sz="3600" dirty="0"/>
              <a:t>				if </a:t>
            </a:r>
            <a:r>
              <a:rPr lang="en-GB" sz="3600" dirty="0" err="1"/>
              <a:t>file.</a:t>
            </a:r>
            <a:r>
              <a:rPr lang="en-GB" sz="3600" dirty="0" err="1">
                <a:solidFill>
                  <a:srgbClr val="FFFF00"/>
                </a:solidFill>
              </a:rPr>
              <a:t>endswith</a:t>
            </a:r>
            <a:r>
              <a:rPr lang="en-GB" sz="3600" dirty="0">
                <a:solidFill>
                  <a:srgbClr val="FFFF00"/>
                </a:solidFill>
              </a:rPr>
              <a:t>(</a:t>
            </a:r>
            <a:r>
              <a:rPr lang="en-GB" sz="3600" b="1" dirty="0">
                <a:solidFill>
                  <a:srgbClr val="FF0000"/>
                </a:solidFill>
              </a:rPr>
              <a:t>'</a:t>
            </a:r>
            <a:r>
              <a:rPr lang="en-GB" sz="3600" dirty="0">
                <a:solidFill>
                  <a:srgbClr val="FF0000"/>
                </a:solidFill>
              </a:rPr>
              <a:t>.txt</a:t>
            </a:r>
            <a:r>
              <a:rPr lang="en-GB" sz="3600" b="1" dirty="0">
                <a:solidFill>
                  <a:srgbClr val="FF0000"/>
                </a:solidFill>
              </a:rPr>
              <a:t>'</a:t>
            </a:r>
            <a:r>
              <a:rPr lang="en-GB" sz="3600" dirty="0">
                <a:solidFill>
                  <a:srgbClr val="FFFF00"/>
                </a:solidFill>
              </a:rPr>
              <a:t>)</a:t>
            </a:r>
            <a:r>
              <a:rPr lang="en-GB" sz="3600" dirty="0"/>
              <a:t>:</a:t>
            </a:r>
            <a:endParaRPr lang="en-US" sz="3600" dirty="0"/>
          </a:p>
        </p:txBody>
      </p:sp>
      <p:sp>
        <p:nvSpPr>
          <p:cNvPr id="12" name="TextBox 11">
            <a:extLst>
              <a:ext uri="{FF2B5EF4-FFF2-40B4-BE49-F238E27FC236}">
                <a16:creationId xmlns:a16="http://schemas.microsoft.com/office/drawing/2014/main" id="{B30F70B9-1814-4AD2-983D-5A69ABEA9750}"/>
              </a:ext>
            </a:extLst>
          </p:cNvPr>
          <p:cNvSpPr txBox="1"/>
          <p:nvPr/>
        </p:nvSpPr>
        <p:spPr>
          <a:xfrm>
            <a:off x="310718" y="337351"/>
            <a:ext cx="3604334" cy="2031325"/>
          </a:xfrm>
          <a:prstGeom prst="rect">
            <a:avLst/>
          </a:prstGeom>
          <a:noFill/>
        </p:spPr>
        <p:txBody>
          <a:bodyPr wrap="square" rtlCol="0">
            <a:spAutoFit/>
          </a:bodyPr>
          <a:lstStyle/>
          <a:p>
            <a:r>
              <a:rPr lang="en-US" dirty="0" err="1"/>
              <a:t>os.walk</a:t>
            </a:r>
            <a:r>
              <a:rPr lang="en-US" dirty="0"/>
              <a:t> returns </a:t>
            </a:r>
            <a:r>
              <a:rPr lang="en-GB" dirty="0"/>
              <a:t>the directory path, directory names, and file names. It scans </a:t>
            </a:r>
            <a:r>
              <a:rPr lang="en-US" dirty="0"/>
              <a:t>all the directories and subdirectories bottom-to-up.</a:t>
            </a:r>
          </a:p>
          <a:p>
            <a:r>
              <a:rPr lang="en-US" dirty="0"/>
              <a:t>Because we use only one directory, we go through the files in it and check if the files end in .txt</a:t>
            </a:r>
          </a:p>
        </p:txBody>
      </p:sp>
      <p:sp>
        <p:nvSpPr>
          <p:cNvPr id="3" name="TextBox 2">
            <a:extLst>
              <a:ext uri="{FF2B5EF4-FFF2-40B4-BE49-F238E27FC236}">
                <a16:creationId xmlns:a16="http://schemas.microsoft.com/office/drawing/2014/main" id="{BCD5473C-54CB-4DC3-8A16-71E792241936}"/>
              </a:ext>
            </a:extLst>
          </p:cNvPr>
          <p:cNvSpPr txBox="1"/>
          <p:nvPr/>
        </p:nvSpPr>
        <p:spPr>
          <a:xfrm>
            <a:off x="7386221" y="337351"/>
            <a:ext cx="4421080" cy="923330"/>
          </a:xfrm>
          <a:prstGeom prst="rect">
            <a:avLst/>
          </a:prstGeom>
          <a:noFill/>
        </p:spPr>
        <p:txBody>
          <a:bodyPr wrap="square" rtlCol="0">
            <a:spAutoFit/>
          </a:bodyPr>
          <a:lstStyle/>
          <a:p>
            <a:r>
              <a:rPr lang="en-US" dirty="0"/>
              <a:t>More details about </a:t>
            </a:r>
            <a:r>
              <a:rPr lang="en-US" dirty="0" err="1"/>
              <a:t>os.walk</a:t>
            </a:r>
            <a:r>
              <a:rPr lang="en-US" dirty="0"/>
              <a:t>() at https://www.tutorialspoint.com/python/os_walk.htm</a:t>
            </a:r>
            <a:endParaRPr lang="en-GB" dirty="0"/>
          </a:p>
        </p:txBody>
      </p:sp>
      <p:cxnSp>
        <p:nvCxnSpPr>
          <p:cNvPr id="5" name="Connector: Elbow 4">
            <a:extLst>
              <a:ext uri="{FF2B5EF4-FFF2-40B4-BE49-F238E27FC236}">
                <a16:creationId xmlns:a16="http://schemas.microsoft.com/office/drawing/2014/main" id="{F8EC1950-D1D8-4C1C-9B40-C191693D3B9E}"/>
              </a:ext>
            </a:extLst>
          </p:cNvPr>
          <p:cNvCxnSpPr>
            <a:cxnSpLocks/>
          </p:cNvCxnSpPr>
          <p:nvPr/>
        </p:nvCxnSpPr>
        <p:spPr>
          <a:xfrm>
            <a:off x="3908703" y="2492099"/>
            <a:ext cx="3779359" cy="1058969"/>
          </a:xfrm>
          <a:prstGeom prst="bentConnector3">
            <a:avLst>
              <a:gd name="adj1" fmla="val 100033"/>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B24EA9BC-8E35-4867-899B-E0858833901D}"/>
              </a:ext>
            </a:extLst>
          </p:cNvPr>
          <p:cNvCxnSpPr/>
          <p:nvPr/>
        </p:nvCxnSpPr>
        <p:spPr>
          <a:xfrm>
            <a:off x="3908703" y="2492099"/>
            <a:ext cx="0" cy="233346"/>
          </a:xfrm>
          <a:prstGeom prst="straightConnector1">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59954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2DC17-952A-4156-B66C-940CA01B5DF6}"/>
              </a:ext>
            </a:extLst>
          </p:cNvPr>
          <p:cNvSpPr>
            <a:spLocks noGrp="1"/>
          </p:cNvSpPr>
          <p:nvPr>
            <p:ph type="ctrTitle"/>
          </p:nvPr>
        </p:nvSpPr>
        <p:spPr>
          <a:xfrm>
            <a:off x="0" y="2503503"/>
            <a:ext cx="12192000" cy="2663301"/>
          </a:xfrm>
        </p:spPr>
        <p:txBody>
          <a:bodyPr>
            <a:noAutofit/>
          </a:bodyPr>
          <a:lstStyle/>
          <a:p>
            <a:pPr algn="l"/>
            <a:r>
              <a:rPr lang="en-US" sz="3600" dirty="0"/>
              <a:t>		</a:t>
            </a:r>
            <a:r>
              <a:rPr lang="en-US" sz="3600" dirty="0" err="1"/>
              <a:t>filePath</a:t>
            </a:r>
            <a:r>
              <a:rPr lang="en-US" sz="3600" dirty="0"/>
              <a:t> = </a:t>
            </a:r>
            <a:r>
              <a:rPr lang="en-US" sz="3600" b="1" i="1" dirty="0">
                <a:solidFill>
                  <a:schemeClr val="accent1"/>
                </a:solidFill>
              </a:rPr>
              <a:t>open</a:t>
            </a:r>
            <a:r>
              <a:rPr lang="en-US" sz="3600" dirty="0">
                <a:solidFill>
                  <a:schemeClr val="accent1"/>
                </a:solidFill>
              </a:rPr>
              <a:t>(</a:t>
            </a:r>
            <a:r>
              <a:rPr lang="en-US" sz="3600" b="1" dirty="0">
                <a:solidFill>
                  <a:srgbClr val="FF0000"/>
                </a:solidFill>
              </a:rPr>
              <a:t>'</a:t>
            </a:r>
            <a:r>
              <a:rPr lang="en-US" sz="3600" dirty="0" err="1">
                <a:solidFill>
                  <a:srgbClr val="FF0000"/>
                </a:solidFill>
              </a:rPr>
              <a:t>TextFiles</a:t>
            </a:r>
            <a:r>
              <a:rPr lang="en-US" sz="3600" dirty="0">
                <a:solidFill>
                  <a:srgbClr val="FF0000"/>
                </a:solidFill>
              </a:rPr>
              <a:t>/</a:t>
            </a:r>
            <a:r>
              <a:rPr lang="en-US" sz="3600" b="1" dirty="0">
                <a:solidFill>
                  <a:srgbClr val="FF0000"/>
                </a:solidFill>
              </a:rPr>
              <a:t>'</a:t>
            </a:r>
            <a:r>
              <a:rPr lang="en-US" sz="3600" dirty="0"/>
              <a:t>+</a:t>
            </a:r>
            <a:r>
              <a:rPr lang="en-US" sz="3600" dirty="0" err="1"/>
              <a:t>file,</a:t>
            </a:r>
            <a:r>
              <a:rPr lang="en-US" sz="3600" b="1" dirty="0" err="1">
                <a:solidFill>
                  <a:srgbClr val="FF0000"/>
                </a:solidFill>
              </a:rPr>
              <a:t>'</a:t>
            </a:r>
            <a:r>
              <a:rPr lang="en-US" sz="3600" dirty="0" err="1">
                <a:solidFill>
                  <a:srgbClr val="FF0000"/>
                </a:solidFill>
              </a:rPr>
              <a:t>r</a:t>
            </a:r>
            <a:r>
              <a:rPr lang="en-US" sz="3600" b="1" dirty="0">
                <a:solidFill>
                  <a:srgbClr val="FF0000"/>
                </a:solidFill>
              </a:rPr>
              <a:t>'</a:t>
            </a:r>
            <a:r>
              <a:rPr lang="en-US" sz="3600" dirty="0"/>
              <a:t>, encoding=</a:t>
            </a:r>
            <a:r>
              <a:rPr lang="en-US" sz="3600" b="1" dirty="0">
                <a:solidFill>
                  <a:srgbClr val="FF0000"/>
                </a:solidFill>
              </a:rPr>
              <a:t>'</a:t>
            </a:r>
            <a:r>
              <a:rPr lang="en-US" sz="3600" dirty="0">
                <a:solidFill>
                  <a:srgbClr val="FF0000"/>
                </a:solidFill>
              </a:rPr>
              <a:t>utf-8</a:t>
            </a:r>
            <a:r>
              <a:rPr lang="en-US" sz="3600" b="1" dirty="0">
                <a:solidFill>
                  <a:srgbClr val="FF0000"/>
                </a:solidFill>
              </a:rPr>
              <a:t>'</a:t>
            </a:r>
            <a:r>
              <a:rPr lang="en-US" sz="3600" dirty="0">
                <a:solidFill>
                  <a:schemeClr val="accent1"/>
                </a:solidFill>
              </a:rPr>
              <a:t>)</a:t>
            </a:r>
            <a:br>
              <a:rPr lang="en-US" sz="3600" dirty="0"/>
            </a:br>
            <a:r>
              <a:rPr lang="en-US" sz="3600" dirty="0"/>
              <a:t>         	text = </a:t>
            </a:r>
            <a:r>
              <a:rPr lang="en-US" sz="3600" dirty="0" err="1"/>
              <a:t>filePath.</a:t>
            </a:r>
            <a:r>
              <a:rPr lang="en-US" sz="3600" dirty="0" err="1">
                <a:solidFill>
                  <a:srgbClr val="FFFF00"/>
                </a:solidFill>
              </a:rPr>
              <a:t>read</a:t>
            </a:r>
            <a:r>
              <a:rPr lang="en-US" sz="3600" dirty="0">
                <a:solidFill>
                  <a:srgbClr val="FFFF00"/>
                </a:solidFill>
              </a:rPr>
              <a:t>()</a:t>
            </a:r>
            <a:br>
              <a:rPr lang="en-US" sz="3600" dirty="0"/>
            </a:br>
            <a:r>
              <a:rPr lang="en-US" sz="3600" dirty="0"/>
              <a:t>         	</a:t>
            </a:r>
            <a:r>
              <a:rPr lang="en-US" sz="3600" dirty="0" err="1"/>
              <a:t>result.</a:t>
            </a:r>
            <a:r>
              <a:rPr lang="en-US" sz="3600" dirty="0" err="1">
                <a:solidFill>
                  <a:srgbClr val="FFFF00"/>
                </a:solidFill>
              </a:rPr>
              <a:t>append</a:t>
            </a:r>
            <a:r>
              <a:rPr lang="en-US" sz="3600" dirty="0">
                <a:solidFill>
                  <a:srgbClr val="FFFF00"/>
                </a:solidFill>
              </a:rPr>
              <a:t>(</a:t>
            </a:r>
            <a:r>
              <a:rPr lang="en-US" sz="3600" dirty="0" err="1">
                <a:solidFill>
                  <a:schemeClr val="accent1"/>
                </a:solidFill>
              </a:rPr>
              <a:t>cleanText</a:t>
            </a:r>
            <a:r>
              <a:rPr lang="en-US" sz="3600" dirty="0">
                <a:solidFill>
                  <a:schemeClr val="accent1"/>
                </a:solidFill>
              </a:rPr>
              <a:t>(</a:t>
            </a:r>
            <a:r>
              <a:rPr lang="en-US" sz="3600" dirty="0"/>
              <a:t>text</a:t>
            </a:r>
            <a:r>
              <a:rPr lang="en-US" sz="3600" dirty="0">
                <a:solidFill>
                  <a:schemeClr val="accent1"/>
                </a:solidFill>
              </a:rPr>
              <a:t>)</a:t>
            </a:r>
            <a:r>
              <a:rPr lang="en-US" sz="3600" dirty="0">
                <a:solidFill>
                  <a:srgbClr val="FFFF00"/>
                </a:solidFill>
              </a:rPr>
              <a:t>)</a:t>
            </a:r>
            <a:br>
              <a:rPr lang="en-US" sz="3600" dirty="0"/>
            </a:br>
            <a:r>
              <a:rPr lang="en-US" sz="3600" dirty="0"/>
              <a:t>    return result</a:t>
            </a:r>
          </a:p>
        </p:txBody>
      </p:sp>
      <p:sp>
        <p:nvSpPr>
          <p:cNvPr id="12" name="TextBox 11">
            <a:extLst>
              <a:ext uri="{FF2B5EF4-FFF2-40B4-BE49-F238E27FC236}">
                <a16:creationId xmlns:a16="http://schemas.microsoft.com/office/drawing/2014/main" id="{B30F70B9-1814-4AD2-983D-5A69ABEA9750}"/>
              </a:ext>
            </a:extLst>
          </p:cNvPr>
          <p:cNvSpPr txBox="1"/>
          <p:nvPr/>
        </p:nvSpPr>
        <p:spPr>
          <a:xfrm>
            <a:off x="310718" y="337351"/>
            <a:ext cx="3604334" cy="2031325"/>
          </a:xfrm>
          <a:prstGeom prst="rect">
            <a:avLst/>
          </a:prstGeom>
          <a:noFill/>
        </p:spPr>
        <p:txBody>
          <a:bodyPr wrap="square" rtlCol="0">
            <a:spAutoFit/>
          </a:bodyPr>
          <a:lstStyle/>
          <a:p>
            <a:r>
              <a:rPr lang="en-US" dirty="0" err="1"/>
              <a:t>os.walk</a:t>
            </a:r>
            <a:r>
              <a:rPr lang="en-US" dirty="0"/>
              <a:t> returns </a:t>
            </a:r>
            <a:r>
              <a:rPr lang="en-GB" dirty="0"/>
              <a:t>the directory path, directory names, and file names. It scans </a:t>
            </a:r>
            <a:r>
              <a:rPr lang="en-US" dirty="0"/>
              <a:t>all the directories and subdirectories bottom-to-up.</a:t>
            </a:r>
          </a:p>
          <a:p>
            <a:r>
              <a:rPr lang="en-US" dirty="0"/>
              <a:t>Because we use only one directory, we go through the files in it and check if the files end in .txt</a:t>
            </a:r>
          </a:p>
        </p:txBody>
      </p:sp>
      <p:cxnSp>
        <p:nvCxnSpPr>
          <p:cNvPr id="17" name="Straight Arrow Connector 16">
            <a:extLst>
              <a:ext uri="{FF2B5EF4-FFF2-40B4-BE49-F238E27FC236}">
                <a16:creationId xmlns:a16="http://schemas.microsoft.com/office/drawing/2014/main" id="{B24EA9BC-8E35-4867-899B-E0858833901D}"/>
              </a:ext>
            </a:extLst>
          </p:cNvPr>
          <p:cNvCxnSpPr>
            <a:cxnSpLocks/>
          </p:cNvCxnSpPr>
          <p:nvPr/>
        </p:nvCxnSpPr>
        <p:spPr>
          <a:xfrm flipH="1">
            <a:off x="6891601" y="2565647"/>
            <a:ext cx="148391" cy="585926"/>
          </a:xfrm>
          <a:prstGeom prst="straightConnector1">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D4ED13F6-0BBB-4F14-AFEF-85EF23CF6301}"/>
              </a:ext>
            </a:extLst>
          </p:cNvPr>
          <p:cNvSpPr txBox="1"/>
          <p:nvPr/>
        </p:nvSpPr>
        <p:spPr>
          <a:xfrm>
            <a:off x="6891601" y="1691196"/>
            <a:ext cx="4551759" cy="369332"/>
          </a:xfrm>
          <a:prstGeom prst="rect">
            <a:avLst/>
          </a:prstGeom>
          <a:noFill/>
        </p:spPr>
        <p:txBody>
          <a:bodyPr wrap="none" rtlCol="0">
            <a:spAutoFit/>
          </a:bodyPr>
          <a:lstStyle/>
          <a:p>
            <a:r>
              <a:rPr lang="en-US" dirty="0"/>
              <a:t>This is the mode. ‘r’ is for mode set to reading.</a:t>
            </a:r>
            <a:endParaRPr lang="en-GB" dirty="0"/>
          </a:p>
        </p:txBody>
      </p:sp>
      <p:cxnSp>
        <p:nvCxnSpPr>
          <p:cNvPr id="10" name="Straight Arrow Connector 9">
            <a:extLst>
              <a:ext uri="{FF2B5EF4-FFF2-40B4-BE49-F238E27FC236}">
                <a16:creationId xmlns:a16="http://schemas.microsoft.com/office/drawing/2014/main" id="{EA56983B-E5FF-44D0-86E8-1D79CE167A86}"/>
              </a:ext>
            </a:extLst>
          </p:cNvPr>
          <p:cNvCxnSpPr>
            <a:cxnSpLocks/>
          </p:cNvCxnSpPr>
          <p:nvPr/>
        </p:nvCxnSpPr>
        <p:spPr>
          <a:xfrm flipH="1" flipV="1">
            <a:off x="2583403" y="5246703"/>
            <a:ext cx="452760" cy="639192"/>
          </a:xfrm>
          <a:prstGeom prst="straightConnector1">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8AB32747-5240-490A-A3CC-4367F3F564DD}"/>
              </a:ext>
            </a:extLst>
          </p:cNvPr>
          <p:cNvSpPr txBox="1"/>
          <p:nvPr/>
        </p:nvSpPr>
        <p:spPr>
          <a:xfrm>
            <a:off x="3142694" y="5743852"/>
            <a:ext cx="2015231" cy="923330"/>
          </a:xfrm>
          <a:prstGeom prst="rect">
            <a:avLst/>
          </a:prstGeom>
          <a:noFill/>
        </p:spPr>
        <p:txBody>
          <a:bodyPr wrap="square" rtlCol="0">
            <a:spAutoFit/>
          </a:bodyPr>
          <a:lstStyle/>
          <a:p>
            <a:r>
              <a:rPr lang="en-US" dirty="0"/>
              <a:t>Returns result of function and exists </a:t>
            </a:r>
            <a:r>
              <a:rPr lang="en-US" dirty="0" err="1"/>
              <a:t>findTxts</a:t>
            </a:r>
            <a:endParaRPr lang="en-GB" dirty="0"/>
          </a:p>
        </p:txBody>
      </p:sp>
      <p:cxnSp>
        <p:nvCxnSpPr>
          <p:cNvPr id="18" name="Straight Arrow Connector 17">
            <a:extLst>
              <a:ext uri="{FF2B5EF4-FFF2-40B4-BE49-F238E27FC236}">
                <a16:creationId xmlns:a16="http://schemas.microsoft.com/office/drawing/2014/main" id="{12D71BEC-3CC5-49CF-B9DA-EC136C88A309}"/>
              </a:ext>
            </a:extLst>
          </p:cNvPr>
          <p:cNvCxnSpPr/>
          <p:nvPr/>
        </p:nvCxnSpPr>
        <p:spPr>
          <a:xfrm flipH="1">
            <a:off x="5974672" y="3897297"/>
            <a:ext cx="2379215" cy="0"/>
          </a:xfrm>
          <a:prstGeom prst="straightConnector1">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EDA74FF3-BB2B-41B4-B5D9-1021B553178C}"/>
              </a:ext>
            </a:extLst>
          </p:cNvPr>
          <p:cNvSpPr txBox="1"/>
          <p:nvPr/>
        </p:nvSpPr>
        <p:spPr>
          <a:xfrm>
            <a:off x="8424909" y="3700658"/>
            <a:ext cx="2317072" cy="646331"/>
          </a:xfrm>
          <a:prstGeom prst="rect">
            <a:avLst/>
          </a:prstGeom>
          <a:noFill/>
        </p:spPr>
        <p:txBody>
          <a:bodyPr wrap="square" rtlCol="0">
            <a:spAutoFit/>
          </a:bodyPr>
          <a:lstStyle/>
          <a:p>
            <a:r>
              <a:rPr lang="en-US" dirty="0"/>
              <a:t>Reads the whole document</a:t>
            </a:r>
            <a:endParaRPr lang="en-GB" dirty="0"/>
          </a:p>
        </p:txBody>
      </p:sp>
      <p:cxnSp>
        <p:nvCxnSpPr>
          <p:cNvPr id="23" name="Straight Arrow Connector 22">
            <a:extLst>
              <a:ext uri="{FF2B5EF4-FFF2-40B4-BE49-F238E27FC236}">
                <a16:creationId xmlns:a16="http://schemas.microsoft.com/office/drawing/2014/main" id="{4CBB40F3-9D28-48EE-B21B-F87870877F1F}"/>
              </a:ext>
            </a:extLst>
          </p:cNvPr>
          <p:cNvCxnSpPr/>
          <p:nvPr/>
        </p:nvCxnSpPr>
        <p:spPr>
          <a:xfrm flipH="1" flipV="1">
            <a:off x="5974672" y="4793942"/>
            <a:ext cx="825623" cy="1091953"/>
          </a:xfrm>
          <a:prstGeom prst="straightConnector1">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E96BA745-A397-43A5-9986-C9D20320AE71}"/>
              </a:ext>
            </a:extLst>
          </p:cNvPr>
          <p:cNvSpPr txBox="1"/>
          <p:nvPr/>
        </p:nvSpPr>
        <p:spPr>
          <a:xfrm>
            <a:off x="7164279" y="5912528"/>
            <a:ext cx="2924840" cy="369332"/>
          </a:xfrm>
          <a:prstGeom prst="rect">
            <a:avLst/>
          </a:prstGeom>
          <a:noFill/>
        </p:spPr>
        <p:txBody>
          <a:bodyPr wrap="none" rtlCol="0">
            <a:spAutoFit/>
          </a:bodyPr>
          <a:lstStyle/>
          <a:p>
            <a:r>
              <a:rPr lang="en-US" dirty="0"/>
              <a:t>Function that cleans the text</a:t>
            </a:r>
            <a:endParaRPr lang="en-GB" dirty="0"/>
          </a:p>
        </p:txBody>
      </p:sp>
    </p:spTree>
    <p:extLst>
      <p:ext uri="{BB962C8B-B14F-4D97-AF65-F5344CB8AC3E}">
        <p14:creationId xmlns:p14="http://schemas.microsoft.com/office/powerpoint/2010/main" val="11807517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E2DBD-E8C7-4DA7-8F2B-17E52CB1DF70}"/>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8DEE3CF0-011C-474C-A562-3A0A14D336F3}"/>
              </a:ext>
            </a:extLst>
          </p:cNvPr>
          <p:cNvSpPr>
            <a:spLocks noGrp="1"/>
          </p:cNvSpPr>
          <p:nvPr>
            <p:ph idx="1"/>
          </p:nvPr>
        </p:nvSpPr>
        <p:spPr/>
        <p:txBody>
          <a:bodyPr/>
          <a:lstStyle/>
          <a:p>
            <a:endParaRPr lang="en-GB"/>
          </a:p>
        </p:txBody>
      </p:sp>
      <p:pic>
        <p:nvPicPr>
          <p:cNvPr id="4" name="Picture 3">
            <a:extLst>
              <a:ext uri="{FF2B5EF4-FFF2-40B4-BE49-F238E27FC236}">
                <a16:creationId xmlns:a16="http://schemas.microsoft.com/office/drawing/2014/main" id="{8024EDC1-05C7-4E68-8B17-6037B4153F0C}"/>
              </a:ext>
            </a:extLst>
          </p:cNvPr>
          <p:cNvPicPr>
            <a:picLocks noChangeAspect="1"/>
          </p:cNvPicPr>
          <p:nvPr/>
        </p:nvPicPr>
        <p:blipFill>
          <a:blip r:embed="rId2"/>
          <a:stretch>
            <a:fillRect/>
          </a:stretch>
        </p:blipFill>
        <p:spPr>
          <a:xfrm>
            <a:off x="0" y="496051"/>
            <a:ext cx="12192000" cy="6361949"/>
          </a:xfrm>
          <a:prstGeom prst="rect">
            <a:avLst/>
          </a:prstGeom>
        </p:spPr>
      </p:pic>
    </p:spTree>
    <p:extLst>
      <p:ext uri="{BB962C8B-B14F-4D97-AF65-F5344CB8AC3E}">
        <p14:creationId xmlns:p14="http://schemas.microsoft.com/office/powerpoint/2010/main" val="27229225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DB5917A-F92D-4804-B365-3E756D70432B}"/>
              </a:ext>
            </a:extLst>
          </p:cNvPr>
          <p:cNvPicPr>
            <a:picLocks noChangeAspect="1"/>
          </p:cNvPicPr>
          <p:nvPr/>
        </p:nvPicPr>
        <p:blipFill>
          <a:blip r:embed="rId3"/>
          <a:stretch>
            <a:fillRect/>
          </a:stretch>
        </p:blipFill>
        <p:spPr>
          <a:xfrm>
            <a:off x="0" y="1121044"/>
            <a:ext cx="12184570" cy="5736956"/>
          </a:xfrm>
          <a:prstGeom prst="rect">
            <a:avLst/>
          </a:prstGeom>
        </p:spPr>
      </p:pic>
    </p:spTree>
    <p:extLst>
      <p:ext uri="{BB962C8B-B14F-4D97-AF65-F5344CB8AC3E}">
        <p14:creationId xmlns:p14="http://schemas.microsoft.com/office/powerpoint/2010/main" val="42045603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2DC17-952A-4156-B66C-940CA01B5DF6}"/>
              </a:ext>
            </a:extLst>
          </p:cNvPr>
          <p:cNvSpPr>
            <a:spLocks noGrp="1"/>
          </p:cNvSpPr>
          <p:nvPr>
            <p:ph type="ctrTitle"/>
          </p:nvPr>
        </p:nvSpPr>
        <p:spPr>
          <a:xfrm>
            <a:off x="0" y="3141711"/>
            <a:ext cx="12192000" cy="1971827"/>
          </a:xfrm>
        </p:spPr>
        <p:txBody>
          <a:bodyPr>
            <a:noAutofit/>
          </a:bodyPr>
          <a:lstStyle/>
          <a:p>
            <a:pPr algn="l"/>
            <a:r>
              <a:rPr lang="en-US" sz="3600" dirty="0"/>
              <a:t>	</a:t>
            </a:r>
            <a:br>
              <a:rPr lang="en-US" sz="3600" dirty="0"/>
            </a:br>
            <a:r>
              <a:rPr lang="en-GB" sz="3600" b="1" i="1" dirty="0"/>
              <a:t>def</a:t>
            </a:r>
            <a:r>
              <a:rPr lang="en-GB" sz="3600" dirty="0"/>
              <a:t> </a:t>
            </a:r>
            <a:r>
              <a:rPr lang="en-GB" sz="3600" dirty="0" err="1"/>
              <a:t>cleanText</a:t>
            </a:r>
            <a:r>
              <a:rPr lang="en-GB" sz="3600" dirty="0"/>
              <a:t>(text):</a:t>
            </a:r>
            <a:br>
              <a:rPr lang="en-GB" dirty="0"/>
            </a:br>
            <a:r>
              <a:rPr lang="en-GB" sz="3600" dirty="0"/>
              <a:t>	</a:t>
            </a:r>
            <a:r>
              <a:rPr lang="en-US" sz="3600" dirty="0"/>
              <a:t>text = </a:t>
            </a:r>
            <a:r>
              <a:rPr lang="en-US" sz="3600" dirty="0" err="1"/>
              <a:t>text.</a:t>
            </a:r>
            <a:r>
              <a:rPr lang="en-US" sz="3600" dirty="0" err="1">
                <a:solidFill>
                  <a:srgbClr val="FFFF00"/>
                </a:solidFill>
              </a:rPr>
              <a:t>lower</a:t>
            </a:r>
            <a:r>
              <a:rPr lang="en-US" sz="3600" dirty="0">
                <a:solidFill>
                  <a:srgbClr val="FFFF00"/>
                </a:solidFill>
              </a:rPr>
              <a:t>()</a:t>
            </a:r>
            <a:br>
              <a:rPr lang="en-US" sz="3600" dirty="0"/>
            </a:br>
            <a:r>
              <a:rPr lang="en-US" sz="3600" dirty="0"/>
              <a:t>    	text = </a:t>
            </a:r>
            <a:r>
              <a:rPr lang="en-US" sz="3600" dirty="0" err="1"/>
              <a:t>re.</a:t>
            </a:r>
            <a:r>
              <a:rPr lang="en-US" sz="3600" dirty="0" err="1">
                <a:solidFill>
                  <a:srgbClr val="FFFF00"/>
                </a:solidFill>
              </a:rPr>
              <a:t>sub</a:t>
            </a:r>
            <a:r>
              <a:rPr lang="en-US" sz="3600" dirty="0">
                <a:solidFill>
                  <a:srgbClr val="FFFF00"/>
                </a:solidFill>
              </a:rPr>
              <a:t>(</a:t>
            </a:r>
            <a:r>
              <a:rPr lang="en-US" sz="3600" b="1" i="1" dirty="0"/>
              <a:t>r</a:t>
            </a:r>
            <a:r>
              <a:rPr lang="en-US" sz="3600" b="1" dirty="0">
                <a:solidFill>
                  <a:srgbClr val="FF0000"/>
                </a:solidFill>
              </a:rPr>
              <a:t>"</a:t>
            </a:r>
            <a:r>
              <a:rPr lang="en-US" sz="3600" dirty="0">
                <a:solidFill>
                  <a:srgbClr val="FF0000"/>
                </a:solidFill>
              </a:rPr>
              <a:t>[^A-Za-z—\-\'\’\ ]</a:t>
            </a:r>
            <a:r>
              <a:rPr lang="en-US" sz="3600" b="1" dirty="0">
                <a:solidFill>
                  <a:srgbClr val="FF0000"/>
                </a:solidFill>
              </a:rPr>
              <a:t>"</a:t>
            </a:r>
            <a:r>
              <a:rPr lang="en-US" sz="3600" dirty="0"/>
              <a:t>, </a:t>
            </a:r>
            <a:r>
              <a:rPr lang="en-US" sz="3600" b="1" dirty="0">
                <a:solidFill>
                  <a:srgbClr val="FF0000"/>
                </a:solidFill>
              </a:rPr>
              <a:t>'</a:t>
            </a:r>
            <a:r>
              <a:rPr lang="en-US" sz="3600" dirty="0">
                <a:solidFill>
                  <a:srgbClr val="FF0000"/>
                </a:solidFill>
              </a:rPr>
              <a:t> </a:t>
            </a:r>
            <a:r>
              <a:rPr lang="en-US" sz="3600" b="1" dirty="0">
                <a:solidFill>
                  <a:srgbClr val="FF0000"/>
                </a:solidFill>
              </a:rPr>
              <a:t>'</a:t>
            </a:r>
            <a:r>
              <a:rPr lang="en-US" sz="3600" dirty="0"/>
              <a:t>, text</a:t>
            </a:r>
            <a:r>
              <a:rPr lang="en-US" sz="3600" dirty="0">
                <a:solidFill>
                  <a:srgbClr val="FFFF00"/>
                </a:solidFill>
              </a:rPr>
              <a:t>)</a:t>
            </a:r>
            <a:br>
              <a:rPr lang="en-US" sz="3600" dirty="0"/>
            </a:br>
            <a:r>
              <a:rPr lang="en-US" sz="3600" dirty="0"/>
              <a:t>    	return </a:t>
            </a:r>
            <a:r>
              <a:rPr lang="en-US" sz="3600" dirty="0" err="1"/>
              <a:t>re.</a:t>
            </a:r>
            <a:r>
              <a:rPr lang="en-US" sz="3600" dirty="0" err="1">
                <a:solidFill>
                  <a:srgbClr val="FFFF00"/>
                </a:solidFill>
              </a:rPr>
              <a:t>sub</a:t>
            </a:r>
            <a:r>
              <a:rPr lang="en-US" sz="3600" dirty="0">
                <a:solidFill>
                  <a:srgbClr val="FFFF00"/>
                </a:solidFill>
              </a:rPr>
              <a:t>(</a:t>
            </a:r>
            <a:r>
              <a:rPr lang="en-US" sz="3600" b="1" i="1" dirty="0"/>
              <a:t>r</a:t>
            </a:r>
            <a:r>
              <a:rPr lang="en-US" sz="3600" b="1" dirty="0">
                <a:solidFill>
                  <a:srgbClr val="FF0000"/>
                </a:solidFill>
              </a:rPr>
              <a:t>"</a:t>
            </a:r>
            <a:r>
              <a:rPr lang="en-US" sz="3600" dirty="0">
                <a:solidFill>
                  <a:srgbClr val="FF0000"/>
                </a:solidFill>
              </a:rPr>
              <a:t>\s+</a:t>
            </a:r>
            <a:r>
              <a:rPr lang="en-US" sz="3600" b="1" dirty="0">
                <a:solidFill>
                  <a:srgbClr val="FF0000"/>
                </a:solidFill>
              </a:rPr>
              <a:t>"</a:t>
            </a:r>
            <a:r>
              <a:rPr lang="en-US" sz="3600" dirty="0"/>
              <a:t>,</a:t>
            </a:r>
            <a:r>
              <a:rPr lang="en-US" sz="3600" dirty="0">
                <a:solidFill>
                  <a:srgbClr val="FF0000"/>
                </a:solidFill>
              </a:rPr>
              <a:t> </a:t>
            </a:r>
            <a:r>
              <a:rPr lang="en-US" sz="3600" b="1" dirty="0">
                <a:solidFill>
                  <a:srgbClr val="FF0000"/>
                </a:solidFill>
              </a:rPr>
              <a:t>'</a:t>
            </a:r>
            <a:r>
              <a:rPr lang="en-US" sz="3600" dirty="0">
                <a:solidFill>
                  <a:srgbClr val="FF0000"/>
                </a:solidFill>
              </a:rPr>
              <a:t> </a:t>
            </a:r>
            <a:r>
              <a:rPr lang="en-US" sz="3600" b="1" dirty="0">
                <a:solidFill>
                  <a:srgbClr val="FF0000"/>
                </a:solidFill>
              </a:rPr>
              <a:t>'</a:t>
            </a:r>
            <a:r>
              <a:rPr lang="en-US" sz="3600" dirty="0"/>
              <a:t>, text</a:t>
            </a:r>
            <a:r>
              <a:rPr lang="en-US" sz="3600" dirty="0">
                <a:solidFill>
                  <a:srgbClr val="FFFF00"/>
                </a:solidFill>
              </a:rPr>
              <a:t>)</a:t>
            </a:r>
          </a:p>
        </p:txBody>
      </p:sp>
      <p:sp>
        <p:nvSpPr>
          <p:cNvPr id="12" name="TextBox 11">
            <a:extLst>
              <a:ext uri="{FF2B5EF4-FFF2-40B4-BE49-F238E27FC236}">
                <a16:creationId xmlns:a16="http://schemas.microsoft.com/office/drawing/2014/main" id="{B30F70B9-1814-4AD2-983D-5A69ABEA9750}"/>
              </a:ext>
            </a:extLst>
          </p:cNvPr>
          <p:cNvSpPr txBox="1"/>
          <p:nvPr/>
        </p:nvSpPr>
        <p:spPr>
          <a:xfrm>
            <a:off x="310718" y="337351"/>
            <a:ext cx="3604334" cy="1477328"/>
          </a:xfrm>
          <a:prstGeom prst="rect">
            <a:avLst/>
          </a:prstGeom>
          <a:noFill/>
        </p:spPr>
        <p:txBody>
          <a:bodyPr wrap="square" rtlCol="0">
            <a:spAutoFit/>
          </a:bodyPr>
          <a:lstStyle/>
          <a:p>
            <a:r>
              <a:rPr lang="en-US" dirty="0"/>
              <a:t>We are using the default </a:t>
            </a:r>
            <a:r>
              <a:rPr lang="en-US" dirty="0" err="1"/>
              <a:t>RegularExpression</a:t>
            </a:r>
            <a:r>
              <a:rPr lang="en-US" dirty="0"/>
              <a:t> library in python. </a:t>
            </a:r>
            <a:r>
              <a:rPr lang="en-US" dirty="0" err="1"/>
              <a:t>RegularExpression</a:t>
            </a:r>
            <a:r>
              <a:rPr lang="en-US" dirty="0"/>
              <a:t> are a way of finding pattern in text and doing different operations with it.</a:t>
            </a:r>
          </a:p>
        </p:txBody>
      </p:sp>
      <p:sp>
        <p:nvSpPr>
          <p:cNvPr id="3" name="TextBox 2">
            <a:extLst>
              <a:ext uri="{FF2B5EF4-FFF2-40B4-BE49-F238E27FC236}">
                <a16:creationId xmlns:a16="http://schemas.microsoft.com/office/drawing/2014/main" id="{BCD5473C-54CB-4DC3-8A16-71E792241936}"/>
              </a:ext>
            </a:extLst>
          </p:cNvPr>
          <p:cNvSpPr txBox="1"/>
          <p:nvPr/>
        </p:nvSpPr>
        <p:spPr>
          <a:xfrm>
            <a:off x="7386221" y="337351"/>
            <a:ext cx="3693111" cy="646331"/>
          </a:xfrm>
          <a:prstGeom prst="rect">
            <a:avLst/>
          </a:prstGeom>
          <a:noFill/>
        </p:spPr>
        <p:txBody>
          <a:bodyPr wrap="square" rtlCol="0">
            <a:spAutoFit/>
          </a:bodyPr>
          <a:lstStyle/>
          <a:p>
            <a:r>
              <a:rPr lang="en-US" dirty="0">
                <a:hlinkClick r:id="rId2"/>
              </a:rPr>
              <a:t>https://regexr.com/</a:t>
            </a:r>
            <a:r>
              <a:rPr lang="en-US" dirty="0"/>
              <a:t> is a good website for trying out regex</a:t>
            </a:r>
            <a:endParaRPr lang="en-GB" dirty="0"/>
          </a:p>
        </p:txBody>
      </p:sp>
      <p:cxnSp>
        <p:nvCxnSpPr>
          <p:cNvPr id="5" name="Straight Arrow Connector 4">
            <a:extLst>
              <a:ext uri="{FF2B5EF4-FFF2-40B4-BE49-F238E27FC236}">
                <a16:creationId xmlns:a16="http://schemas.microsoft.com/office/drawing/2014/main" id="{C5ABD56F-92E2-41DA-A26C-7440F794A492}"/>
              </a:ext>
            </a:extLst>
          </p:cNvPr>
          <p:cNvCxnSpPr/>
          <p:nvPr/>
        </p:nvCxnSpPr>
        <p:spPr>
          <a:xfrm flipH="1">
            <a:off x="4332303" y="2902999"/>
            <a:ext cx="656948" cy="754602"/>
          </a:xfrm>
          <a:prstGeom prst="straightConnector1">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C4447928-0FD0-47E8-BA42-FCB98906F7C5}"/>
              </a:ext>
            </a:extLst>
          </p:cNvPr>
          <p:cNvSpPr txBox="1"/>
          <p:nvPr/>
        </p:nvSpPr>
        <p:spPr>
          <a:xfrm>
            <a:off x="4829451" y="2155030"/>
            <a:ext cx="1748901" cy="646331"/>
          </a:xfrm>
          <a:prstGeom prst="rect">
            <a:avLst/>
          </a:prstGeom>
          <a:noFill/>
        </p:spPr>
        <p:txBody>
          <a:bodyPr wrap="square" rtlCol="0">
            <a:spAutoFit/>
          </a:bodyPr>
          <a:lstStyle/>
          <a:p>
            <a:r>
              <a:rPr lang="en-US" dirty="0"/>
              <a:t>Sets the text to lowercase</a:t>
            </a:r>
            <a:endParaRPr lang="en-GB" dirty="0"/>
          </a:p>
        </p:txBody>
      </p:sp>
      <p:cxnSp>
        <p:nvCxnSpPr>
          <p:cNvPr id="8" name="Straight Arrow Connector 7">
            <a:extLst>
              <a:ext uri="{FF2B5EF4-FFF2-40B4-BE49-F238E27FC236}">
                <a16:creationId xmlns:a16="http://schemas.microsoft.com/office/drawing/2014/main" id="{3063229A-58D7-4130-9CDB-7942C7F61D08}"/>
              </a:ext>
            </a:extLst>
          </p:cNvPr>
          <p:cNvCxnSpPr/>
          <p:nvPr/>
        </p:nvCxnSpPr>
        <p:spPr>
          <a:xfrm flipH="1">
            <a:off x="6684885" y="2627790"/>
            <a:ext cx="1100832" cy="1131449"/>
          </a:xfrm>
          <a:prstGeom prst="straightConnector1">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5498F0DF-77B9-47B5-866E-A98624D66658}"/>
              </a:ext>
            </a:extLst>
          </p:cNvPr>
          <p:cNvSpPr txBox="1"/>
          <p:nvPr/>
        </p:nvSpPr>
        <p:spPr>
          <a:xfrm>
            <a:off x="6969041" y="1776925"/>
            <a:ext cx="4864893" cy="923330"/>
          </a:xfrm>
          <a:prstGeom prst="rect">
            <a:avLst/>
          </a:prstGeom>
          <a:noFill/>
        </p:spPr>
        <p:txBody>
          <a:bodyPr wrap="square" rtlCol="0">
            <a:spAutoFit/>
          </a:bodyPr>
          <a:lstStyle/>
          <a:p>
            <a:r>
              <a:rPr lang="en-US" dirty="0"/>
              <a:t>Replaces all characters matching this pattern. In this case the pattern describes all the characters that are not letters, —, -, ‘, ’ or whitespace</a:t>
            </a:r>
            <a:endParaRPr lang="en-GB" dirty="0"/>
          </a:p>
        </p:txBody>
      </p:sp>
      <p:cxnSp>
        <p:nvCxnSpPr>
          <p:cNvPr id="11" name="Straight Arrow Connector 10">
            <a:extLst>
              <a:ext uri="{FF2B5EF4-FFF2-40B4-BE49-F238E27FC236}">
                <a16:creationId xmlns:a16="http://schemas.microsoft.com/office/drawing/2014/main" id="{A633E849-D6D6-46E6-800E-81512FC87458}"/>
              </a:ext>
            </a:extLst>
          </p:cNvPr>
          <p:cNvCxnSpPr/>
          <p:nvPr/>
        </p:nvCxnSpPr>
        <p:spPr>
          <a:xfrm flipH="1" flipV="1">
            <a:off x="4394447" y="5388746"/>
            <a:ext cx="594804" cy="834501"/>
          </a:xfrm>
          <a:prstGeom prst="straightConnector1">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48CD1FE9-8127-4FD9-89B3-69D3033DB358}"/>
              </a:ext>
            </a:extLst>
          </p:cNvPr>
          <p:cNvSpPr txBox="1"/>
          <p:nvPr/>
        </p:nvSpPr>
        <p:spPr>
          <a:xfrm>
            <a:off x="4900474" y="6214369"/>
            <a:ext cx="5314212" cy="369332"/>
          </a:xfrm>
          <a:prstGeom prst="rect">
            <a:avLst/>
          </a:prstGeom>
          <a:noFill/>
        </p:spPr>
        <p:txBody>
          <a:bodyPr wrap="none" rtlCol="0">
            <a:spAutoFit/>
          </a:bodyPr>
          <a:lstStyle/>
          <a:p>
            <a:r>
              <a:rPr lang="en-US" dirty="0"/>
              <a:t>Replace multiple instances of whitespace with just one</a:t>
            </a:r>
            <a:endParaRPr lang="en-GB" dirty="0"/>
          </a:p>
        </p:txBody>
      </p:sp>
    </p:spTree>
    <p:extLst>
      <p:ext uri="{BB962C8B-B14F-4D97-AF65-F5344CB8AC3E}">
        <p14:creationId xmlns:p14="http://schemas.microsoft.com/office/powerpoint/2010/main" val="19387928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3AE7E-6529-4B2B-B8FE-596F7EE36AC4}"/>
              </a:ext>
            </a:extLst>
          </p:cNvPr>
          <p:cNvSpPr>
            <a:spLocks noGrp="1"/>
          </p:cNvSpPr>
          <p:nvPr>
            <p:ph type="title"/>
          </p:nvPr>
        </p:nvSpPr>
        <p:spPr>
          <a:xfrm>
            <a:off x="5488165" y="2766218"/>
            <a:ext cx="10515600" cy="1325563"/>
          </a:xfrm>
        </p:spPr>
        <p:txBody>
          <a:bodyPr>
            <a:normAutofit/>
          </a:bodyPr>
          <a:lstStyle/>
          <a:p>
            <a:r>
              <a:rPr lang="en-US" sz="6000" dirty="0"/>
              <a:t>NPs</a:t>
            </a:r>
            <a:endParaRPr lang="en-GB" sz="6000" dirty="0"/>
          </a:p>
        </p:txBody>
      </p:sp>
    </p:spTree>
    <p:extLst>
      <p:ext uri="{BB962C8B-B14F-4D97-AF65-F5344CB8AC3E}">
        <p14:creationId xmlns:p14="http://schemas.microsoft.com/office/powerpoint/2010/main" val="12973055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2DC17-952A-4156-B66C-940CA01B5DF6}"/>
              </a:ext>
            </a:extLst>
          </p:cNvPr>
          <p:cNvSpPr>
            <a:spLocks noGrp="1"/>
          </p:cNvSpPr>
          <p:nvPr>
            <p:ph type="ctrTitle"/>
          </p:nvPr>
        </p:nvSpPr>
        <p:spPr>
          <a:xfrm>
            <a:off x="0" y="3107184"/>
            <a:ext cx="12686190" cy="1233418"/>
          </a:xfrm>
        </p:spPr>
        <p:txBody>
          <a:bodyPr>
            <a:noAutofit/>
          </a:bodyPr>
          <a:lstStyle/>
          <a:p>
            <a:pPr algn="l"/>
            <a:r>
              <a:rPr lang="en-US" sz="3500" dirty="0"/>
              <a:t>for doc in </a:t>
            </a:r>
            <a:r>
              <a:rPr lang="en-US" sz="3500" dirty="0" err="1"/>
              <a:t>nlp.pipe</a:t>
            </a:r>
            <a:r>
              <a:rPr lang="en-US" sz="3500" dirty="0"/>
              <a:t>(</a:t>
            </a:r>
            <a:r>
              <a:rPr lang="en-US" sz="3500" dirty="0" err="1"/>
              <a:t>findTxts</a:t>
            </a:r>
            <a:r>
              <a:rPr lang="en-US" sz="3500" dirty="0"/>
              <a:t>(</a:t>
            </a:r>
            <a:r>
              <a:rPr lang="en-US" sz="3500" b="1" dirty="0"/>
              <a:t>'</a:t>
            </a:r>
            <a:r>
              <a:rPr lang="en-US" sz="3500" dirty="0" err="1"/>
              <a:t>TextFiles</a:t>
            </a:r>
            <a:r>
              <a:rPr lang="en-US" sz="3500" b="1" dirty="0"/>
              <a:t>'</a:t>
            </a:r>
            <a:r>
              <a:rPr lang="en-US" sz="3500" dirty="0"/>
              <a:t>),</a:t>
            </a:r>
            <a:r>
              <a:rPr lang="en-US" sz="3500" dirty="0" err="1"/>
              <a:t>batch_size</a:t>
            </a:r>
            <a:r>
              <a:rPr lang="en-US" sz="3500" dirty="0"/>
              <a:t>=25,n_process=</a:t>
            </a:r>
            <a:r>
              <a:rPr lang="en-US" sz="3500" dirty="0">
                <a:solidFill>
                  <a:srgbClr val="FF0000"/>
                </a:solidFill>
              </a:rPr>
              <a:t>2</a:t>
            </a:r>
            <a:r>
              <a:rPr lang="en-US" sz="3500" dirty="0"/>
              <a:t>:</a:t>
            </a:r>
            <a:br>
              <a:rPr lang="en-US" sz="3500" dirty="0"/>
            </a:br>
            <a:r>
              <a:rPr lang="en-US" sz="3500" dirty="0"/>
              <a:t> 	</a:t>
            </a:r>
            <a:r>
              <a:rPr lang="en-US" sz="3500" dirty="0" err="1"/>
              <a:t>count.</a:t>
            </a:r>
            <a:r>
              <a:rPr lang="en-US" sz="3500" dirty="0" err="1">
                <a:solidFill>
                  <a:srgbClr val="FFFF00"/>
                </a:solidFill>
              </a:rPr>
              <a:t>extend</a:t>
            </a:r>
            <a:r>
              <a:rPr lang="en-US" sz="3500" dirty="0">
                <a:solidFill>
                  <a:srgbClr val="FFFF00"/>
                </a:solidFill>
              </a:rPr>
              <a:t>(</a:t>
            </a:r>
            <a:r>
              <a:rPr lang="en-US" sz="3500" dirty="0" err="1"/>
              <a:t>doc.noun_chunks</a:t>
            </a:r>
            <a:r>
              <a:rPr lang="en-US" sz="3500" dirty="0">
                <a:solidFill>
                  <a:srgbClr val="FFFF00"/>
                </a:solidFill>
              </a:rPr>
              <a:t>)</a:t>
            </a:r>
          </a:p>
        </p:txBody>
      </p:sp>
      <p:sp>
        <p:nvSpPr>
          <p:cNvPr id="12" name="TextBox 11">
            <a:extLst>
              <a:ext uri="{FF2B5EF4-FFF2-40B4-BE49-F238E27FC236}">
                <a16:creationId xmlns:a16="http://schemas.microsoft.com/office/drawing/2014/main" id="{B30F70B9-1814-4AD2-983D-5A69ABEA9750}"/>
              </a:ext>
            </a:extLst>
          </p:cNvPr>
          <p:cNvSpPr txBox="1"/>
          <p:nvPr/>
        </p:nvSpPr>
        <p:spPr>
          <a:xfrm>
            <a:off x="310718" y="337351"/>
            <a:ext cx="3604334" cy="2585323"/>
          </a:xfrm>
          <a:prstGeom prst="rect">
            <a:avLst/>
          </a:prstGeom>
          <a:noFill/>
        </p:spPr>
        <p:txBody>
          <a:bodyPr wrap="square" rtlCol="0">
            <a:spAutoFit/>
          </a:bodyPr>
          <a:lstStyle/>
          <a:p>
            <a:r>
              <a:rPr lang="en-US" dirty="0" err="1"/>
              <a:t>noun_chunks</a:t>
            </a:r>
            <a:r>
              <a:rPr lang="en-US" dirty="0"/>
              <a:t> will access the base NPs found in the text. </a:t>
            </a:r>
            <a:r>
              <a:rPr lang="en-GB" dirty="0"/>
              <a:t>The extracted NPs are of type base noun phrase, or “NP chunk”, which is a noun phrase that does not permit other NPs to be nested within it – so no NP-level coordination, no prepositional phrases, and no relative clauses</a:t>
            </a:r>
          </a:p>
        </p:txBody>
      </p:sp>
      <p:sp>
        <p:nvSpPr>
          <p:cNvPr id="10" name="TextBox 9">
            <a:extLst>
              <a:ext uri="{FF2B5EF4-FFF2-40B4-BE49-F238E27FC236}">
                <a16:creationId xmlns:a16="http://schemas.microsoft.com/office/drawing/2014/main" id="{DF5F1637-3ED4-4A13-9300-EFC9592FC018}"/>
              </a:ext>
            </a:extLst>
          </p:cNvPr>
          <p:cNvSpPr txBox="1"/>
          <p:nvPr/>
        </p:nvSpPr>
        <p:spPr>
          <a:xfrm>
            <a:off x="8990121" y="1003355"/>
            <a:ext cx="2565647" cy="923330"/>
          </a:xfrm>
          <a:prstGeom prst="rect">
            <a:avLst/>
          </a:prstGeom>
          <a:noFill/>
        </p:spPr>
        <p:txBody>
          <a:bodyPr wrap="square" rtlCol="0">
            <a:spAutoFit/>
          </a:bodyPr>
          <a:lstStyle/>
          <a:p>
            <a:r>
              <a:rPr lang="en-US" dirty="0"/>
              <a:t>2 processes will run at the same time to process text</a:t>
            </a:r>
            <a:endParaRPr lang="en-GB" dirty="0"/>
          </a:p>
        </p:txBody>
      </p:sp>
      <p:cxnSp>
        <p:nvCxnSpPr>
          <p:cNvPr id="8" name="Straight Arrow Connector 7">
            <a:extLst>
              <a:ext uri="{FF2B5EF4-FFF2-40B4-BE49-F238E27FC236}">
                <a16:creationId xmlns:a16="http://schemas.microsoft.com/office/drawing/2014/main" id="{991460C6-913C-45FC-AD80-648C52749C9E}"/>
              </a:ext>
            </a:extLst>
          </p:cNvPr>
          <p:cNvCxnSpPr>
            <a:cxnSpLocks/>
            <a:stCxn id="10" idx="2"/>
          </p:cNvCxnSpPr>
          <p:nvPr/>
        </p:nvCxnSpPr>
        <p:spPr>
          <a:xfrm>
            <a:off x="10272945" y="1926685"/>
            <a:ext cx="504546" cy="1502315"/>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757595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2DC17-952A-4156-B66C-940CA01B5DF6}"/>
              </a:ext>
            </a:extLst>
          </p:cNvPr>
          <p:cNvSpPr>
            <a:spLocks noGrp="1"/>
          </p:cNvSpPr>
          <p:nvPr>
            <p:ph type="ctrTitle"/>
          </p:nvPr>
        </p:nvSpPr>
        <p:spPr>
          <a:xfrm>
            <a:off x="0" y="2840853"/>
            <a:ext cx="12192000" cy="669109"/>
          </a:xfrm>
        </p:spPr>
        <p:txBody>
          <a:bodyPr>
            <a:normAutofit/>
          </a:bodyPr>
          <a:lstStyle/>
          <a:p>
            <a:r>
              <a:rPr lang="en-GB" sz="3600" dirty="0"/>
              <a:t>tokenizer = Tokenizer(</a:t>
            </a:r>
            <a:r>
              <a:rPr lang="en-GB" sz="3600" dirty="0" err="1"/>
              <a:t>nlp.vocab</a:t>
            </a:r>
            <a:r>
              <a:rPr lang="en-GB" sz="3600" dirty="0"/>
              <a:t>)</a:t>
            </a:r>
          </a:p>
        </p:txBody>
      </p:sp>
      <p:sp>
        <p:nvSpPr>
          <p:cNvPr id="12" name="TextBox 11">
            <a:extLst>
              <a:ext uri="{FF2B5EF4-FFF2-40B4-BE49-F238E27FC236}">
                <a16:creationId xmlns:a16="http://schemas.microsoft.com/office/drawing/2014/main" id="{B30F70B9-1814-4AD2-983D-5A69ABEA9750}"/>
              </a:ext>
            </a:extLst>
          </p:cNvPr>
          <p:cNvSpPr txBox="1"/>
          <p:nvPr/>
        </p:nvSpPr>
        <p:spPr>
          <a:xfrm>
            <a:off x="310718" y="337351"/>
            <a:ext cx="3604334" cy="2585323"/>
          </a:xfrm>
          <a:prstGeom prst="rect">
            <a:avLst/>
          </a:prstGeom>
          <a:noFill/>
        </p:spPr>
        <p:txBody>
          <a:bodyPr wrap="square" rtlCol="0">
            <a:spAutoFit/>
          </a:bodyPr>
          <a:lstStyle/>
          <a:p>
            <a:r>
              <a:rPr lang="en-US" dirty="0"/>
              <a:t>This line of code creates the tokenizer based on the vocabulary available in the model. It helps in tokenization because you are telling the computer that word constructs like “don’t” exist.</a:t>
            </a:r>
          </a:p>
          <a:p>
            <a:r>
              <a:rPr lang="en-US" dirty="0"/>
              <a:t>Bonus: It makes the code run faster because we are using only parts of Spacy</a:t>
            </a:r>
            <a:endParaRPr lang="en-GB" dirty="0"/>
          </a:p>
        </p:txBody>
      </p:sp>
    </p:spTree>
    <p:extLst>
      <p:ext uri="{BB962C8B-B14F-4D97-AF65-F5344CB8AC3E}">
        <p14:creationId xmlns:p14="http://schemas.microsoft.com/office/powerpoint/2010/main" val="39593380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49968-6FA0-4B62-B0DA-4152455F1F3B}"/>
              </a:ext>
            </a:extLst>
          </p:cNvPr>
          <p:cNvSpPr>
            <a:spLocks noGrp="1"/>
          </p:cNvSpPr>
          <p:nvPr>
            <p:ph type="title"/>
          </p:nvPr>
        </p:nvSpPr>
        <p:spPr/>
        <p:txBody>
          <a:bodyPr/>
          <a:lstStyle/>
          <a:p>
            <a:r>
              <a:rPr lang="en-US" dirty="0"/>
              <a:t>Spacy (</a:t>
            </a:r>
            <a:r>
              <a:rPr lang="en-US" dirty="0">
                <a:hlinkClick r:id="rId2"/>
              </a:rPr>
              <a:t>https://spacy.io/usage/spacy-101</a:t>
            </a:r>
            <a:r>
              <a:rPr lang="en-US" dirty="0"/>
              <a:t> )</a:t>
            </a:r>
            <a:endParaRPr lang="en-GB" dirty="0"/>
          </a:p>
        </p:txBody>
      </p:sp>
      <p:pic>
        <p:nvPicPr>
          <p:cNvPr id="4" name="Content Placeholder 3">
            <a:extLst>
              <a:ext uri="{FF2B5EF4-FFF2-40B4-BE49-F238E27FC236}">
                <a16:creationId xmlns:a16="http://schemas.microsoft.com/office/drawing/2014/main" id="{09358B2B-DA87-4177-BF11-DDCCE34D8ADC}"/>
              </a:ext>
            </a:extLst>
          </p:cNvPr>
          <p:cNvPicPr>
            <a:picLocks noGrp="1" noChangeAspect="1"/>
          </p:cNvPicPr>
          <p:nvPr>
            <p:ph idx="1"/>
          </p:nvPr>
        </p:nvPicPr>
        <p:blipFill>
          <a:blip r:embed="rId3"/>
          <a:stretch>
            <a:fillRect/>
          </a:stretch>
        </p:blipFill>
        <p:spPr>
          <a:xfrm>
            <a:off x="987490" y="2897058"/>
            <a:ext cx="6838950" cy="1381125"/>
          </a:xfrm>
          <a:prstGeom prst="rect">
            <a:avLst/>
          </a:prstGeom>
        </p:spPr>
      </p:pic>
      <p:sp>
        <p:nvSpPr>
          <p:cNvPr id="5" name="TextBox 4">
            <a:extLst>
              <a:ext uri="{FF2B5EF4-FFF2-40B4-BE49-F238E27FC236}">
                <a16:creationId xmlns:a16="http://schemas.microsoft.com/office/drawing/2014/main" id="{70C9E7D9-8839-4DA6-867D-00CD792C97FB}"/>
              </a:ext>
            </a:extLst>
          </p:cNvPr>
          <p:cNvSpPr txBox="1"/>
          <p:nvPr/>
        </p:nvSpPr>
        <p:spPr>
          <a:xfrm>
            <a:off x="847531" y="1716548"/>
            <a:ext cx="10909040" cy="923330"/>
          </a:xfrm>
          <a:prstGeom prst="rect">
            <a:avLst/>
          </a:prstGeom>
          <a:noFill/>
        </p:spPr>
        <p:txBody>
          <a:bodyPr wrap="square" rtlCol="0">
            <a:spAutoFit/>
          </a:bodyPr>
          <a:lstStyle/>
          <a:p>
            <a:r>
              <a:rPr lang="en-US" dirty="0"/>
              <a:t>In texToDict.py we are using only the tagger. In a complete pipe, there are multiple phases. The tokenizer is always the first step. Then it is followed by the tagger, parser, etc. For example, the tagger detects which part of speech it is and then the parser will make the link between the different parts of speech in the sentence.</a:t>
            </a:r>
            <a:endParaRPr lang="en-GB" dirty="0"/>
          </a:p>
        </p:txBody>
      </p:sp>
      <p:sp>
        <p:nvSpPr>
          <p:cNvPr id="6" name="TextBox 5">
            <a:extLst>
              <a:ext uri="{FF2B5EF4-FFF2-40B4-BE49-F238E27FC236}">
                <a16:creationId xmlns:a16="http://schemas.microsoft.com/office/drawing/2014/main" id="{9C2F75C7-90D4-4660-83B4-0ABB60DAFC77}"/>
              </a:ext>
            </a:extLst>
          </p:cNvPr>
          <p:cNvSpPr txBox="1"/>
          <p:nvPr/>
        </p:nvSpPr>
        <p:spPr>
          <a:xfrm>
            <a:off x="987490" y="4702629"/>
            <a:ext cx="10543977" cy="369332"/>
          </a:xfrm>
          <a:prstGeom prst="rect">
            <a:avLst/>
          </a:prstGeom>
          <a:noFill/>
        </p:spPr>
        <p:txBody>
          <a:bodyPr wrap="none" rtlCol="0">
            <a:spAutoFit/>
          </a:bodyPr>
          <a:lstStyle/>
          <a:p>
            <a:r>
              <a:rPr lang="en-US" dirty="0"/>
              <a:t>After the whole pipe is done, then the result is the doc object that can be used to extract the information from.</a:t>
            </a:r>
            <a:endParaRPr lang="en-GB" dirty="0"/>
          </a:p>
        </p:txBody>
      </p:sp>
    </p:spTree>
    <p:extLst>
      <p:ext uri="{BB962C8B-B14F-4D97-AF65-F5344CB8AC3E}">
        <p14:creationId xmlns:p14="http://schemas.microsoft.com/office/powerpoint/2010/main" val="20770255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2DC17-952A-4156-B66C-940CA01B5DF6}"/>
              </a:ext>
            </a:extLst>
          </p:cNvPr>
          <p:cNvSpPr>
            <a:spLocks noGrp="1"/>
          </p:cNvSpPr>
          <p:nvPr>
            <p:ph type="ctrTitle"/>
          </p:nvPr>
        </p:nvSpPr>
        <p:spPr>
          <a:xfrm>
            <a:off x="-247095" y="3429000"/>
            <a:ext cx="12686190" cy="647491"/>
          </a:xfrm>
        </p:spPr>
        <p:txBody>
          <a:bodyPr>
            <a:noAutofit/>
          </a:bodyPr>
          <a:lstStyle/>
          <a:p>
            <a:r>
              <a:rPr lang="en-US" sz="3500" dirty="0"/>
              <a:t> df = </a:t>
            </a:r>
            <a:r>
              <a:rPr lang="en-US" sz="3500" dirty="0" err="1"/>
              <a:t>pd.</a:t>
            </a:r>
            <a:r>
              <a:rPr lang="en-US" sz="3500" dirty="0" err="1">
                <a:solidFill>
                  <a:srgbClr val="FFFF00"/>
                </a:solidFill>
              </a:rPr>
              <a:t>DataFrame</a:t>
            </a:r>
            <a:r>
              <a:rPr lang="en-US" sz="3500" dirty="0">
                <a:solidFill>
                  <a:srgbClr val="FFFF00"/>
                </a:solidFill>
              </a:rPr>
              <a:t>(</a:t>
            </a:r>
            <a:r>
              <a:rPr lang="en-US" sz="3500" dirty="0"/>
              <a:t>{</a:t>
            </a:r>
            <a:r>
              <a:rPr lang="en-US" sz="3500" dirty="0">
                <a:solidFill>
                  <a:srgbClr val="FF0000"/>
                </a:solidFill>
              </a:rPr>
              <a:t>'NP'</a:t>
            </a:r>
            <a:r>
              <a:rPr lang="en-US" sz="3500" dirty="0"/>
              <a:t>: count}</a:t>
            </a:r>
            <a:r>
              <a:rPr lang="en-US" sz="3500" dirty="0">
                <a:solidFill>
                  <a:srgbClr val="FFFF00"/>
                </a:solidFill>
              </a:rPr>
              <a:t>)</a:t>
            </a:r>
          </a:p>
        </p:txBody>
      </p:sp>
      <p:sp>
        <p:nvSpPr>
          <p:cNvPr id="12" name="TextBox 11">
            <a:extLst>
              <a:ext uri="{FF2B5EF4-FFF2-40B4-BE49-F238E27FC236}">
                <a16:creationId xmlns:a16="http://schemas.microsoft.com/office/drawing/2014/main" id="{B30F70B9-1814-4AD2-983D-5A69ABEA9750}"/>
              </a:ext>
            </a:extLst>
          </p:cNvPr>
          <p:cNvSpPr txBox="1"/>
          <p:nvPr/>
        </p:nvSpPr>
        <p:spPr>
          <a:xfrm>
            <a:off x="310718" y="337351"/>
            <a:ext cx="3604334" cy="2031325"/>
          </a:xfrm>
          <a:prstGeom prst="rect">
            <a:avLst/>
          </a:prstGeom>
          <a:noFill/>
        </p:spPr>
        <p:txBody>
          <a:bodyPr wrap="square" rtlCol="0">
            <a:spAutoFit/>
          </a:bodyPr>
          <a:lstStyle/>
          <a:p>
            <a:r>
              <a:rPr lang="en-US" dirty="0"/>
              <a:t>A </a:t>
            </a:r>
            <a:r>
              <a:rPr lang="en-US" dirty="0" err="1"/>
              <a:t>dataframe</a:t>
            </a:r>
            <a:r>
              <a:rPr lang="en-US" dirty="0"/>
              <a:t> is a data structure that holds tabular data. Due to a problem in comparing the different strings that came as a result from </a:t>
            </a:r>
            <a:r>
              <a:rPr lang="en-US" dirty="0" err="1"/>
              <a:t>noun_chunks</a:t>
            </a:r>
            <a:r>
              <a:rPr lang="en-US" dirty="0"/>
              <a:t>, we will save the results in a </a:t>
            </a:r>
            <a:r>
              <a:rPr lang="en-US" dirty="0" err="1"/>
              <a:t>dataframe</a:t>
            </a:r>
            <a:r>
              <a:rPr lang="en-US" dirty="0"/>
              <a:t> and then count up each unique NP.</a:t>
            </a:r>
            <a:endParaRPr lang="en-GB" dirty="0"/>
          </a:p>
        </p:txBody>
      </p:sp>
      <p:pic>
        <p:nvPicPr>
          <p:cNvPr id="3" name="Picture 2">
            <a:extLst>
              <a:ext uri="{FF2B5EF4-FFF2-40B4-BE49-F238E27FC236}">
                <a16:creationId xmlns:a16="http://schemas.microsoft.com/office/drawing/2014/main" id="{6F2806F8-39CC-4C3E-9D1E-8EAC3F0E66F2}"/>
              </a:ext>
            </a:extLst>
          </p:cNvPr>
          <p:cNvPicPr>
            <a:picLocks noChangeAspect="1"/>
          </p:cNvPicPr>
          <p:nvPr/>
        </p:nvPicPr>
        <p:blipFill>
          <a:blip r:embed="rId2"/>
          <a:stretch>
            <a:fillRect/>
          </a:stretch>
        </p:blipFill>
        <p:spPr>
          <a:xfrm>
            <a:off x="4933395" y="450282"/>
            <a:ext cx="2819400" cy="1066800"/>
          </a:xfrm>
          <a:prstGeom prst="rect">
            <a:avLst/>
          </a:prstGeom>
        </p:spPr>
      </p:pic>
      <p:sp>
        <p:nvSpPr>
          <p:cNvPr id="5" name="TextBox 4">
            <a:extLst>
              <a:ext uri="{FF2B5EF4-FFF2-40B4-BE49-F238E27FC236}">
                <a16:creationId xmlns:a16="http://schemas.microsoft.com/office/drawing/2014/main" id="{3DE07EE0-F995-4494-B107-DAE2E6D34ED3}"/>
              </a:ext>
            </a:extLst>
          </p:cNvPr>
          <p:cNvSpPr txBox="1"/>
          <p:nvPr/>
        </p:nvSpPr>
        <p:spPr>
          <a:xfrm>
            <a:off x="8389398" y="550416"/>
            <a:ext cx="3568823" cy="646331"/>
          </a:xfrm>
          <a:prstGeom prst="rect">
            <a:avLst/>
          </a:prstGeom>
          <a:noFill/>
        </p:spPr>
        <p:txBody>
          <a:bodyPr wrap="square" rtlCol="0">
            <a:spAutoFit/>
          </a:bodyPr>
          <a:lstStyle/>
          <a:p>
            <a:r>
              <a:rPr lang="en-US" dirty="0"/>
              <a:t>A </a:t>
            </a:r>
            <a:r>
              <a:rPr lang="en-US" dirty="0" err="1"/>
              <a:t>dataframe</a:t>
            </a:r>
            <a:r>
              <a:rPr lang="en-US" dirty="0"/>
              <a:t> receives a dictionary as the definition for its structure.</a:t>
            </a:r>
            <a:endParaRPr lang="en-GB" dirty="0"/>
          </a:p>
        </p:txBody>
      </p:sp>
      <p:sp>
        <p:nvSpPr>
          <p:cNvPr id="6" name="TextBox 5">
            <a:extLst>
              <a:ext uri="{FF2B5EF4-FFF2-40B4-BE49-F238E27FC236}">
                <a16:creationId xmlns:a16="http://schemas.microsoft.com/office/drawing/2014/main" id="{11405399-C17C-4ECE-B006-D37BD42B59E7}"/>
              </a:ext>
            </a:extLst>
          </p:cNvPr>
          <p:cNvSpPr txBox="1"/>
          <p:nvPr/>
        </p:nvSpPr>
        <p:spPr>
          <a:xfrm>
            <a:off x="807868" y="4483223"/>
            <a:ext cx="4743222" cy="369332"/>
          </a:xfrm>
          <a:prstGeom prst="rect">
            <a:avLst/>
          </a:prstGeom>
          <a:noFill/>
        </p:spPr>
        <p:txBody>
          <a:bodyPr wrap="none" rtlCol="0">
            <a:spAutoFit/>
          </a:bodyPr>
          <a:lstStyle/>
          <a:p>
            <a:r>
              <a:rPr lang="en-US" dirty="0"/>
              <a:t>The result of this is a table that contains each NP</a:t>
            </a:r>
            <a:endParaRPr lang="en-GB" dirty="0"/>
          </a:p>
        </p:txBody>
      </p:sp>
      <p:pic>
        <p:nvPicPr>
          <p:cNvPr id="7" name="Picture 6">
            <a:extLst>
              <a:ext uri="{FF2B5EF4-FFF2-40B4-BE49-F238E27FC236}">
                <a16:creationId xmlns:a16="http://schemas.microsoft.com/office/drawing/2014/main" id="{5F0144DD-8AEC-46B6-884E-EA4EFCB5A2BE}"/>
              </a:ext>
            </a:extLst>
          </p:cNvPr>
          <p:cNvPicPr>
            <a:picLocks noChangeAspect="1"/>
          </p:cNvPicPr>
          <p:nvPr/>
        </p:nvPicPr>
        <p:blipFill>
          <a:blip r:embed="rId3"/>
          <a:stretch>
            <a:fillRect/>
          </a:stretch>
        </p:blipFill>
        <p:spPr>
          <a:xfrm>
            <a:off x="924115" y="4852555"/>
            <a:ext cx="4179730" cy="1852129"/>
          </a:xfrm>
          <a:prstGeom prst="rect">
            <a:avLst/>
          </a:prstGeom>
        </p:spPr>
      </p:pic>
    </p:spTree>
    <p:extLst>
      <p:ext uri="{BB962C8B-B14F-4D97-AF65-F5344CB8AC3E}">
        <p14:creationId xmlns:p14="http://schemas.microsoft.com/office/powerpoint/2010/main" val="13079577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2DC17-952A-4156-B66C-940CA01B5DF6}"/>
              </a:ext>
            </a:extLst>
          </p:cNvPr>
          <p:cNvSpPr>
            <a:spLocks noGrp="1"/>
          </p:cNvSpPr>
          <p:nvPr>
            <p:ph type="ctrTitle"/>
          </p:nvPr>
        </p:nvSpPr>
        <p:spPr>
          <a:xfrm>
            <a:off x="-247095" y="3429000"/>
            <a:ext cx="12686190" cy="647491"/>
          </a:xfrm>
        </p:spPr>
        <p:txBody>
          <a:bodyPr>
            <a:noAutofit/>
          </a:bodyPr>
          <a:lstStyle/>
          <a:p>
            <a:r>
              <a:rPr lang="en-US" sz="3500" dirty="0"/>
              <a:t> df[</a:t>
            </a:r>
            <a:r>
              <a:rPr lang="en-US" sz="3500" dirty="0">
                <a:solidFill>
                  <a:srgbClr val="FF0000"/>
                </a:solidFill>
              </a:rPr>
              <a:t>'count'</a:t>
            </a:r>
            <a:r>
              <a:rPr lang="en-US" sz="3500" dirty="0"/>
              <a:t>] = </a:t>
            </a:r>
            <a:r>
              <a:rPr lang="en-US" sz="3500" dirty="0">
                <a:solidFill>
                  <a:srgbClr val="FF0000"/>
                </a:solidFill>
              </a:rPr>
              <a:t>1</a:t>
            </a:r>
          </a:p>
        </p:txBody>
      </p:sp>
      <p:sp>
        <p:nvSpPr>
          <p:cNvPr id="12" name="TextBox 11">
            <a:extLst>
              <a:ext uri="{FF2B5EF4-FFF2-40B4-BE49-F238E27FC236}">
                <a16:creationId xmlns:a16="http://schemas.microsoft.com/office/drawing/2014/main" id="{B30F70B9-1814-4AD2-983D-5A69ABEA9750}"/>
              </a:ext>
            </a:extLst>
          </p:cNvPr>
          <p:cNvSpPr txBox="1"/>
          <p:nvPr/>
        </p:nvSpPr>
        <p:spPr>
          <a:xfrm>
            <a:off x="310718" y="337351"/>
            <a:ext cx="3604334" cy="1477328"/>
          </a:xfrm>
          <a:prstGeom prst="rect">
            <a:avLst/>
          </a:prstGeom>
          <a:noFill/>
        </p:spPr>
        <p:txBody>
          <a:bodyPr wrap="square" rtlCol="0">
            <a:spAutoFit/>
          </a:bodyPr>
          <a:lstStyle/>
          <a:p>
            <a:r>
              <a:rPr lang="en-US" dirty="0"/>
              <a:t>We want two column in the </a:t>
            </a:r>
            <a:r>
              <a:rPr lang="en-US" dirty="0" err="1"/>
              <a:t>dataframe</a:t>
            </a:r>
            <a:r>
              <a:rPr lang="en-US" dirty="0"/>
              <a:t>. One with the NP and one with the count. To achieve this, we set the next column to be 1 for row in the first column</a:t>
            </a:r>
            <a:endParaRPr lang="en-GB" dirty="0"/>
          </a:p>
        </p:txBody>
      </p:sp>
      <p:sp>
        <p:nvSpPr>
          <p:cNvPr id="5" name="TextBox 4">
            <a:extLst>
              <a:ext uri="{FF2B5EF4-FFF2-40B4-BE49-F238E27FC236}">
                <a16:creationId xmlns:a16="http://schemas.microsoft.com/office/drawing/2014/main" id="{3DE07EE0-F995-4494-B107-DAE2E6D34ED3}"/>
              </a:ext>
            </a:extLst>
          </p:cNvPr>
          <p:cNvSpPr txBox="1"/>
          <p:nvPr/>
        </p:nvSpPr>
        <p:spPr>
          <a:xfrm>
            <a:off x="8389398" y="550416"/>
            <a:ext cx="3568823" cy="1477328"/>
          </a:xfrm>
          <a:prstGeom prst="rect">
            <a:avLst/>
          </a:prstGeom>
          <a:noFill/>
        </p:spPr>
        <p:txBody>
          <a:bodyPr wrap="square" rtlCol="0">
            <a:spAutoFit/>
          </a:bodyPr>
          <a:lstStyle/>
          <a:p>
            <a:r>
              <a:rPr lang="en-US" dirty="0"/>
              <a:t>When a </a:t>
            </a:r>
            <a:r>
              <a:rPr lang="en-US" dirty="0" err="1"/>
              <a:t>dataframe</a:t>
            </a:r>
            <a:r>
              <a:rPr lang="en-US" dirty="0"/>
              <a:t> receives between square brackets a string that doesn’t exist in the column list, it will create a new column that receives the value assigned.</a:t>
            </a:r>
            <a:endParaRPr lang="en-GB" dirty="0"/>
          </a:p>
        </p:txBody>
      </p:sp>
      <p:sp>
        <p:nvSpPr>
          <p:cNvPr id="6" name="TextBox 5">
            <a:extLst>
              <a:ext uri="{FF2B5EF4-FFF2-40B4-BE49-F238E27FC236}">
                <a16:creationId xmlns:a16="http://schemas.microsoft.com/office/drawing/2014/main" id="{11405399-C17C-4ECE-B006-D37BD42B59E7}"/>
              </a:ext>
            </a:extLst>
          </p:cNvPr>
          <p:cNvSpPr txBox="1"/>
          <p:nvPr/>
        </p:nvSpPr>
        <p:spPr>
          <a:xfrm>
            <a:off x="807867" y="4296610"/>
            <a:ext cx="4743222" cy="369332"/>
          </a:xfrm>
          <a:prstGeom prst="rect">
            <a:avLst/>
          </a:prstGeom>
          <a:noFill/>
        </p:spPr>
        <p:txBody>
          <a:bodyPr wrap="none" rtlCol="0">
            <a:spAutoFit/>
          </a:bodyPr>
          <a:lstStyle/>
          <a:p>
            <a:r>
              <a:rPr lang="en-US" dirty="0"/>
              <a:t>The result of this is a table that contains each NP</a:t>
            </a:r>
            <a:endParaRPr lang="en-GB" dirty="0"/>
          </a:p>
        </p:txBody>
      </p:sp>
      <p:pic>
        <p:nvPicPr>
          <p:cNvPr id="4" name="Picture 3">
            <a:extLst>
              <a:ext uri="{FF2B5EF4-FFF2-40B4-BE49-F238E27FC236}">
                <a16:creationId xmlns:a16="http://schemas.microsoft.com/office/drawing/2014/main" id="{331F7915-A24F-48C5-9C14-597B7ABFDC8E}"/>
              </a:ext>
            </a:extLst>
          </p:cNvPr>
          <p:cNvPicPr>
            <a:picLocks noChangeAspect="1"/>
          </p:cNvPicPr>
          <p:nvPr/>
        </p:nvPicPr>
        <p:blipFill>
          <a:blip r:embed="rId2"/>
          <a:stretch>
            <a:fillRect/>
          </a:stretch>
        </p:blipFill>
        <p:spPr>
          <a:xfrm>
            <a:off x="867285" y="4740357"/>
            <a:ext cx="4624387" cy="2059815"/>
          </a:xfrm>
          <a:prstGeom prst="rect">
            <a:avLst/>
          </a:prstGeom>
        </p:spPr>
      </p:pic>
    </p:spTree>
    <p:extLst>
      <p:ext uri="{BB962C8B-B14F-4D97-AF65-F5344CB8AC3E}">
        <p14:creationId xmlns:p14="http://schemas.microsoft.com/office/powerpoint/2010/main" val="12876718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2DC17-952A-4156-B66C-940CA01B5DF6}"/>
              </a:ext>
            </a:extLst>
          </p:cNvPr>
          <p:cNvSpPr>
            <a:spLocks noGrp="1"/>
          </p:cNvSpPr>
          <p:nvPr>
            <p:ph type="ctrTitle"/>
          </p:nvPr>
        </p:nvSpPr>
        <p:spPr>
          <a:xfrm>
            <a:off x="-247095" y="2789657"/>
            <a:ext cx="12686190" cy="647491"/>
          </a:xfrm>
        </p:spPr>
        <p:txBody>
          <a:bodyPr>
            <a:noAutofit/>
          </a:bodyPr>
          <a:lstStyle/>
          <a:p>
            <a:r>
              <a:rPr lang="en-US" sz="3500" dirty="0" err="1"/>
              <a:t>df.</a:t>
            </a:r>
            <a:r>
              <a:rPr lang="en-US" sz="3500" dirty="0" err="1">
                <a:solidFill>
                  <a:srgbClr val="FFFF00"/>
                </a:solidFill>
              </a:rPr>
              <a:t>to_csv</a:t>
            </a:r>
            <a:r>
              <a:rPr lang="en-US" sz="3500" dirty="0">
                <a:solidFill>
                  <a:srgbClr val="FFFF00"/>
                </a:solidFill>
              </a:rPr>
              <a:t>(</a:t>
            </a:r>
            <a:r>
              <a:rPr lang="en-US" sz="3500" dirty="0">
                <a:solidFill>
                  <a:srgbClr val="FF0000"/>
                </a:solidFill>
              </a:rPr>
              <a:t>'Counts/TestSpacyNP.csv'</a:t>
            </a:r>
            <a:r>
              <a:rPr lang="en-US" sz="3500" dirty="0"/>
              <a:t>, index=</a:t>
            </a:r>
            <a:r>
              <a:rPr lang="en-US" sz="3500" dirty="0">
                <a:solidFill>
                  <a:srgbClr val="FF0000"/>
                </a:solidFill>
              </a:rPr>
              <a:t>False</a:t>
            </a:r>
            <a:r>
              <a:rPr lang="en-US" sz="3500" dirty="0">
                <a:solidFill>
                  <a:srgbClr val="FFFF00"/>
                </a:solidFill>
              </a:rPr>
              <a:t>)</a:t>
            </a:r>
          </a:p>
        </p:txBody>
      </p:sp>
      <p:sp>
        <p:nvSpPr>
          <p:cNvPr id="12" name="TextBox 11">
            <a:extLst>
              <a:ext uri="{FF2B5EF4-FFF2-40B4-BE49-F238E27FC236}">
                <a16:creationId xmlns:a16="http://schemas.microsoft.com/office/drawing/2014/main" id="{B30F70B9-1814-4AD2-983D-5A69ABEA9750}"/>
              </a:ext>
            </a:extLst>
          </p:cNvPr>
          <p:cNvSpPr txBox="1"/>
          <p:nvPr/>
        </p:nvSpPr>
        <p:spPr>
          <a:xfrm>
            <a:off x="310718" y="337351"/>
            <a:ext cx="3604334" cy="2031325"/>
          </a:xfrm>
          <a:prstGeom prst="rect">
            <a:avLst/>
          </a:prstGeom>
          <a:noFill/>
        </p:spPr>
        <p:txBody>
          <a:bodyPr wrap="square" rtlCol="0">
            <a:spAutoFit/>
          </a:bodyPr>
          <a:lstStyle/>
          <a:p>
            <a:r>
              <a:rPr lang="en-US" dirty="0"/>
              <a:t>We then save the </a:t>
            </a:r>
            <a:r>
              <a:rPr lang="en-US" dirty="0" err="1"/>
              <a:t>dataframe</a:t>
            </a:r>
            <a:r>
              <a:rPr lang="en-US" dirty="0"/>
              <a:t> to a csv so we can avoid the issue where similar values are not recognized as such. The </a:t>
            </a:r>
            <a:r>
              <a:rPr lang="en-US" dirty="0" err="1"/>
              <a:t>to_csv</a:t>
            </a:r>
            <a:r>
              <a:rPr lang="en-US" dirty="0"/>
              <a:t> method receives a path and then other optional parameters. In this case we tell it to save it without the index.</a:t>
            </a:r>
            <a:endParaRPr lang="en-GB" dirty="0"/>
          </a:p>
        </p:txBody>
      </p:sp>
      <p:sp>
        <p:nvSpPr>
          <p:cNvPr id="6" name="TextBox 5">
            <a:extLst>
              <a:ext uri="{FF2B5EF4-FFF2-40B4-BE49-F238E27FC236}">
                <a16:creationId xmlns:a16="http://schemas.microsoft.com/office/drawing/2014/main" id="{11405399-C17C-4ECE-B006-D37BD42B59E7}"/>
              </a:ext>
            </a:extLst>
          </p:cNvPr>
          <p:cNvSpPr txBox="1"/>
          <p:nvPr/>
        </p:nvSpPr>
        <p:spPr>
          <a:xfrm>
            <a:off x="7386222" y="3898757"/>
            <a:ext cx="3165162" cy="369332"/>
          </a:xfrm>
          <a:prstGeom prst="rect">
            <a:avLst/>
          </a:prstGeom>
          <a:noFill/>
        </p:spPr>
        <p:txBody>
          <a:bodyPr wrap="none" rtlCol="0">
            <a:spAutoFit/>
          </a:bodyPr>
          <a:lstStyle/>
          <a:p>
            <a:r>
              <a:rPr lang="en-US" dirty="0"/>
              <a:t>This would be the index column</a:t>
            </a:r>
            <a:endParaRPr lang="en-GB" dirty="0"/>
          </a:p>
        </p:txBody>
      </p:sp>
      <p:pic>
        <p:nvPicPr>
          <p:cNvPr id="4" name="Picture 3">
            <a:extLst>
              <a:ext uri="{FF2B5EF4-FFF2-40B4-BE49-F238E27FC236}">
                <a16:creationId xmlns:a16="http://schemas.microsoft.com/office/drawing/2014/main" id="{331F7915-A24F-48C5-9C14-597B7ABFDC8E}"/>
              </a:ext>
            </a:extLst>
          </p:cNvPr>
          <p:cNvPicPr>
            <a:picLocks noChangeAspect="1"/>
          </p:cNvPicPr>
          <p:nvPr/>
        </p:nvPicPr>
        <p:blipFill>
          <a:blip r:embed="rId2"/>
          <a:stretch>
            <a:fillRect/>
          </a:stretch>
        </p:blipFill>
        <p:spPr>
          <a:xfrm>
            <a:off x="7386222" y="4637421"/>
            <a:ext cx="4624387" cy="2059815"/>
          </a:xfrm>
          <a:prstGeom prst="rect">
            <a:avLst/>
          </a:prstGeom>
        </p:spPr>
      </p:pic>
      <p:cxnSp>
        <p:nvCxnSpPr>
          <p:cNvPr id="7" name="Straight Arrow Connector 6">
            <a:extLst>
              <a:ext uri="{FF2B5EF4-FFF2-40B4-BE49-F238E27FC236}">
                <a16:creationId xmlns:a16="http://schemas.microsoft.com/office/drawing/2014/main" id="{5542CC99-43E3-4AAC-ABEB-8B67E92EC159}"/>
              </a:ext>
            </a:extLst>
          </p:cNvPr>
          <p:cNvCxnSpPr>
            <a:cxnSpLocks/>
          </p:cNvCxnSpPr>
          <p:nvPr/>
        </p:nvCxnSpPr>
        <p:spPr>
          <a:xfrm>
            <a:off x="7626399" y="4268089"/>
            <a:ext cx="0" cy="3693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49587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2DC17-952A-4156-B66C-940CA01B5DF6}"/>
              </a:ext>
            </a:extLst>
          </p:cNvPr>
          <p:cNvSpPr>
            <a:spLocks noGrp="1"/>
          </p:cNvSpPr>
          <p:nvPr>
            <p:ph type="ctrTitle"/>
          </p:nvPr>
        </p:nvSpPr>
        <p:spPr>
          <a:xfrm>
            <a:off x="-247095" y="2789657"/>
            <a:ext cx="12686190" cy="647491"/>
          </a:xfrm>
        </p:spPr>
        <p:txBody>
          <a:bodyPr>
            <a:noAutofit/>
          </a:bodyPr>
          <a:lstStyle/>
          <a:p>
            <a:r>
              <a:rPr lang="en-US" sz="3500" dirty="0"/>
              <a:t>df = </a:t>
            </a:r>
            <a:r>
              <a:rPr lang="en-US" sz="3500" dirty="0" err="1"/>
              <a:t>pd</a:t>
            </a:r>
            <a:r>
              <a:rPr lang="en-US" sz="3500" dirty="0" err="1">
                <a:solidFill>
                  <a:srgbClr val="FFFF00"/>
                </a:solidFill>
              </a:rPr>
              <a:t>.read_csv</a:t>
            </a:r>
            <a:r>
              <a:rPr lang="en-US" sz="3500" dirty="0">
                <a:solidFill>
                  <a:srgbClr val="FFFF00"/>
                </a:solidFill>
              </a:rPr>
              <a:t>(</a:t>
            </a:r>
            <a:r>
              <a:rPr lang="en-US" sz="3500" dirty="0">
                <a:solidFill>
                  <a:srgbClr val="FF0000"/>
                </a:solidFill>
              </a:rPr>
              <a:t>'Counts/TestSpacyNP.csv'</a:t>
            </a:r>
            <a:r>
              <a:rPr lang="en-US" sz="3500" dirty="0"/>
              <a:t>, header=</a:t>
            </a:r>
            <a:r>
              <a:rPr lang="en-US" sz="3500" dirty="0">
                <a:solidFill>
                  <a:srgbClr val="FF0000"/>
                </a:solidFill>
              </a:rPr>
              <a:t>0</a:t>
            </a:r>
            <a:r>
              <a:rPr lang="en-US" sz="3500" dirty="0">
                <a:solidFill>
                  <a:srgbClr val="FFFF00"/>
                </a:solidFill>
              </a:rPr>
              <a:t>)</a:t>
            </a:r>
          </a:p>
        </p:txBody>
      </p:sp>
      <p:sp>
        <p:nvSpPr>
          <p:cNvPr id="12" name="TextBox 11">
            <a:extLst>
              <a:ext uri="{FF2B5EF4-FFF2-40B4-BE49-F238E27FC236}">
                <a16:creationId xmlns:a16="http://schemas.microsoft.com/office/drawing/2014/main" id="{B30F70B9-1814-4AD2-983D-5A69ABEA9750}"/>
              </a:ext>
            </a:extLst>
          </p:cNvPr>
          <p:cNvSpPr txBox="1"/>
          <p:nvPr/>
        </p:nvSpPr>
        <p:spPr>
          <a:xfrm>
            <a:off x="310718" y="337351"/>
            <a:ext cx="3604334" cy="1754326"/>
          </a:xfrm>
          <a:prstGeom prst="rect">
            <a:avLst/>
          </a:prstGeom>
          <a:noFill/>
        </p:spPr>
        <p:txBody>
          <a:bodyPr wrap="square" rtlCol="0">
            <a:spAutoFit/>
          </a:bodyPr>
          <a:lstStyle/>
          <a:p>
            <a:r>
              <a:rPr lang="en-US" dirty="0"/>
              <a:t>The </a:t>
            </a:r>
            <a:r>
              <a:rPr lang="en-US" dirty="0" err="1"/>
              <a:t>dataframe</a:t>
            </a:r>
            <a:r>
              <a:rPr lang="en-US" dirty="0"/>
              <a:t> is read from the file we just saved it in while mentioning that the header is the first column. This means that the name of the columns are put in the first row in the csv.</a:t>
            </a:r>
            <a:endParaRPr lang="en-GB" dirty="0"/>
          </a:p>
        </p:txBody>
      </p:sp>
    </p:spTree>
    <p:extLst>
      <p:ext uri="{BB962C8B-B14F-4D97-AF65-F5344CB8AC3E}">
        <p14:creationId xmlns:p14="http://schemas.microsoft.com/office/powerpoint/2010/main" val="16792396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2DC17-952A-4156-B66C-940CA01B5DF6}"/>
              </a:ext>
            </a:extLst>
          </p:cNvPr>
          <p:cNvSpPr>
            <a:spLocks noGrp="1"/>
          </p:cNvSpPr>
          <p:nvPr>
            <p:ph type="ctrTitle"/>
          </p:nvPr>
        </p:nvSpPr>
        <p:spPr>
          <a:xfrm>
            <a:off x="-247095" y="2789657"/>
            <a:ext cx="12686190" cy="647491"/>
          </a:xfrm>
        </p:spPr>
        <p:txBody>
          <a:bodyPr>
            <a:noAutofit/>
          </a:bodyPr>
          <a:lstStyle/>
          <a:p>
            <a:r>
              <a:rPr lang="en-US" sz="3500" dirty="0"/>
              <a:t> </a:t>
            </a:r>
            <a:r>
              <a:rPr lang="en-US" sz="3500" dirty="0" err="1"/>
              <a:t>dfAgg</a:t>
            </a:r>
            <a:r>
              <a:rPr lang="en-US" sz="3500" dirty="0"/>
              <a:t> = </a:t>
            </a:r>
            <a:r>
              <a:rPr lang="en-US" sz="3500" dirty="0" err="1"/>
              <a:t>df</a:t>
            </a:r>
            <a:r>
              <a:rPr lang="en-US" sz="3500" dirty="0" err="1">
                <a:solidFill>
                  <a:srgbClr val="FFFF00"/>
                </a:solidFill>
              </a:rPr>
              <a:t>.groupby</a:t>
            </a:r>
            <a:r>
              <a:rPr lang="en-US" sz="3500" dirty="0">
                <a:solidFill>
                  <a:srgbClr val="FFFF00"/>
                </a:solidFill>
              </a:rPr>
              <a:t>(</a:t>
            </a:r>
            <a:r>
              <a:rPr lang="en-US" sz="3500" dirty="0"/>
              <a:t>[</a:t>
            </a:r>
            <a:r>
              <a:rPr lang="en-US" sz="3500" dirty="0">
                <a:solidFill>
                  <a:srgbClr val="FF0000"/>
                </a:solidFill>
              </a:rPr>
              <a:t>'NP'</a:t>
            </a:r>
            <a:r>
              <a:rPr lang="en-US" sz="3500" dirty="0"/>
              <a:t>]</a:t>
            </a:r>
            <a:r>
              <a:rPr lang="en-US" sz="3500" dirty="0">
                <a:solidFill>
                  <a:srgbClr val="FFFF00"/>
                </a:solidFill>
              </a:rPr>
              <a:t>)</a:t>
            </a:r>
            <a:r>
              <a:rPr lang="en-US" sz="3500" dirty="0"/>
              <a:t>.</a:t>
            </a:r>
            <a:r>
              <a:rPr lang="en-US" sz="3500" dirty="0">
                <a:solidFill>
                  <a:srgbClr val="FFFF00"/>
                </a:solidFill>
              </a:rPr>
              <a:t>sum()</a:t>
            </a:r>
          </a:p>
        </p:txBody>
      </p:sp>
      <p:sp>
        <p:nvSpPr>
          <p:cNvPr id="12" name="TextBox 11">
            <a:extLst>
              <a:ext uri="{FF2B5EF4-FFF2-40B4-BE49-F238E27FC236}">
                <a16:creationId xmlns:a16="http://schemas.microsoft.com/office/drawing/2014/main" id="{B30F70B9-1814-4AD2-983D-5A69ABEA9750}"/>
              </a:ext>
            </a:extLst>
          </p:cNvPr>
          <p:cNvSpPr txBox="1"/>
          <p:nvPr/>
        </p:nvSpPr>
        <p:spPr>
          <a:xfrm>
            <a:off x="310718" y="337351"/>
            <a:ext cx="3604334" cy="1754326"/>
          </a:xfrm>
          <a:prstGeom prst="rect">
            <a:avLst/>
          </a:prstGeom>
          <a:noFill/>
        </p:spPr>
        <p:txBody>
          <a:bodyPr wrap="square" rtlCol="0">
            <a:spAutoFit/>
          </a:bodyPr>
          <a:lstStyle/>
          <a:p>
            <a:r>
              <a:rPr lang="en-US" dirty="0"/>
              <a:t>It groups each unique NP and then sums up the value in the other columns, meaning that each 1 will be summed depending on how often the NP occurs. After the group by, the NP is the index.</a:t>
            </a:r>
            <a:endParaRPr lang="en-GB" dirty="0"/>
          </a:p>
        </p:txBody>
      </p:sp>
      <p:pic>
        <p:nvPicPr>
          <p:cNvPr id="3" name="Picture 2">
            <a:extLst>
              <a:ext uri="{FF2B5EF4-FFF2-40B4-BE49-F238E27FC236}">
                <a16:creationId xmlns:a16="http://schemas.microsoft.com/office/drawing/2014/main" id="{CB5364D3-E395-4FC1-890C-9512B360BBAC}"/>
              </a:ext>
            </a:extLst>
          </p:cNvPr>
          <p:cNvPicPr>
            <a:picLocks noChangeAspect="1"/>
          </p:cNvPicPr>
          <p:nvPr/>
        </p:nvPicPr>
        <p:blipFill>
          <a:blip r:embed="rId2"/>
          <a:stretch>
            <a:fillRect/>
          </a:stretch>
        </p:blipFill>
        <p:spPr>
          <a:xfrm>
            <a:off x="3662930" y="3700335"/>
            <a:ext cx="3904195" cy="2907952"/>
          </a:xfrm>
          <a:prstGeom prst="rect">
            <a:avLst/>
          </a:prstGeom>
        </p:spPr>
      </p:pic>
    </p:spTree>
    <p:extLst>
      <p:ext uri="{BB962C8B-B14F-4D97-AF65-F5344CB8AC3E}">
        <p14:creationId xmlns:p14="http://schemas.microsoft.com/office/powerpoint/2010/main" val="6868537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2DC17-952A-4156-B66C-940CA01B5DF6}"/>
              </a:ext>
            </a:extLst>
          </p:cNvPr>
          <p:cNvSpPr>
            <a:spLocks noGrp="1"/>
          </p:cNvSpPr>
          <p:nvPr>
            <p:ph type="ctrTitle"/>
          </p:nvPr>
        </p:nvSpPr>
        <p:spPr>
          <a:xfrm>
            <a:off x="99503" y="2789105"/>
            <a:ext cx="11992993" cy="1109100"/>
          </a:xfrm>
        </p:spPr>
        <p:txBody>
          <a:bodyPr>
            <a:noAutofit/>
          </a:bodyPr>
          <a:lstStyle/>
          <a:p>
            <a:r>
              <a:rPr lang="en-US" sz="3200" dirty="0" err="1"/>
              <a:t>dfAgg.</a:t>
            </a:r>
            <a:r>
              <a:rPr lang="en-US" sz="3200" dirty="0" err="1">
                <a:solidFill>
                  <a:srgbClr val="FFFF00"/>
                </a:solidFill>
              </a:rPr>
              <a:t>reset_index</a:t>
            </a:r>
            <a:r>
              <a:rPr lang="en-US" sz="3200" dirty="0">
                <a:solidFill>
                  <a:srgbClr val="FFFF00"/>
                </a:solidFill>
              </a:rPr>
              <a:t>()</a:t>
            </a:r>
            <a:r>
              <a:rPr lang="en-US" sz="3200" dirty="0"/>
              <a:t>.</a:t>
            </a:r>
            <a:r>
              <a:rPr lang="en-US" sz="3200" dirty="0" err="1">
                <a:solidFill>
                  <a:srgbClr val="FFFF00"/>
                </a:solidFill>
              </a:rPr>
              <a:t>sort_values</a:t>
            </a:r>
            <a:r>
              <a:rPr lang="en-US" sz="3200" dirty="0">
                <a:solidFill>
                  <a:srgbClr val="FFFF00"/>
                </a:solidFill>
              </a:rPr>
              <a:t>(</a:t>
            </a:r>
            <a:r>
              <a:rPr lang="en-US" sz="3200" dirty="0"/>
              <a:t>by=</a:t>
            </a:r>
            <a:r>
              <a:rPr lang="en-US" sz="3200" dirty="0">
                <a:solidFill>
                  <a:srgbClr val="FF0000"/>
                </a:solidFill>
              </a:rPr>
              <a:t>'count'</a:t>
            </a:r>
            <a:r>
              <a:rPr lang="en-US" sz="3200" dirty="0"/>
              <a:t>, ascending=</a:t>
            </a:r>
            <a:r>
              <a:rPr lang="en-US" sz="3200" dirty="0">
                <a:solidFill>
                  <a:srgbClr val="FF0000"/>
                </a:solidFill>
              </a:rPr>
              <a:t>False</a:t>
            </a:r>
            <a:r>
              <a:rPr lang="en-US" sz="3200" dirty="0">
                <a:solidFill>
                  <a:srgbClr val="FFFF00"/>
                </a:solidFill>
              </a:rPr>
              <a:t>)</a:t>
            </a:r>
            <a:r>
              <a:rPr lang="en-US" sz="3200" dirty="0"/>
              <a:t>.</a:t>
            </a:r>
            <a:r>
              <a:rPr lang="en-US" sz="3200" dirty="0" err="1"/>
              <a:t>to_csv</a:t>
            </a:r>
            <a:r>
              <a:rPr lang="en-US" sz="3200" dirty="0"/>
              <a:t>(</a:t>
            </a:r>
            <a:br>
              <a:rPr lang="en-US" sz="3200" dirty="0"/>
            </a:br>
            <a:r>
              <a:rPr lang="en-US" sz="3200" dirty="0"/>
              <a:t>        'Counts/CSRNPWordFreqDict.csv', index=False)</a:t>
            </a:r>
            <a:endParaRPr lang="en-US" sz="3200" dirty="0">
              <a:solidFill>
                <a:srgbClr val="FFFF00"/>
              </a:solidFill>
            </a:endParaRPr>
          </a:p>
        </p:txBody>
      </p:sp>
      <p:sp>
        <p:nvSpPr>
          <p:cNvPr id="12" name="TextBox 11">
            <a:extLst>
              <a:ext uri="{FF2B5EF4-FFF2-40B4-BE49-F238E27FC236}">
                <a16:creationId xmlns:a16="http://schemas.microsoft.com/office/drawing/2014/main" id="{B30F70B9-1814-4AD2-983D-5A69ABEA9750}"/>
              </a:ext>
            </a:extLst>
          </p:cNvPr>
          <p:cNvSpPr txBox="1"/>
          <p:nvPr/>
        </p:nvSpPr>
        <p:spPr>
          <a:xfrm>
            <a:off x="310718" y="337351"/>
            <a:ext cx="3604334" cy="1477328"/>
          </a:xfrm>
          <a:prstGeom prst="rect">
            <a:avLst/>
          </a:prstGeom>
          <a:noFill/>
        </p:spPr>
        <p:txBody>
          <a:bodyPr wrap="square" rtlCol="0">
            <a:spAutoFit/>
          </a:bodyPr>
          <a:lstStyle/>
          <a:p>
            <a:r>
              <a:rPr lang="en-US" dirty="0"/>
              <a:t>Resetting the index will have NP as a column again. The </a:t>
            </a:r>
            <a:r>
              <a:rPr lang="en-US" dirty="0" err="1"/>
              <a:t>sort_values</a:t>
            </a:r>
            <a:r>
              <a:rPr lang="en-US" dirty="0"/>
              <a:t> method will receive a column  and which type of sorting it should be. We then save it to a new csv file.</a:t>
            </a:r>
            <a:endParaRPr lang="en-GB" dirty="0"/>
          </a:p>
        </p:txBody>
      </p:sp>
      <p:pic>
        <p:nvPicPr>
          <p:cNvPr id="3" name="Picture 2">
            <a:extLst>
              <a:ext uri="{FF2B5EF4-FFF2-40B4-BE49-F238E27FC236}">
                <a16:creationId xmlns:a16="http://schemas.microsoft.com/office/drawing/2014/main" id="{8C97769B-6549-41D4-87F2-2E98959A71C3}"/>
              </a:ext>
            </a:extLst>
          </p:cNvPr>
          <p:cNvPicPr>
            <a:picLocks noChangeAspect="1"/>
          </p:cNvPicPr>
          <p:nvPr/>
        </p:nvPicPr>
        <p:blipFill>
          <a:blip r:embed="rId2"/>
          <a:stretch>
            <a:fillRect/>
          </a:stretch>
        </p:blipFill>
        <p:spPr>
          <a:xfrm>
            <a:off x="3831928" y="4270018"/>
            <a:ext cx="4218691" cy="2315431"/>
          </a:xfrm>
          <a:prstGeom prst="rect">
            <a:avLst/>
          </a:prstGeom>
        </p:spPr>
      </p:pic>
    </p:spTree>
    <p:extLst>
      <p:ext uri="{BB962C8B-B14F-4D97-AF65-F5344CB8AC3E}">
        <p14:creationId xmlns:p14="http://schemas.microsoft.com/office/powerpoint/2010/main" val="32545089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3AE7E-6529-4B2B-B8FE-596F7EE36AC4}"/>
              </a:ext>
            </a:extLst>
          </p:cNvPr>
          <p:cNvSpPr>
            <a:spLocks noGrp="1"/>
          </p:cNvSpPr>
          <p:nvPr>
            <p:ph type="title"/>
          </p:nvPr>
        </p:nvSpPr>
        <p:spPr>
          <a:xfrm>
            <a:off x="5488165" y="2766218"/>
            <a:ext cx="10515600" cy="1325563"/>
          </a:xfrm>
        </p:spPr>
        <p:txBody>
          <a:bodyPr>
            <a:normAutofit/>
          </a:bodyPr>
          <a:lstStyle/>
          <a:p>
            <a:r>
              <a:rPr lang="en-US" sz="6000" dirty="0"/>
              <a:t>VPs</a:t>
            </a:r>
            <a:endParaRPr lang="en-GB" sz="6000" dirty="0"/>
          </a:p>
        </p:txBody>
      </p:sp>
    </p:spTree>
    <p:extLst>
      <p:ext uri="{BB962C8B-B14F-4D97-AF65-F5344CB8AC3E}">
        <p14:creationId xmlns:p14="http://schemas.microsoft.com/office/powerpoint/2010/main" val="40444877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2DC17-952A-4156-B66C-940CA01B5DF6}"/>
              </a:ext>
            </a:extLst>
          </p:cNvPr>
          <p:cNvSpPr>
            <a:spLocks noGrp="1"/>
          </p:cNvSpPr>
          <p:nvPr>
            <p:ph type="ctrTitle"/>
          </p:nvPr>
        </p:nvSpPr>
        <p:spPr>
          <a:xfrm>
            <a:off x="-247095" y="2485748"/>
            <a:ext cx="12686190" cy="1612284"/>
          </a:xfrm>
        </p:spPr>
        <p:txBody>
          <a:bodyPr>
            <a:noAutofit/>
          </a:bodyPr>
          <a:lstStyle/>
          <a:p>
            <a:r>
              <a:rPr lang="en-US" sz="3500" dirty="0"/>
              <a:t>pattern = [{'POS': </a:t>
            </a:r>
            <a:r>
              <a:rPr lang="en-US" sz="3500" dirty="0">
                <a:solidFill>
                  <a:srgbClr val="FF0000"/>
                </a:solidFill>
              </a:rPr>
              <a:t>'VERB'</a:t>
            </a:r>
            <a:r>
              <a:rPr lang="en-US" sz="3500" dirty="0"/>
              <a:t>, 'OP': </a:t>
            </a:r>
            <a:r>
              <a:rPr lang="en-US" sz="3500" dirty="0">
                <a:solidFill>
                  <a:srgbClr val="FF0000"/>
                </a:solidFill>
              </a:rPr>
              <a:t>'?'</a:t>
            </a:r>
            <a:r>
              <a:rPr lang="en-US" sz="3500" dirty="0"/>
              <a:t>},</a:t>
            </a:r>
            <a:br>
              <a:rPr lang="en-US" sz="3500" dirty="0"/>
            </a:br>
            <a:r>
              <a:rPr lang="en-US" sz="3500" dirty="0"/>
              <a:t>               {'POS': </a:t>
            </a:r>
            <a:r>
              <a:rPr lang="en-US" sz="3500" dirty="0">
                <a:solidFill>
                  <a:srgbClr val="FF0000"/>
                </a:solidFill>
              </a:rPr>
              <a:t>'ADV'</a:t>
            </a:r>
            <a:r>
              <a:rPr lang="en-US" sz="3500" dirty="0"/>
              <a:t>, 'OP': </a:t>
            </a:r>
            <a:r>
              <a:rPr lang="en-US" sz="3500" dirty="0">
                <a:solidFill>
                  <a:srgbClr val="FF0000"/>
                </a:solidFill>
              </a:rPr>
              <a:t>'*'</a:t>
            </a:r>
            <a:r>
              <a:rPr lang="en-US" sz="3500" dirty="0"/>
              <a:t>},</a:t>
            </a:r>
            <a:br>
              <a:rPr lang="en-US" sz="3500" dirty="0"/>
            </a:br>
            <a:r>
              <a:rPr lang="en-US" sz="3500" dirty="0"/>
              <a:t>               {'POS': </a:t>
            </a:r>
            <a:r>
              <a:rPr lang="en-US" sz="3500" dirty="0">
                <a:solidFill>
                  <a:srgbClr val="FF0000"/>
                </a:solidFill>
              </a:rPr>
              <a:t>'VERB'</a:t>
            </a:r>
            <a:r>
              <a:rPr lang="en-US" sz="3500" dirty="0"/>
              <a:t>, 'OP': </a:t>
            </a:r>
            <a:r>
              <a:rPr lang="en-US" sz="3500" dirty="0">
                <a:solidFill>
                  <a:srgbClr val="FF0000"/>
                </a:solidFill>
              </a:rPr>
              <a:t>'+'</a:t>
            </a:r>
            <a:r>
              <a:rPr lang="en-US" sz="3500" dirty="0"/>
              <a:t>}]</a:t>
            </a:r>
            <a:endParaRPr lang="en-US" sz="3500" dirty="0">
              <a:solidFill>
                <a:srgbClr val="FFFF00"/>
              </a:solidFill>
            </a:endParaRPr>
          </a:p>
        </p:txBody>
      </p:sp>
      <p:sp>
        <p:nvSpPr>
          <p:cNvPr id="12" name="TextBox 11">
            <a:extLst>
              <a:ext uri="{FF2B5EF4-FFF2-40B4-BE49-F238E27FC236}">
                <a16:creationId xmlns:a16="http://schemas.microsoft.com/office/drawing/2014/main" id="{B30F70B9-1814-4AD2-983D-5A69ABEA9750}"/>
              </a:ext>
            </a:extLst>
          </p:cNvPr>
          <p:cNvSpPr txBox="1"/>
          <p:nvPr/>
        </p:nvSpPr>
        <p:spPr>
          <a:xfrm>
            <a:off x="310718" y="337351"/>
            <a:ext cx="3604334" cy="1754326"/>
          </a:xfrm>
          <a:prstGeom prst="rect">
            <a:avLst/>
          </a:prstGeom>
          <a:noFill/>
        </p:spPr>
        <p:txBody>
          <a:bodyPr wrap="square" rtlCol="0">
            <a:spAutoFit/>
          </a:bodyPr>
          <a:lstStyle/>
          <a:p>
            <a:r>
              <a:rPr lang="en-US" dirty="0"/>
              <a:t>To identify verb phrases, we must define our own pattern. It consists of an optional VERB, 0 or multiple ADVERBs and at least a VERB.</a:t>
            </a:r>
          </a:p>
          <a:p>
            <a:r>
              <a:rPr lang="en-US" dirty="0"/>
              <a:t>POS stands for part of speech</a:t>
            </a:r>
          </a:p>
          <a:p>
            <a:r>
              <a:rPr lang="en-US" dirty="0"/>
              <a:t>OP stands for operator.</a:t>
            </a:r>
            <a:endParaRPr lang="en-GB" dirty="0"/>
          </a:p>
        </p:txBody>
      </p:sp>
    </p:spTree>
    <p:extLst>
      <p:ext uri="{BB962C8B-B14F-4D97-AF65-F5344CB8AC3E}">
        <p14:creationId xmlns:p14="http://schemas.microsoft.com/office/powerpoint/2010/main" val="6690051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2DC17-952A-4156-B66C-940CA01B5DF6}"/>
              </a:ext>
            </a:extLst>
          </p:cNvPr>
          <p:cNvSpPr>
            <a:spLocks noGrp="1"/>
          </p:cNvSpPr>
          <p:nvPr>
            <p:ph type="ctrTitle"/>
          </p:nvPr>
        </p:nvSpPr>
        <p:spPr>
          <a:xfrm>
            <a:off x="-247095" y="2485748"/>
            <a:ext cx="12686190" cy="1612284"/>
          </a:xfrm>
        </p:spPr>
        <p:txBody>
          <a:bodyPr>
            <a:noAutofit/>
          </a:bodyPr>
          <a:lstStyle/>
          <a:p>
            <a:r>
              <a:rPr lang="en-US" sz="3500" dirty="0"/>
              <a:t>pattern = [{'POS': 'VERB', 'OP': '?'},</a:t>
            </a:r>
            <a:br>
              <a:rPr lang="en-US" sz="3500" dirty="0"/>
            </a:br>
            <a:r>
              <a:rPr lang="en-US" sz="3500" dirty="0"/>
              <a:t>               {'POS': 'ADV', 'OP': '*'},</a:t>
            </a:r>
            <a:br>
              <a:rPr lang="en-US" sz="3500" dirty="0"/>
            </a:br>
            <a:r>
              <a:rPr lang="en-US" sz="3500" dirty="0"/>
              <a:t>               {'POS': 'VERB', 'OP': '+'}]</a:t>
            </a:r>
            <a:endParaRPr lang="en-US" sz="3500" dirty="0">
              <a:solidFill>
                <a:srgbClr val="FFFF00"/>
              </a:solidFill>
            </a:endParaRPr>
          </a:p>
        </p:txBody>
      </p:sp>
      <p:sp>
        <p:nvSpPr>
          <p:cNvPr id="12" name="TextBox 11">
            <a:extLst>
              <a:ext uri="{FF2B5EF4-FFF2-40B4-BE49-F238E27FC236}">
                <a16:creationId xmlns:a16="http://schemas.microsoft.com/office/drawing/2014/main" id="{B30F70B9-1814-4AD2-983D-5A69ABEA9750}"/>
              </a:ext>
            </a:extLst>
          </p:cNvPr>
          <p:cNvSpPr txBox="1"/>
          <p:nvPr/>
        </p:nvSpPr>
        <p:spPr>
          <a:xfrm>
            <a:off x="310718" y="337351"/>
            <a:ext cx="3604334" cy="1754326"/>
          </a:xfrm>
          <a:prstGeom prst="rect">
            <a:avLst/>
          </a:prstGeom>
          <a:noFill/>
        </p:spPr>
        <p:txBody>
          <a:bodyPr wrap="square" rtlCol="0">
            <a:spAutoFit/>
          </a:bodyPr>
          <a:lstStyle/>
          <a:p>
            <a:r>
              <a:rPr lang="en-US" dirty="0"/>
              <a:t>To identify verb phrases, we must define our own pattern. It consists of an optional VERB, 0 or multiple ADVERBs and at least a VERB.</a:t>
            </a:r>
          </a:p>
          <a:p>
            <a:r>
              <a:rPr lang="en-US" dirty="0"/>
              <a:t>POS stands for part of speech</a:t>
            </a:r>
          </a:p>
          <a:p>
            <a:r>
              <a:rPr lang="en-US" dirty="0"/>
              <a:t>OP stands for operator</a:t>
            </a:r>
            <a:endParaRPr lang="en-GB" dirty="0"/>
          </a:p>
        </p:txBody>
      </p:sp>
    </p:spTree>
    <p:extLst>
      <p:ext uri="{BB962C8B-B14F-4D97-AF65-F5344CB8AC3E}">
        <p14:creationId xmlns:p14="http://schemas.microsoft.com/office/powerpoint/2010/main" val="31949049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2DC17-952A-4156-B66C-940CA01B5DF6}"/>
              </a:ext>
            </a:extLst>
          </p:cNvPr>
          <p:cNvSpPr>
            <a:spLocks noGrp="1"/>
          </p:cNvSpPr>
          <p:nvPr>
            <p:ph type="ctrTitle"/>
          </p:nvPr>
        </p:nvSpPr>
        <p:spPr>
          <a:xfrm>
            <a:off x="0" y="2840853"/>
            <a:ext cx="12192000" cy="669109"/>
          </a:xfrm>
        </p:spPr>
        <p:txBody>
          <a:bodyPr>
            <a:normAutofit/>
          </a:bodyPr>
          <a:lstStyle/>
          <a:p>
            <a:r>
              <a:rPr lang="en-GB" sz="3600" dirty="0"/>
              <a:t>result = </a:t>
            </a:r>
            <a:r>
              <a:rPr lang="en-GB" sz="3600" dirty="0">
                <a:solidFill>
                  <a:schemeClr val="accent1"/>
                </a:solidFill>
              </a:rPr>
              <a:t>list()</a:t>
            </a:r>
          </a:p>
        </p:txBody>
      </p:sp>
      <p:sp>
        <p:nvSpPr>
          <p:cNvPr id="12" name="TextBox 11">
            <a:extLst>
              <a:ext uri="{FF2B5EF4-FFF2-40B4-BE49-F238E27FC236}">
                <a16:creationId xmlns:a16="http://schemas.microsoft.com/office/drawing/2014/main" id="{B30F70B9-1814-4AD2-983D-5A69ABEA9750}"/>
              </a:ext>
            </a:extLst>
          </p:cNvPr>
          <p:cNvSpPr txBox="1"/>
          <p:nvPr/>
        </p:nvSpPr>
        <p:spPr>
          <a:xfrm>
            <a:off x="310718" y="337351"/>
            <a:ext cx="3604334" cy="923330"/>
          </a:xfrm>
          <a:prstGeom prst="rect">
            <a:avLst/>
          </a:prstGeom>
          <a:noFill/>
        </p:spPr>
        <p:txBody>
          <a:bodyPr wrap="square" rtlCol="0">
            <a:spAutoFit/>
          </a:bodyPr>
          <a:lstStyle/>
          <a:p>
            <a:r>
              <a:rPr lang="en-US" dirty="0"/>
              <a:t>Creates an empty list and stores it in result. This is where we will keep our tokens before we save them.</a:t>
            </a:r>
            <a:endParaRPr lang="en-GB" dirty="0"/>
          </a:p>
        </p:txBody>
      </p:sp>
    </p:spTree>
    <p:extLst>
      <p:ext uri="{BB962C8B-B14F-4D97-AF65-F5344CB8AC3E}">
        <p14:creationId xmlns:p14="http://schemas.microsoft.com/office/powerpoint/2010/main" val="28961769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2DC17-952A-4156-B66C-940CA01B5DF6}"/>
              </a:ext>
            </a:extLst>
          </p:cNvPr>
          <p:cNvSpPr>
            <a:spLocks noGrp="1"/>
          </p:cNvSpPr>
          <p:nvPr>
            <p:ph type="ctrTitle"/>
          </p:nvPr>
        </p:nvSpPr>
        <p:spPr>
          <a:xfrm>
            <a:off x="2654233" y="3115183"/>
            <a:ext cx="12686190" cy="1115135"/>
          </a:xfrm>
        </p:spPr>
        <p:txBody>
          <a:bodyPr>
            <a:noAutofit/>
          </a:bodyPr>
          <a:lstStyle/>
          <a:p>
            <a:pPr algn="l"/>
            <a:r>
              <a:rPr lang="en-US" sz="3500" dirty="0"/>
              <a:t>matcher = Matcher(</a:t>
            </a:r>
            <a:r>
              <a:rPr lang="en-US" sz="3500" dirty="0" err="1"/>
              <a:t>nlp.vocab</a:t>
            </a:r>
            <a:r>
              <a:rPr lang="en-US" sz="3500" dirty="0"/>
              <a:t>)</a:t>
            </a:r>
            <a:br>
              <a:rPr lang="en-US" sz="3500" dirty="0"/>
            </a:br>
            <a:r>
              <a:rPr lang="en-US" sz="3500" dirty="0" err="1"/>
              <a:t>matcher.</a:t>
            </a:r>
            <a:r>
              <a:rPr lang="en-US" sz="3500" dirty="0" err="1">
                <a:solidFill>
                  <a:srgbClr val="FFFF00"/>
                </a:solidFill>
              </a:rPr>
              <a:t>add</a:t>
            </a:r>
            <a:r>
              <a:rPr lang="en-US" sz="3500" dirty="0">
                <a:solidFill>
                  <a:srgbClr val="FFFF00"/>
                </a:solidFill>
              </a:rPr>
              <a:t>(</a:t>
            </a:r>
            <a:r>
              <a:rPr lang="en-US" sz="3500" dirty="0">
                <a:solidFill>
                  <a:srgbClr val="FF0000"/>
                </a:solidFill>
              </a:rPr>
              <a:t>"Verb phrase"</a:t>
            </a:r>
            <a:r>
              <a:rPr lang="en-US" sz="3500" dirty="0"/>
              <a:t>, </a:t>
            </a:r>
            <a:r>
              <a:rPr lang="en-US" sz="3500" dirty="0">
                <a:solidFill>
                  <a:srgbClr val="FF0000"/>
                </a:solidFill>
              </a:rPr>
              <a:t>None</a:t>
            </a:r>
            <a:r>
              <a:rPr lang="en-US" sz="3500" dirty="0"/>
              <a:t>, pattern</a:t>
            </a:r>
            <a:r>
              <a:rPr lang="en-US" sz="3500" dirty="0">
                <a:solidFill>
                  <a:srgbClr val="FFFF00"/>
                </a:solidFill>
              </a:rPr>
              <a:t>)</a:t>
            </a:r>
          </a:p>
        </p:txBody>
      </p:sp>
      <p:sp>
        <p:nvSpPr>
          <p:cNvPr id="12" name="TextBox 11">
            <a:extLst>
              <a:ext uri="{FF2B5EF4-FFF2-40B4-BE49-F238E27FC236}">
                <a16:creationId xmlns:a16="http://schemas.microsoft.com/office/drawing/2014/main" id="{B30F70B9-1814-4AD2-983D-5A69ABEA9750}"/>
              </a:ext>
            </a:extLst>
          </p:cNvPr>
          <p:cNvSpPr txBox="1"/>
          <p:nvPr/>
        </p:nvSpPr>
        <p:spPr>
          <a:xfrm>
            <a:off x="310718" y="337351"/>
            <a:ext cx="3604334" cy="2862322"/>
          </a:xfrm>
          <a:prstGeom prst="rect">
            <a:avLst/>
          </a:prstGeom>
          <a:noFill/>
        </p:spPr>
        <p:txBody>
          <a:bodyPr wrap="square" rtlCol="0">
            <a:spAutoFit/>
          </a:bodyPr>
          <a:lstStyle/>
          <a:p>
            <a:r>
              <a:rPr lang="en-US" dirty="0"/>
              <a:t>To identify phrases with Spacy, we will make use of its Matcher class. At creation it receives the vocabulary we are using. To add the pattern we just have defined, we use the add method that receives 3 parameters. A name is given to the pattern, a None is given because there is no callback needed and then the pattern is provided.</a:t>
            </a:r>
            <a:endParaRPr lang="en-GB" dirty="0"/>
          </a:p>
        </p:txBody>
      </p:sp>
    </p:spTree>
    <p:extLst>
      <p:ext uri="{BB962C8B-B14F-4D97-AF65-F5344CB8AC3E}">
        <p14:creationId xmlns:p14="http://schemas.microsoft.com/office/powerpoint/2010/main" val="35229814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2DC17-952A-4156-B66C-940CA01B5DF6}"/>
              </a:ext>
            </a:extLst>
          </p:cNvPr>
          <p:cNvSpPr>
            <a:spLocks noGrp="1"/>
          </p:cNvSpPr>
          <p:nvPr>
            <p:ph type="ctrTitle"/>
          </p:nvPr>
        </p:nvSpPr>
        <p:spPr>
          <a:xfrm>
            <a:off x="0" y="4020766"/>
            <a:ext cx="12686190" cy="1115135"/>
          </a:xfrm>
        </p:spPr>
        <p:txBody>
          <a:bodyPr>
            <a:noAutofit/>
          </a:bodyPr>
          <a:lstStyle/>
          <a:p>
            <a:pPr algn="l"/>
            <a:r>
              <a:rPr lang="en-US" sz="3500" dirty="0"/>
              <a:t>for doc in </a:t>
            </a:r>
            <a:r>
              <a:rPr lang="en-US" sz="3500" dirty="0" err="1"/>
              <a:t>nlp.pipe</a:t>
            </a:r>
            <a:r>
              <a:rPr lang="en-US" sz="3500" dirty="0"/>
              <a:t>(</a:t>
            </a:r>
            <a:r>
              <a:rPr lang="en-US" sz="3500" dirty="0" err="1"/>
              <a:t>findTxts</a:t>
            </a:r>
            <a:r>
              <a:rPr lang="en-US" sz="3500" dirty="0"/>
              <a:t>('</a:t>
            </a:r>
            <a:r>
              <a:rPr lang="en-US" sz="3500" dirty="0" err="1"/>
              <a:t>TextFiles</a:t>
            </a:r>
            <a:r>
              <a:rPr lang="en-US" sz="3500" dirty="0"/>
              <a:t>'), </a:t>
            </a:r>
            <a:r>
              <a:rPr lang="en-US" sz="3500" dirty="0" err="1"/>
              <a:t>batch_size</a:t>
            </a:r>
            <a:r>
              <a:rPr lang="en-US" sz="3500" dirty="0"/>
              <a:t>=25, </a:t>
            </a:r>
            <a:r>
              <a:rPr lang="en-US" sz="3500" dirty="0" err="1"/>
              <a:t>n_process</a:t>
            </a:r>
            <a:r>
              <a:rPr lang="en-US" sz="3500" dirty="0"/>
              <a:t>=2):</a:t>
            </a:r>
            <a:br>
              <a:rPr lang="en-US" sz="3500" dirty="0"/>
            </a:br>
            <a:r>
              <a:rPr lang="en-US" sz="3500" dirty="0"/>
              <a:t>        spans = [doc[</a:t>
            </a:r>
            <a:r>
              <a:rPr lang="en-US" sz="3500" dirty="0" err="1"/>
              <a:t>start:end</a:t>
            </a:r>
            <a:r>
              <a:rPr lang="en-US" sz="3500" dirty="0"/>
              <a:t>] for _, start, end in matcher(doc)]</a:t>
            </a:r>
            <a:endParaRPr lang="en-US" sz="3500" dirty="0">
              <a:solidFill>
                <a:srgbClr val="FFFF00"/>
              </a:solidFill>
            </a:endParaRPr>
          </a:p>
        </p:txBody>
      </p:sp>
      <p:sp>
        <p:nvSpPr>
          <p:cNvPr id="12" name="TextBox 11">
            <a:extLst>
              <a:ext uri="{FF2B5EF4-FFF2-40B4-BE49-F238E27FC236}">
                <a16:creationId xmlns:a16="http://schemas.microsoft.com/office/drawing/2014/main" id="{B30F70B9-1814-4AD2-983D-5A69ABEA9750}"/>
              </a:ext>
            </a:extLst>
          </p:cNvPr>
          <p:cNvSpPr txBox="1"/>
          <p:nvPr/>
        </p:nvSpPr>
        <p:spPr>
          <a:xfrm>
            <a:off x="310718" y="337351"/>
            <a:ext cx="3604334" cy="1754326"/>
          </a:xfrm>
          <a:prstGeom prst="rect">
            <a:avLst/>
          </a:prstGeom>
          <a:noFill/>
        </p:spPr>
        <p:txBody>
          <a:bodyPr wrap="square" rtlCol="0">
            <a:spAutoFit/>
          </a:bodyPr>
          <a:lstStyle/>
          <a:p>
            <a:r>
              <a:rPr lang="en-US" dirty="0"/>
              <a:t>Matcher returns a list of tuples that contains the doc and the start and end of the phrase matched. To get the matched phrases,</a:t>
            </a:r>
            <a:r>
              <a:rPr lang="en-GB" dirty="0"/>
              <a:t> a list comprehension is used to shorten the code.</a:t>
            </a:r>
          </a:p>
        </p:txBody>
      </p:sp>
      <p:sp>
        <p:nvSpPr>
          <p:cNvPr id="4" name="TextBox 3">
            <a:extLst>
              <a:ext uri="{FF2B5EF4-FFF2-40B4-BE49-F238E27FC236}">
                <a16:creationId xmlns:a16="http://schemas.microsoft.com/office/drawing/2014/main" id="{14E6835B-A684-4A17-A4B4-A4E9DA1CCACB}"/>
              </a:ext>
            </a:extLst>
          </p:cNvPr>
          <p:cNvSpPr txBox="1"/>
          <p:nvPr/>
        </p:nvSpPr>
        <p:spPr>
          <a:xfrm>
            <a:off x="6914797" y="337351"/>
            <a:ext cx="4966485" cy="1200329"/>
          </a:xfrm>
          <a:prstGeom prst="rect">
            <a:avLst/>
          </a:prstGeom>
          <a:noFill/>
        </p:spPr>
        <p:txBody>
          <a:bodyPr wrap="square" rtlCol="0">
            <a:spAutoFit/>
          </a:bodyPr>
          <a:lstStyle/>
          <a:p>
            <a:r>
              <a:rPr lang="en-US" dirty="0"/>
              <a:t>A list comprehension is a shorter way of writing a for loop to generate a list </a:t>
            </a:r>
            <a:r>
              <a:rPr lang="en-US" dirty="0">
                <a:hlinkClick r:id="rId2"/>
              </a:rPr>
              <a:t>https://www.pythonforbeginners.com/basics/list-comprehensions-in-python</a:t>
            </a:r>
            <a:r>
              <a:rPr lang="en-US" dirty="0"/>
              <a:t> </a:t>
            </a:r>
            <a:endParaRPr lang="en-GB" dirty="0"/>
          </a:p>
        </p:txBody>
      </p:sp>
      <p:pic>
        <p:nvPicPr>
          <p:cNvPr id="5" name="Picture 4">
            <a:extLst>
              <a:ext uri="{FF2B5EF4-FFF2-40B4-BE49-F238E27FC236}">
                <a16:creationId xmlns:a16="http://schemas.microsoft.com/office/drawing/2014/main" id="{56D4970D-BB79-4A29-8220-BDA6F260E785}"/>
              </a:ext>
            </a:extLst>
          </p:cNvPr>
          <p:cNvPicPr>
            <a:picLocks noChangeAspect="1"/>
          </p:cNvPicPr>
          <p:nvPr/>
        </p:nvPicPr>
        <p:blipFill>
          <a:blip r:embed="rId3"/>
          <a:stretch>
            <a:fillRect/>
          </a:stretch>
        </p:blipFill>
        <p:spPr>
          <a:xfrm>
            <a:off x="7011081" y="1571780"/>
            <a:ext cx="4129671" cy="2171987"/>
          </a:xfrm>
          <a:prstGeom prst="rect">
            <a:avLst/>
          </a:prstGeom>
        </p:spPr>
      </p:pic>
      <p:pic>
        <p:nvPicPr>
          <p:cNvPr id="6" name="Picture 5">
            <a:extLst>
              <a:ext uri="{FF2B5EF4-FFF2-40B4-BE49-F238E27FC236}">
                <a16:creationId xmlns:a16="http://schemas.microsoft.com/office/drawing/2014/main" id="{ED5A3C2C-040F-45DA-B853-41D8E48EEBEF}"/>
              </a:ext>
            </a:extLst>
          </p:cNvPr>
          <p:cNvPicPr>
            <a:picLocks noChangeAspect="1"/>
          </p:cNvPicPr>
          <p:nvPr/>
        </p:nvPicPr>
        <p:blipFill>
          <a:blip r:embed="rId4"/>
          <a:stretch>
            <a:fillRect/>
          </a:stretch>
        </p:blipFill>
        <p:spPr>
          <a:xfrm>
            <a:off x="894764" y="5286220"/>
            <a:ext cx="6452311" cy="1407777"/>
          </a:xfrm>
          <a:prstGeom prst="rect">
            <a:avLst/>
          </a:prstGeom>
        </p:spPr>
      </p:pic>
    </p:spTree>
    <p:extLst>
      <p:ext uri="{BB962C8B-B14F-4D97-AF65-F5344CB8AC3E}">
        <p14:creationId xmlns:p14="http://schemas.microsoft.com/office/powerpoint/2010/main" val="24047675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2DC17-952A-4156-B66C-940CA01B5DF6}"/>
              </a:ext>
            </a:extLst>
          </p:cNvPr>
          <p:cNvSpPr>
            <a:spLocks noGrp="1"/>
          </p:cNvSpPr>
          <p:nvPr>
            <p:ph type="ctrTitle"/>
          </p:nvPr>
        </p:nvSpPr>
        <p:spPr>
          <a:xfrm>
            <a:off x="0" y="2840853"/>
            <a:ext cx="12192000" cy="669109"/>
          </a:xfrm>
        </p:spPr>
        <p:txBody>
          <a:bodyPr>
            <a:normAutofit/>
          </a:bodyPr>
          <a:lstStyle/>
          <a:p>
            <a:r>
              <a:rPr lang="en-US" sz="3600" dirty="0"/>
              <a:t>for tokens in </a:t>
            </a:r>
            <a:r>
              <a:rPr lang="en-US" sz="3600" dirty="0" err="1"/>
              <a:t>tokenizer.</a:t>
            </a:r>
            <a:r>
              <a:rPr lang="en-US" sz="3600" dirty="0" err="1">
                <a:solidFill>
                  <a:srgbClr val="FFFF00"/>
                </a:solidFill>
              </a:rPr>
              <a:t>pipe</a:t>
            </a:r>
            <a:r>
              <a:rPr lang="en-US" sz="3600" dirty="0">
                <a:solidFill>
                  <a:srgbClr val="FFFF00"/>
                </a:solidFill>
              </a:rPr>
              <a:t>(</a:t>
            </a:r>
            <a:r>
              <a:rPr lang="en-US" sz="3600" dirty="0" err="1">
                <a:solidFill>
                  <a:schemeClr val="accent1"/>
                </a:solidFill>
              </a:rPr>
              <a:t>findTxts</a:t>
            </a:r>
            <a:r>
              <a:rPr lang="en-US" sz="3600" dirty="0">
                <a:solidFill>
                  <a:schemeClr val="accent1"/>
                </a:solidFill>
              </a:rPr>
              <a:t>(</a:t>
            </a:r>
            <a:r>
              <a:rPr lang="en-US" sz="3600" b="1" dirty="0">
                <a:solidFill>
                  <a:srgbClr val="FF0000"/>
                </a:solidFill>
              </a:rPr>
              <a:t>'</a:t>
            </a:r>
            <a:r>
              <a:rPr lang="en-US" sz="3600" dirty="0" err="1">
                <a:solidFill>
                  <a:srgbClr val="FF0000"/>
                </a:solidFill>
              </a:rPr>
              <a:t>TextFiles</a:t>
            </a:r>
            <a:r>
              <a:rPr lang="en-US" sz="3600" b="1" dirty="0">
                <a:solidFill>
                  <a:srgbClr val="FF0000"/>
                </a:solidFill>
              </a:rPr>
              <a:t>'</a:t>
            </a:r>
            <a:r>
              <a:rPr lang="en-US" sz="3600" dirty="0">
                <a:solidFill>
                  <a:schemeClr val="accent1"/>
                </a:solidFill>
              </a:rPr>
              <a:t>)</a:t>
            </a:r>
            <a:r>
              <a:rPr lang="en-US" sz="3600" dirty="0"/>
              <a:t>, </a:t>
            </a:r>
            <a:r>
              <a:rPr lang="en-US" sz="3600" dirty="0" err="1"/>
              <a:t>batch_size</a:t>
            </a:r>
            <a:r>
              <a:rPr lang="en-US" sz="3600" dirty="0"/>
              <a:t>=</a:t>
            </a:r>
            <a:r>
              <a:rPr lang="en-US" sz="3600" dirty="0">
                <a:solidFill>
                  <a:srgbClr val="FF0000"/>
                </a:solidFill>
              </a:rPr>
              <a:t>50</a:t>
            </a:r>
            <a:r>
              <a:rPr lang="en-US" sz="3600" dirty="0">
                <a:solidFill>
                  <a:srgbClr val="FFFF00"/>
                </a:solidFill>
              </a:rPr>
              <a:t>)</a:t>
            </a:r>
            <a:r>
              <a:rPr lang="en-US" sz="3600" dirty="0"/>
              <a:t>:</a:t>
            </a:r>
          </a:p>
        </p:txBody>
      </p:sp>
      <p:sp>
        <p:nvSpPr>
          <p:cNvPr id="12" name="TextBox 11">
            <a:extLst>
              <a:ext uri="{FF2B5EF4-FFF2-40B4-BE49-F238E27FC236}">
                <a16:creationId xmlns:a16="http://schemas.microsoft.com/office/drawing/2014/main" id="{B30F70B9-1814-4AD2-983D-5A69ABEA9750}"/>
              </a:ext>
            </a:extLst>
          </p:cNvPr>
          <p:cNvSpPr txBox="1"/>
          <p:nvPr/>
        </p:nvSpPr>
        <p:spPr>
          <a:xfrm>
            <a:off x="310718" y="337351"/>
            <a:ext cx="3604334" cy="1754326"/>
          </a:xfrm>
          <a:prstGeom prst="rect">
            <a:avLst/>
          </a:prstGeom>
          <a:noFill/>
        </p:spPr>
        <p:txBody>
          <a:bodyPr wrap="square" rtlCol="0">
            <a:spAutoFit/>
          </a:bodyPr>
          <a:lstStyle/>
          <a:p>
            <a:r>
              <a:rPr lang="en-US" dirty="0"/>
              <a:t>A for loop helps us go over a list of items. A list of items is generated by the pipe method in tokenizer. </a:t>
            </a:r>
          </a:p>
          <a:p>
            <a:r>
              <a:rPr lang="en-US" dirty="0"/>
              <a:t>The pipe method receives 2 parameters. A list of texts and how many texts to process at once.</a:t>
            </a:r>
            <a:endParaRPr lang="en-GB" dirty="0"/>
          </a:p>
        </p:txBody>
      </p:sp>
      <p:sp>
        <p:nvSpPr>
          <p:cNvPr id="3" name="TextBox 2">
            <a:extLst>
              <a:ext uri="{FF2B5EF4-FFF2-40B4-BE49-F238E27FC236}">
                <a16:creationId xmlns:a16="http://schemas.microsoft.com/office/drawing/2014/main" id="{5C25F915-C1BD-4B0D-8D99-31318715E996}"/>
              </a:ext>
            </a:extLst>
          </p:cNvPr>
          <p:cNvSpPr txBox="1"/>
          <p:nvPr/>
        </p:nvSpPr>
        <p:spPr>
          <a:xfrm>
            <a:off x="1233996" y="4660777"/>
            <a:ext cx="3036164" cy="923330"/>
          </a:xfrm>
          <a:prstGeom prst="rect">
            <a:avLst/>
          </a:prstGeom>
          <a:noFill/>
        </p:spPr>
        <p:txBody>
          <a:bodyPr wrap="square" rtlCol="0">
            <a:spAutoFit/>
          </a:bodyPr>
          <a:lstStyle/>
          <a:p>
            <a:r>
              <a:rPr lang="en-US" dirty="0"/>
              <a:t>The pipe method waits for the function inside the brackets to be finished before executing</a:t>
            </a:r>
            <a:endParaRPr lang="en-GB" dirty="0"/>
          </a:p>
        </p:txBody>
      </p:sp>
      <p:cxnSp>
        <p:nvCxnSpPr>
          <p:cNvPr id="8" name="Straight Arrow Connector 7">
            <a:extLst>
              <a:ext uri="{FF2B5EF4-FFF2-40B4-BE49-F238E27FC236}">
                <a16:creationId xmlns:a16="http://schemas.microsoft.com/office/drawing/2014/main" id="{2B3D7096-5DD9-487D-A8B8-B311E129790D}"/>
              </a:ext>
            </a:extLst>
          </p:cNvPr>
          <p:cNvCxnSpPr/>
          <p:nvPr/>
        </p:nvCxnSpPr>
        <p:spPr>
          <a:xfrm flipV="1">
            <a:off x="3391270" y="3595456"/>
            <a:ext cx="1180730" cy="905523"/>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9EEC746E-9A95-4BF3-9A56-626603792D9B}"/>
              </a:ext>
            </a:extLst>
          </p:cNvPr>
          <p:cNvSpPr txBox="1"/>
          <p:nvPr/>
        </p:nvSpPr>
        <p:spPr>
          <a:xfrm>
            <a:off x="6542843" y="4598633"/>
            <a:ext cx="3187083" cy="1477328"/>
          </a:xfrm>
          <a:prstGeom prst="rect">
            <a:avLst/>
          </a:prstGeom>
          <a:noFill/>
        </p:spPr>
        <p:txBody>
          <a:bodyPr wrap="square" rtlCol="0">
            <a:spAutoFit/>
          </a:bodyPr>
          <a:lstStyle/>
          <a:p>
            <a:r>
              <a:rPr lang="en-US" dirty="0"/>
              <a:t>The </a:t>
            </a:r>
            <a:r>
              <a:rPr lang="en-US" dirty="0" err="1"/>
              <a:t>findTxts</a:t>
            </a:r>
            <a:r>
              <a:rPr lang="en-US" dirty="0"/>
              <a:t> function receives a String path where are the text files are stored. Using this path, it will create a list of texts out of the texts in the Annual Reports</a:t>
            </a:r>
            <a:endParaRPr lang="en-GB" dirty="0"/>
          </a:p>
        </p:txBody>
      </p:sp>
      <p:cxnSp>
        <p:nvCxnSpPr>
          <p:cNvPr id="14" name="Straight Arrow Connector 13">
            <a:extLst>
              <a:ext uri="{FF2B5EF4-FFF2-40B4-BE49-F238E27FC236}">
                <a16:creationId xmlns:a16="http://schemas.microsoft.com/office/drawing/2014/main" id="{1A4E9808-DFFC-4441-BDF3-2842B2B5AC92}"/>
              </a:ext>
            </a:extLst>
          </p:cNvPr>
          <p:cNvCxnSpPr/>
          <p:nvPr/>
        </p:nvCxnSpPr>
        <p:spPr>
          <a:xfrm flipH="1" flipV="1">
            <a:off x="6542843" y="3595456"/>
            <a:ext cx="550415" cy="905523"/>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8BCF363E-5814-44C6-ADB0-66DC625EA3DF}"/>
              </a:ext>
            </a:extLst>
          </p:cNvPr>
          <p:cNvSpPr txBox="1"/>
          <p:nvPr/>
        </p:nvSpPr>
        <p:spPr>
          <a:xfrm>
            <a:off x="5529287" y="337351"/>
            <a:ext cx="6351995" cy="2031325"/>
          </a:xfrm>
          <a:prstGeom prst="rect">
            <a:avLst/>
          </a:prstGeom>
          <a:noFill/>
        </p:spPr>
        <p:txBody>
          <a:bodyPr wrap="none" rtlCol="0">
            <a:spAutoFit/>
          </a:bodyPr>
          <a:lstStyle/>
          <a:p>
            <a:r>
              <a:rPr lang="en-US" dirty="0"/>
              <a:t>A for loop works by accessing each element of a list one at a time</a:t>
            </a:r>
            <a:r>
              <a:rPr lang="en-GB" dirty="0"/>
              <a:t>.</a:t>
            </a:r>
          </a:p>
          <a:p>
            <a:r>
              <a:rPr lang="en-GB" dirty="0"/>
              <a:t>for </a:t>
            </a:r>
            <a:r>
              <a:rPr lang="en-GB" dirty="0" err="1"/>
              <a:t>i</a:t>
            </a:r>
            <a:r>
              <a:rPr lang="en-GB" dirty="0"/>
              <a:t> in [1,2,3]:</a:t>
            </a:r>
          </a:p>
          <a:p>
            <a:r>
              <a:rPr lang="en-GB" dirty="0"/>
              <a:t>	print(</a:t>
            </a:r>
            <a:r>
              <a:rPr lang="en-GB" dirty="0" err="1"/>
              <a:t>i</a:t>
            </a:r>
            <a:r>
              <a:rPr lang="en-GB" dirty="0"/>
              <a:t>)</a:t>
            </a:r>
          </a:p>
          <a:p>
            <a:r>
              <a:rPr lang="en-GB" dirty="0"/>
              <a:t>Will result in:</a:t>
            </a:r>
          </a:p>
          <a:p>
            <a:r>
              <a:rPr lang="en-GB" dirty="0"/>
              <a:t>1</a:t>
            </a:r>
          </a:p>
          <a:p>
            <a:r>
              <a:rPr lang="en-GB" dirty="0"/>
              <a:t>2</a:t>
            </a:r>
          </a:p>
          <a:p>
            <a:r>
              <a:rPr lang="en-GB" dirty="0"/>
              <a:t>3</a:t>
            </a:r>
          </a:p>
        </p:txBody>
      </p:sp>
    </p:spTree>
    <p:extLst>
      <p:ext uri="{BB962C8B-B14F-4D97-AF65-F5344CB8AC3E}">
        <p14:creationId xmlns:p14="http://schemas.microsoft.com/office/powerpoint/2010/main" val="21413744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2DC17-952A-4156-B66C-940CA01B5DF6}"/>
              </a:ext>
            </a:extLst>
          </p:cNvPr>
          <p:cNvSpPr>
            <a:spLocks noGrp="1"/>
          </p:cNvSpPr>
          <p:nvPr>
            <p:ph type="ctrTitle"/>
          </p:nvPr>
        </p:nvSpPr>
        <p:spPr>
          <a:xfrm>
            <a:off x="310718" y="2517397"/>
            <a:ext cx="12192000" cy="1823205"/>
          </a:xfrm>
        </p:spPr>
        <p:txBody>
          <a:bodyPr>
            <a:noAutofit/>
          </a:bodyPr>
          <a:lstStyle/>
          <a:p>
            <a:pPr algn="l"/>
            <a:r>
              <a:rPr lang="en-US" sz="3600" dirty="0"/>
              <a:t>for tokens in </a:t>
            </a:r>
            <a:r>
              <a:rPr lang="en-US" sz="3600" dirty="0" err="1"/>
              <a:t>tokenizer.</a:t>
            </a:r>
            <a:r>
              <a:rPr lang="en-US" sz="3600" dirty="0" err="1">
                <a:solidFill>
                  <a:srgbClr val="FFFF00"/>
                </a:solidFill>
              </a:rPr>
              <a:t>pipe</a:t>
            </a:r>
            <a:r>
              <a:rPr lang="en-US" sz="3600" dirty="0"/>
              <a:t>(</a:t>
            </a:r>
            <a:r>
              <a:rPr lang="en-US" sz="3600" dirty="0" err="1">
                <a:solidFill>
                  <a:schemeClr val="accent1"/>
                </a:solidFill>
              </a:rPr>
              <a:t>findTxts</a:t>
            </a:r>
            <a:r>
              <a:rPr lang="en-US" sz="3600" dirty="0">
                <a:solidFill>
                  <a:schemeClr val="accent1"/>
                </a:solidFill>
              </a:rPr>
              <a:t>(</a:t>
            </a:r>
            <a:r>
              <a:rPr lang="en-US" sz="3600" b="1" dirty="0">
                <a:solidFill>
                  <a:srgbClr val="FF0000"/>
                </a:solidFill>
              </a:rPr>
              <a:t>'</a:t>
            </a:r>
            <a:r>
              <a:rPr lang="en-US" sz="3600" dirty="0" err="1">
                <a:solidFill>
                  <a:srgbClr val="FF0000"/>
                </a:solidFill>
              </a:rPr>
              <a:t>TextFiles</a:t>
            </a:r>
            <a:r>
              <a:rPr lang="en-US" sz="3600" b="1" dirty="0">
                <a:solidFill>
                  <a:srgbClr val="FF0000"/>
                </a:solidFill>
              </a:rPr>
              <a:t>'</a:t>
            </a:r>
            <a:r>
              <a:rPr lang="en-US" sz="3600" dirty="0">
                <a:solidFill>
                  <a:schemeClr val="accent1"/>
                </a:solidFill>
              </a:rPr>
              <a:t>)</a:t>
            </a:r>
            <a:r>
              <a:rPr lang="en-US" sz="3600" dirty="0"/>
              <a:t>, </a:t>
            </a:r>
            <a:r>
              <a:rPr lang="en-US" sz="3600" dirty="0" err="1"/>
              <a:t>batch_size</a:t>
            </a:r>
            <a:r>
              <a:rPr lang="en-US" sz="3600" dirty="0"/>
              <a:t>=</a:t>
            </a:r>
            <a:r>
              <a:rPr lang="en-US" sz="3600" dirty="0">
                <a:solidFill>
                  <a:srgbClr val="FF0000"/>
                </a:solidFill>
              </a:rPr>
              <a:t>50</a:t>
            </a:r>
            <a:r>
              <a:rPr lang="en-US" sz="3600" dirty="0"/>
              <a:t>):</a:t>
            </a:r>
            <a:br>
              <a:rPr lang="en-US" sz="3600" dirty="0"/>
            </a:br>
            <a:r>
              <a:rPr lang="en-US" sz="3600" dirty="0"/>
              <a:t>       </a:t>
            </a:r>
            <a:br>
              <a:rPr lang="en-US" sz="3600" dirty="0"/>
            </a:br>
            <a:r>
              <a:rPr lang="en-US" sz="3600" dirty="0"/>
              <a:t> 	</a:t>
            </a:r>
            <a:r>
              <a:rPr lang="en-US" sz="3600" dirty="0" err="1"/>
              <a:t>result.</a:t>
            </a:r>
            <a:r>
              <a:rPr lang="en-US" sz="3600" dirty="0" err="1">
                <a:solidFill>
                  <a:srgbClr val="FFFF00"/>
                </a:solidFill>
              </a:rPr>
              <a:t>extend</a:t>
            </a:r>
            <a:r>
              <a:rPr lang="en-US" sz="3600" dirty="0">
                <a:solidFill>
                  <a:srgbClr val="FFFF00"/>
                </a:solidFill>
              </a:rPr>
              <a:t>(</a:t>
            </a:r>
            <a:r>
              <a:rPr lang="en-US" sz="3600" dirty="0" err="1"/>
              <a:t>tokens.</a:t>
            </a:r>
            <a:r>
              <a:rPr lang="en-US" sz="3600" dirty="0" err="1">
                <a:solidFill>
                  <a:srgbClr val="FFFF00"/>
                </a:solidFill>
              </a:rPr>
              <a:t>to_array</a:t>
            </a:r>
            <a:r>
              <a:rPr lang="en-US" sz="3600" dirty="0">
                <a:solidFill>
                  <a:srgbClr val="FFFF00"/>
                </a:solidFill>
              </a:rPr>
              <a:t>(</a:t>
            </a:r>
            <a:r>
              <a:rPr lang="en-US" sz="3600" b="1" dirty="0">
                <a:solidFill>
                  <a:srgbClr val="FF0000"/>
                </a:solidFill>
              </a:rPr>
              <a:t>"</a:t>
            </a:r>
            <a:r>
              <a:rPr lang="en-US" sz="3600" dirty="0">
                <a:solidFill>
                  <a:srgbClr val="FF0000"/>
                </a:solidFill>
              </a:rPr>
              <a:t>ORTH</a:t>
            </a:r>
            <a:r>
              <a:rPr lang="en-US" sz="3600" b="1" dirty="0">
                <a:solidFill>
                  <a:srgbClr val="FF0000"/>
                </a:solidFill>
              </a:rPr>
              <a:t>"</a:t>
            </a:r>
            <a:r>
              <a:rPr lang="en-US" sz="3600" dirty="0">
                <a:solidFill>
                  <a:srgbClr val="FFFF00"/>
                </a:solidFill>
              </a:rPr>
              <a:t>))</a:t>
            </a:r>
          </a:p>
        </p:txBody>
      </p:sp>
      <p:sp>
        <p:nvSpPr>
          <p:cNvPr id="12" name="TextBox 11">
            <a:extLst>
              <a:ext uri="{FF2B5EF4-FFF2-40B4-BE49-F238E27FC236}">
                <a16:creationId xmlns:a16="http://schemas.microsoft.com/office/drawing/2014/main" id="{B30F70B9-1814-4AD2-983D-5A69ABEA9750}"/>
              </a:ext>
            </a:extLst>
          </p:cNvPr>
          <p:cNvSpPr txBox="1"/>
          <p:nvPr/>
        </p:nvSpPr>
        <p:spPr>
          <a:xfrm>
            <a:off x="310718" y="337351"/>
            <a:ext cx="3604334" cy="1477328"/>
          </a:xfrm>
          <a:prstGeom prst="rect">
            <a:avLst/>
          </a:prstGeom>
          <a:noFill/>
        </p:spPr>
        <p:txBody>
          <a:bodyPr wrap="square" rtlCol="0">
            <a:spAutoFit/>
          </a:bodyPr>
          <a:lstStyle/>
          <a:p>
            <a:r>
              <a:rPr lang="en-US" dirty="0"/>
              <a:t>We are going to add the tokens we found to the list that will hold all the tokens in the end. We must do this because we are going one at a time through each processed file.</a:t>
            </a:r>
            <a:endParaRPr lang="en-GB" dirty="0"/>
          </a:p>
        </p:txBody>
      </p:sp>
      <p:cxnSp>
        <p:nvCxnSpPr>
          <p:cNvPr id="4" name="Straight Arrow Connector 3">
            <a:extLst>
              <a:ext uri="{FF2B5EF4-FFF2-40B4-BE49-F238E27FC236}">
                <a16:creationId xmlns:a16="http://schemas.microsoft.com/office/drawing/2014/main" id="{F308965D-4E3A-47A1-B73A-B96D2053B8BB}"/>
              </a:ext>
            </a:extLst>
          </p:cNvPr>
          <p:cNvCxnSpPr/>
          <p:nvPr/>
        </p:nvCxnSpPr>
        <p:spPr>
          <a:xfrm>
            <a:off x="2095130" y="3275860"/>
            <a:ext cx="2112886" cy="550416"/>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A6E44067-AB20-4215-A075-C11631B1004F}"/>
              </a:ext>
            </a:extLst>
          </p:cNvPr>
          <p:cNvSpPr txBox="1"/>
          <p:nvPr/>
        </p:nvSpPr>
        <p:spPr>
          <a:xfrm>
            <a:off x="4208016" y="4917651"/>
            <a:ext cx="4092605" cy="1754326"/>
          </a:xfrm>
          <a:prstGeom prst="rect">
            <a:avLst/>
          </a:prstGeom>
          <a:noFill/>
        </p:spPr>
        <p:txBody>
          <a:bodyPr wrap="square" rtlCol="0">
            <a:spAutoFit/>
          </a:bodyPr>
          <a:lstStyle/>
          <a:p>
            <a:r>
              <a:rPr lang="en-US" dirty="0"/>
              <a:t>Due to the nature of spacy, the tokens are stored as positions pointing to the words in vocabulary. Every word in the vocabulary has a number as an identifier. “ORTH” is just telling spacy to give us the positions because it can do a lot more!</a:t>
            </a:r>
            <a:endParaRPr lang="en-GB" dirty="0"/>
          </a:p>
        </p:txBody>
      </p:sp>
      <p:cxnSp>
        <p:nvCxnSpPr>
          <p:cNvPr id="7" name="Straight Arrow Connector 6">
            <a:extLst>
              <a:ext uri="{FF2B5EF4-FFF2-40B4-BE49-F238E27FC236}">
                <a16:creationId xmlns:a16="http://schemas.microsoft.com/office/drawing/2014/main" id="{D2EE2265-AF63-4086-B4F7-01EAC11641D8}"/>
              </a:ext>
            </a:extLst>
          </p:cNvPr>
          <p:cNvCxnSpPr/>
          <p:nvPr/>
        </p:nvCxnSpPr>
        <p:spPr>
          <a:xfrm flipV="1">
            <a:off x="5406501" y="4340602"/>
            <a:ext cx="292963" cy="435584"/>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AD2D0664-641C-476B-BA24-6C90537D139A}"/>
              </a:ext>
            </a:extLst>
          </p:cNvPr>
          <p:cNvCxnSpPr>
            <a:endCxn id="2" idx="0"/>
          </p:cNvCxnSpPr>
          <p:nvPr/>
        </p:nvCxnSpPr>
        <p:spPr>
          <a:xfrm flipH="1">
            <a:off x="6406718" y="1313895"/>
            <a:ext cx="491232" cy="1203502"/>
          </a:xfrm>
          <a:prstGeom prst="straightConnector1">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DF5F1637-3ED4-4A13-9300-EFC9592FC018}"/>
              </a:ext>
            </a:extLst>
          </p:cNvPr>
          <p:cNvSpPr txBox="1"/>
          <p:nvPr/>
        </p:nvSpPr>
        <p:spPr>
          <a:xfrm>
            <a:off x="6096000" y="639371"/>
            <a:ext cx="2565647" cy="646331"/>
          </a:xfrm>
          <a:prstGeom prst="rect">
            <a:avLst/>
          </a:prstGeom>
          <a:noFill/>
        </p:spPr>
        <p:txBody>
          <a:bodyPr wrap="square" rtlCol="0">
            <a:spAutoFit/>
          </a:bodyPr>
          <a:lstStyle/>
          <a:p>
            <a:r>
              <a:rPr lang="en-US" dirty="0"/>
              <a:t>I will talk in detail about what this does at the end</a:t>
            </a:r>
            <a:endParaRPr lang="en-GB" dirty="0"/>
          </a:p>
        </p:txBody>
      </p:sp>
    </p:spTree>
    <p:extLst>
      <p:ext uri="{BB962C8B-B14F-4D97-AF65-F5344CB8AC3E}">
        <p14:creationId xmlns:p14="http://schemas.microsoft.com/office/powerpoint/2010/main" val="9230318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2DC17-952A-4156-B66C-940CA01B5DF6}"/>
              </a:ext>
            </a:extLst>
          </p:cNvPr>
          <p:cNvSpPr>
            <a:spLocks noGrp="1"/>
          </p:cNvSpPr>
          <p:nvPr>
            <p:ph type="ctrTitle"/>
          </p:nvPr>
        </p:nvSpPr>
        <p:spPr>
          <a:xfrm>
            <a:off x="0" y="2840853"/>
            <a:ext cx="12192000" cy="669109"/>
          </a:xfrm>
        </p:spPr>
        <p:txBody>
          <a:bodyPr>
            <a:normAutofit/>
          </a:bodyPr>
          <a:lstStyle/>
          <a:p>
            <a:r>
              <a:rPr lang="en-GB" sz="3600" dirty="0" err="1"/>
              <a:t>pos_counts</a:t>
            </a:r>
            <a:r>
              <a:rPr lang="en-GB" sz="3600" dirty="0"/>
              <a:t> = Counter(result)</a:t>
            </a:r>
          </a:p>
        </p:txBody>
      </p:sp>
      <p:sp>
        <p:nvSpPr>
          <p:cNvPr id="12" name="TextBox 11">
            <a:extLst>
              <a:ext uri="{FF2B5EF4-FFF2-40B4-BE49-F238E27FC236}">
                <a16:creationId xmlns:a16="http://schemas.microsoft.com/office/drawing/2014/main" id="{B30F70B9-1814-4AD2-983D-5A69ABEA9750}"/>
              </a:ext>
            </a:extLst>
          </p:cNvPr>
          <p:cNvSpPr txBox="1"/>
          <p:nvPr/>
        </p:nvSpPr>
        <p:spPr>
          <a:xfrm>
            <a:off x="310718" y="337351"/>
            <a:ext cx="3604334" cy="1200329"/>
          </a:xfrm>
          <a:prstGeom prst="rect">
            <a:avLst/>
          </a:prstGeom>
          <a:noFill/>
        </p:spPr>
        <p:txBody>
          <a:bodyPr wrap="square" rtlCol="0">
            <a:spAutoFit/>
          </a:bodyPr>
          <a:lstStyle/>
          <a:p>
            <a:r>
              <a:rPr lang="en-US" dirty="0"/>
              <a:t>Counter is a type of dictionary in python. It receives a list as an argument and then counts how often each element occurs.</a:t>
            </a:r>
            <a:endParaRPr lang="en-GB" dirty="0"/>
          </a:p>
        </p:txBody>
      </p:sp>
      <p:sp>
        <p:nvSpPr>
          <p:cNvPr id="3" name="TextBox 2">
            <a:extLst>
              <a:ext uri="{FF2B5EF4-FFF2-40B4-BE49-F238E27FC236}">
                <a16:creationId xmlns:a16="http://schemas.microsoft.com/office/drawing/2014/main" id="{E6A05736-2C6D-494B-83AC-061FEB321B99}"/>
              </a:ext>
            </a:extLst>
          </p:cNvPr>
          <p:cNvSpPr txBox="1"/>
          <p:nvPr/>
        </p:nvSpPr>
        <p:spPr>
          <a:xfrm>
            <a:off x="5752730" y="452761"/>
            <a:ext cx="4438835" cy="1754326"/>
          </a:xfrm>
          <a:prstGeom prst="rect">
            <a:avLst/>
          </a:prstGeom>
          <a:noFill/>
        </p:spPr>
        <p:txBody>
          <a:bodyPr wrap="square" rtlCol="0">
            <a:spAutoFit/>
          </a:bodyPr>
          <a:lstStyle/>
          <a:p>
            <a:r>
              <a:rPr lang="en-US" dirty="0"/>
              <a:t>A dictionary is a </a:t>
            </a:r>
            <a:r>
              <a:rPr lang="en-US" dirty="0" err="1"/>
              <a:t>key:value</a:t>
            </a:r>
            <a:r>
              <a:rPr lang="en-US" dirty="0"/>
              <a:t> pair. </a:t>
            </a:r>
          </a:p>
          <a:p>
            <a:r>
              <a:rPr lang="en-US" dirty="0"/>
              <a:t>Example:</a:t>
            </a:r>
          </a:p>
          <a:p>
            <a:r>
              <a:rPr lang="en-US" dirty="0"/>
              <a:t>{‘apple’:1,’car’:2}</a:t>
            </a:r>
          </a:p>
          <a:p>
            <a:endParaRPr lang="en-US" dirty="0"/>
          </a:p>
          <a:p>
            <a:r>
              <a:rPr lang="en-US" dirty="0"/>
              <a:t>This means that if I write dictionary[‘apple’] it will give me the value 2.</a:t>
            </a:r>
            <a:endParaRPr lang="en-GB" dirty="0"/>
          </a:p>
        </p:txBody>
      </p:sp>
    </p:spTree>
    <p:extLst>
      <p:ext uri="{BB962C8B-B14F-4D97-AF65-F5344CB8AC3E}">
        <p14:creationId xmlns:p14="http://schemas.microsoft.com/office/powerpoint/2010/main" val="12086771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2DC17-952A-4156-B66C-940CA01B5DF6}"/>
              </a:ext>
            </a:extLst>
          </p:cNvPr>
          <p:cNvSpPr>
            <a:spLocks noGrp="1"/>
          </p:cNvSpPr>
          <p:nvPr>
            <p:ph type="ctrTitle"/>
          </p:nvPr>
        </p:nvSpPr>
        <p:spPr>
          <a:xfrm>
            <a:off x="0" y="2840853"/>
            <a:ext cx="12192000" cy="669109"/>
          </a:xfrm>
        </p:spPr>
        <p:txBody>
          <a:bodyPr>
            <a:noAutofit/>
          </a:bodyPr>
          <a:lstStyle/>
          <a:p>
            <a:r>
              <a:rPr lang="en-GB" sz="2400" dirty="0"/>
              <a:t>with </a:t>
            </a:r>
            <a:r>
              <a:rPr lang="en-GB" sz="2400" b="1" i="1" dirty="0">
                <a:solidFill>
                  <a:schemeClr val="accent1"/>
                </a:solidFill>
              </a:rPr>
              <a:t>open</a:t>
            </a:r>
            <a:r>
              <a:rPr lang="en-GB" sz="2400" dirty="0">
                <a:solidFill>
                  <a:schemeClr val="accent1"/>
                </a:solidFill>
              </a:rPr>
              <a:t>(</a:t>
            </a:r>
            <a:r>
              <a:rPr lang="en-GB" sz="2400" b="1" dirty="0">
                <a:solidFill>
                  <a:srgbClr val="FF0000"/>
                </a:solidFill>
              </a:rPr>
              <a:t>"</a:t>
            </a:r>
            <a:r>
              <a:rPr lang="en-GB" sz="2400" dirty="0">
                <a:solidFill>
                  <a:srgbClr val="FF0000"/>
                </a:solidFill>
              </a:rPr>
              <a:t>Counts/CSRWordFreqDict.csv</a:t>
            </a:r>
            <a:r>
              <a:rPr lang="en-GB" sz="2400" b="1" dirty="0">
                <a:solidFill>
                  <a:srgbClr val="FF0000"/>
                </a:solidFill>
              </a:rPr>
              <a:t>"</a:t>
            </a:r>
            <a:r>
              <a:rPr lang="en-GB" sz="2400" dirty="0"/>
              <a:t>, mode=</a:t>
            </a:r>
            <a:r>
              <a:rPr lang="en-GB" sz="2400" b="1" dirty="0">
                <a:solidFill>
                  <a:srgbClr val="FF0000"/>
                </a:solidFill>
              </a:rPr>
              <a:t>"</a:t>
            </a:r>
            <a:r>
              <a:rPr lang="en-GB" sz="2400" dirty="0">
                <a:solidFill>
                  <a:srgbClr val="FF0000"/>
                </a:solidFill>
              </a:rPr>
              <a:t>w+</a:t>
            </a:r>
            <a:r>
              <a:rPr lang="en-GB" sz="2400" b="1" dirty="0">
                <a:solidFill>
                  <a:srgbClr val="FF0000"/>
                </a:solidFill>
              </a:rPr>
              <a:t>"</a:t>
            </a:r>
            <a:r>
              <a:rPr lang="en-GB" sz="2400" dirty="0"/>
              <a:t>, newline=</a:t>
            </a:r>
            <a:r>
              <a:rPr lang="en-GB" sz="2400" b="1" dirty="0">
                <a:solidFill>
                  <a:srgbClr val="FF0000"/>
                </a:solidFill>
              </a:rPr>
              <a:t>""</a:t>
            </a:r>
            <a:r>
              <a:rPr lang="en-GB" sz="2400" dirty="0"/>
              <a:t>, encoding=</a:t>
            </a:r>
            <a:r>
              <a:rPr lang="en-GB" sz="2400" b="1" dirty="0">
                <a:solidFill>
                  <a:srgbClr val="FF0000"/>
                </a:solidFill>
              </a:rPr>
              <a:t>'</a:t>
            </a:r>
            <a:r>
              <a:rPr lang="en-GB" sz="2400" dirty="0">
                <a:solidFill>
                  <a:srgbClr val="FF0000"/>
                </a:solidFill>
              </a:rPr>
              <a:t>utf-8</a:t>
            </a:r>
            <a:r>
              <a:rPr lang="en-GB" sz="2400" b="1" dirty="0">
                <a:solidFill>
                  <a:srgbClr val="FF0000"/>
                </a:solidFill>
              </a:rPr>
              <a:t>'</a:t>
            </a:r>
            <a:r>
              <a:rPr lang="en-GB" sz="2400" dirty="0">
                <a:solidFill>
                  <a:schemeClr val="accent1"/>
                </a:solidFill>
              </a:rPr>
              <a:t>)</a:t>
            </a:r>
            <a:r>
              <a:rPr lang="en-GB" sz="2400" dirty="0"/>
              <a:t> as </a:t>
            </a:r>
            <a:r>
              <a:rPr lang="en-GB" sz="2400" dirty="0" err="1"/>
              <a:t>csv_file</a:t>
            </a:r>
            <a:r>
              <a:rPr lang="en-GB" sz="2400" dirty="0"/>
              <a:t>:</a:t>
            </a:r>
          </a:p>
        </p:txBody>
      </p:sp>
      <p:sp>
        <p:nvSpPr>
          <p:cNvPr id="12" name="TextBox 11">
            <a:extLst>
              <a:ext uri="{FF2B5EF4-FFF2-40B4-BE49-F238E27FC236}">
                <a16:creationId xmlns:a16="http://schemas.microsoft.com/office/drawing/2014/main" id="{B30F70B9-1814-4AD2-983D-5A69ABEA9750}"/>
              </a:ext>
            </a:extLst>
          </p:cNvPr>
          <p:cNvSpPr txBox="1"/>
          <p:nvPr/>
        </p:nvSpPr>
        <p:spPr>
          <a:xfrm>
            <a:off x="310718" y="337351"/>
            <a:ext cx="3604334" cy="2585323"/>
          </a:xfrm>
          <a:prstGeom prst="rect">
            <a:avLst/>
          </a:prstGeom>
          <a:noFill/>
        </p:spPr>
        <p:txBody>
          <a:bodyPr wrap="square" rtlCol="0">
            <a:spAutoFit/>
          </a:bodyPr>
          <a:lstStyle/>
          <a:p>
            <a:r>
              <a:rPr lang="en-US" dirty="0"/>
              <a:t>In Python, when you work with files you must open and then close them. This is a shorter syntax for that. When the code that runs inside this syntax is done, it will close the file. The open function receives a path, a mode, a newline and a type of encoding. At the end it generates an object to be used to write.</a:t>
            </a:r>
            <a:endParaRPr lang="en-GB" dirty="0"/>
          </a:p>
        </p:txBody>
      </p:sp>
      <p:sp>
        <p:nvSpPr>
          <p:cNvPr id="4" name="TextBox 3">
            <a:extLst>
              <a:ext uri="{FF2B5EF4-FFF2-40B4-BE49-F238E27FC236}">
                <a16:creationId xmlns:a16="http://schemas.microsoft.com/office/drawing/2014/main" id="{C5248817-CC1C-455B-BCAA-987FE9E9C885}"/>
              </a:ext>
            </a:extLst>
          </p:cNvPr>
          <p:cNvSpPr txBox="1"/>
          <p:nvPr/>
        </p:nvSpPr>
        <p:spPr>
          <a:xfrm>
            <a:off x="3675355" y="4625266"/>
            <a:ext cx="4216893" cy="1200329"/>
          </a:xfrm>
          <a:prstGeom prst="rect">
            <a:avLst/>
          </a:prstGeom>
          <a:noFill/>
        </p:spPr>
        <p:txBody>
          <a:bodyPr wrap="square" rtlCol="0">
            <a:spAutoFit/>
          </a:bodyPr>
          <a:lstStyle/>
          <a:p>
            <a:r>
              <a:rPr lang="en-US" dirty="0"/>
              <a:t>w+ means opens a file for both writing and reading. Overwrites the existing file if the file exists. If the file does not exist, it creates a new file for reading and writing.</a:t>
            </a:r>
            <a:endParaRPr lang="en-GB" dirty="0"/>
          </a:p>
        </p:txBody>
      </p:sp>
      <p:cxnSp>
        <p:nvCxnSpPr>
          <p:cNvPr id="8" name="Straight Arrow Connector 7">
            <a:extLst>
              <a:ext uri="{FF2B5EF4-FFF2-40B4-BE49-F238E27FC236}">
                <a16:creationId xmlns:a16="http://schemas.microsoft.com/office/drawing/2014/main" id="{B099DF0D-DE85-4462-A205-D32F3CCC1F7F}"/>
              </a:ext>
            </a:extLst>
          </p:cNvPr>
          <p:cNvCxnSpPr/>
          <p:nvPr/>
        </p:nvCxnSpPr>
        <p:spPr>
          <a:xfrm flipV="1">
            <a:off x="6096000" y="3604334"/>
            <a:ext cx="411332" cy="878889"/>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58940A97-24D0-46D3-97F0-043BEAEAAD8E}"/>
              </a:ext>
            </a:extLst>
          </p:cNvPr>
          <p:cNvCxnSpPr/>
          <p:nvPr/>
        </p:nvCxnSpPr>
        <p:spPr>
          <a:xfrm flipH="1">
            <a:off x="7510509" y="1216241"/>
            <a:ext cx="630314" cy="1624612"/>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FA2DB66E-E114-4323-BCE7-07CFD027D111}"/>
              </a:ext>
            </a:extLst>
          </p:cNvPr>
          <p:cNvSpPr txBox="1"/>
          <p:nvPr/>
        </p:nvSpPr>
        <p:spPr>
          <a:xfrm>
            <a:off x="7430610" y="775888"/>
            <a:ext cx="3808158" cy="369332"/>
          </a:xfrm>
          <a:prstGeom prst="rect">
            <a:avLst/>
          </a:prstGeom>
          <a:noFill/>
        </p:spPr>
        <p:txBody>
          <a:bodyPr wrap="none" rtlCol="0">
            <a:spAutoFit/>
          </a:bodyPr>
          <a:lstStyle/>
          <a:p>
            <a:r>
              <a:rPr lang="en-US" dirty="0"/>
              <a:t>If you write a line, what it should input</a:t>
            </a:r>
            <a:endParaRPr lang="en-GB" dirty="0"/>
          </a:p>
        </p:txBody>
      </p:sp>
      <p:sp>
        <p:nvSpPr>
          <p:cNvPr id="15" name="TextBox 14">
            <a:extLst>
              <a:ext uri="{FF2B5EF4-FFF2-40B4-BE49-F238E27FC236}">
                <a16:creationId xmlns:a16="http://schemas.microsoft.com/office/drawing/2014/main" id="{84508187-5DE3-4322-B213-1A565EE90D1B}"/>
              </a:ext>
            </a:extLst>
          </p:cNvPr>
          <p:cNvSpPr txBox="1"/>
          <p:nvPr/>
        </p:nvSpPr>
        <p:spPr>
          <a:xfrm>
            <a:off x="8783443" y="5227000"/>
            <a:ext cx="2995115" cy="646331"/>
          </a:xfrm>
          <a:prstGeom prst="rect">
            <a:avLst/>
          </a:prstGeom>
          <a:noFill/>
        </p:spPr>
        <p:txBody>
          <a:bodyPr wrap="square" rtlCol="0">
            <a:spAutoFit/>
          </a:bodyPr>
          <a:lstStyle/>
          <a:p>
            <a:r>
              <a:rPr lang="en-US" dirty="0"/>
              <a:t>Makes special characters that are not useful be ignored</a:t>
            </a:r>
            <a:endParaRPr lang="en-GB" dirty="0"/>
          </a:p>
        </p:txBody>
      </p:sp>
      <p:cxnSp>
        <p:nvCxnSpPr>
          <p:cNvPr id="19" name="Straight Arrow Connector 18">
            <a:extLst>
              <a:ext uri="{FF2B5EF4-FFF2-40B4-BE49-F238E27FC236}">
                <a16:creationId xmlns:a16="http://schemas.microsoft.com/office/drawing/2014/main" id="{7C23C47E-207E-46ED-B8DC-87007A4B7410}"/>
              </a:ext>
            </a:extLst>
          </p:cNvPr>
          <p:cNvCxnSpPr/>
          <p:nvPr/>
        </p:nvCxnSpPr>
        <p:spPr>
          <a:xfrm flipV="1">
            <a:off x="9533299" y="3829616"/>
            <a:ext cx="63374" cy="1395814"/>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4CB0539A-296C-4574-BF36-51DB864DD4AC}"/>
              </a:ext>
            </a:extLst>
          </p:cNvPr>
          <p:cNvCxnSpPr/>
          <p:nvPr/>
        </p:nvCxnSpPr>
        <p:spPr>
          <a:xfrm>
            <a:off x="11026066" y="2414726"/>
            <a:ext cx="212702" cy="541538"/>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A57BE59B-D0F7-4678-89EB-9E2A4D2A0C0D}"/>
              </a:ext>
            </a:extLst>
          </p:cNvPr>
          <p:cNvSpPr txBox="1"/>
          <p:nvPr/>
        </p:nvSpPr>
        <p:spPr>
          <a:xfrm>
            <a:off x="9978310" y="1951022"/>
            <a:ext cx="2121953" cy="369332"/>
          </a:xfrm>
          <a:prstGeom prst="rect">
            <a:avLst/>
          </a:prstGeom>
          <a:noFill/>
        </p:spPr>
        <p:txBody>
          <a:bodyPr wrap="square" rtlCol="0">
            <a:spAutoFit/>
          </a:bodyPr>
          <a:lstStyle/>
          <a:p>
            <a:r>
              <a:rPr lang="en-US" dirty="0"/>
              <a:t>Object used to write</a:t>
            </a:r>
            <a:endParaRPr lang="en-GB" dirty="0"/>
          </a:p>
        </p:txBody>
      </p:sp>
    </p:spTree>
    <p:extLst>
      <p:ext uri="{BB962C8B-B14F-4D97-AF65-F5344CB8AC3E}">
        <p14:creationId xmlns:p14="http://schemas.microsoft.com/office/powerpoint/2010/main" val="37666754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2DC17-952A-4156-B66C-940CA01B5DF6}"/>
              </a:ext>
            </a:extLst>
          </p:cNvPr>
          <p:cNvSpPr>
            <a:spLocks noGrp="1"/>
          </p:cNvSpPr>
          <p:nvPr>
            <p:ph type="ctrTitle"/>
          </p:nvPr>
        </p:nvSpPr>
        <p:spPr>
          <a:xfrm>
            <a:off x="0" y="2840853"/>
            <a:ext cx="12192000" cy="669109"/>
          </a:xfrm>
        </p:spPr>
        <p:txBody>
          <a:bodyPr>
            <a:noAutofit/>
          </a:bodyPr>
          <a:lstStyle/>
          <a:p>
            <a:r>
              <a:rPr lang="en-US" sz="3600" dirty="0" err="1"/>
              <a:t>csv_file.</a:t>
            </a:r>
            <a:r>
              <a:rPr lang="en-US" sz="3600" dirty="0" err="1">
                <a:solidFill>
                  <a:srgbClr val="FFFF00"/>
                </a:solidFill>
              </a:rPr>
              <a:t>write</a:t>
            </a:r>
            <a:r>
              <a:rPr lang="en-US" sz="3600" dirty="0">
                <a:solidFill>
                  <a:srgbClr val="FFFF00"/>
                </a:solidFill>
              </a:rPr>
              <a:t>(</a:t>
            </a:r>
            <a:r>
              <a:rPr lang="en-US" sz="3600" b="1" dirty="0">
                <a:solidFill>
                  <a:srgbClr val="FF0000"/>
                </a:solidFill>
              </a:rPr>
              <a:t>"</a:t>
            </a:r>
            <a:r>
              <a:rPr lang="en-US" sz="3600" dirty="0">
                <a:solidFill>
                  <a:srgbClr val="FF0000"/>
                </a:solidFill>
              </a:rPr>
              <a:t>%</a:t>
            </a:r>
            <a:r>
              <a:rPr lang="en-US" sz="3600" dirty="0" err="1">
                <a:solidFill>
                  <a:srgbClr val="FF0000"/>
                </a:solidFill>
              </a:rPr>
              <a:t>s,%s</a:t>
            </a:r>
            <a:r>
              <a:rPr lang="en-US" sz="3600" dirty="0">
                <a:solidFill>
                  <a:srgbClr val="FF0000"/>
                </a:solidFill>
              </a:rPr>
              <a:t>\n</a:t>
            </a:r>
            <a:r>
              <a:rPr lang="en-US" sz="3600" b="1" dirty="0">
                <a:solidFill>
                  <a:srgbClr val="FF0000"/>
                </a:solidFill>
              </a:rPr>
              <a:t>"</a:t>
            </a:r>
            <a:r>
              <a:rPr lang="en-US" sz="3600" dirty="0">
                <a:solidFill>
                  <a:srgbClr val="FF0000"/>
                </a:solidFill>
              </a:rPr>
              <a:t> </a:t>
            </a:r>
            <a:r>
              <a:rPr lang="en-US" sz="3600" dirty="0"/>
              <a:t>% (</a:t>
            </a:r>
            <a:r>
              <a:rPr lang="en-US" sz="3600" b="1" dirty="0">
                <a:solidFill>
                  <a:srgbClr val="FF0000"/>
                </a:solidFill>
              </a:rPr>
              <a:t>'</a:t>
            </a:r>
            <a:r>
              <a:rPr lang="en-US" sz="3600" dirty="0">
                <a:solidFill>
                  <a:srgbClr val="FF0000"/>
                </a:solidFill>
              </a:rPr>
              <a:t>word</a:t>
            </a:r>
            <a:r>
              <a:rPr lang="en-US" sz="3600" b="1" dirty="0">
                <a:solidFill>
                  <a:srgbClr val="FF0000"/>
                </a:solidFill>
              </a:rPr>
              <a:t>'</a:t>
            </a:r>
            <a:r>
              <a:rPr lang="en-US" sz="3600" dirty="0"/>
              <a:t>, </a:t>
            </a:r>
            <a:r>
              <a:rPr lang="en-US" sz="3600" b="1" dirty="0">
                <a:solidFill>
                  <a:srgbClr val="FF0000"/>
                </a:solidFill>
              </a:rPr>
              <a:t>'</a:t>
            </a:r>
            <a:r>
              <a:rPr lang="en-US" sz="3600" dirty="0">
                <a:solidFill>
                  <a:srgbClr val="FF0000"/>
                </a:solidFill>
              </a:rPr>
              <a:t>count</a:t>
            </a:r>
            <a:r>
              <a:rPr lang="en-US" sz="3600" b="1" dirty="0">
                <a:solidFill>
                  <a:srgbClr val="FF0000"/>
                </a:solidFill>
              </a:rPr>
              <a:t>'</a:t>
            </a:r>
            <a:r>
              <a:rPr lang="en-US" sz="3600" dirty="0"/>
              <a:t>)</a:t>
            </a:r>
            <a:r>
              <a:rPr lang="en-US" sz="3600" dirty="0">
                <a:solidFill>
                  <a:srgbClr val="FFFF00"/>
                </a:solidFill>
              </a:rPr>
              <a:t>)</a:t>
            </a:r>
          </a:p>
        </p:txBody>
      </p:sp>
      <p:sp>
        <p:nvSpPr>
          <p:cNvPr id="12" name="TextBox 11">
            <a:extLst>
              <a:ext uri="{FF2B5EF4-FFF2-40B4-BE49-F238E27FC236}">
                <a16:creationId xmlns:a16="http://schemas.microsoft.com/office/drawing/2014/main" id="{B30F70B9-1814-4AD2-983D-5A69ABEA9750}"/>
              </a:ext>
            </a:extLst>
          </p:cNvPr>
          <p:cNvSpPr txBox="1"/>
          <p:nvPr/>
        </p:nvSpPr>
        <p:spPr>
          <a:xfrm>
            <a:off x="310718" y="337351"/>
            <a:ext cx="3604334" cy="1200329"/>
          </a:xfrm>
          <a:prstGeom prst="rect">
            <a:avLst/>
          </a:prstGeom>
          <a:noFill/>
        </p:spPr>
        <p:txBody>
          <a:bodyPr wrap="square" rtlCol="0">
            <a:spAutoFit/>
          </a:bodyPr>
          <a:lstStyle/>
          <a:p>
            <a:r>
              <a:rPr lang="en-US" dirty="0"/>
              <a:t>The write method is used with a special syntax that helps in writing to files. It can be used in other scenarios also.</a:t>
            </a:r>
          </a:p>
        </p:txBody>
      </p:sp>
      <p:sp>
        <p:nvSpPr>
          <p:cNvPr id="3" name="TextBox 2">
            <a:extLst>
              <a:ext uri="{FF2B5EF4-FFF2-40B4-BE49-F238E27FC236}">
                <a16:creationId xmlns:a16="http://schemas.microsoft.com/office/drawing/2014/main" id="{BCD5473C-54CB-4DC3-8A16-71E792241936}"/>
              </a:ext>
            </a:extLst>
          </p:cNvPr>
          <p:cNvSpPr txBox="1"/>
          <p:nvPr/>
        </p:nvSpPr>
        <p:spPr>
          <a:xfrm>
            <a:off x="7386221" y="337351"/>
            <a:ext cx="3693111" cy="1754326"/>
          </a:xfrm>
          <a:prstGeom prst="rect">
            <a:avLst/>
          </a:prstGeom>
          <a:noFill/>
        </p:spPr>
        <p:txBody>
          <a:bodyPr wrap="square" rtlCol="0">
            <a:spAutoFit/>
          </a:bodyPr>
          <a:lstStyle/>
          <a:p>
            <a:r>
              <a:rPr lang="en-US" dirty="0"/>
              <a:t>print(“%s” % (‘apple’))</a:t>
            </a:r>
          </a:p>
          <a:p>
            <a:r>
              <a:rPr lang="en-GB" dirty="0"/>
              <a:t>“%s” is the pattern</a:t>
            </a:r>
          </a:p>
          <a:p>
            <a:r>
              <a:rPr lang="en-GB" dirty="0"/>
              <a:t>% is the link</a:t>
            </a:r>
          </a:p>
          <a:p>
            <a:r>
              <a:rPr lang="en-GB" dirty="0"/>
              <a:t>(‘apple’) is the word that falls into the pattern. If I were to put a number, it would throw an error.</a:t>
            </a:r>
          </a:p>
        </p:txBody>
      </p:sp>
    </p:spTree>
    <p:extLst>
      <p:ext uri="{BB962C8B-B14F-4D97-AF65-F5344CB8AC3E}">
        <p14:creationId xmlns:p14="http://schemas.microsoft.com/office/powerpoint/2010/main" val="38306692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2DC17-952A-4156-B66C-940CA01B5DF6}"/>
              </a:ext>
            </a:extLst>
          </p:cNvPr>
          <p:cNvSpPr>
            <a:spLocks noGrp="1"/>
          </p:cNvSpPr>
          <p:nvPr>
            <p:ph type="ctrTitle"/>
          </p:nvPr>
        </p:nvSpPr>
        <p:spPr>
          <a:xfrm>
            <a:off x="0" y="2840853"/>
            <a:ext cx="12192000" cy="1074199"/>
          </a:xfrm>
        </p:spPr>
        <p:txBody>
          <a:bodyPr>
            <a:noAutofit/>
          </a:bodyPr>
          <a:lstStyle/>
          <a:p>
            <a:pPr algn="l"/>
            <a:br>
              <a:rPr lang="en-US" sz="3200" dirty="0"/>
            </a:br>
            <a:br>
              <a:rPr lang="en-US" sz="3200" dirty="0"/>
            </a:br>
            <a:r>
              <a:rPr lang="en-US" sz="3200" dirty="0"/>
              <a:t>for </a:t>
            </a:r>
            <a:r>
              <a:rPr lang="en-US" sz="3200" dirty="0" err="1"/>
              <a:t>orth_id</a:t>
            </a:r>
            <a:r>
              <a:rPr lang="en-US" sz="3200" dirty="0"/>
              <a:t>, count in </a:t>
            </a:r>
            <a:r>
              <a:rPr lang="en-US" sz="3200" dirty="0" err="1"/>
              <a:t>pos_counts.</a:t>
            </a:r>
            <a:r>
              <a:rPr lang="en-US" sz="3200" dirty="0" err="1">
                <a:solidFill>
                  <a:srgbClr val="FFFF00"/>
                </a:solidFill>
              </a:rPr>
              <a:t>most_common</a:t>
            </a:r>
            <a:r>
              <a:rPr lang="en-US" sz="3200" dirty="0">
                <a:solidFill>
                  <a:srgbClr val="FFFF00"/>
                </a:solidFill>
              </a:rPr>
              <a:t>()</a:t>
            </a:r>
            <a:r>
              <a:rPr lang="en-US" sz="3200" dirty="0"/>
              <a:t>:</a:t>
            </a:r>
            <a:br>
              <a:rPr lang="en-US" sz="3200" dirty="0"/>
            </a:br>
            <a:r>
              <a:rPr lang="en-US" sz="3200" dirty="0"/>
              <a:t>            </a:t>
            </a:r>
            <a:r>
              <a:rPr lang="en-US" sz="3200" dirty="0" err="1"/>
              <a:t>csv_file.write</a:t>
            </a:r>
            <a:r>
              <a:rPr lang="en-US" sz="3200" dirty="0"/>
              <a:t>(</a:t>
            </a:r>
            <a:r>
              <a:rPr lang="en-US" sz="3200" b="1" dirty="0">
                <a:solidFill>
                  <a:srgbClr val="FF0000"/>
                </a:solidFill>
              </a:rPr>
              <a:t>"</a:t>
            </a:r>
            <a:r>
              <a:rPr lang="en-US" sz="3200" dirty="0">
                <a:solidFill>
                  <a:srgbClr val="FF0000"/>
                </a:solidFill>
              </a:rPr>
              <a:t>%s, %d\n</a:t>
            </a:r>
            <a:r>
              <a:rPr lang="en-US" sz="3200" b="1" dirty="0">
                <a:solidFill>
                  <a:srgbClr val="FF0000"/>
                </a:solidFill>
              </a:rPr>
              <a:t>"</a:t>
            </a:r>
            <a:r>
              <a:rPr lang="en-US" sz="3200" dirty="0"/>
              <a:t> %(</a:t>
            </a:r>
            <a:r>
              <a:rPr lang="en-US" sz="3200" dirty="0" err="1"/>
              <a:t>tokens.vocab.strings</a:t>
            </a:r>
            <a:r>
              <a:rPr lang="en-US" sz="3200" dirty="0"/>
              <a:t>[</a:t>
            </a:r>
            <a:r>
              <a:rPr lang="en-US" sz="3200" dirty="0" err="1"/>
              <a:t>orth_id</a:t>
            </a:r>
            <a:r>
              <a:rPr lang="en-US" sz="3200" dirty="0"/>
              <a:t>], count))</a:t>
            </a:r>
          </a:p>
        </p:txBody>
      </p:sp>
      <p:sp>
        <p:nvSpPr>
          <p:cNvPr id="12" name="TextBox 11">
            <a:extLst>
              <a:ext uri="{FF2B5EF4-FFF2-40B4-BE49-F238E27FC236}">
                <a16:creationId xmlns:a16="http://schemas.microsoft.com/office/drawing/2014/main" id="{B30F70B9-1814-4AD2-983D-5A69ABEA9750}"/>
              </a:ext>
            </a:extLst>
          </p:cNvPr>
          <p:cNvSpPr txBox="1"/>
          <p:nvPr/>
        </p:nvSpPr>
        <p:spPr>
          <a:xfrm>
            <a:off x="310718" y="337351"/>
            <a:ext cx="3604334" cy="2308324"/>
          </a:xfrm>
          <a:prstGeom prst="rect">
            <a:avLst/>
          </a:prstGeom>
          <a:noFill/>
        </p:spPr>
        <p:txBody>
          <a:bodyPr wrap="square" rtlCol="0">
            <a:spAutoFit/>
          </a:bodyPr>
          <a:lstStyle/>
          <a:p>
            <a:r>
              <a:rPr lang="en-US" dirty="0"/>
              <a:t>The </a:t>
            </a:r>
            <a:r>
              <a:rPr lang="en-US" dirty="0" err="1"/>
              <a:t>most_common</a:t>
            </a:r>
            <a:r>
              <a:rPr lang="en-US" dirty="0"/>
              <a:t> method generates a sorted list. The sorting is done based on the count. The most common element is the first one.</a:t>
            </a:r>
          </a:p>
          <a:p>
            <a:r>
              <a:rPr lang="en-US" dirty="0"/>
              <a:t>In this case it will return a list formed of tuples. The tuples are formed of the position and the count.</a:t>
            </a:r>
          </a:p>
        </p:txBody>
      </p:sp>
      <p:sp>
        <p:nvSpPr>
          <p:cNvPr id="3" name="TextBox 2">
            <a:extLst>
              <a:ext uri="{FF2B5EF4-FFF2-40B4-BE49-F238E27FC236}">
                <a16:creationId xmlns:a16="http://schemas.microsoft.com/office/drawing/2014/main" id="{BCD5473C-54CB-4DC3-8A16-71E792241936}"/>
              </a:ext>
            </a:extLst>
          </p:cNvPr>
          <p:cNvSpPr txBox="1"/>
          <p:nvPr/>
        </p:nvSpPr>
        <p:spPr>
          <a:xfrm>
            <a:off x="7341833" y="337351"/>
            <a:ext cx="3693111" cy="2308324"/>
          </a:xfrm>
          <a:prstGeom prst="rect">
            <a:avLst/>
          </a:prstGeom>
          <a:noFill/>
        </p:spPr>
        <p:txBody>
          <a:bodyPr wrap="square" rtlCol="0">
            <a:spAutoFit/>
          </a:bodyPr>
          <a:lstStyle/>
          <a:p>
            <a:r>
              <a:rPr lang="en-US" dirty="0"/>
              <a:t>Tuples are group of elements. (1,2) is a tuple made from 1 and 2. </a:t>
            </a:r>
          </a:p>
          <a:p>
            <a:r>
              <a:rPr lang="en-US" dirty="0"/>
              <a:t>A list of tuples looks like this:</a:t>
            </a:r>
          </a:p>
          <a:p>
            <a:r>
              <a:rPr lang="en-US" dirty="0"/>
              <a:t>list = [(1,2),(5,5),(3,2)]</a:t>
            </a:r>
          </a:p>
          <a:p>
            <a:r>
              <a:rPr lang="en-US" dirty="0"/>
              <a:t>At position 0 you get (1,2)</a:t>
            </a:r>
            <a:r>
              <a:rPr lang="en-GB" dirty="0"/>
              <a:t>. This can be accessed by asking for the its position. list[0][0] gives 1 and list[0][1] gives 2.</a:t>
            </a:r>
            <a:endParaRPr lang="en-US" dirty="0"/>
          </a:p>
        </p:txBody>
      </p:sp>
      <p:cxnSp>
        <p:nvCxnSpPr>
          <p:cNvPr id="7" name="Straight Arrow Connector 6">
            <a:extLst>
              <a:ext uri="{FF2B5EF4-FFF2-40B4-BE49-F238E27FC236}">
                <a16:creationId xmlns:a16="http://schemas.microsoft.com/office/drawing/2014/main" id="{A05C6890-5E8B-4099-9C4B-E85A1856409F}"/>
              </a:ext>
            </a:extLst>
          </p:cNvPr>
          <p:cNvCxnSpPr/>
          <p:nvPr/>
        </p:nvCxnSpPr>
        <p:spPr>
          <a:xfrm flipV="1">
            <a:off x="426128" y="3559946"/>
            <a:ext cx="479394" cy="1216240"/>
          </a:xfrm>
          <a:prstGeom prst="straightConnector1">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B5FC015-F99B-4140-BDC5-67CA424C26B3}"/>
              </a:ext>
            </a:extLst>
          </p:cNvPr>
          <p:cNvSpPr txBox="1"/>
          <p:nvPr/>
        </p:nvSpPr>
        <p:spPr>
          <a:xfrm>
            <a:off x="0" y="4820703"/>
            <a:ext cx="2576283" cy="369332"/>
          </a:xfrm>
          <a:prstGeom prst="rect">
            <a:avLst/>
          </a:prstGeom>
          <a:noFill/>
        </p:spPr>
        <p:txBody>
          <a:bodyPr wrap="none" rtlCol="0">
            <a:spAutoFit/>
          </a:bodyPr>
          <a:lstStyle/>
          <a:p>
            <a:r>
              <a:rPr lang="en-US" dirty="0"/>
              <a:t>Splits the tuple in 2 for us</a:t>
            </a:r>
            <a:endParaRPr lang="en-GB" dirty="0"/>
          </a:p>
        </p:txBody>
      </p:sp>
      <p:cxnSp>
        <p:nvCxnSpPr>
          <p:cNvPr id="14" name="Straight Arrow Connector 13">
            <a:extLst>
              <a:ext uri="{FF2B5EF4-FFF2-40B4-BE49-F238E27FC236}">
                <a16:creationId xmlns:a16="http://schemas.microsoft.com/office/drawing/2014/main" id="{3CE991B0-8A2F-4B84-9B0D-B07A264A311C}"/>
              </a:ext>
            </a:extLst>
          </p:cNvPr>
          <p:cNvCxnSpPr/>
          <p:nvPr/>
        </p:nvCxnSpPr>
        <p:spPr>
          <a:xfrm flipV="1">
            <a:off x="7261934" y="4003829"/>
            <a:ext cx="630315" cy="1020932"/>
          </a:xfrm>
          <a:prstGeom prst="straightConnector1">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CBF22614-1997-40DD-8026-8727D84B6117}"/>
              </a:ext>
            </a:extLst>
          </p:cNvPr>
          <p:cNvSpPr txBox="1"/>
          <p:nvPr/>
        </p:nvSpPr>
        <p:spPr>
          <a:xfrm>
            <a:off x="5814874" y="5190035"/>
            <a:ext cx="2576283" cy="1200329"/>
          </a:xfrm>
          <a:prstGeom prst="rect">
            <a:avLst/>
          </a:prstGeom>
          <a:noFill/>
        </p:spPr>
        <p:txBody>
          <a:bodyPr wrap="square" rtlCol="0">
            <a:spAutoFit/>
          </a:bodyPr>
          <a:lstStyle/>
          <a:p>
            <a:r>
              <a:rPr lang="en-US" dirty="0"/>
              <a:t>Searches in the vocabulary for the word at the position and returns it</a:t>
            </a:r>
            <a:endParaRPr lang="en-GB" dirty="0"/>
          </a:p>
        </p:txBody>
      </p:sp>
    </p:spTree>
    <p:extLst>
      <p:ext uri="{BB962C8B-B14F-4D97-AF65-F5344CB8AC3E}">
        <p14:creationId xmlns:p14="http://schemas.microsoft.com/office/powerpoint/2010/main" val="291521706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104</TotalTime>
  <Words>2348</Words>
  <Application>Microsoft Office PowerPoint</Application>
  <PresentationFormat>Widescreen</PresentationFormat>
  <Paragraphs>111</Paragraphs>
  <Slides>31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Arial</vt:lpstr>
      <vt:lpstr>Calibri</vt:lpstr>
      <vt:lpstr>Calibri Light</vt:lpstr>
      <vt:lpstr>Office Theme</vt:lpstr>
      <vt:lpstr>nlp = spacy.load("en_core_web_sm", max_length=1529140)</vt:lpstr>
      <vt:lpstr>tokenizer = Tokenizer(nlp.vocab)</vt:lpstr>
      <vt:lpstr>result = list()</vt:lpstr>
      <vt:lpstr>for tokens in tokenizer.pipe(findTxts('TextFiles'), batch_size=50):</vt:lpstr>
      <vt:lpstr>for tokens in tokenizer.pipe(findTxts('TextFiles'), batch_size=50):           result.extend(tokens.to_array("ORTH"))</vt:lpstr>
      <vt:lpstr>pos_counts = Counter(result)</vt:lpstr>
      <vt:lpstr>with open("Counts/CSRWordFreqDict.csv", mode="w+", newline="", encoding='utf-8') as csv_file:</vt:lpstr>
      <vt:lpstr>csv_file.write("%s,%s\n" % ('word', 'count'))</vt:lpstr>
      <vt:lpstr>  for orth_id, count in pos_counts.most_common():             csv_file.write("%s, %d\n" %(tokens.vocab.strings[orth_id], count))</vt:lpstr>
      <vt:lpstr>PowerPoint Presentation</vt:lpstr>
      <vt:lpstr>PowerPoint Presentation</vt:lpstr>
      <vt:lpstr>PowerPoint Presentation</vt:lpstr>
      <vt:lpstr>  def findTxts(path):   result = list()   for root, dirs, files in os.walk(path):    for file in files:     if file.endswith('.txt'):</vt:lpstr>
      <vt:lpstr>  filePath = open('TextFiles/'+file,'r', encoding='utf-8')           text = filePath.read()           result.append(cleanText(text))     return result</vt:lpstr>
      <vt:lpstr>PowerPoint Presentation</vt:lpstr>
      <vt:lpstr>PowerPoint Presentation</vt:lpstr>
      <vt:lpstr>  def cleanText(text):  text = text.lower()      text = re.sub(r"[^A-Za-z—\-\'\’\ ]", ' ', text)      return re.sub(r"\s+", ' ', text)</vt:lpstr>
      <vt:lpstr>NPs</vt:lpstr>
      <vt:lpstr>for doc in nlp.pipe(findTxts('TextFiles'),batch_size=25,n_process=2:   count.extend(doc.noun_chunks)</vt:lpstr>
      <vt:lpstr>Spacy (https://spacy.io/usage/spacy-101 )</vt:lpstr>
      <vt:lpstr> df = pd.DataFrame({'NP': count})</vt:lpstr>
      <vt:lpstr> df['count'] = 1</vt:lpstr>
      <vt:lpstr>df.to_csv('Counts/TestSpacyNP.csv', index=False)</vt:lpstr>
      <vt:lpstr>df = pd.read_csv('Counts/TestSpacyNP.csv', header=0)</vt:lpstr>
      <vt:lpstr> dfAgg = df.groupby(['NP']).sum()</vt:lpstr>
      <vt:lpstr>dfAgg.reset_index().sort_values(by='count', ascending=False).to_csv(         'Counts/CSRNPWordFreqDict.csv', index=False)</vt:lpstr>
      <vt:lpstr>VPs</vt:lpstr>
      <vt:lpstr>pattern = [{'POS': 'VERB', 'OP': '?'},                {'POS': 'ADV', 'OP': '*'},                {'POS': 'VERB', 'OP': '+'}]</vt:lpstr>
      <vt:lpstr>pattern = [{'POS': 'VERB', 'OP': '?'},                {'POS': 'ADV', 'OP': '*'},                {'POS': 'VERB', 'OP': '+'}]</vt:lpstr>
      <vt:lpstr>matcher = Matcher(nlp.vocab) matcher.add("Verb phrase", None, pattern)</vt:lpstr>
      <vt:lpstr>for doc in nlp.pipe(findTxts('TextFiles'), batch_size=25, n_process=2):         spans = [doc[start:end] for _, start, end in matcher(doc)]</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nlp = spacy.load("en_core_web_sm", max_length=1529140)</dc:title>
  <dc:creator>Rediu Claudiu</dc:creator>
  <cp:lastModifiedBy>Rediu Claudiu</cp:lastModifiedBy>
  <cp:revision>87</cp:revision>
  <dcterms:created xsi:type="dcterms:W3CDTF">2020-12-03T18:46:22Z</dcterms:created>
  <dcterms:modified xsi:type="dcterms:W3CDTF">2020-12-04T16:51:11Z</dcterms:modified>
</cp:coreProperties>
</file>