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80" r:id="rId3"/>
    <p:sldId id="269" r:id="rId4"/>
    <p:sldId id="270" r:id="rId5"/>
    <p:sldId id="271" r:id="rId6"/>
    <p:sldId id="272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6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4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7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7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2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98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0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1618353"/>
            <a:ext cx="9557040" cy="70788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HEALTHCARE: PERSISTENCY OF DRUG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2E68BF-D6BA-4594-9266-DCEC9A4BE6CC}"/>
              </a:ext>
            </a:extLst>
          </p:cNvPr>
          <p:cNvSpPr txBox="1"/>
          <p:nvPr/>
        </p:nvSpPr>
        <p:spPr>
          <a:xfrm>
            <a:off x="1027332" y="2687782"/>
            <a:ext cx="10139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INTERN TRAINEE :VIDYA GANESAN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 NUMBER: LISU06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PROJCET REVIEWER: DATA GLACIER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LOCATION: UNITED ARAB EMIRATES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lang="en-US" sz="3600" dirty="0">
                <a:solidFill>
                  <a:srgbClr val="ED7D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-04-2022</a:t>
            </a:r>
          </a:p>
        </p:txBody>
      </p:sp>
    </p:spTree>
    <p:extLst>
      <p:ext uri="{BB962C8B-B14F-4D97-AF65-F5344CB8AC3E}">
        <p14:creationId xmlns:p14="http://schemas.microsoft.com/office/powerpoint/2010/main" val="2706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E82AC-8684-4EFB-8217-CEF0FCC1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7" y="1577011"/>
            <a:ext cx="4837043" cy="3313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1C7679-B030-4117-B4EF-E2296184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61" y="1749287"/>
            <a:ext cx="4011149" cy="26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2D19A-FF9B-4F3E-80DC-4D328B4D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1510748"/>
            <a:ext cx="4810539" cy="3551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51FAD-1A42-4AD3-AE28-AD5CF272C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87" y="1709529"/>
            <a:ext cx="4797287" cy="29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5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8F39142E-B3DA-43B0-82D3-FFC10D1E499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1819051"/>
            <a:ext cx="8428383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0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BB72FCD-FD95-4110-B91B-3AC36DFE7F16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49" y="1776182"/>
            <a:ext cx="9388302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8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D40BC60-8E7E-4D71-8A63-EA6BD4EF932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165" y="1253331"/>
            <a:ext cx="8653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2D10E9E-00F9-4B99-A9B3-EE81A7CE6DF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4" y="1795235"/>
            <a:ext cx="8719931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7E15B-5AE3-485B-AA8C-31A893437229}"/>
              </a:ext>
            </a:extLst>
          </p:cNvPr>
          <p:cNvSpPr txBox="1"/>
          <p:nvPr/>
        </p:nvSpPr>
        <p:spPr>
          <a:xfrm>
            <a:off x="1577009" y="1696278"/>
            <a:ext cx="970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0526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81ED3A-F4E1-4510-88FF-FE7C3FDFCADB}"/>
              </a:ext>
            </a:extLst>
          </p:cNvPr>
          <p:cNvSpPr txBox="1"/>
          <p:nvPr/>
        </p:nvSpPr>
        <p:spPr>
          <a:xfrm>
            <a:off x="980661" y="1245704"/>
            <a:ext cx="1012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CairoFont-5-0"/>
              </a:rPr>
              <a:t>• </a:t>
            </a:r>
            <a:r>
              <a:rPr lang="en-US" sz="2800" b="0" i="0" u="none" strike="noStrike" baseline="0" dirty="0">
                <a:latin typeface="CairoFont-2-0"/>
              </a:rPr>
              <a:t>If the input variable is categorical and the output variable is also categorical then we will</a:t>
            </a:r>
          </a:p>
          <a:p>
            <a:pPr algn="l"/>
            <a:r>
              <a:rPr lang="en-US" sz="2800" b="0" i="0" u="none" strike="noStrike" baseline="0" dirty="0">
                <a:latin typeface="CairoFont-2-0"/>
              </a:rPr>
              <a:t>use the Mutual Classi</a:t>
            </a:r>
            <a:r>
              <a:rPr lang="en-US" sz="2800" b="0" i="0" u="none" strike="noStrike" baseline="0" dirty="0">
                <a:latin typeface="CairoFont-2-1"/>
              </a:rPr>
              <a:t>fi</a:t>
            </a:r>
            <a:r>
              <a:rPr lang="en-US" sz="2800" b="0" i="0" u="none" strike="noStrike" baseline="0" dirty="0">
                <a:latin typeface="CairoFont-2-0"/>
              </a:rPr>
              <a:t>er Method</a:t>
            </a:r>
          </a:p>
          <a:p>
            <a:pPr algn="l"/>
            <a:r>
              <a:rPr lang="en-US" sz="2800" b="0" i="0" u="none" strike="noStrike" baseline="0" dirty="0">
                <a:latin typeface="CairoFont-5-0"/>
              </a:rPr>
              <a:t>• </a:t>
            </a:r>
            <a:r>
              <a:rPr lang="en-US" sz="2800" b="0" i="0" u="none" strike="noStrike" baseline="0" dirty="0">
                <a:latin typeface="CairoFont-2-0"/>
              </a:rPr>
              <a:t>Scikit library provides a class known as </a:t>
            </a:r>
            <a:r>
              <a:rPr lang="en-US" sz="2800" b="0" i="0" u="none" strike="noStrike" baseline="0" dirty="0" err="1">
                <a:latin typeface="CairoFont-2-0"/>
              </a:rPr>
              <a:t>SelectKbest</a:t>
            </a:r>
            <a:r>
              <a:rPr lang="en-US" sz="2800" b="0" i="0" u="none" strike="noStrike" baseline="0" dirty="0">
                <a:latin typeface="CairoFont-2-0"/>
              </a:rPr>
              <a:t> when we use Mutual Classi</a:t>
            </a:r>
            <a:r>
              <a:rPr lang="en-US" sz="2800" b="0" i="0" u="none" strike="noStrike" baseline="0" dirty="0">
                <a:latin typeface="CairoFont-2-1"/>
              </a:rPr>
              <a:t>fi</a:t>
            </a:r>
            <a:r>
              <a:rPr lang="en-US" sz="2800" b="0" i="0" u="none" strike="noStrike" baseline="0" dirty="0">
                <a:latin typeface="CairoFont-2-0"/>
              </a:rPr>
              <a:t>er</a:t>
            </a:r>
          </a:p>
          <a:p>
            <a:pPr algn="l"/>
            <a:r>
              <a:rPr lang="en-US" sz="2800" b="0" i="0" u="none" strike="noStrike" baseline="0" dirty="0">
                <a:latin typeface="CairoFont-2-0"/>
              </a:rPr>
              <a:t>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55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6CC2-C334-47B4-A968-54987BBA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Exploratory Data Analysis done, we are able to find how the different features/variables affects drug persistency.</a:t>
            </a:r>
          </a:p>
          <a:p>
            <a:r>
              <a:rPr lang="en-US" dirty="0"/>
              <a:t>The categorical variables that have higher MI scores have a greater effect in the drug persistency as compared to those that have low MI scores.</a:t>
            </a:r>
          </a:p>
          <a:p>
            <a:r>
              <a:rPr lang="en-US" dirty="0" err="1"/>
              <a:t>Dexa</a:t>
            </a:r>
            <a:r>
              <a:rPr lang="en-US" dirty="0"/>
              <a:t> scan frequency during prescription correlates more with the target variable as compared to count of risks, thus it has effect on drug persistency as compared to count of risks.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60C7FF-0487-44F6-825D-3999C82A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Exploratory data analysis summary</a:t>
            </a:r>
          </a:p>
        </p:txBody>
      </p:sp>
    </p:spTree>
    <p:extLst>
      <p:ext uri="{BB962C8B-B14F-4D97-AF65-F5344CB8AC3E}">
        <p14:creationId xmlns:p14="http://schemas.microsoft.com/office/powerpoint/2010/main" val="1700231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573-84F0-4B2C-9D85-F1047ECA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681037"/>
            <a:ext cx="7394714" cy="1009651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EF5-FCEF-4F25-A7DD-D00FA415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purpose of automating the process of drug persistency identification, the following machine learning models can be used:</a:t>
            </a:r>
          </a:p>
          <a:p>
            <a:r>
              <a:rPr lang="en-US" b="1" dirty="0"/>
              <a:t>Logistic regression </a:t>
            </a:r>
            <a:r>
              <a:rPr lang="en-US" dirty="0"/>
              <a:t>– It is a type of linear model that is used for binary classification. It predicts output which is a categorical dependent variable. Such predictions are like yes or no, A or B, etc.</a:t>
            </a:r>
          </a:p>
          <a:p>
            <a:r>
              <a:rPr lang="en-US" dirty="0"/>
              <a:t>The AOU curve is 0.85 and F1 score is 0.70.</a:t>
            </a:r>
          </a:p>
        </p:txBody>
      </p:sp>
    </p:spTree>
    <p:extLst>
      <p:ext uri="{BB962C8B-B14F-4D97-AF65-F5344CB8AC3E}">
        <p14:creationId xmlns:p14="http://schemas.microsoft.com/office/powerpoint/2010/main" val="59088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9D7A-A944-4DC1-A509-51FBE7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7" y="675861"/>
            <a:ext cx="6440557" cy="9144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E156-7A5C-459C-9DB8-9E378C59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9" y="2531165"/>
            <a:ext cx="9157252" cy="18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challenge for all Pharmaceutical companies is to understand the persistency of drug as per the physician prescription.</a:t>
            </a:r>
          </a:p>
          <a:p>
            <a:pPr marL="0" indent="0">
              <a:buNone/>
            </a:pPr>
            <a:r>
              <a:rPr lang="en-US" sz="2400" dirty="0"/>
              <a:t>To solve this problem,  ABC pharma company is seeking to automate this process of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272465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AE6929-8211-4F66-8738-7FCFBC11F299}"/>
              </a:ext>
            </a:extLst>
          </p:cNvPr>
          <p:cNvSpPr txBox="1"/>
          <p:nvPr/>
        </p:nvSpPr>
        <p:spPr>
          <a:xfrm>
            <a:off x="1537252" y="1987826"/>
            <a:ext cx="94090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84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8A77-2CF7-404F-964F-8B69EB51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05" y="589722"/>
            <a:ext cx="6440557" cy="993913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C9E2-154C-46BD-8643-29758612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5" y="2557669"/>
            <a:ext cx="9104244" cy="27166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ABC pharma company has a challenge in understanding drug persistency as per physician prescription and to solve this problem it wants to automate the process of identification. </a:t>
            </a:r>
          </a:p>
          <a:p>
            <a:r>
              <a:rPr lang="en-US" sz="2400" dirty="0"/>
              <a:t>Objective is to build a classification model for drug persistency identification. </a:t>
            </a:r>
          </a:p>
          <a:p>
            <a:r>
              <a:rPr lang="en-US" sz="2400" dirty="0"/>
              <a:t>This will automate the process of identifying drug persistency for ABC pharma company thus helping the company to understand drug persistency as per physician prescription.</a:t>
            </a:r>
          </a:p>
        </p:txBody>
      </p:sp>
    </p:spTree>
    <p:extLst>
      <p:ext uri="{BB962C8B-B14F-4D97-AF65-F5344CB8AC3E}">
        <p14:creationId xmlns:p14="http://schemas.microsoft.com/office/powerpoint/2010/main" val="198897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C5BD-4078-48B1-BB22-E6D614D2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81038"/>
            <a:ext cx="6400800" cy="935727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120E-FBE0-4856-9EC8-9FEB96CD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9" y="2557669"/>
            <a:ext cx="9077739" cy="3619293"/>
          </a:xfrm>
        </p:spPr>
        <p:txBody>
          <a:bodyPr>
            <a:normAutofit/>
          </a:bodyPr>
          <a:lstStyle/>
          <a:p>
            <a:r>
              <a:rPr lang="en-US" sz="2400" dirty="0"/>
              <a:t>Problem and data understanding.</a:t>
            </a:r>
          </a:p>
          <a:p>
            <a:r>
              <a:rPr lang="en-US" sz="2400" dirty="0"/>
              <a:t>Prepare and clean the data and Feature Engineering.</a:t>
            </a:r>
          </a:p>
          <a:p>
            <a:r>
              <a:rPr lang="en-US" sz="2400" dirty="0"/>
              <a:t>Analyze the data and find the features/variables that affects drug persistency.</a:t>
            </a:r>
          </a:p>
          <a:p>
            <a:r>
              <a:rPr lang="en-US" sz="2400" dirty="0"/>
              <a:t>Give recommendations for the classification model that is to be built to automate the process of drug persistency identification.</a:t>
            </a:r>
          </a:p>
          <a:p>
            <a:r>
              <a:rPr lang="en-US" sz="2400" dirty="0"/>
              <a:t>Report the accuracy precision and report ROC-AUC.</a:t>
            </a:r>
          </a:p>
        </p:txBody>
      </p:sp>
    </p:spTree>
    <p:extLst>
      <p:ext uri="{BB962C8B-B14F-4D97-AF65-F5344CB8AC3E}">
        <p14:creationId xmlns:p14="http://schemas.microsoft.com/office/powerpoint/2010/main" val="24458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0B51-A728-4977-80FF-339E5227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148" y="681038"/>
            <a:ext cx="6440556" cy="922476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0283-D1DD-4DE9-846E-253BE419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504661"/>
            <a:ext cx="9157252" cy="3672301"/>
          </a:xfrm>
        </p:spPr>
        <p:txBody>
          <a:bodyPr>
            <a:normAutofit/>
          </a:bodyPr>
          <a:lstStyle/>
          <a:p>
            <a:r>
              <a:rPr lang="en-US" sz="2400" dirty="0"/>
              <a:t>One file used for the dataset</a:t>
            </a:r>
          </a:p>
          <a:p>
            <a:r>
              <a:rPr lang="en-US" sz="2400" dirty="0"/>
              <a:t>3,424 data points</a:t>
            </a:r>
          </a:p>
          <a:p>
            <a:r>
              <a:rPr lang="en-US" sz="2400" dirty="0"/>
              <a:t>75 features/variables (6 derived)</a:t>
            </a:r>
          </a:p>
        </p:txBody>
      </p:sp>
    </p:spTree>
    <p:extLst>
      <p:ext uri="{BB962C8B-B14F-4D97-AF65-F5344CB8AC3E}">
        <p14:creationId xmlns:p14="http://schemas.microsoft.com/office/powerpoint/2010/main" val="107126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11938-6B13-48A8-B221-651459305C23}"/>
              </a:ext>
            </a:extLst>
          </p:cNvPr>
          <p:cNvSpPr txBox="1"/>
          <p:nvPr/>
        </p:nvSpPr>
        <p:spPr>
          <a:xfrm>
            <a:off x="689117" y="2093842"/>
            <a:ext cx="10880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DATA VISUALISTION</a:t>
            </a:r>
          </a:p>
          <a:p>
            <a:pPr algn="ctr"/>
            <a:r>
              <a:rPr lang="en-US" sz="40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873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1E8204-8A8E-4E14-80A7-18D1B5750B51}"/>
              </a:ext>
            </a:extLst>
          </p:cNvPr>
          <p:cNvSpPr txBox="1"/>
          <p:nvPr/>
        </p:nvSpPr>
        <p:spPr>
          <a:xfrm>
            <a:off x="874643" y="278296"/>
            <a:ext cx="1038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ANALYSIS OF NUMERIC VALUES IN THE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016E7-DD7D-4A40-A955-A6C9FB9283A8}"/>
              </a:ext>
            </a:extLst>
          </p:cNvPr>
          <p:cNvSpPr txBox="1"/>
          <p:nvPr/>
        </p:nvSpPr>
        <p:spPr>
          <a:xfrm>
            <a:off x="185530" y="1881809"/>
            <a:ext cx="118739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/>
              <a:t>There are two numeric columns present in the entire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Dexa_freq_during_rx</a:t>
            </a: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 err="1"/>
              <a:t>Counts_of_risk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6172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4C55D5-BB3C-45A2-9B90-1FC01415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" y="1064719"/>
            <a:ext cx="5063987" cy="3058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9DC4D1-0570-4570-B423-38FBB6872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427" y="951019"/>
            <a:ext cx="4735286" cy="3180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1D76-E136-4DA7-A0FF-80E6F6E7D7A4}"/>
              </a:ext>
            </a:extLst>
          </p:cNvPr>
          <p:cNvSpPr txBox="1"/>
          <p:nvPr/>
        </p:nvSpPr>
        <p:spPr>
          <a:xfrm>
            <a:off x="318052" y="4625009"/>
            <a:ext cx="113571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descriptive analysis of </a:t>
            </a:r>
            <a:r>
              <a:rPr lang="en-US" sz="2000" dirty="0" err="1"/>
              <a:t>dexa_freq_during_rx</a:t>
            </a:r>
            <a:r>
              <a:rPr lang="en-US" sz="2000" dirty="0"/>
              <a:t> and </a:t>
            </a:r>
            <a:r>
              <a:rPr lang="en-US" sz="2000" dirty="0" err="1"/>
              <a:t>count_of</a:t>
            </a:r>
            <a:r>
              <a:rPr lang="en-US" sz="2000" dirty="0"/>
              <a:t> _risks with persistency _flag which is depicted in boxplot.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dirty="0" err="1"/>
              <a:t>Dexa</a:t>
            </a:r>
            <a:r>
              <a:rPr lang="en-US" sz="2000" dirty="0"/>
              <a:t> _</a:t>
            </a:r>
            <a:r>
              <a:rPr lang="en-US" sz="2000" dirty="0" err="1"/>
              <a:t>freq_during_rx</a:t>
            </a:r>
            <a:r>
              <a:rPr lang="en-US" sz="2000" dirty="0"/>
              <a:t> the minimum frequency is 0 and the maximum is 140 which is highly 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Counts _of _risks the minimum and maximum is 0 and 7 which is slightly skewed. </a:t>
            </a:r>
          </a:p>
        </p:txBody>
      </p:sp>
    </p:spTree>
    <p:extLst>
      <p:ext uri="{BB962C8B-B14F-4D97-AF65-F5344CB8AC3E}">
        <p14:creationId xmlns:p14="http://schemas.microsoft.com/office/powerpoint/2010/main" val="290206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216962-C299-4846-ABAA-9C34408EDDA7}"/>
              </a:ext>
            </a:extLst>
          </p:cNvPr>
          <p:cNvSpPr txBox="1"/>
          <p:nvPr/>
        </p:nvSpPr>
        <p:spPr>
          <a:xfrm>
            <a:off x="914400" y="1537252"/>
            <a:ext cx="10296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ANALYSIS OF CATEGORICAL 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6385573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522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CairoFont-2-0</vt:lpstr>
      <vt:lpstr>CairoFont-2-1</vt:lpstr>
      <vt:lpstr>CairoFont-5-0</vt:lpstr>
      <vt:lpstr>Calibri</vt:lpstr>
      <vt:lpstr>Calibri Light</vt:lpstr>
      <vt:lpstr>Times New Roman</vt:lpstr>
      <vt:lpstr>1_Office Theme</vt:lpstr>
      <vt:lpstr>Office Theme</vt:lpstr>
      <vt:lpstr>PowerPoint Presentation</vt:lpstr>
      <vt:lpstr>Background</vt:lpstr>
      <vt:lpstr>Problem Statement</vt:lpstr>
      <vt:lpstr>Data Analysis Approach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jayakumar purushothaman</dc:creator>
  <cp:lastModifiedBy>jayakumar purushothaman</cp:lastModifiedBy>
  <cp:revision>1</cp:revision>
  <dcterms:created xsi:type="dcterms:W3CDTF">2022-04-25T18:10:22Z</dcterms:created>
  <dcterms:modified xsi:type="dcterms:W3CDTF">2022-04-25T19:19:33Z</dcterms:modified>
</cp:coreProperties>
</file>