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82" r:id="rId5"/>
    <p:sldId id="258" r:id="rId6"/>
    <p:sldId id="260" r:id="rId7"/>
    <p:sldId id="261" r:id="rId8"/>
    <p:sldId id="262" r:id="rId9"/>
    <p:sldId id="263" r:id="rId10"/>
    <p:sldId id="269" r:id="rId11"/>
    <p:sldId id="265" r:id="rId12"/>
    <p:sldId id="266" r:id="rId13"/>
    <p:sldId id="270" r:id="rId14"/>
    <p:sldId id="267" r:id="rId15"/>
    <p:sldId id="283" r:id="rId16"/>
    <p:sldId id="277" r:id="rId17"/>
    <p:sldId id="268" r:id="rId18"/>
    <p:sldId id="271" r:id="rId19"/>
    <p:sldId id="278" r:id="rId20"/>
    <p:sldId id="284" r:id="rId21"/>
    <p:sldId id="273" r:id="rId22"/>
    <p:sldId id="275" r:id="rId23"/>
    <p:sldId id="285" r:id="rId24"/>
    <p:sldId id="286" r:id="rId25"/>
    <p:sldId id="272"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08"/>
    <p:restoredTop sz="94681"/>
  </p:normalViewPr>
  <p:slideViewPr>
    <p:cSldViewPr snapToGrid="0" snapToObjects="1" showGuides="1">
      <p:cViewPr varScale="1">
        <p:scale>
          <a:sx n="69" d="100"/>
          <a:sy n="69" d="100"/>
        </p:scale>
        <p:origin x="84" y="144"/>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2/10/2022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2/10/2022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2/10/2022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2/10/2022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2/10/2022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2/10/2022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2/10/2022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2/10/2022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2/10/2022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2/10/2022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2/10/2022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2/10/2022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1618353"/>
            <a:ext cx="10523074" cy="707886"/>
          </a:xfrm>
          <a:prstGeom prst="rect">
            <a:avLst/>
          </a:prstGeom>
          <a:solidFill>
            <a:schemeClr val="bg2">
              <a:lumMod val="25000"/>
            </a:schemeClr>
          </a:solidFill>
        </p:spPr>
        <p:txBody>
          <a:bodyPr wrap="none" rtlCol="0">
            <a:spAutoFit/>
          </a:bodyPr>
          <a:lstStyle/>
          <a:p>
            <a:r>
              <a:rPr lang="en-US" sz="4000" dirty="0">
                <a:solidFill>
                  <a:srgbClr val="FF6600"/>
                </a:solidFill>
                <a:latin typeface="Times New Roman" panose="02020603050405020304" pitchFamily="18" charset="0"/>
                <a:cs typeface="Times New Roman" panose="02020603050405020304" pitchFamily="18" charset="0"/>
              </a:rPr>
              <a:t>G2M INSIGHT FOR CAB INVESTMENT FIRM</a:t>
            </a:r>
            <a:endParaRPr lang="en-US" sz="2500" dirty="0">
              <a:solidFill>
                <a:srgbClr val="FF66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92E68BF-D6BA-4594-9266-DCEC9A4BE6CC}"/>
              </a:ext>
            </a:extLst>
          </p:cNvPr>
          <p:cNvSpPr txBox="1"/>
          <p:nvPr/>
        </p:nvSpPr>
        <p:spPr>
          <a:xfrm>
            <a:off x="1027332" y="2687782"/>
            <a:ext cx="10139432" cy="2862322"/>
          </a:xfrm>
          <a:prstGeom prst="rect">
            <a:avLst/>
          </a:prstGeom>
          <a:noFill/>
        </p:spPr>
        <p:txBody>
          <a:bodyPr wrap="square" rtlCol="0">
            <a:spAutoFit/>
          </a:bodyPr>
          <a:lstStyle/>
          <a:p>
            <a:r>
              <a:rPr lang="en-US" sz="3600" dirty="0">
                <a:solidFill>
                  <a:schemeClr val="accent2"/>
                </a:solidFill>
                <a:latin typeface="Times New Roman" panose="02020603050405020304" pitchFamily="18" charset="0"/>
                <a:cs typeface="Times New Roman" panose="02020603050405020304" pitchFamily="18" charset="0"/>
              </a:rPr>
              <a:t>INTERN TRAINEE :VIDYA GANESAN</a:t>
            </a:r>
          </a:p>
          <a:p>
            <a:r>
              <a:rPr lang="en-US" sz="3600" dirty="0">
                <a:solidFill>
                  <a:schemeClr val="accent2"/>
                </a:solidFill>
                <a:latin typeface="Times New Roman" panose="02020603050405020304" pitchFamily="18" charset="0"/>
                <a:cs typeface="Times New Roman" panose="02020603050405020304" pitchFamily="18" charset="0"/>
              </a:rPr>
              <a:t>BATCH NUMBER: LISU06</a:t>
            </a:r>
          </a:p>
          <a:p>
            <a:r>
              <a:rPr lang="en-US" sz="3600" dirty="0">
                <a:solidFill>
                  <a:schemeClr val="accent2"/>
                </a:solidFill>
                <a:latin typeface="Times New Roman" panose="02020603050405020304" pitchFamily="18" charset="0"/>
                <a:cs typeface="Times New Roman" panose="02020603050405020304" pitchFamily="18" charset="0"/>
              </a:rPr>
              <a:t>PROJCET REVIEWER: DATA GLACIER</a:t>
            </a:r>
          </a:p>
          <a:p>
            <a:r>
              <a:rPr lang="en-US" sz="3600" dirty="0">
                <a:solidFill>
                  <a:schemeClr val="accent2"/>
                </a:solidFill>
                <a:latin typeface="Times New Roman" panose="02020603050405020304" pitchFamily="18" charset="0"/>
                <a:cs typeface="Times New Roman" panose="02020603050405020304" pitchFamily="18" charset="0"/>
              </a:rPr>
              <a:t>LOCATION: UNITED ARAB EMIRATES</a:t>
            </a:r>
          </a:p>
          <a:p>
            <a:r>
              <a:rPr lang="en-US" sz="3600" dirty="0">
                <a:solidFill>
                  <a:schemeClr val="accent2"/>
                </a:solidFill>
                <a:latin typeface="Times New Roman" panose="02020603050405020304" pitchFamily="18" charset="0"/>
                <a:cs typeface="Times New Roman" panose="02020603050405020304" pitchFamily="18" charset="0"/>
              </a:rPr>
              <a:t>DATE: 09-02-2022</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0930E44-842B-1C4A-8E15-743CEE6E3FD1}"/>
              </a:ext>
            </a:extLst>
          </p:cNvPr>
          <p:cNvSpPr txBox="1"/>
          <p:nvPr/>
        </p:nvSpPr>
        <p:spPr>
          <a:xfrm>
            <a:off x="9310815" y="1574213"/>
            <a:ext cx="2750517" cy="584775"/>
          </a:xfrm>
          <a:prstGeom prst="rect">
            <a:avLst/>
          </a:prstGeom>
          <a:noFill/>
        </p:spPr>
        <p:txBody>
          <a:bodyPr wrap="square" rtlCol="0">
            <a:spAutoFit/>
          </a:bodyPr>
          <a:lstStyle/>
          <a:p>
            <a:endParaRPr lang="en-US" sz="1600" dirty="0"/>
          </a:p>
          <a:p>
            <a:endParaRPr lang="en-US" sz="1600" dirty="0"/>
          </a:p>
        </p:txBody>
      </p:sp>
      <p:sp>
        <p:nvSpPr>
          <p:cNvPr id="15" name="Rectangle 14">
            <a:extLst>
              <a:ext uri="{FF2B5EF4-FFF2-40B4-BE49-F238E27FC236}">
                <a16:creationId xmlns:a16="http://schemas.microsoft.com/office/drawing/2014/main" id="{A86FFC35-F427-364C-BA92-634BB6B2B5AC}"/>
              </a:ext>
            </a:extLst>
          </p:cNvPr>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Scatter Plot between KM travelled and price charged ,cost of trip</a:t>
            </a:r>
          </a:p>
        </p:txBody>
      </p:sp>
      <p:pic>
        <p:nvPicPr>
          <p:cNvPr id="3" name="Picture 2">
            <a:extLst>
              <a:ext uri="{FF2B5EF4-FFF2-40B4-BE49-F238E27FC236}">
                <a16:creationId xmlns:a16="http://schemas.microsoft.com/office/drawing/2014/main" id="{92BBDD75-D8CD-452A-8BBB-30E54F95C8EF}"/>
              </a:ext>
            </a:extLst>
          </p:cNvPr>
          <p:cNvPicPr>
            <a:picLocks noChangeAspect="1"/>
          </p:cNvPicPr>
          <p:nvPr/>
        </p:nvPicPr>
        <p:blipFill>
          <a:blip r:embed="rId2"/>
          <a:stretch>
            <a:fillRect/>
          </a:stretch>
        </p:blipFill>
        <p:spPr>
          <a:xfrm>
            <a:off x="1302327" y="1574213"/>
            <a:ext cx="8478982" cy="4071891"/>
          </a:xfrm>
          <a:prstGeom prst="rect">
            <a:avLst/>
          </a:prstGeom>
        </p:spPr>
      </p:pic>
    </p:spTree>
    <p:extLst>
      <p:ext uri="{BB962C8B-B14F-4D97-AF65-F5344CB8AC3E}">
        <p14:creationId xmlns:p14="http://schemas.microsoft.com/office/powerpoint/2010/main" val="303664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547194-76B4-9A45-9CA7-F07918211F38}"/>
              </a:ext>
            </a:extLst>
          </p:cNvPr>
          <p:cNvSpPr txBox="1"/>
          <p:nvPr/>
        </p:nvSpPr>
        <p:spPr>
          <a:xfrm>
            <a:off x="9280056" y="1600487"/>
            <a:ext cx="2467535" cy="2031325"/>
          </a:xfrm>
          <a:prstGeom prst="rect">
            <a:avLst/>
          </a:prstGeom>
          <a:noFill/>
        </p:spPr>
        <p:txBody>
          <a:bodyPr wrap="none" rtlCol="0">
            <a:spAutoFit/>
          </a:bodyPr>
          <a:lstStyle/>
          <a:p>
            <a:pPr marL="285750" indent="-285750">
              <a:buFont typeface="Arial" panose="020B0604020202020204" pitchFamily="34" charset="0"/>
              <a:buChar char="•"/>
            </a:pPr>
            <a:r>
              <a:rPr lang="en-US" dirty="0"/>
              <a:t>This is the number</a:t>
            </a:r>
          </a:p>
          <a:p>
            <a:r>
              <a:rPr lang="en-US" dirty="0"/>
              <a:t>      of users covered by </a:t>
            </a:r>
          </a:p>
          <a:p>
            <a:r>
              <a:rPr lang="en-US" dirty="0"/>
              <a:t>      Yellow and Pink cab</a:t>
            </a:r>
          </a:p>
          <a:p>
            <a:r>
              <a:rPr lang="en-US" dirty="0"/>
              <a:t>      In the city against </a:t>
            </a:r>
          </a:p>
          <a:p>
            <a:r>
              <a:rPr lang="en-US" dirty="0"/>
              <a:t>      </a:t>
            </a:r>
            <a:r>
              <a:rPr lang="en-US" b="1" dirty="0"/>
              <a:t>all cab users </a:t>
            </a:r>
            <a:r>
              <a:rPr lang="en-US" dirty="0"/>
              <a:t>present </a:t>
            </a:r>
          </a:p>
          <a:p>
            <a:r>
              <a:rPr lang="en-US" dirty="0"/>
              <a:t>      In the city</a:t>
            </a:r>
          </a:p>
          <a:p>
            <a:r>
              <a:rPr lang="en-US" dirty="0"/>
              <a:t> </a:t>
            </a:r>
          </a:p>
        </p:txBody>
      </p:sp>
      <p:sp>
        <p:nvSpPr>
          <p:cNvPr id="6" name="Rectangle 5">
            <a:extLst>
              <a:ext uri="{FF2B5EF4-FFF2-40B4-BE49-F238E27FC236}">
                <a16:creationId xmlns:a16="http://schemas.microsoft.com/office/drawing/2014/main"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City Wise Cab Users Covered By Company</a:t>
            </a:r>
            <a:endParaRPr lang="en-US" sz="4400" dirty="0">
              <a:solidFill>
                <a:schemeClr val="accent2"/>
              </a:solidFill>
              <a:latin typeface="+mj-lt"/>
            </a:endParaRPr>
          </a:p>
        </p:txBody>
      </p:sp>
      <p:pic>
        <p:nvPicPr>
          <p:cNvPr id="7" name="Picture 6">
            <a:extLst>
              <a:ext uri="{FF2B5EF4-FFF2-40B4-BE49-F238E27FC236}">
                <a16:creationId xmlns:a16="http://schemas.microsoft.com/office/drawing/2014/main" id="{CF0A9B04-1067-488D-ABD6-282A0F300C7B}"/>
              </a:ext>
            </a:extLst>
          </p:cNvPr>
          <p:cNvPicPr>
            <a:picLocks noChangeAspect="1"/>
          </p:cNvPicPr>
          <p:nvPr/>
        </p:nvPicPr>
        <p:blipFill>
          <a:blip r:embed="rId2"/>
          <a:stretch>
            <a:fillRect/>
          </a:stretch>
        </p:blipFill>
        <p:spPr>
          <a:xfrm>
            <a:off x="1246904" y="1588049"/>
            <a:ext cx="7966364" cy="4133865"/>
          </a:xfrm>
          <a:prstGeom prst="rect">
            <a:avLst/>
          </a:prstGeom>
        </p:spPr>
      </p:pic>
    </p:spTree>
    <p:extLst>
      <p:ext uri="{BB962C8B-B14F-4D97-AF65-F5344CB8AC3E}">
        <p14:creationId xmlns:p14="http://schemas.microsoft.com/office/powerpoint/2010/main" val="2196414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DDBF0E-CC36-9C41-940D-C9EE0C11B4F2}"/>
              </a:ext>
            </a:extLst>
          </p:cNvPr>
          <p:cNvSpPr/>
          <p:nvPr/>
        </p:nvSpPr>
        <p:spPr>
          <a:xfrm>
            <a:off x="0" y="-10498"/>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Scatter Plot for Pink cab population vs price charged</a:t>
            </a:r>
            <a:endParaRPr lang="en-US" sz="4300" dirty="0">
              <a:solidFill>
                <a:schemeClr val="accent2"/>
              </a:solidFill>
              <a:latin typeface="+mj-lt"/>
            </a:endParaRPr>
          </a:p>
        </p:txBody>
      </p:sp>
      <p:pic>
        <p:nvPicPr>
          <p:cNvPr id="3" name="Picture 2">
            <a:extLst>
              <a:ext uri="{FF2B5EF4-FFF2-40B4-BE49-F238E27FC236}">
                <a16:creationId xmlns:a16="http://schemas.microsoft.com/office/drawing/2014/main" id="{98DA3134-3A7B-4D71-BED8-70A2F5D3D843}"/>
              </a:ext>
            </a:extLst>
          </p:cNvPr>
          <p:cNvPicPr>
            <a:picLocks noChangeAspect="1"/>
          </p:cNvPicPr>
          <p:nvPr/>
        </p:nvPicPr>
        <p:blipFill>
          <a:blip r:embed="rId2"/>
          <a:stretch>
            <a:fillRect/>
          </a:stretch>
        </p:blipFill>
        <p:spPr>
          <a:xfrm>
            <a:off x="678873" y="1565564"/>
            <a:ext cx="11125200" cy="4558145"/>
          </a:xfrm>
          <a:prstGeom prst="rect">
            <a:avLst/>
          </a:prstGeom>
        </p:spPr>
      </p:pic>
    </p:spTree>
    <p:extLst>
      <p:ext uri="{BB962C8B-B14F-4D97-AF65-F5344CB8AC3E}">
        <p14:creationId xmlns:p14="http://schemas.microsoft.com/office/powerpoint/2010/main" val="2689950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3584F2-69DA-8E4A-998E-7F3A78108DF8}"/>
              </a:ext>
            </a:extLst>
          </p:cNvPr>
          <p:cNvSpPr txBox="1"/>
          <p:nvPr/>
        </p:nvSpPr>
        <p:spPr>
          <a:xfrm>
            <a:off x="8469962" y="1774357"/>
            <a:ext cx="3458817"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7" name="Rectangle 6">
            <a:extLst>
              <a:ext uri="{FF2B5EF4-FFF2-40B4-BE49-F238E27FC236}">
                <a16:creationId xmlns:a16="http://schemas.microsoft.com/office/drawing/2014/main" id="{0A1A7594-02FF-E846-981D-0DDF22812493}"/>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b="1" dirty="0">
                <a:solidFill>
                  <a:schemeClr val="accent2"/>
                </a:solidFill>
                <a:latin typeface="+mj-lt"/>
              </a:rPr>
              <a:t> Yearly transaction comparison between two cab companies</a:t>
            </a:r>
            <a:endParaRPr lang="en-US" sz="3800" dirty="0">
              <a:solidFill>
                <a:schemeClr val="accent2"/>
              </a:solidFill>
              <a:latin typeface="+mj-lt"/>
            </a:endParaRPr>
          </a:p>
        </p:txBody>
      </p:sp>
      <p:pic>
        <p:nvPicPr>
          <p:cNvPr id="3" name="Picture 2">
            <a:extLst>
              <a:ext uri="{FF2B5EF4-FFF2-40B4-BE49-F238E27FC236}">
                <a16:creationId xmlns:a16="http://schemas.microsoft.com/office/drawing/2014/main" id="{59F4AE10-DEA7-4776-86C3-453D1A87993A}"/>
              </a:ext>
            </a:extLst>
          </p:cNvPr>
          <p:cNvPicPr>
            <a:picLocks noChangeAspect="1"/>
          </p:cNvPicPr>
          <p:nvPr/>
        </p:nvPicPr>
        <p:blipFill>
          <a:blip r:embed="rId2"/>
          <a:stretch>
            <a:fillRect/>
          </a:stretch>
        </p:blipFill>
        <p:spPr>
          <a:xfrm>
            <a:off x="943591" y="1339526"/>
            <a:ext cx="7216735" cy="4368538"/>
          </a:xfrm>
          <a:prstGeom prst="rect">
            <a:avLst/>
          </a:prstGeom>
        </p:spPr>
      </p:pic>
      <p:sp>
        <p:nvSpPr>
          <p:cNvPr id="4" name="TextBox 3">
            <a:extLst>
              <a:ext uri="{FF2B5EF4-FFF2-40B4-BE49-F238E27FC236}">
                <a16:creationId xmlns:a16="http://schemas.microsoft.com/office/drawing/2014/main" id="{6ED28690-2EC0-4300-BC84-79173BF2D000}"/>
              </a:ext>
            </a:extLst>
          </p:cNvPr>
          <p:cNvSpPr txBox="1"/>
          <p:nvPr/>
        </p:nvSpPr>
        <p:spPr>
          <a:xfrm>
            <a:off x="387927" y="5929745"/>
            <a:ext cx="11305309" cy="523220"/>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Yellow cab transaction is high compared to pink cab on yearly basis.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66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0FFDF9-C4ED-BF4E-A844-65D93F5C14C8}"/>
              </a:ext>
            </a:extLst>
          </p:cNvPr>
          <p:cNvSpPr txBox="1"/>
          <p:nvPr/>
        </p:nvSpPr>
        <p:spPr>
          <a:xfrm>
            <a:off x="8216536" y="2084702"/>
            <a:ext cx="3879669" cy="646331"/>
          </a:xfrm>
          <a:prstGeom prst="rect">
            <a:avLst/>
          </a:prstGeom>
          <a:noFill/>
        </p:spPr>
        <p:txBody>
          <a:bodyPr wrap="square" rtlCol="0">
            <a:spAutoFit/>
          </a:bodyPr>
          <a:lstStyle/>
          <a:p>
            <a:endParaRPr lang="en-US" dirty="0"/>
          </a:p>
          <a:p>
            <a:endParaRPr lang="en-US" dirty="0"/>
          </a:p>
        </p:txBody>
      </p:sp>
      <p:sp>
        <p:nvSpPr>
          <p:cNvPr id="7" name="Rectangle 6">
            <a:extLst>
              <a:ext uri="{FF2B5EF4-FFF2-40B4-BE49-F238E27FC236}">
                <a16:creationId xmlns:a16="http://schemas.microsoft.com/office/drawing/2014/main" id="{20D125DC-4913-1143-875B-0F16168D9AB4}"/>
              </a:ext>
            </a:extLst>
          </p:cNvPr>
          <p:cNvSpPr/>
          <p:nvPr/>
        </p:nvSpPr>
        <p:spPr>
          <a:xfrm>
            <a:off x="-13855"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Margin for two cab companies</a:t>
            </a:r>
          </a:p>
        </p:txBody>
      </p:sp>
      <p:pic>
        <p:nvPicPr>
          <p:cNvPr id="3" name="Picture 2">
            <a:extLst>
              <a:ext uri="{FF2B5EF4-FFF2-40B4-BE49-F238E27FC236}">
                <a16:creationId xmlns:a16="http://schemas.microsoft.com/office/drawing/2014/main" id="{10A4657E-9027-4E8D-B9CA-D5E6C630C8AD}"/>
              </a:ext>
            </a:extLst>
          </p:cNvPr>
          <p:cNvPicPr>
            <a:picLocks noChangeAspect="1"/>
          </p:cNvPicPr>
          <p:nvPr/>
        </p:nvPicPr>
        <p:blipFill>
          <a:blip r:embed="rId2"/>
          <a:stretch>
            <a:fillRect/>
          </a:stretch>
        </p:blipFill>
        <p:spPr>
          <a:xfrm>
            <a:off x="387917" y="1607126"/>
            <a:ext cx="5043055" cy="3366654"/>
          </a:xfrm>
          <a:prstGeom prst="rect">
            <a:avLst/>
          </a:prstGeom>
        </p:spPr>
      </p:pic>
      <p:pic>
        <p:nvPicPr>
          <p:cNvPr id="9" name="Picture 8">
            <a:extLst>
              <a:ext uri="{FF2B5EF4-FFF2-40B4-BE49-F238E27FC236}">
                <a16:creationId xmlns:a16="http://schemas.microsoft.com/office/drawing/2014/main" id="{659B3F65-5D57-4650-A0E5-3C19615B943D}"/>
              </a:ext>
            </a:extLst>
          </p:cNvPr>
          <p:cNvPicPr>
            <a:picLocks noChangeAspect="1"/>
          </p:cNvPicPr>
          <p:nvPr/>
        </p:nvPicPr>
        <p:blipFill>
          <a:blip r:embed="rId3"/>
          <a:stretch>
            <a:fillRect/>
          </a:stretch>
        </p:blipFill>
        <p:spPr>
          <a:xfrm>
            <a:off x="5597237" y="1704105"/>
            <a:ext cx="5056910" cy="3158835"/>
          </a:xfrm>
          <a:prstGeom prst="rect">
            <a:avLst/>
          </a:prstGeom>
        </p:spPr>
      </p:pic>
      <p:sp>
        <p:nvSpPr>
          <p:cNvPr id="10" name="TextBox 9">
            <a:extLst>
              <a:ext uri="{FF2B5EF4-FFF2-40B4-BE49-F238E27FC236}">
                <a16:creationId xmlns:a16="http://schemas.microsoft.com/office/drawing/2014/main" id="{EAED260F-ACDA-4EE6-AD78-44B80137E7FA}"/>
              </a:ext>
            </a:extLst>
          </p:cNvPr>
          <p:cNvSpPr txBox="1"/>
          <p:nvPr/>
        </p:nvSpPr>
        <p:spPr>
          <a:xfrm>
            <a:off x="387917" y="5347777"/>
            <a:ext cx="11125210" cy="954107"/>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Profit Margin= Price charged - cost of trip</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Yellow cab has high profit margin compared to pink cab. </a:t>
            </a:r>
          </a:p>
        </p:txBody>
      </p:sp>
    </p:spTree>
    <p:extLst>
      <p:ext uri="{BB962C8B-B14F-4D97-AF65-F5344CB8AC3E}">
        <p14:creationId xmlns:p14="http://schemas.microsoft.com/office/powerpoint/2010/main" val="88533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F9D819-E525-4F8F-BF7E-1428DE3942B5}"/>
              </a:ext>
            </a:extLst>
          </p:cNvPr>
          <p:cNvSpPr txBox="1"/>
          <p:nvPr/>
        </p:nvSpPr>
        <p:spPr>
          <a:xfrm>
            <a:off x="1011382" y="1330036"/>
            <a:ext cx="10681853" cy="2308324"/>
          </a:xfrm>
          <a:prstGeom prst="rect">
            <a:avLst/>
          </a:prstGeom>
          <a:noFill/>
        </p:spPr>
        <p:txBody>
          <a:bodyPr wrap="square" rtlCol="0">
            <a:spAutoFit/>
          </a:bodyPr>
          <a:lstStyle/>
          <a:p>
            <a:r>
              <a:rPr lang="en-US" sz="7200" dirty="0">
                <a:latin typeface="Times New Roman" panose="02020603050405020304" pitchFamily="18" charset="0"/>
                <a:cs typeface="Times New Roman" panose="02020603050405020304" pitchFamily="18" charset="0"/>
              </a:rPr>
              <a:t>DATA INTERFENETIAL      ANALYSIS</a:t>
            </a:r>
          </a:p>
        </p:txBody>
      </p:sp>
    </p:spTree>
    <p:extLst>
      <p:ext uri="{BB962C8B-B14F-4D97-AF65-F5344CB8AC3E}">
        <p14:creationId xmlns:p14="http://schemas.microsoft.com/office/powerpoint/2010/main" val="2277811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B7DFF6F-A90B-6546-9D32-7DCBBCB30A48}"/>
              </a:ext>
            </a:extLst>
          </p:cNvPr>
          <p:cNvSpPr/>
          <p:nvPr/>
        </p:nvSpPr>
        <p:spPr>
          <a:xfrm>
            <a:off x="-13855" y="-23398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Cab user as per city</a:t>
            </a:r>
          </a:p>
        </p:txBody>
      </p:sp>
      <p:pic>
        <p:nvPicPr>
          <p:cNvPr id="4" name="Picture 3">
            <a:extLst>
              <a:ext uri="{FF2B5EF4-FFF2-40B4-BE49-F238E27FC236}">
                <a16:creationId xmlns:a16="http://schemas.microsoft.com/office/drawing/2014/main" id="{67B4FC82-4E48-4405-A3F8-8F70D52066FB}"/>
              </a:ext>
            </a:extLst>
          </p:cNvPr>
          <p:cNvPicPr>
            <a:picLocks noChangeAspect="1"/>
          </p:cNvPicPr>
          <p:nvPr/>
        </p:nvPicPr>
        <p:blipFill>
          <a:blip r:embed="rId2"/>
          <a:stretch>
            <a:fillRect/>
          </a:stretch>
        </p:blipFill>
        <p:spPr>
          <a:xfrm>
            <a:off x="-124693" y="1551709"/>
            <a:ext cx="7827819" cy="5306291"/>
          </a:xfrm>
          <a:prstGeom prst="rect">
            <a:avLst/>
          </a:prstGeom>
        </p:spPr>
      </p:pic>
      <p:sp>
        <p:nvSpPr>
          <p:cNvPr id="9" name="TextBox 8">
            <a:extLst>
              <a:ext uri="{FF2B5EF4-FFF2-40B4-BE49-F238E27FC236}">
                <a16:creationId xmlns:a16="http://schemas.microsoft.com/office/drawing/2014/main" id="{D9ACDA51-4CFA-48DC-9D4F-04AFBC71299C}"/>
              </a:ext>
            </a:extLst>
          </p:cNvPr>
          <p:cNvSpPr txBox="1"/>
          <p:nvPr/>
        </p:nvSpPr>
        <p:spPr>
          <a:xfrm>
            <a:off x="7980218" y="2299855"/>
            <a:ext cx="3810000" cy="193899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New York city has the highest cab users with 28% followed by Chicago with 16% and Los Angles with 13%</a:t>
            </a:r>
          </a:p>
        </p:txBody>
      </p:sp>
    </p:spTree>
    <p:extLst>
      <p:ext uri="{BB962C8B-B14F-4D97-AF65-F5344CB8AC3E}">
        <p14:creationId xmlns:p14="http://schemas.microsoft.com/office/powerpoint/2010/main" val="2334327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FEA7FA-8D36-8444-8BD6-6E45A8C37B50}"/>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Transaction as per city for both companies</a:t>
            </a:r>
            <a:endParaRPr lang="en-US" sz="4400" dirty="0">
              <a:solidFill>
                <a:schemeClr val="accent2"/>
              </a:solidFill>
              <a:latin typeface="+mj-lt"/>
            </a:endParaRPr>
          </a:p>
        </p:txBody>
      </p:sp>
      <p:pic>
        <p:nvPicPr>
          <p:cNvPr id="3" name="Picture 2">
            <a:extLst>
              <a:ext uri="{FF2B5EF4-FFF2-40B4-BE49-F238E27FC236}">
                <a16:creationId xmlns:a16="http://schemas.microsoft.com/office/drawing/2014/main" id="{AEE82B7B-F76D-44C3-A6B9-1B09CD26F7F0}"/>
              </a:ext>
            </a:extLst>
          </p:cNvPr>
          <p:cNvPicPr>
            <a:picLocks noChangeAspect="1"/>
          </p:cNvPicPr>
          <p:nvPr/>
        </p:nvPicPr>
        <p:blipFill>
          <a:blip r:embed="rId2"/>
          <a:stretch>
            <a:fillRect/>
          </a:stretch>
        </p:blipFill>
        <p:spPr>
          <a:xfrm>
            <a:off x="0" y="1428799"/>
            <a:ext cx="12192000" cy="4597928"/>
          </a:xfrm>
          <a:prstGeom prst="rect">
            <a:avLst/>
          </a:prstGeom>
        </p:spPr>
      </p:pic>
      <p:sp>
        <p:nvSpPr>
          <p:cNvPr id="5" name="TextBox 4">
            <a:extLst>
              <a:ext uri="{FF2B5EF4-FFF2-40B4-BE49-F238E27FC236}">
                <a16:creationId xmlns:a16="http://schemas.microsoft.com/office/drawing/2014/main" id="{7212E09E-BCC0-4710-8BF1-47BB82D12D92}"/>
              </a:ext>
            </a:extLst>
          </p:cNvPr>
          <p:cNvSpPr txBox="1"/>
          <p:nvPr/>
        </p:nvSpPr>
        <p:spPr>
          <a:xfrm>
            <a:off x="401782" y="6026727"/>
            <a:ext cx="11623963"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Transaction for yellow cabs is high with 31% in New York and the highest cab users city is New York with 28%.</a:t>
            </a:r>
          </a:p>
          <a:p>
            <a:pPr marL="285750" indent="-285750">
              <a:buFont typeface="Wingdings" panose="05000000000000000000" pitchFamily="2" charset="2"/>
              <a:buChar char="Ø"/>
            </a:pPr>
            <a:r>
              <a:rPr lang="en-US" dirty="0"/>
              <a:t>Transaction for pink cab is higher in Los Angeles City with 24%.</a:t>
            </a:r>
          </a:p>
        </p:txBody>
      </p:sp>
    </p:spTree>
    <p:extLst>
      <p:ext uri="{BB962C8B-B14F-4D97-AF65-F5344CB8AC3E}">
        <p14:creationId xmlns:p14="http://schemas.microsoft.com/office/powerpoint/2010/main" val="2405512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386AC7E-BCF1-DB4E-BB4E-37D812E2A37F}"/>
              </a:ext>
            </a:extLst>
          </p:cNvPr>
          <p:cNvSpPr/>
          <p:nvPr/>
        </p:nvSpPr>
        <p:spPr>
          <a:xfrm>
            <a:off x="0" y="-23398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Charges of price comparison between two cab companies</a:t>
            </a:r>
            <a:endParaRPr lang="en-US" sz="4400" dirty="0">
              <a:solidFill>
                <a:schemeClr val="accent2"/>
              </a:solidFill>
              <a:latin typeface="+mj-lt"/>
            </a:endParaRPr>
          </a:p>
        </p:txBody>
      </p:sp>
      <p:pic>
        <p:nvPicPr>
          <p:cNvPr id="3" name="Picture 2">
            <a:extLst>
              <a:ext uri="{FF2B5EF4-FFF2-40B4-BE49-F238E27FC236}">
                <a16:creationId xmlns:a16="http://schemas.microsoft.com/office/drawing/2014/main" id="{DBC2EC33-5FDF-4094-BCCB-A2205295D83B}"/>
              </a:ext>
            </a:extLst>
          </p:cNvPr>
          <p:cNvPicPr>
            <a:picLocks noChangeAspect="1"/>
          </p:cNvPicPr>
          <p:nvPr/>
        </p:nvPicPr>
        <p:blipFill>
          <a:blip r:embed="rId2"/>
          <a:stretch>
            <a:fillRect/>
          </a:stretch>
        </p:blipFill>
        <p:spPr>
          <a:xfrm>
            <a:off x="775847" y="1541467"/>
            <a:ext cx="4087097" cy="3349187"/>
          </a:xfrm>
          <a:prstGeom prst="rect">
            <a:avLst/>
          </a:prstGeom>
        </p:spPr>
      </p:pic>
      <p:pic>
        <p:nvPicPr>
          <p:cNvPr id="9" name="Picture 8">
            <a:extLst>
              <a:ext uri="{FF2B5EF4-FFF2-40B4-BE49-F238E27FC236}">
                <a16:creationId xmlns:a16="http://schemas.microsoft.com/office/drawing/2014/main" id="{E673D57F-5F0A-4521-8BBF-BA0B7E0580E5}"/>
              </a:ext>
            </a:extLst>
          </p:cNvPr>
          <p:cNvPicPr>
            <a:picLocks noChangeAspect="1"/>
          </p:cNvPicPr>
          <p:nvPr/>
        </p:nvPicPr>
        <p:blipFill>
          <a:blip r:embed="rId3"/>
          <a:stretch>
            <a:fillRect/>
          </a:stretch>
        </p:blipFill>
        <p:spPr>
          <a:xfrm>
            <a:off x="5998036" y="1461280"/>
            <a:ext cx="4129637" cy="3526356"/>
          </a:xfrm>
          <a:prstGeom prst="rect">
            <a:avLst/>
          </a:prstGeom>
        </p:spPr>
      </p:pic>
      <p:sp>
        <p:nvSpPr>
          <p:cNvPr id="10" name="TextBox 9">
            <a:extLst>
              <a:ext uri="{FF2B5EF4-FFF2-40B4-BE49-F238E27FC236}">
                <a16:creationId xmlns:a16="http://schemas.microsoft.com/office/drawing/2014/main" id="{4463ED5B-64F7-41EC-85C4-350BF379811F}"/>
              </a:ext>
            </a:extLst>
          </p:cNvPr>
          <p:cNvSpPr txBox="1"/>
          <p:nvPr/>
        </p:nvSpPr>
        <p:spPr>
          <a:xfrm>
            <a:off x="346364" y="5167745"/>
            <a:ext cx="11443854"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Yellow cab charges less for female customers compared to pink cabs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Pink cab charges the same for all customers.</a:t>
            </a:r>
          </a:p>
        </p:txBody>
      </p:sp>
    </p:spTree>
    <p:extLst>
      <p:ext uri="{BB962C8B-B14F-4D97-AF65-F5344CB8AC3E}">
        <p14:creationId xmlns:p14="http://schemas.microsoft.com/office/powerpoint/2010/main" val="2996844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0940819-8A37-9449-93B8-C99D69550F04}"/>
              </a:ext>
            </a:extLst>
          </p:cNvPr>
          <p:cNvSpPr txBox="1"/>
          <p:nvPr/>
        </p:nvSpPr>
        <p:spPr>
          <a:xfrm>
            <a:off x="10177670" y="1519946"/>
            <a:ext cx="1960523" cy="523220"/>
          </a:xfrm>
          <a:prstGeom prst="rect">
            <a:avLst/>
          </a:prstGeom>
          <a:noFill/>
        </p:spPr>
        <p:txBody>
          <a:bodyPr wrap="square" rtlCol="0">
            <a:spAutoFit/>
          </a:bodyPr>
          <a:lstStyle/>
          <a:p>
            <a:endParaRPr lang="en-US" sz="1400" dirty="0"/>
          </a:p>
          <a:p>
            <a:endParaRPr lang="en-US" sz="1400" dirty="0"/>
          </a:p>
        </p:txBody>
      </p:sp>
      <p:sp>
        <p:nvSpPr>
          <p:cNvPr id="8" name="Rectangle 7">
            <a:extLst>
              <a:ext uri="{FF2B5EF4-FFF2-40B4-BE49-F238E27FC236}">
                <a16:creationId xmlns:a16="http://schemas.microsoft.com/office/drawing/2014/main" id="{A14CCFF1-94A4-DC4B-97A2-1B7F6830C3C5}"/>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 share per gender per cab</a:t>
            </a:r>
            <a:endParaRPr lang="en-US" sz="4400" dirty="0">
              <a:solidFill>
                <a:schemeClr val="accent2"/>
              </a:solidFill>
              <a:latin typeface="+mj-lt"/>
            </a:endParaRPr>
          </a:p>
        </p:txBody>
      </p:sp>
      <p:pic>
        <p:nvPicPr>
          <p:cNvPr id="3" name="Picture 2">
            <a:extLst>
              <a:ext uri="{FF2B5EF4-FFF2-40B4-BE49-F238E27FC236}">
                <a16:creationId xmlns:a16="http://schemas.microsoft.com/office/drawing/2014/main" id="{151FD220-F041-4273-B6BE-EFD63CC3512A}"/>
              </a:ext>
            </a:extLst>
          </p:cNvPr>
          <p:cNvPicPr>
            <a:picLocks noChangeAspect="1"/>
          </p:cNvPicPr>
          <p:nvPr/>
        </p:nvPicPr>
        <p:blipFill>
          <a:blip r:embed="rId2"/>
          <a:stretch>
            <a:fillRect/>
          </a:stretch>
        </p:blipFill>
        <p:spPr>
          <a:xfrm>
            <a:off x="2327563" y="1425477"/>
            <a:ext cx="6871854" cy="4351870"/>
          </a:xfrm>
          <a:prstGeom prst="rect">
            <a:avLst/>
          </a:prstGeom>
        </p:spPr>
      </p:pic>
      <p:sp>
        <p:nvSpPr>
          <p:cNvPr id="5" name="TextBox 4">
            <a:extLst>
              <a:ext uri="{FF2B5EF4-FFF2-40B4-BE49-F238E27FC236}">
                <a16:creationId xmlns:a16="http://schemas.microsoft.com/office/drawing/2014/main" id="{EE07DD09-3D3F-4368-979F-8D95904B0690}"/>
              </a:ext>
            </a:extLst>
          </p:cNvPr>
          <p:cNvSpPr txBox="1"/>
          <p:nvPr/>
        </p:nvSpPr>
        <p:spPr>
          <a:xfrm>
            <a:off x="554182" y="5943600"/>
            <a:ext cx="10903527"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Female Customer in yellow cabs (25.5%) is higher than to pink cabs (20.5%).</a:t>
            </a:r>
          </a:p>
        </p:txBody>
      </p:sp>
    </p:spTree>
    <p:extLst>
      <p:ext uri="{BB962C8B-B14F-4D97-AF65-F5344CB8AC3E}">
        <p14:creationId xmlns:p14="http://schemas.microsoft.com/office/powerpoint/2010/main" val="499854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221673" y="1812607"/>
            <a:ext cx="11055927" cy="4999355"/>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XYZ is a private equity firm in US. Due to remarkable growth in the Cab Industry in last few years and multiple key players in the market, it is planning for an investment in Cab industry. </a:t>
            </a:r>
          </a:p>
          <a:p>
            <a:pPr marL="0" indent="0">
              <a:lnSpc>
                <a:spcPct val="150000"/>
              </a:lnSpc>
              <a:buNone/>
            </a:pPr>
            <a:r>
              <a:rPr lang="en-US" sz="1800" dirty="0">
                <a:latin typeface="Times New Roman" panose="02020603050405020304" pitchFamily="18" charset="0"/>
                <a:cs typeface="Times New Roman" panose="02020603050405020304" pitchFamily="18" charset="0"/>
              </a:rPr>
              <a:t> Objective : Provide actionable insights to help XYZ firm in identifying the right company for making investment.</a:t>
            </a:r>
          </a:p>
          <a:p>
            <a:pPr marL="0" indent="0">
              <a:buNone/>
            </a:pPr>
            <a:r>
              <a:rPr lang="en-US" sz="1800" dirty="0">
                <a:latin typeface="Times New Roman" panose="02020603050405020304" pitchFamily="18" charset="0"/>
                <a:cs typeface="Times New Roman" panose="02020603050405020304" pitchFamily="18" charset="0"/>
              </a:rPr>
              <a:t> Companies:</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Pink Cab</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Yellow Cab</a:t>
            </a:r>
          </a:p>
          <a:p>
            <a:pPr marL="0" indent="0">
              <a:buNone/>
            </a:pPr>
            <a:r>
              <a:rPr lang="en-US" sz="1800" dirty="0">
                <a:latin typeface="Times New Roman" panose="02020603050405020304" pitchFamily="18" charset="0"/>
                <a:cs typeface="Times New Roman" panose="02020603050405020304" pitchFamily="18" charset="0"/>
              </a:rPr>
              <a:t> The analysis has been analyzed,</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Data Understanding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Data Visualization (EDA)</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Obtained Statistical Info</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Conducted data interferential analysis for the given data set.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7B9DE5-CA3E-4A4D-B779-C9AD7AEEBAB8}"/>
              </a:ext>
            </a:extLst>
          </p:cNvPr>
          <p:cNvSpPr txBox="1"/>
          <p:nvPr/>
        </p:nvSpPr>
        <p:spPr>
          <a:xfrm>
            <a:off x="1260764" y="1717964"/>
            <a:ext cx="10044545" cy="1938992"/>
          </a:xfrm>
          <a:prstGeom prst="rect">
            <a:avLst/>
          </a:prstGeom>
          <a:noFill/>
        </p:spPr>
        <p:txBody>
          <a:bodyPr wrap="square" rtlCol="0">
            <a:spAutoFit/>
          </a:bodyPr>
          <a:lstStyle/>
          <a:p>
            <a:r>
              <a:rPr lang="en-US" sz="6000" dirty="0"/>
              <a:t>STATISTICAL ANALYSIS FOR THE DATASET</a:t>
            </a:r>
          </a:p>
        </p:txBody>
      </p:sp>
    </p:spTree>
    <p:extLst>
      <p:ext uri="{BB962C8B-B14F-4D97-AF65-F5344CB8AC3E}">
        <p14:creationId xmlns:p14="http://schemas.microsoft.com/office/powerpoint/2010/main" val="4020916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02589-6075-8048-AB6F-23501CC8CFC1}"/>
              </a:ext>
            </a:extLst>
          </p:cNvPr>
          <p:cNvSpPr/>
          <p:nvPr/>
        </p:nvSpPr>
        <p:spPr>
          <a:xfrm>
            <a:off x="0" y="-23398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Statistical Info for Pink Cab</a:t>
            </a:r>
          </a:p>
        </p:txBody>
      </p:sp>
      <p:graphicFrame>
        <p:nvGraphicFramePr>
          <p:cNvPr id="2" name="Table 1">
            <a:extLst>
              <a:ext uri="{FF2B5EF4-FFF2-40B4-BE49-F238E27FC236}">
                <a16:creationId xmlns:a16="http://schemas.microsoft.com/office/drawing/2014/main" id="{929C2AE8-50BF-4AC9-869A-DBCEC15FC4E2}"/>
              </a:ext>
            </a:extLst>
          </p:cNvPr>
          <p:cNvGraphicFramePr>
            <a:graphicFrameLocks noGrp="1"/>
          </p:cNvGraphicFramePr>
          <p:nvPr>
            <p:extLst>
              <p:ext uri="{D42A27DB-BD31-4B8C-83A1-F6EECF244321}">
                <p14:modId xmlns:p14="http://schemas.microsoft.com/office/powerpoint/2010/main" val="2056728970"/>
              </p:ext>
            </p:extLst>
          </p:nvPr>
        </p:nvGraphicFramePr>
        <p:xfrm>
          <a:off x="263235" y="1620982"/>
          <a:ext cx="11485422" cy="4890655"/>
        </p:xfrm>
        <a:graphic>
          <a:graphicData uri="http://schemas.openxmlformats.org/drawingml/2006/table">
            <a:tbl>
              <a:tblPr>
                <a:tableStyleId>{5C22544A-7EE6-4342-B048-85BDC9FD1C3A}</a:tableStyleId>
              </a:tblPr>
              <a:tblGrid>
                <a:gridCol w="1021431">
                  <a:extLst>
                    <a:ext uri="{9D8B030D-6E8A-4147-A177-3AD203B41FA5}">
                      <a16:colId xmlns:a16="http://schemas.microsoft.com/office/drawing/2014/main" val="3334592211"/>
                    </a:ext>
                  </a:extLst>
                </a:gridCol>
                <a:gridCol w="1072777">
                  <a:extLst>
                    <a:ext uri="{9D8B030D-6E8A-4147-A177-3AD203B41FA5}">
                      <a16:colId xmlns:a16="http://schemas.microsoft.com/office/drawing/2014/main" val="130216038"/>
                    </a:ext>
                  </a:extLst>
                </a:gridCol>
                <a:gridCol w="1341602">
                  <a:extLst>
                    <a:ext uri="{9D8B030D-6E8A-4147-A177-3AD203B41FA5}">
                      <a16:colId xmlns:a16="http://schemas.microsoft.com/office/drawing/2014/main" val="3643470303"/>
                    </a:ext>
                  </a:extLst>
                </a:gridCol>
                <a:gridCol w="1341602">
                  <a:extLst>
                    <a:ext uri="{9D8B030D-6E8A-4147-A177-3AD203B41FA5}">
                      <a16:colId xmlns:a16="http://schemas.microsoft.com/office/drawing/2014/main" val="1049283871"/>
                    </a:ext>
                  </a:extLst>
                </a:gridCol>
                <a:gridCol w="1341602">
                  <a:extLst>
                    <a:ext uri="{9D8B030D-6E8A-4147-A177-3AD203B41FA5}">
                      <a16:colId xmlns:a16="http://schemas.microsoft.com/office/drawing/2014/main" val="2850048491"/>
                    </a:ext>
                  </a:extLst>
                </a:gridCol>
                <a:gridCol w="1341602">
                  <a:extLst>
                    <a:ext uri="{9D8B030D-6E8A-4147-A177-3AD203B41FA5}">
                      <a16:colId xmlns:a16="http://schemas.microsoft.com/office/drawing/2014/main" val="3554058308"/>
                    </a:ext>
                  </a:extLst>
                </a:gridCol>
                <a:gridCol w="1341602">
                  <a:extLst>
                    <a:ext uri="{9D8B030D-6E8A-4147-A177-3AD203B41FA5}">
                      <a16:colId xmlns:a16="http://schemas.microsoft.com/office/drawing/2014/main" val="3471444180"/>
                    </a:ext>
                  </a:extLst>
                </a:gridCol>
                <a:gridCol w="1341602">
                  <a:extLst>
                    <a:ext uri="{9D8B030D-6E8A-4147-A177-3AD203B41FA5}">
                      <a16:colId xmlns:a16="http://schemas.microsoft.com/office/drawing/2014/main" val="3544197135"/>
                    </a:ext>
                  </a:extLst>
                </a:gridCol>
                <a:gridCol w="1341602">
                  <a:extLst>
                    <a:ext uri="{9D8B030D-6E8A-4147-A177-3AD203B41FA5}">
                      <a16:colId xmlns:a16="http://schemas.microsoft.com/office/drawing/2014/main" val="1488909025"/>
                    </a:ext>
                  </a:extLst>
                </a:gridCol>
              </a:tblGrid>
              <a:tr h="560211">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38202679"/>
                  </a:ext>
                </a:extLst>
              </a:tr>
              <a:tr h="904507">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Mean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Median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Median/Mean</a:t>
                      </a:r>
                      <a:br>
                        <a:rPr lang="en-US" sz="1100">
                          <a:effectLst/>
                        </a:rPr>
                      </a:br>
                      <a:r>
                        <a:rPr lang="en-US" sz="1100">
                          <a:effectLst/>
                        </a:rPr>
                        <a:t>ratio of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Q1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Q2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IQR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Outliers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21147978"/>
                  </a:ext>
                </a:extLst>
              </a:tr>
              <a:tr h="537355">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Transaction_ID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50">
                          <a:effectLst/>
                        </a:rPr>
                        <a:t>10223938.2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50">
                          <a:effectLst/>
                        </a:rPr>
                        <a:t>10225904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1.000192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50">
                          <a:effectLst/>
                        </a:rPr>
                        <a:t>10110143.5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50">
                          <a:effectLst/>
                        </a:rPr>
                        <a:t>10336416.5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50">
                          <a:effectLst/>
                        </a:rPr>
                        <a:t>226273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25812318"/>
                  </a:ext>
                </a:extLst>
              </a:tr>
              <a:tr h="291776">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KM_travelled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22.5599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22.44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0.99468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32.96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20.96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80578546"/>
                  </a:ext>
                </a:extLst>
              </a:tr>
              <a:tr h="291776">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price charged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310.8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298.06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0.959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159.97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441.505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281.534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69435476"/>
                  </a:ext>
                </a:extLst>
              </a:tr>
              <a:tr h="291776">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cost of trip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248.148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246.33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0.99267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131.868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360.18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228.312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74380523"/>
                  </a:ext>
                </a:extLst>
              </a:tr>
              <a:tr h="291776">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7.8161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1.15145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5511695"/>
                  </a:ext>
                </a:extLst>
              </a:tr>
              <a:tr h="291776">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year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2017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2017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0.9999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2016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2018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05496528"/>
                  </a:ext>
                </a:extLst>
              </a:tr>
              <a:tr h="291776">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35.3224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0.93425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5043155"/>
                  </a:ext>
                </a:extLst>
              </a:tr>
              <a:tr h="291776">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income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15059.0417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14713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0.97702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8371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21055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12684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37971015"/>
                  </a:ext>
                </a:extLst>
              </a:tr>
              <a:tr h="291776">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population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2350641.508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1595037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0.67855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814855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1955130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1140245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13967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42243514"/>
                  </a:ext>
                </a:extLst>
              </a:tr>
              <a:tr h="291776">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users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125590.8133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144132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1.147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27247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164468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137221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19065227"/>
                  </a:ext>
                </a:extLst>
              </a:tr>
              <a:tr h="262598">
                <a:tc>
                  <a:txBody>
                    <a:bodyPr/>
                    <a:lstStyle/>
                    <a:p>
                      <a:pPr marL="0" marR="0">
                        <a:lnSpc>
                          <a:spcPct val="107000"/>
                        </a:lnSpc>
                        <a:spcBef>
                          <a:spcPts val="0"/>
                        </a:spcBef>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8">
                  <a:txBody>
                    <a:bodyPr/>
                    <a:lstStyle/>
                    <a:p>
                      <a:pPr marL="0" marR="0">
                        <a:lnSpc>
                          <a:spcPct val="107000"/>
                        </a:lnSpc>
                        <a:spcBef>
                          <a:spcPts val="0"/>
                        </a:spcBef>
                        <a:spcAft>
                          <a:spcPts val="80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4982034"/>
                  </a:ext>
                </a:extLst>
              </a:tr>
            </a:tbl>
          </a:graphicData>
        </a:graphic>
      </p:graphicFrame>
    </p:spTree>
    <p:extLst>
      <p:ext uri="{BB962C8B-B14F-4D97-AF65-F5344CB8AC3E}">
        <p14:creationId xmlns:p14="http://schemas.microsoft.com/office/powerpoint/2010/main" val="2382649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22167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STATISTICAL INFO FOR YELLOW CAB</a:t>
            </a:r>
          </a:p>
        </p:txBody>
      </p:sp>
      <p:graphicFrame>
        <p:nvGraphicFramePr>
          <p:cNvPr id="2" name="Table 1">
            <a:extLst>
              <a:ext uri="{FF2B5EF4-FFF2-40B4-BE49-F238E27FC236}">
                <a16:creationId xmlns:a16="http://schemas.microsoft.com/office/drawing/2014/main" id="{13305EB1-D020-4976-9D0A-F12703339662}"/>
              </a:ext>
            </a:extLst>
          </p:cNvPr>
          <p:cNvGraphicFramePr>
            <a:graphicFrameLocks noGrp="1"/>
          </p:cNvGraphicFramePr>
          <p:nvPr>
            <p:extLst>
              <p:ext uri="{D42A27DB-BD31-4B8C-83A1-F6EECF244321}">
                <p14:modId xmlns:p14="http://schemas.microsoft.com/office/powerpoint/2010/main" val="3081464941"/>
              </p:ext>
            </p:extLst>
          </p:nvPr>
        </p:nvGraphicFramePr>
        <p:xfrm>
          <a:off x="498764" y="1662545"/>
          <a:ext cx="10861962" cy="4959922"/>
        </p:xfrm>
        <a:graphic>
          <a:graphicData uri="http://schemas.openxmlformats.org/drawingml/2006/table">
            <a:tbl>
              <a:tblPr>
                <a:tableStyleId>{5C22544A-7EE6-4342-B048-85BDC9FD1C3A}</a:tableStyleId>
              </a:tblPr>
              <a:tblGrid>
                <a:gridCol w="2042229">
                  <a:extLst>
                    <a:ext uri="{9D8B030D-6E8A-4147-A177-3AD203B41FA5}">
                      <a16:colId xmlns:a16="http://schemas.microsoft.com/office/drawing/2014/main" val="2384268676"/>
                    </a:ext>
                  </a:extLst>
                </a:gridCol>
                <a:gridCol w="1464346">
                  <a:extLst>
                    <a:ext uri="{9D8B030D-6E8A-4147-A177-3AD203B41FA5}">
                      <a16:colId xmlns:a16="http://schemas.microsoft.com/office/drawing/2014/main" val="2318761112"/>
                    </a:ext>
                  </a:extLst>
                </a:gridCol>
                <a:gridCol w="1195041">
                  <a:extLst>
                    <a:ext uri="{9D8B030D-6E8A-4147-A177-3AD203B41FA5}">
                      <a16:colId xmlns:a16="http://schemas.microsoft.com/office/drawing/2014/main" val="2853813924"/>
                    </a:ext>
                  </a:extLst>
                </a:gridCol>
                <a:gridCol w="1077218">
                  <a:extLst>
                    <a:ext uri="{9D8B030D-6E8A-4147-A177-3AD203B41FA5}">
                      <a16:colId xmlns:a16="http://schemas.microsoft.com/office/drawing/2014/main" val="1386490549"/>
                    </a:ext>
                  </a:extLst>
                </a:gridCol>
                <a:gridCol w="1464346">
                  <a:extLst>
                    <a:ext uri="{9D8B030D-6E8A-4147-A177-3AD203B41FA5}">
                      <a16:colId xmlns:a16="http://schemas.microsoft.com/office/drawing/2014/main" val="4241322562"/>
                    </a:ext>
                  </a:extLst>
                </a:gridCol>
                <a:gridCol w="1464346">
                  <a:extLst>
                    <a:ext uri="{9D8B030D-6E8A-4147-A177-3AD203B41FA5}">
                      <a16:colId xmlns:a16="http://schemas.microsoft.com/office/drawing/2014/main" val="1021042928"/>
                    </a:ext>
                  </a:extLst>
                </a:gridCol>
                <a:gridCol w="1077218">
                  <a:extLst>
                    <a:ext uri="{9D8B030D-6E8A-4147-A177-3AD203B41FA5}">
                      <a16:colId xmlns:a16="http://schemas.microsoft.com/office/drawing/2014/main" val="2813140764"/>
                    </a:ext>
                  </a:extLst>
                </a:gridCol>
                <a:gridCol w="1077218">
                  <a:extLst>
                    <a:ext uri="{9D8B030D-6E8A-4147-A177-3AD203B41FA5}">
                      <a16:colId xmlns:a16="http://schemas.microsoft.com/office/drawing/2014/main" val="3750208087"/>
                    </a:ext>
                  </a:extLst>
                </a:gridCol>
              </a:tblGrid>
              <a:tr h="1173722">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Mean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Median/Mean</a:t>
                      </a:r>
                      <a:br>
                        <a:rPr lang="en-US" sz="1100" u="none" strike="noStrike">
                          <a:effectLst/>
                        </a:rPr>
                      </a:br>
                      <a:r>
                        <a:rPr lang="en-US" sz="1100" u="none" strike="noStrike">
                          <a:effectLst/>
                        </a:rPr>
                        <a:t>ratio of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Q1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Q2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IQR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Outliers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0277420"/>
                  </a:ext>
                </a:extLst>
              </a:tr>
              <a:tr h="378620">
                <a:tc>
                  <a:txBody>
                    <a:bodyPr/>
                    <a:lstStyle/>
                    <a:p>
                      <a:pPr algn="l" fontAlgn="b"/>
                      <a:r>
                        <a:rPr lang="en-US" sz="1100" u="none" strike="noStrike">
                          <a:effectLst/>
                        </a:rPr>
                        <a:t>Transaction_ID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50" u="none" strike="noStrike">
                          <a:effectLst/>
                        </a:rPr>
                        <a:t>102239.22</a:t>
                      </a:r>
                      <a:endParaRPr lang="en-US" sz="1050" b="0" i="0" u="none" strike="noStrike">
                        <a:solidFill>
                          <a:srgbClr val="000000"/>
                        </a:solidFill>
                        <a:effectLst/>
                        <a:latin typeface="Courier New" panose="02070309020205020404" pitchFamily="49" charset="0"/>
                      </a:endParaRPr>
                    </a:p>
                  </a:txBody>
                  <a:tcPr marL="9525" marR="9525" marT="9525" marB="0" anchor="b"/>
                </a:tc>
                <a:tc>
                  <a:txBody>
                    <a:bodyPr/>
                    <a:lstStyle/>
                    <a:p>
                      <a:pPr algn="r" fontAlgn="b"/>
                      <a:r>
                        <a:rPr lang="en-US" sz="1050" u="none" strike="noStrike">
                          <a:effectLst/>
                        </a:rPr>
                        <a:t>102259</a:t>
                      </a:r>
                      <a:endParaRPr lang="en-US" sz="1050" b="0" i="0" u="none" strike="noStrike">
                        <a:solidFill>
                          <a:srgbClr val="000000"/>
                        </a:solidFill>
                        <a:effectLst/>
                        <a:latin typeface="Courier New" panose="02070309020205020404" pitchFamily="49"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50" u="none" strike="noStrike">
                          <a:effectLst/>
                        </a:rPr>
                        <a:t>1011.5</a:t>
                      </a:r>
                      <a:endParaRPr lang="en-US" sz="1050" b="0" i="0" u="none" strike="noStrike">
                        <a:solidFill>
                          <a:srgbClr val="000000"/>
                        </a:solidFill>
                        <a:effectLst/>
                        <a:latin typeface="Courier New" panose="02070309020205020404" pitchFamily="49" charset="0"/>
                      </a:endParaRPr>
                    </a:p>
                  </a:txBody>
                  <a:tcPr marL="9525" marR="9525" marT="9525" marB="0" anchor="b"/>
                </a:tc>
                <a:tc>
                  <a:txBody>
                    <a:bodyPr/>
                    <a:lstStyle/>
                    <a:p>
                      <a:pPr algn="r" fontAlgn="b"/>
                      <a:r>
                        <a:rPr lang="en-US" sz="1050" u="none" strike="noStrike">
                          <a:effectLst/>
                        </a:rPr>
                        <a:t>1033.5</a:t>
                      </a:r>
                      <a:endParaRPr lang="en-US" sz="1050" b="0" i="0" u="none" strike="noStrike">
                        <a:solidFill>
                          <a:srgbClr val="000000"/>
                        </a:solidFill>
                        <a:effectLst/>
                        <a:latin typeface="Courier New" panose="02070309020205020404" pitchFamily="49" charset="0"/>
                      </a:endParaRPr>
                    </a:p>
                  </a:txBody>
                  <a:tcPr marL="9525" marR="9525" marT="9525" marB="0" anchor="b"/>
                </a:tc>
                <a:tc>
                  <a:txBody>
                    <a:bodyPr/>
                    <a:lstStyle/>
                    <a:p>
                      <a:pPr algn="r" fontAlgn="ctr"/>
                      <a:r>
                        <a:rPr lang="en-US" sz="1050" u="none" strike="noStrike">
                          <a:effectLst/>
                        </a:rPr>
                        <a:t>22627</a:t>
                      </a:r>
                      <a:endParaRPr lang="en-US" sz="1050" b="0" i="0" u="none" strike="noStrike">
                        <a:solidFill>
                          <a:srgbClr val="000000"/>
                        </a:solidFill>
                        <a:effectLst/>
                        <a:latin typeface="Courier New" panose="02070309020205020404" pitchFamily="49" charset="0"/>
                      </a:endParaRPr>
                    </a:p>
                  </a:txBody>
                  <a:tcPr marL="9525" marR="9525" marT="9525" marB="0" anchor="ctr"/>
                </a:tc>
                <a:tc>
                  <a:txBody>
                    <a:bodyPr/>
                    <a:lstStyle/>
                    <a:p>
                      <a:pPr algn="r" fontAlgn="b"/>
                      <a:r>
                        <a:rPr lang="en-US" sz="1050" u="none" strike="noStrike">
                          <a:effectLst/>
                        </a:rPr>
                        <a:t>0</a:t>
                      </a:r>
                      <a:endParaRPr lang="en-US" sz="1050" b="0" i="0" u="none" strike="noStrike">
                        <a:solidFill>
                          <a:srgbClr val="000000"/>
                        </a:solidFill>
                        <a:effectLst/>
                        <a:latin typeface="Courier New" panose="02070309020205020404" pitchFamily="49" charset="0"/>
                      </a:endParaRPr>
                    </a:p>
                  </a:txBody>
                  <a:tcPr marL="9525" marR="9525" marT="9525" marB="0" anchor="b"/>
                </a:tc>
                <a:extLst>
                  <a:ext uri="{0D108BD9-81ED-4DB2-BD59-A6C34878D82A}">
                    <a16:rowId xmlns:a16="http://schemas.microsoft.com/office/drawing/2014/main" val="3705014268"/>
                  </a:ext>
                </a:extLst>
              </a:tr>
              <a:tr h="378620">
                <a:tc>
                  <a:txBody>
                    <a:bodyPr/>
                    <a:lstStyle/>
                    <a:p>
                      <a:pPr algn="l" fontAlgn="b"/>
                      <a:r>
                        <a:rPr lang="en-US" sz="1100" u="none" strike="noStrike">
                          <a:effectLst/>
                        </a:rPr>
                        <a:t>KM_travelled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22.5599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0.99412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32.96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890823"/>
                  </a:ext>
                </a:extLst>
              </a:tr>
              <a:tr h="378620">
                <a:tc>
                  <a:txBody>
                    <a:bodyPr/>
                    <a:lstStyle/>
                    <a:p>
                      <a:pPr algn="l" fontAlgn="b"/>
                      <a:r>
                        <a:rPr lang="en-US" sz="1100" u="none" strike="noStrike">
                          <a:effectLst/>
                        </a:rPr>
                        <a:t>price charged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298.06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159.97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441.505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281.53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25866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0127125"/>
                  </a:ext>
                </a:extLst>
              </a:tr>
              <a:tr h="378620">
                <a:tc>
                  <a:txBody>
                    <a:bodyPr/>
                    <a:lstStyle/>
                    <a:p>
                      <a:pPr algn="l" fontAlgn="b"/>
                      <a:r>
                        <a:rPr lang="en-US" sz="1100" u="none" strike="noStrike">
                          <a:effectLst/>
                        </a:rPr>
                        <a:t>cost of trip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248.148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246.33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0.9922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131.868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360.18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228.312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7932234"/>
                  </a:ext>
                </a:extLst>
              </a:tr>
              <a:tr h="378620">
                <a:tc>
                  <a:txBody>
                    <a:bodyPr/>
                    <a:lstStyle/>
                    <a:p>
                      <a:pPr algn="l" fontAlgn="b"/>
                      <a:r>
                        <a:rPr lang="en-US" sz="1100" u="none" strike="noStrike">
                          <a:effectLst/>
                        </a:rPr>
                        <a:t>month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7.8161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6040261"/>
                  </a:ext>
                </a:extLst>
              </a:tr>
              <a:tr h="378620">
                <a:tc>
                  <a:txBody>
                    <a:bodyPr/>
                    <a:lstStyle/>
                    <a:p>
                      <a:pPr algn="l" fontAlgn="b"/>
                      <a:r>
                        <a:rPr lang="en-US" sz="1100" u="none" strike="noStrike">
                          <a:effectLst/>
                        </a:rPr>
                        <a:t>year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0.99992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45864462"/>
                  </a:ext>
                </a:extLst>
              </a:tr>
              <a:tr h="378620">
                <a:tc>
                  <a:txBody>
                    <a:bodyPr/>
                    <a:lstStyle/>
                    <a:p>
                      <a:pPr algn="l" fontAlgn="b"/>
                      <a:r>
                        <a:rPr lang="en-US" sz="1100" u="none" strike="noStrike">
                          <a:effectLst/>
                        </a:rPr>
                        <a:t>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35.322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0.934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68147397"/>
                  </a:ext>
                </a:extLst>
              </a:tr>
              <a:tr h="378620">
                <a:tc>
                  <a:txBody>
                    <a:bodyPr/>
                    <a:lstStyle/>
                    <a:p>
                      <a:pPr algn="l" fontAlgn="b"/>
                      <a:r>
                        <a:rPr lang="en-US" sz="1100" u="none" strike="noStrike">
                          <a:effectLst/>
                        </a:rPr>
                        <a:t>income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15059.0471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14713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0.97702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8371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21055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12684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7410416"/>
                  </a:ext>
                </a:extLst>
              </a:tr>
              <a:tr h="378620">
                <a:tc>
                  <a:txBody>
                    <a:bodyPr/>
                    <a:lstStyle/>
                    <a:p>
                      <a:pPr algn="l" fontAlgn="b"/>
                      <a:r>
                        <a:rPr lang="en-US" sz="1100" u="none" strike="noStrike">
                          <a:effectLst/>
                        </a:rPr>
                        <a:t>population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2350641.5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1595037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0.67855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814885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1955130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1140245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85918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9599907"/>
                  </a:ext>
                </a:extLst>
              </a:tr>
              <a:tr h="378620">
                <a:tc>
                  <a:txBody>
                    <a:bodyPr/>
                    <a:lstStyle/>
                    <a:p>
                      <a:pPr algn="l" fontAlgn="b"/>
                      <a:r>
                        <a:rPr lang="en-US" sz="1100" u="none" strike="noStrike">
                          <a:effectLst/>
                        </a:rPr>
                        <a:t>users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125590.81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144132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1.147272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27247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164468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137221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6968772"/>
                  </a:ext>
                </a:extLst>
              </a:tr>
            </a:tbl>
          </a:graphicData>
        </a:graphic>
      </p:graphicFrame>
    </p:spTree>
    <p:extLst>
      <p:ext uri="{BB962C8B-B14F-4D97-AF65-F5344CB8AC3E}">
        <p14:creationId xmlns:p14="http://schemas.microsoft.com/office/powerpoint/2010/main" val="3631031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500FF7-48CA-4C1F-95C5-BC860A03B4F5}"/>
              </a:ext>
            </a:extLst>
          </p:cNvPr>
          <p:cNvPicPr>
            <a:picLocks noChangeAspect="1"/>
          </p:cNvPicPr>
          <p:nvPr/>
        </p:nvPicPr>
        <p:blipFill>
          <a:blip r:embed="rId2"/>
          <a:stretch>
            <a:fillRect/>
          </a:stretch>
        </p:blipFill>
        <p:spPr>
          <a:xfrm>
            <a:off x="1025236" y="623455"/>
            <a:ext cx="8285019" cy="5458690"/>
          </a:xfrm>
          <a:prstGeom prst="rect">
            <a:avLst/>
          </a:prstGeom>
        </p:spPr>
      </p:pic>
    </p:spTree>
    <p:extLst>
      <p:ext uri="{BB962C8B-B14F-4D97-AF65-F5344CB8AC3E}">
        <p14:creationId xmlns:p14="http://schemas.microsoft.com/office/powerpoint/2010/main" val="874971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84E1F0-1D95-4D29-94BC-39977D5F0376}"/>
              </a:ext>
            </a:extLst>
          </p:cNvPr>
          <p:cNvPicPr>
            <a:picLocks noChangeAspect="1"/>
          </p:cNvPicPr>
          <p:nvPr/>
        </p:nvPicPr>
        <p:blipFill>
          <a:blip r:embed="rId2"/>
          <a:stretch>
            <a:fillRect/>
          </a:stretch>
        </p:blipFill>
        <p:spPr>
          <a:xfrm>
            <a:off x="1662545" y="318655"/>
            <a:ext cx="8132619" cy="5403272"/>
          </a:xfrm>
          <a:prstGeom prst="rect">
            <a:avLst/>
          </a:prstGeom>
        </p:spPr>
      </p:pic>
      <p:sp>
        <p:nvSpPr>
          <p:cNvPr id="4" name="TextBox 3">
            <a:extLst>
              <a:ext uri="{FF2B5EF4-FFF2-40B4-BE49-F238E27FC236}">
                <a16:creationId xmlns:a16="http://schemas.microsoft.com/office/drawing/2014/main" id="{6D3F6F75-B94D-4253-AD82-C54167CCA693}"/>
              </a:ext>
            </a:extLst>
          </p:cNvPr>
          <p:cNvSpPr txBox="1"/>
          <p:nvPr/>
        </p:nvSpPr>
        <p:spPr>
          <a:xfrm>
            <a:off x="581891" y="5999018"/>
            <a:ext cx="10945091"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err="1"/>
              <a:t>KM_travelled</a:t>
            </a:r>
            <a:r>
              <a:rPr lang="en-US" dirty="0"/>
              <a:t> is correlated with price charged followed by cost of trip.</a:t>
            </a:r>
          </a:p>
        </p:txBody>
      </p:sp>
    </p:spTree>
    <p:extLst>
      <p:ext uri="{BB962C8B-B14F-4D97-AF65-F5344CB8AC3E}">
        <p14:creationId xmlns:p14="http://schemas.microsoft.com/office/powerpoint/2010/main" val="3436880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5262979"/>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b="1" dirty="0"/>
          </a:p>
          <a:p>
            <a:pPr marL="285750" indent="-285750">
              <a:buFont typeface="Arial" panose="020B0604020202020204" pitchFamily="34" charset="0"/>
              <a:buChar char="•"/>
            </a:pPr>
            <a:r>
              <a:rPr lang="en-US" sz="1600" b="1" dirty="0"/>
              <a:t>Customer Reach  : </a:t>
            </a:r>
            <a:r>
              <a:rPr lang="en-US" sz="1600" dirty="0"/>
              <a:t>Yellow cab has higher customer reach in 25 cities while Pink cab has higher customer reach in 4 cities. We have also observed that Yellow cab is doing good in covering other cab users as compared to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Customer Retention: </a:t>
            </a:r>
            <a:r>
              <a:rPr lang="en-US" sz="1600" dirty="0"/>
              <a:t>We have analyzed this in two segments : at least 5 drive and at least 10 drive with the same cab company. And we found that Yellow cab is doing far better than Pink cab in both these segments.</a:t>
            </a:r>
          </a:p>
          <a:p>
            <a:endParaRPr lang="en-US" sz="1600" dirty="0"/>
          </a:p>
          <a:p>
            <a:pPr marL="285750" indent="-285750">
              <a:buFont typeface="Arial" panose="020B0604020202020204" pitchFamily="34" charset="0"/>
              <a:buChar char="•"/>
            </a:pPr>
            <a:r>
              <a:rPr lang="en-US" sz="1600" b="1" dirty="0"/>
              <a:t>Age wise Reach : </a:t>
            </a:r>
            <a:r>
              <a:rPr lang="en-US" sz="1600" dirty="0"/>
              <a:t>Yellow cab has customer in all age group and it’s been observed that it’s even popular in 60+ age group as equally as its in 18-25 age group.</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Average Profit per KM: </a:t>
            </a:r>
            <a:r>
              <a:rPr lang="en-US" sz="1600" dirty="0"/>
              <a:t>Yellow cab’s average profit per KM is almost three times the average profit per KM of the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Income wise Reach :</a:t>
            </a:r>
            <a:r>
              <a:rPr lang="en-US" sz="1600" dirty="0"/>
              <a:t>Both the cabs are very popular in high and medium income class but here also Yellow cab is performing better than Pink cab in offering their services to all the three income class group (low, medium and high)</a:t>
            </a:r>
          </a:p>
          <a:p>
            <a:endParaRPr lang="en-US" sz="1600" dirty="0"/>
          </a:p>
          <a:p>
            <a:pPr marL="285750" indent="-285750">
              <a:buFont typeface="Arial" panose="020B0604020202020204" pitchFamily="34" charset="0"/>
              <a:buChar char="•"/>
            </a:pPr>
            <a:r>
              <a:rPr lang="en-US" sz="1600" b="1" dirty="0"/>
              <a:t>Ride count and Profit Forecasting : </a:t>
            </a:r>
            <a:r>
              <a:rPr lang="en-US" sz="1600" dirty="0"/>
              <a:t>Both the companies are facing loss in the profit and no. of ride. Yellow cab’s forecasted profit loss is around 1.83% while Pink cab’s loss in 3.1%.Pink cab is facing more loss even when its forecasted no of ride loss is lesser than Yellow cab. </a:t>
            </a:r>
          </a:p>
          <a:p>
            <a:r>
              <a:rPr lang="en-US" sz="1600" b="1" dirty="0"/>
              <a:t>On the basis of above point , we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473206" cy="923330"/>
          </a:xfrm>
          <a:prstGeom prst="rect">
            <a:avLst/>
          </a:prstGeom>
          <a:noFill/>
        </p:spPr>
        <p:txBody>
          <a:bodyPr wrap="none" rtlCol="0">
            <a:spAutoFit/>
          </a:bodyPr>
          <a:lstStyle/>
          <a:p>
            <a:pPr marL="285750" indent="-285750">
              <a:buFont typeface="Arial" panose="020B0604020202020204" pitchFamily="34" charset="0"/>
              <a:buChar char="•"/>
            </a:pPr>
            <a:endParaRPr lang="en-US" dirty="0"/>
          </a:p>
          <a:p>
            <a:endParaRPr lang="en-US" dirty="0"/>
          </a:p>
          <a:p>
            <a:endParaRPr lang="en-US" dirty="0"/>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7234258" y="1482295"/>
            <a:ext cx="4831612" cy="2545492"/>
            <a:chOff x="1702411" y="3452991"/>
            <a:chExt cx="5168575"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129124" y="46037"/>
            <a:ext cx="10515600" cy="1325563"/>
          </a:xfrm>
        </p:spPr>
        <p:txBody>
          <a:bodyPr/>
          <a:lstStyle/>
          <a:p>
            <a:r>
              <a:rPr lang="en-US" b="1" dirty="0">
                <a:solidFill>
                  <a:schemeClr val="accent2"/>
                </a:solidFill>
              </a:rPr>
              <a:t>Data Exploration</a:t>
            </a:r>
          </a:p>
        </p:txBody>
      </p:sp>
      <p:sp>
        <p:nvSpPr>
          <p:cNvPr id="3" name="TextBox 2">
            <a:extLst>
              <a:ext uri="{FF2B5EF4-FFF2-40B4-BE49-F238E27FC236}">
                <a16:creationId xmlns:a16="http://schemas.microsoft.com/office/drawing/2014/main" id="{1BEC418C-2C2F-49D4-888C-7FF12A62BB39}"/>
              </a:ext>
            </a:extLst>
          </p:cNvPr>
          <p:cNvSpPr txBox="1"/>
          <p:nvPr/>
        </p:nvSpPr>
        <p:spPr>
          <a:xfrm>
            <a:off x="249364" y="1729931"/>
            <a:ext cx="6872586"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There are 4 datasets given in the format as .csv</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City_Data</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Customer_ID</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Transaction_ID</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City</a:t>
            </a:r>
          </a:p>
        </p:txBody>
      </p:sp>
      <p:sp>
        <p:nvSpPr>
          <p:cNvPr id="14" name="TextBox 13">
            <a:extLst>
              <a:ext uri="{FF2B5EF4-FFF2-40B4-BE49-F238E27FC236}">
                <a16:creationId xmlns:a16="http://schemas.microsoft.com/office/drawing/2014/main" id="{DF853BD2-5CC9-4AA2-B7F5-D6C8A5DAF8D9}"/>
              </a:ext>
            </a:extLst>
          </p:cNvPr>
          <p:cNvSpPr txBox="1"/>
          <p:nvPr/>
        </p:nvSpPr>
        <p:spPr>
          <a:xfrm>
            <a:off x="360218" y="4752109"/>
            <a:ext cx="773577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Merged these 4 datasets into a master dataset.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6F1418-1EE9-448F-A26E-59540DCD2E23}"/>
              </a:ext>
            </a:extLst>
          </p:cNvPr>
          <p:cNvSpPr txBox="1"/>
          <p:nvPr/>
        </p:nvSpPr>
        <p:spPr>
          <a:xfrm>
            <a:off x="1565559" y="1413156"/>
            <a:ext cx="9725890" cy="1015663"/>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DATA VISUALISATION</a:t>
            </a:r>
          </a:p>
        </p:txBody>
      </p:sp>
      <p:sp>
        <p:nvSpPr>
          <p:cNvPr id="5" name="TextBox 4">
            <a:extLst>
              <a:ext uri="{FF2B5EF4-FFF2-40B4-BE49-F238E27FC236}">
                <a16:creationId xmlns:a16="http://schemas.microsoft.com/office/drawing/2014/main" id="{3220C566-971C-4560-BE29-B4DF308915AA}"/>
              </a:ext>
            </a:extLst>
          </p:cNvPr>
          <p:cNvSpPr txBox="1"/>
          <p:nvPr/>
        </p:nvSpPr>
        <p:spPr>
          <a:xfrm>
            <a:off x="374074" y="3228109"/>
            <a:ext cx="11804072"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EXPLORATORY DATA ANALYSIS</a:t>
            </a:r>
          </a:p>
        </p:txBody>
      </p:sp>
    </p:spTree>
    <p:extLst>
      <p:ext uri="{BB962C8B-B14F-4D97-AF65-F5344CB8AC3E}">
        <p14:creationId xmlns:p14="http://schemas.microsoft.com/office/powerpoint/2010/main" val="4078629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accent2"/>
                </a:solidFill>
                <a:latin typeface="Times New Roman" panose="02020603050405020304" pitchFamily="18" charset="0"/>
                <a:cs typeface="Times New Roman" panose="02020603050405020304" pitchFamily="18" charset="0"/>
              </a:rPr>
              <a:t>Comparison of travel frequency between two companies</a:t>
            </a:r>
            <a:endParaRPr lang="en-US" sz="40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97FF8887-24A3-4432-BA02-DD131A52C058}"/>
              </a:ext>
            </a:extLst>
          </p:cNvPr>
          <p:cNvPicPr>
            <a:picLocks noChangeAspect="1"/>
          </p:cNvPicPr>
          <p:nvPr/>
        </p:nvPicPr>
        <p:blipFill>
          <a:blip r:embed="rId2"/>
          <a:stretch>
            <a:fillRect/>
          </a:stretch>
        </p:blipFill>
        <p:spPr>
          <a:xfrm>
            <a:off x="276584" y="1867237"/>
            <a:ext cx="5389926" cy="3123526"/>
          </a:xfrm>
          <a:prstGeom prst="rect">
            <a:avLst/>
          </a:prstGeom>
        </p:spPr>
      </p:pic>
      <p:pic>
        <p:nvPicPr>
          <p:cNvPr id="28" name="Picture 27">
            <a:extLst>
              <a:ext uri="{FF2B5EF4-FFF2-40B4-BE49-F238E27FC236}">
                <a16:creationId xmlns:a16="http://schemas.microsoft.com/office/drawing/2014/main" id="{5EE4C85E-6085-489F-AA64-1093B37D2B3F}"/>
              </a:ext>
            </a:extLst>
          </p:cNvPr>
          <p:cNvPicPr>
            <a:picLocks noChangeAspect="1"/>
          </p:cNvPicPr>
          <p:nvPr/>
        </p:nvPicPr>
        <p:blipFill>
          <a:blip r:embed="rId3"/>
          <a:stretch>
            <a:fillRect/>
          </a:stretch>
        </p:blipFill>
        <p:spPr>
          <a:xfrm>
            <a:off x="5860472" y="1920398"/>
            <a:ext cx="5597237" cy="3147802"/>
          </a:xfrm>
          <a:prstGeom prst="rect">
            <a:avLst/>
          </a:prstGeom>
        </p:spPr>
      </p:pic>
      <p:sp>
        <p:nvSpPr>
          <p:cNvPr id="29" name="TextBox 28">
            <a:extLst>
              <a:ext uri="{FF2B5EF4-FFF2-40B4-BE49-F238E27FC236}">
                <a16:creationId xmlns:a16="http://schemas.microsoft.com/office/drawing/2014/main" id="{9A065FBA-8897-47BC-A2B6-582D8F14F3E4}"/>
              </a:ext>
            </a:extLst>
          </p:cNvPr>
          <p:cNvSpPr txBox="1"/>
          <p:nvPr/>
        </p:nvSpPr>
        <p:spPr>
          <a:xfrm>
            <a:off x="498764" y="5458691"/>
            <a:ext cx="11333018"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Yellow cab has the high travel frequency  compared to pink cab in the month of December.</a:t>
            </a:r>
          </a:p>
        </p:txBody>
      </p:sp>
    </p:spTree>
    <p:extLst>
      <p:ext uri="{BB962C8B-B14F-4D97-AF65-F5344CB8AC3E}">
        <p14:creationId xmlns:p14="http://schemas.microsoft.com/office/powerpoint/2010/main" val="3848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Distribution of KM Travelled for both companies</a:t>
            </a:r>
          </a:p>
        </p:txBody>
      </p:sp>
      <p:pic>
        <p:nvPicPr>
          <p:cNvPr id="6" name="Picture 5">
            <a:extLst>
              <a:ext uri="{FF2B5EF4-FFF2-40B4-BE49-F238E27FC236}">
                <a16:creationId xmlns:a16="http://schemas.microsoft.com/office/drawing/2014/main" id="{72CDBD9C-B0A2-491F-B5F0-2580B27EDEC4}"/>
              </a:ext>
            </a:extLst>
          </p:cNvPr>
          <p:cNvPicPr>
            <a:picLocks noChangeAspect="1"/>
          </p:cNvPicPr>
          <p:nvPr/>
        </p:nvPicPr>
        <p:blipFill>
          <a:blip r:embed="rId2"/>
          <a:stretch>
            <a:fillRect/>
          </a:stretch>
        </p:blipFill>
        <p:spPr>
          <a:xfrm>
            <a:off x="762000" y="1745673"/>
            <a:ext cx="4433455" cy="3158836"/>
          </a:xfrm>
          <a:prstGeom prst="rect">
            <a:avLst/>
          </a:prstGeom>
        </p:spPr>
      </p:pic>
      <p:pic>
        <p:nvPicPr>
          <p:cNvPr id="8" name="Picture 7">
            <a:extLst>
              <a:ext uri="{FF2B5EF4-FFF2-40B4-BE49-F238E27FC236}">
                <a16:creationId xmlns:a16="http://schemas.microsoft.com/office/drawing/2014/main" id="{933B2396-8E29-4799-B336-E31A8AA53FCA}"/>
              </a:ext>
            </a:extLst>
          </p:cNvPr>
          <p:cNvPicPr>
            <a:picLocks noChangeAspect="1"/>
          </p:cNvPicPr>
          <p:nvPr/>
        </p:nvPicPr>
        <p:blipFill>
          <a:blip r:embed="rId3"/>
          <a:stretch>
            <a:fillRect/>
          </a:stretch>
        </p:blipFill>
        <p:spPr>
          <a:xfrm>
            <a:off x="5527963" y="1801090"/>
            <a:ext cx="4765964" cy="3061854"/>
          </a:xfrm>
          <a:prstGeom prst="rect">
            <a:avLst/>
          </a:prstGeom>
        </p:spPr>
      </p:pic>
      <p:sp>
        <p:nvSpPr>
          <p:cNvPr id="9" name="TextBox 8">
            <a:extLst>
              <a:ext uri="{FF2B5EF4-FFF2-40B4-BE49-F238E27FC236}">
                <a16:creationId xmlns:a16="http://schemas.microsoft.com/office/drawing/2014/main" id="{F22FAF6E-9877-4E4C-A548-1745D28FF879}"/>
              </a:ext>
            </a:extLst>
          </p:cNvPr>
          <p:cNvSpPr txBox="1"/>
          <p:nvPr/>
        </p:nvSpPr>
        <p:spPr>
          <a:xfrm>
            <a:off x="762000" y="5458691"/>
            <a:ext cx="10210800"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Both pink and yellow cabs have approximately the same range of rides i.e. 2 to 48 kms</a:t>
            </a:r>
          </a:p>
        </p:txBody>
      </p:sp>
    </p:spTree>
    <p:extLst>
      <p:ext uri="{BB962C8B-B14F-4D97-AF65-F5344CB8AC3E}">
        <p14:creationId xmlns:p14="http://schemas.microsoft.com/office/powerpoint/2010/main" val="236557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Box Plot Distribution for different variable for two companies      </a:t>
            </a:r>
            <a:endParaRPr lang="en-US" sz="4400" dirty="0">
              <a:solidFill>
                <a:schemeClr val="accent2"/>
              </a:solidFill>
              <a:latin typeface="+mj-lt"/>
            </a:endParaRPr>
          </a:p>
        </p:txBody>
      </p:sp>
      <p:pic>
        <p:nvPicPr>
          <p:cNvPr id="4" name="Picture 3">
            <a:extLst>
              <a:ext uri="{FF2B5EF4-FFF2-40B4-BE49-F238E27FC236}">
                <a16:creationId xmlns:a16="http://schemas.microsoft.com/office/drawing/2014/main" id="{C507BB0F-19A1-4BB9-AE86-F4395590E918}"/>
              </a:ext>
            </a:extLst>
          </p:cNvPr>
          <p:cNvPicPr>
            <a:picLocks noChangeAspect="1"/>
          </p:cNvPicPr>
          <p:nvPr/>
        </p:nvPicPr>
        <p:blipFill>
          <a:blip r:embed="rId2"/>
          <a:stretch>
            <a:fillRect/>
          </a:stretch>
        </p:blipFill>
        <p:spPr>
          <a:xfrm>
            <a:off x="1704108" y="1688719"/>
            <a:ext cx="8603673" cy="4088633"/>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a:t>
            </a:r>
            <a:endParaRPr lang="en-US" sz="4200" dirty="0">
              <a:solidFill>
                <a:schemeClr val="accent2"/>
              </a:solidFill>
              <a:latin typeface="+mj-lt"/>
            </a:endParaRPr>
          </a:p>
        </p:txBody>
      </p:sp>
      <p:pic>
        <p:nvPicPr>
          <p:cNvPr id="7" name="Picture 6">
            <a:extLst>
              <a:ext uri="{FF2B5EF4-FFF2-40B4-BE49-F238E27FC236}">
                <a16:creationId xmlns:a16="http://schemas.microsoft.com/office/drawing/2014/main" id="{EC707A4A-1CCE-4EC8-999B-C2CB86BE6034}"/>
              </a:ext>
            </a:extLst>
          </p:cNvPr>
          <p:cNvPicPr>
            <a:picLocks noChangeAspect="1"/>
          </p:cNvPicPr>
          <p:nvPr/>
        </p:nvPicPr>
        <p:blipFill>
          <a:blip r:embed="rId2"/>
          <a:stretch>
            <a:fillRect/>
          </a:stretch>
        </p:blipFill>
        <p:spPr>
          <a:xfrm>
            <a:off x="665019" y="1630293"/>
            <a:ext cx="10848108" cy="4909062"/>
          </a:xfrm>
          <a:prstGeom prst="rect">
            <a:avLst/>
          </a:prstGeom>
        </p:spPr>
      </p:pic>
    </p:spTree>
    <p:extLst>
      <p:ext uri="{BB962C8B-B14F-4D97-AF65-F5344CB8AC3E}">
        <p14:creationId xmlns:p14="http://schemas.microsoft.com/office/powerpoint/2010/main" val="49180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dirty="0">
                <a:solidFill>
                  <a:schemeClr val="accent2"/>
                </a:solidFill>
                <a:latin typeface="+mj-lt"/>
              </a:rPr>
              <a:t>Scatter Plot for price vs distance for two companies</a:t>
            </a:r>
          </a:p>
        </p:txBody>
      </p:sp>
      <p:pic>
        <p:nvPicPr>
          <p:cNvPr id="5" name="Picture 4">
            <a:extLst>
              <a:ext uri="{FF2B5EF4-FFF2-40B4-BE49-F238E27FC236}">
                <a16:creationId xmlns:a16="http://schemas.microsoft.com/office/drawing/2014/main" id="{097141A9-01D1-403F-BBEA-4B41E446AAD8}"/>
              </a:ext>
            </a:extLst>
          </p:cNvPr>
          <p:cNvPicPr>
            <a:picLocks noChangeAspect="1"/>
          </p:cNvPicPr>
          <p:nvPr/>
        </p:nvPicPr>
        <p:blipFill>
          <a:blip r:embed="rId2"/>
          <a:stretch>
            <a:fillRect/>
          </a:stretch>
        </p:blipFill>
        <p:spPr>
          <a:xfrm>
            <a:off x="900535" y="1413160"/>
            <a:ext cx="9684328" cy="4530435"/>
          </a:xfrm>
          <a:prstGeom prst="rect">
            <a:avLst/>
          </a:prstGeom>
        </p:spPr>
      </p:pic>
    </p:spTree>
    <p:extLst>
      <p:ext uri="{BB962C8B-B14F-4D97-AF65-F5344CB8AC3E}">
        <p14:creationId xmlns:p14="http://schemas.microsoft.com/office/powerpoint/2010/main" val="2578989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3294</TotalTime>
  <Words>1034</Words>
  <Application>Microsoft Office PowerPoint</Application>
  <PresentationFormat>Widescreen</PresentationFormat>
  <Paragraphs>278</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Courier New</vt:lpstr>
      <vt:lpstr>Times New Roman</vt:lpstr>
      <vt:lpstr>Wingdings</vt:lpstr>
      <vt:lpstr>Office Theme</vt:lpstr>
      <vt:lpstr>PowerPoint Presentation</vt:lpstr>
      <vt:lpstr>Background –G2M(cab industry) case study</vt:lpstr>
      <vt:lpstr>Data Exploration</vt:lpstr>
      <vt:lpstr>PowerPoint Presentation</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jayakumar purushothaman</cp:lastModifiedBy>
  <cp:revision>148</cp:revision>
  <cp:lastPrinted>2019-08-24T08:13:50Z</cp:lastPrinted>
  <dcterms:created xsi:type="dcterms:W3CDTF">2019-08-19T15:39:24Z</dcterms:created>
  <dcterms:modified xsi:type="dcterms:W3CDTF">2022-02-10T18:25:24Z</dcterms:modified>
</cp:coreProperties>
</file>