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7"/>
  </p:notesMasterIdLst>
  <p:handoutMasterIdLst>
    <p:handoutMasterId r:id="rId38"/>
  </p:handoutMasterIdLst>
  <p:sldIdLst>
    <p:sldId id="261" r:id="rId2"/>
    <p:sldId id="278" r:id="rId3"/>
    <p:sldId id="280" r:id="rId4"/>
    <p:sldId id="319" r:id="rId5"/>
    <p:sldId id="307" r:id="rId6"/>
    <p:sldId id="283" r:id="rId7"/>
    <p:sldId id="288" r:id="rId8"/>
    <p:sldId id="289" r:id="rId9"/>
    <p:sldId id="308" r:id="rId10"/>
    <p:sldId id="298" r:id="rId11"/>
    <p:sldId id="309" r:id="rId12"/>
    <p:sldId id="290" r:id="rId13"/>
    <p:sldId id="291" r:id="rId14"/>
    <p:sldId id="310" r:id="rId15"/>
    <p:sldId id="311" r:id="rId16"/>
    <p:sldId id="312" r:id="rId17"/>
    <p:sldId id="292" r:id="rId18"/>
    <p:sldId id="293" r:id="rId19"/>
    <p:sldId id="313" r:id="rId20"/>
    <p:sldId id="320" r:id="rId21"/>
    <p:sldId id="294" r:id="rId22"/>
    <p:sldId id="295" r:id="rId23"/>
    <p:sldId id="296" r:id="rId24"/>
    <p:sldId id="297" r:id="rId25"/>
    <p:sldId id="299" r:id="rId26"/>
    <p:sldId id="301" r:id="rId27"/>
    <p:sldId id="302" r:id="rId28"/>
    <p:sldId id="314" r:id="rId29"/>
    <p:sldId id="315" r:id="rId30"/>
    <p:sldId id="316" r:id="rId31"/>
    <p:sldId id="317" r:id="rId32"/>
    <p:sldId id="303" r:id="rId33"/>
    <p:sldId id="304" r:id="rId34"/>
    <p:sldId id="305" r:id="rId35"/>
    <p:sldId id="306" r:id="rId36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7A0"/>
    <a:srgbClr val="5087B4"/>
    <a:srgbClr val="6494BC"/>
    <a:srgbClr val="376591"/>
    <a:srgbClr val="299F86"/>
    <a:srgbClr val="29BC9F"/>
    <a:srgbClr val="25405A"/>
    <a:srgbClr val="2FAB90"/>
    <a:srgbClr val="2B9D85"/>
    <a:srgbClr val="34B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5728" autoAdjust="0"/>
  </p:normalViewPr>
  <p:slideViewPr>
    <p:cSldViewPr snapToGrid="0">
      <p:cViewPr varScale="1">
        <p:scale>
          <a:sx n="146" d="100"/>
          <a:sy n="146" d="100"/>
        </p:scale>
        <p:origin x="5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/>
              <a:t>Formula retrieval task evaluation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nDCG'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Baseline_TangentS</c:v>
                </c:pt>
                <c:pt idx="1">
                  <c:v>DPRL-CFTED</c:v>
                </c:pt>
                <c:pt idx="2">
                  <c:v>MIRMU-SCM</c:v>
                </c:pt>
                <c:pt idx="3">
                  <c:v>Thesis-tokens</c:v>
                </c:pt>
                <c:pt idx="4">
                  <c:v>Thesis-whole-formulas</c:v>
                </c:pt>
                <c:pt idx="5">
                  <c:v>Thesis-JointEmbedding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0.49390000000000001</c:v>
                </c:pt>
                <c:pt idx="1">
                  <c:v>0.40179999999999999</c:v>
                </c:pt>
                <c:pt idx="2">
                  <c:v>0.1308</c:v>
                </c:pt>
                <c:pt idx="3">
                  <c:v>9.3899999999999997E-2</c:v>
                </c:pt>
                <c:pt idx="4">
                  <c:v>5.4100000000000002E-2</c:v>
                </c:pt>
                <c:pt idx="5">
                  <c:v>7.2499999999999995E-2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F-064A-B86C-5A0743E828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Baseline_TangentS</c:v>
                </c:pt>
                <c:pt idx="1">
                  <c:v>DPRL-CFTED</c:v>
                </c:pt>
                <c:pt idx="2">
                  <c:v>MIRMU-SCM</c:v>
                </c:pt>
                <c:pt idx="3">
                  <c:v>Thesis-tokens</c:v>
                </c:pt>
                <c:pt idx="4">
                  <c:v>Thesis-whole-formulas</c:v>
                </c:pt>
                <c:pt idx="5">
                  <c:v>Thesis-JointEmbedding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0.27439999999999998</c:v>
                </c:pt>
                <c:pt idx="1">
                  <c:v>0.24690000000000001</c:v>
                </c:pt>
                <c:pt idx="2">
                  <c:v>5.3999999999999999E-2</c:v>
                </c:pt>
                <c:pt idx="3">
                  <c:v>3.09E-2</c:v>
                </c:pt>
                <c:pt idx="4">
                  <c:v>1.5599999999999999E-2</c:v>
                </c:pt>
                <c:pt idx="5">
                  <c:v>2.64E-2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F-064A-B86C-5A0743E828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p@10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Baseline_TangentS</c:v>
                </c:pt>
                <c:pt idx="1">
                  <c:v>DPRL-CFTED</c:v>
                </c:pt>
                <c:pt idx="2">
                  <c:v>MIRMU-SCM</c:v>
                </c:pt>
                <c:pt idx="3">
                  <c:v>Thesis-tokens</c:v>
                </c:pt>
                <c:pt idx="4">
                  <c:v>Thesis-whole-formulas</c:v>
                </c:pt>
                <c:pt idx="5">
                  <c:v>Thesis-JointEmbedding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0.45529999999999998</c:v>
                </c:pt>
                <c:pt idx="1">
                  <c:v>0.48089999999999999</c:v>
                </c:pt>
                <c:pt idx="2">
                  <c:v>5.5300000000000002E-2</c:v>
                </c:pt>
                <c:pt idx="3">
                  <c:v>4.6800000000000001E-2</c:v>
                </c:pt>
                <c:pt idx="4">
                  <c:v>4.4699999999999997E-2</c:v>
                </c:pt>
                <c:pt idx="5">
                  <c:v>4.2599999999999999E-2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F-064A-B86C-5A0743E82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9506128"/>
        <c:axId val="1656463840"/>
      </c:barChart>
      <c:catAx>
        <c:axId val="165950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463840"/>
        <c:crosses val="autoZero"/>
        <c:auto val="0"/>
        <c:lblAlgn val="ctr"/>
        <c:lblOffset val="100"/>
        <c:noMultiLvlLbl val="0"/>
      </c:catAx>
      <c:valAx>
        <c:axId val="1656463840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50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26.01.22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26.01.22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is a rich repository of mathematical information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formulas play an essential role in communicating scientific information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of information technology grows, searching data of interest has become one of the most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tasks.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Mathematics can describe complex relations in a more straightforward and understandable way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mathematical expressions.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formula, y = 2x is totally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from the formula y = mx + c.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8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the opportunity to develop a math-based search engine that processes formulas and keywords effectively to provide more accurate and better results.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address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this, the </a:t>
            </a:r>
            <a:r>
              <a:rPr lang="en-I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ARQMath</a:t>
            </a: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evaluation exercise was introduced, aiming to search advanced math-related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to </a:t>
            </a:r>
            <a:r>
              <a:rPr lang="en-I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understand the semantics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ARQMath</a:t>
            </a: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two tasks, (</a:t>
            </a:r>
            <a:r>
              <a:rPr lang="en-I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answer retrieval and (ii) formula retrieval. However, the tasks are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challenging because both questions and answers can be a combination of natural language and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language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07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’System failure’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system issues such as wrong rendering of formulas or the thread link not working. 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’Do not know’ indicates that the assessors were not able to decide the relevance degree.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Leave relevant comments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8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embeddings are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representations of words by embedding semantic and syntactic meanings obtained from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large corpus. 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the dense word embeddings for each word in the vector space. The performance of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 varies with the number of epochs.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74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ways: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Bag-of-Words (CBOW) and Skip-Gram (SG).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CBOW predicts the current word based on the given context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Skip-Gram predicts the context given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target word.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67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Ranking plays a vital role in the Formula Retrieval task. 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inspect only the top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results returned by a query search and therefore precision and relevance factors strongly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determines the ranking 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achieved by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 all relevant documents by their relative relevance.</a:t>
            </a:r>
          </a:p>
          <a:p>
            <a:endParaRPr lang="en-I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Then, produce the maximum possible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 through its position p, called Ideal DCG (IDCG).</a:t>
            </a:r>
          </a:p>
          <a:p>
            <a:endParaRPr lang="en-US" dirty="0"/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defined as the ratio of the retrieved documents that are relevant to user’s query over the retrieved</a:t>
            </a:r>
          </a:p>
          <a:p>
            <a:r>
              <a:rPr lang="en-I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77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FAB90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lang="en-IN" b="0" i="0" smtClean="0">
                <a:effectLst/>
              </a:defRPr>
            </a:lvl1pPr>
          </a:lstStyle>
          <a:p>
            <a:r>
              <a:rPr lang="en-IN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​​Retrieval of relevant formulas from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ARQMath</a:t>
            </a:r>
            <a:r>
              <a:rPr lang="en-IN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Challenge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6136" y="2771164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err="1"/>
              <a:t>Vidya</a:t>
            </a:r>
            <a:r>
              <a:rPr lang="de-DE" dirty="0"/>
              <a:t> </a:t>
            </a:r>
            <a:r>
              <a:rPr lang="de-DE" dirty="0" err="1"/>
              <a:t>Chandrashekar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tu-dresden.de/service/publizieren/cd/1_basiselemente/01_logo/dat/tud/logo_blau_2133x62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2" y="255755"/>
            <a:ext cx="147197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 b="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‹#›</a:t>
            </a:fld>
            <a:endParaRPr lang="de-DE" sz="1350" dirty="0" err="1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‹#›</a:t>
            </a:fld>
            <a:endParaRPr lang="de-DE" sz="1350" dirty="0" err="1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5087B4"/>
              </a:gs>
              <a:gs pos="100000">
                <a:srgbClr val="376591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75600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li SemiBold" panose="00000700000000000000" pitchFamily="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li" panose="00000500000000000000" pitchFamily="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normalizeH="0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‹#›</a:t>
            </a:fld>
            <a:endParaRPr lang="de-DE" sz="1350" dirty="0" err="1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li" panose="00000500000000000000" pitchFamily="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83D4EE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650" b="0" i="1" cap="none" baseline="0">
                <a:solidFill>
                  <a:srgbClr val="4677A0"/>
                </a:solidFill>
                <a:latin typeface="Muli" panose="00000500000000000000" pitchFamily="2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400">
                <a:solidFill>
                  <a:schemeClr val="tx1"/>
                </a:solidFill>
                <a:latin typeface="Muli" panose="00000500000000000000" pitchFamily="2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Muli" panose="00000500000000000000" pitchFamily="2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‹#›</a:t>
            </a:fld>
            <a:endParaRPr lang="de-DE" sz="1350" dirty="0" err="1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gnifying-glass-document-33170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right-bulb-career-climbing-light-2855120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goal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7847883" cy="720000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Retrieval of formulas from </a:t>
            </a:r>
            <a:r>
              <a:rPr lang="en-US" sz="2400" dirty="0" err="1">
                <a:ea typeface="+mj-lt"/>
                <a:cs typeface="+mj-lt"/>
              </a:rPr>
              <a:t>ARQMath</a:t>
            </a:r>
            <a:r>
              <a:rPr lang="en-US" sz="2400" dirty="0">
                <a:ea typeface="+mj-lt"/>
                <a:cs typeface="+mj-lt"/>
              </a:rPr>
              <a:t> challenge dataset</a:t>
            </a:r>
            <a:r>
              <a:rPr lang="en-US" sz="2400" dirty="0">
                <a:ea typeface="+mj-lt"/>
                <a:cs typeface="Calibri Light"/>
              </a:rPr>
              <a:t> </a:t>
            </a:r>
            <a:r>
              <a:rPr lang="en-US" sz="2400" dirty="0">
                <a:ea typeface="+mj-lt"/>
                <a:cs typeface="+mj-lt"/>
              </a:rPr>
              <a:t>using joint embeddings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737977" y="2884045"/>
            <a:ext cx="6840000" cy="324000"/>
          </a:xfrm>
        </p:spPr>
        <p:txBody>
          <a:bodyPr/>
          <a:lstStyle/>
          <a:p>
            <a:r>
              <a:rPr lang="de-DE" dirty="0"/>
              <a:t>Vidya Chandrashekar</a:t>
            </a:r>
          </a:p>
          <a:p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0AF99-5E34-6840-B16C-772CB7524ADA}"/>
              </a:ext>
            </a:extLst>
          </p:cNvPr>
          <p:cNvSpPr/>
          <p:nvPr/>
        </p:nvSpPr>
        <p:spPr>
          <a:xfrm>
            <a:off x="6160772" y="3968513"/>
            <a:ext cx="2905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Supervised by:</a:t>
            </a:r>
          </a:p>
          <a:p>
            <a:r>
              <a:rPr lang="en-IN" sz="1200" dirty="0" err="1"/>
              <a:t>Dr.</a:t>
            </a:r>
            <a:r>
              <a:rPr lang="en-IN" sz="1200" dirty="0"/>
              <a:t>-Ing. Claudio Hartmann</a:t>
            </a:r>
          </a:p>
          <a:p>
            <a:r>
              <a:rPr lang="en-IN" sz="1200" dirty="0"/>
              <a:t>Prof. </a:t>
            </a:r>
            <a:r>
              <a:rPr lang="en-IN" sz="1200" dirty="0" err="1"/>
              <a:t>Dr.</a:t>
            </a:r>
            <a:r>
              <a:rPr lang="en-IN" sz="1200" dirty="0"/>
              <a:t>-Ing. Wolfgang Lehner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D0F13-4EF0-CD4C-841E-B4D348216A5C}"/>
              </a:ext>
            </a:extLst>
          </p:cNvPr>
          <p:cNvSpPr txBox="1"/>
          <p:nvPr/>
        </p:nvSpPr>
        <p:spPr>
          <a:xfrm>
            <a:off x="731520" y="4192817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Mentored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/>
              <a:t>by</a:t>
            </a:r>
          </a:p>
          <a:p>
            <a:r>
              <a:rPr lang="en-IN" sz="1200" dirty="0"/>
              <a:t>Dipl.-Inf. Anja </a:t>
            </a:r>
            <a:r>
              <a:rPr lang="en-IN" sz="1200" dirty="0" err="1"/>
              <a:t>Reusch</a:t>
            </a:r>
            <a:endParaRPr lang="en-IN" sz="1200" dirty="0"/>
          </a:p>
          <a:p>
            <a:endParaRPr lang="en-US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3FC1-8801-48FC-935F-6F587510B4F9}"/>
              </a:ext>
            </a:extLst>
          </p:cNvPr>
          <p:cNvSpPr txBox="1"/>
          <p:nvPr/>
        </p:nvSpPr>
        <p:spPr>
          <a:xfrm>
            <a:off x="731520" y="3276016"/>
            <a:ext cx="22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 Thesis Defense</a:t>
            </a:r>
          </a:p>
          <a:p>
            <a:r>
              <a:rPr lang="en-US" sz="1200" dirty="0"/>
              <a:t>Major : Computational Logic</a:t>
            </a:r>
          </a:p>
          <a:p>
            <a:r>
              <a:rPr lang="en-US" sz="1200" dirty="0"/>
              <a:t>Date : 27-January-2022</a:t>
            </a:r>
          </a:p>
          <a:p>
            <a:endParaRPr lang="en-US" sz="1200" dirty="0"/>
          </a:p>
          <a:p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FC6D-0A4E-A64B-B437-BFAC38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F7B4E5-7363-D548-8FA3-C06B52D3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661361"/>
              </p:ext>
            </p:extLst>
          </p:nvPr>
        </p:nvGraphicFramePr>
        <p:xfrm>
          <a:off x="631371" y="1706880"/>
          <a:ext cx="7554686" cy="2005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675">
                  <a:extLst>
                    <a:ext uri="{9D8B030D-6E8A-4147-A177-3AD203B41FA5}">
                      <a16:colId xmlns:a16="http://schemas.microsoft.com/office/drawing/2014/main" val="3913319542"/>
                    </a:ext>
                  </a:extLst>
                </a:gridCol>
                <a:gridCol w="1637211">
                  <a:extLst>
                    <a:ext uri="{9D8B030D-6E8A-4147-A177-3AD203B41FA5}">
                      <a16:colId xmlns:a16="http://schemas.microsoft.com/office/drawing/2014/main" val="142176567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811371326"/>
                    </a:ext>
                  </a:extLst>
                </a:gridCol>
              </a:tblGrid>
              <a:tr h="4105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noProof="0" dirty="0"/>
                        <a:t>Score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u="none" strike="noStrike" noProof="0" dirty="0"/>
                        <a:t>Rating 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u="none" strike="noStrike" noProof="0" dirty="0"/>
                        <a:t>Definition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231383"/>
                  </a:ext>
                </a:extLst>
              </a:tr>
              <a:tr h="4689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 dirty="0"/>
                        <a:t>High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As good as finding an exact match to the query 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73428"/>
                  </a:ext>
                </a:extLst>
              </a:tr>
              <a:tr h="39958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Useful but not as good as the original 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231933"/>
                  </a:ext>
                </a:extLst>
              </a:tr>
              <a:tr h="379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Some chance of being useful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92619"/>
                  </a:ext>
                </a:extLst>
              </a:tr>
              <a:tr h="3474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relevant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 dirty="0"/>
                        <a:t>Completely different than the query 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7484-97D1-124C-AACE-F86C2EF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 dataset - </a:t>
            </a:r>
            <a:r>
              <a:rPr lang="en-US" dirty="0" err="1"/>
              <a:t>Qrel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CA7-A4F3-7846-AEBC-6B1BE757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contains a set of human assessed documents for each query in the query set</a:t>
            </a:r>
          </a:p>
          <a:p>
            <a:pPr lvl="1"/>
            <a:r>
              <a:rPr lang="en-IN" dirty="0"/>
              <a:t>Pooling</a:t>
            </a:r>
          </a:p>
          <a:p>
            <a:pPr lvl="1"/>
            <a:r>
              <a:rPr lang="en-IN" dirty="0"/>
              <a:t>Annotation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812E98-87D3-4733-AA28-6E20B2FCB4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3"/>
          <a:stretch/>
        </p:blipFill>
        <p:spPr>
          <a:xfrm>
            <a:off x="435899" y="1976185"/>
            <a:ext cx="7706023" cy="2543563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25AFDDE-20F4-9C4B-A41E-63404B4B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97198"/>
              </p:ext>
            </p:extLst>
          </p:nvPr>
        </p:nvGraphicFramePr>
        <p:xfrm>
          <a:off x="3361509" y="1515651"/>
          <a:ext cx="4711336" cy="414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7834">
                  <a:extLst>
                    <a:ext uri="{9D8B030D-6E8A-4147-A177-3AD203B41FA5}">
                      <a16:colId xmlns:a16="http://schemas.microsoft.com/office/drawing/2014/main" val="1684196550"/>
                    </a:ext>
                  </a:extLst>
                </a:gridCol>
                <a:gridCol w="1177834">
                  <a:extLst>
                    <a:ext uri="{9D8B030D-6E8A-4147-A177-3AD203B41FA5}">
                      <a16:colId xmlns:a16="http://schemas.microsoft.com/office/drawing/2014/main" val="1678524882"/>
                    </a:ext>
                  </a:extLst>
                </a:gridCol>
                <a:gridCol w="1177834">
                  <a:extLst>
                    <a:ext uri="{9D8B030D-6E8A-4147-A177-3AD203B41FA5}">
                      <a16:colId xmlns:a16="http://schemas.microsoft.com/office/drawing/2014/main" val="3270519022"/>
                    </a:ext>
                  </a:extLst>
                </a:gridCol>
                <a:gridCol w="1177834">
                  <a:extLst>
                    <a:ext uri="{9D8B030D-6E8A-4147-A177-3AD203B41FA5}">
                      <a16:colId xmlns:a16="http://schemas.microsoft.com/office/drawing/2014/main" val="3109671754"/>
                    </a:ext>
                  </a:extLst>
                </a:gridCol>
              </a:tblGrid>
              <a:tr h="4141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Query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Formula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Relevance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7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8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FE0B-0AD5-D441-A3AB-C83909C8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49760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B95E-46B3-4C48-A41A-03B283C1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32D7-0E3F-FB43-937C-E791B0B5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ea typeface="+mn-lt"/>
                <a:cs typeface="+mn-lt"/>
              </a:rPr>
              <a:t>Formula embedding model using tokens - alternate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Formula embedding model using whole formula as words - alternate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Joint embedding model using Translational vector model – primary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8759BFB-6CFB-3041-90F5-786F8B278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5" y="2400192"/>
            <a:ext cx="5366302" cy="25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F4C430-D6FA-4338-A713-E2D55962075A}"/>
              </a:ext>
            </a:extLst>
          </p:cNvPr>
          <p:cNvSpPr/>
          <p:nvPr/>
        </p:nvSpPr>
        <p:spPr>
          <a:xfrm>
            <a:off x="4127229" y="3977636"/>
            <a:ext cx="444772" cy="3695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214B69-6DE5-4905-92CD-AABB9671EF99}"/>
              </a:ext>
            </a:extLst>
          </p:cNvPr>
          <p:cNvSpPr/>
          <p:nvPr/>
        </p:nvSpPr>
        <p:spPr>
          <a:xfrm>
            <a:off x="2872740" y="3977636"/>
            <a:ext cx="621019" cy="3695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B3C322-A903-4CD3-BA94-18BE32C38C21}"/>
              </a:ext>
            </a:extLst>
          </p:cNvPr>
          <p:cNvSpPr/>
          <p:nvPr/>
        </p:nvSpPr>
        <p:spPr>
          <a:xfrm>
            <a:off x="3493770" y="3977637"/>
            <a:ext cx="643883" cy="369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C2B28-8CB3-3047-BA39-E5FB9F8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74C7F-68AB-5F47-BE95-1A5AA35DADD8}"/>
              </a:ext>
            </a:extLst>
          </p:cNvPr>
          <p:cNvSpPr/>
          <p:nvPr/>
        </p:nvSpPr>
        <p:spPr>
          <a:xfrm>
            <a:off x="868681" y="1257994"/>
            <a:ext cx="2295700" cy="923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Cat Friday is the best day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Cats in the boxes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Cats on the head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Cats are playing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099A0-1A36-2041-8633-D0D27860FE55}"/>
              </a:ext>
            </a:extLst>
          </p:cNvPr>
          <p:cNvSpPr/>
          <p:nvPr/>
        </p:nvSpPr>
        <p:spPr>
          <a:xfrm>
            <a:off x="6073043" y="1257994"/>
            <a:ext cx="2617567" cy="92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ysClr val="windowText" lastClr="000000"/>
                </a:solidFill>
              </a:rPr>
              <a:t>Cats 	0.438    0.345    0.312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Fridays 	0.123    0.212    0.324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Best	0.762    0.564    0.612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DF36A9-06B7-9E43-90E9-4FBEFB883083}"/>
              </a:ext>
            </a:extLst>
          </p:cNvPr>
          <p:cNvSpPr/>
          <p:nvPr/>
        </p:nvSpPr>
        <p:spPr>
          <a:xfrm>
            <a:off x="3982986" y="1368484"/>
            <a:ext cx="1271451" cy="72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B925-137D-8B4A-8AF3-F1578BD585C9}"/>
              </a:ext>
            </a:extLst>
          </p:cNvPr>
          <p:cNvSpPr txBox="1"/>
          <p:nvPr/>
        </p:nvSpPr>
        <p:spPr>
          <a:xfrm>
            <a:off x="1657797" y="801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026A7-FB59-2A4F-A9DF-18D09143DDDC}"/>
              </a:ext>
            </a:extLst>
          </p:cNvPr>
          <p:cNvSpPr txBox="1"/>
          <p:nvPr/>
        </p:nvSpPr>
        <p:spPr>
          <a:xfrm>
            <a:off x="6906297" y="80130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610C8-DD21-BA44-A845-EF5BEF1784C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64381" y="1719549"/>
            <a:ext cx="818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586D3-A9B2-B44F-984D-B345F5B918FE}"/>
              </a:ext>
            </a:extLst>
          </p:cNvPr>
          <p:cNvCxnSpPr>
            <a:cxnSpLocks/>
          </p:cNvCxnSpPr>
          <p:nvPr/>
        </p:nvCxnSpPr>
        <p:spPr>
          <a:xfrm>
            <a:off x="5254437" y="1729582"/>
            <a:ext cx="8186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DDA4142-DA79-4461-BEAD-05D69934BD00}"/>
              </a:ext>
            </a:extLst>
          </p:cNvPr>
          <p:cNvSpPr/>
          <p:nvPr/>
        </p:nvSpPr>
        <p:spPr>
          <a:xfrm>
            <a:off x="2872740" y="3977640"/>
            <a:ext cx="3474720" cy="369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8EBEF-4728-4FF9-8A38-E4C58AED173F}"/>
              </a:ext>
            </a:extLst>
          </p:cNvPr>
          <p:cNvCxnSpPr/>
          <p:nvPr/>
        </p:nvCxnSpPr>
        <p:spPr>
          <a:xfrm>
            <a:off x="3493770" y="3977637"/>
            <a:ext cx="0" cy="3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91DA3C-DABC-427A-AC8E-235BAA11ABEC}"/>
              </a:ext>
            </a:extLst>
          </p:cNvPr>
          <p:cNvCxnSpPr/>
          <p:nvPr/>
        </p:nvCxnSpPr>
        <p:spPr>
          <a:xfrm>
            <a:off x="4137660" y="3977637"/>
            <a:ext cx="0" cy="3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5ACA97-EC82-450F-91E4-771ED11F7AB4}"/>
              </a:ext>
            </a:extLst>
          </p:cNvPr>
          <p:cNvCxnSpPr/>
          <p:nvPr/>
        </p:nvCxnSpPr>
        <p:spPr>
          <a:xfrm>
            <a:off x="4572000" y="3977637"/>
            <a:ext cx="0" cy="3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602302-0D43-4C8C-B682-E99334FB519F}"/>
              </a:ext>
            </a:extLst>
          </p:cNvPr>
          <p:cNvCxnSpPr/>
          <p:nvPr/>
        </p:nvCxnSpPr>
        <p:spPr>
          <a:xfrm>
            <a:off x="5254437" y="3977637"/>
            <a:ext cx="0" cy="3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B9D66A-826A-49BB-AF9F-1B561970265D}"/>
              </a:ext>
            </a:extLst>
          </p:cNvPr>
          <p:cNvCxnSpPr/>
          <p:nvPr/>
        </p:nvCxnSpPr>
        <p:spPr>
          <a:xfrm>
            <a:off x="5818317" y="3977637"/>
            <a:ext cx="0" cy="3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4DBFE4-E3F8-4DA4-8F2C-8D01F3F5F370}"/>
              </a:ext>
            </a:extLst>
          </p:cNvPr>
          <p:cNvSpPr txBox="1"/>
          <p:nvPr/>
        </p:nvSpPr>
        <p:spPr>
          <a:xfrm>
            <a:off x="3517702" y="4023922"/>
            <a:ext cx="70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Friday </a:t>
            </a:r>
            <a:endParaRPr lang="de-DE" sz="12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38F77-A345-4635-BF7D-0146D0D19B66}"/>
              </a:ext>
            </a:extLst>
          </p:cNvPr>
          <p:cNvSpPr txBox="1"/>
          <p:nvPr/>
        </p:nvSpPr>
        <p:spPr>
          <a:xfrm>
            <a:off x="2968439" y="4023923"/>
            <a:ext cx="46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 </a:t>
            </a:r>
            <a:endParaRPr lang="de-DE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AFC48-EC5F-4A4C-A211-92C49ADB029F}"/>
              </a:ext>
            </a:extLst>
          </p:cNvPr>
          <p:cNvSpPr txBox="1"/>
          <p:nvPr/>
        </p:nvSpPr>
        <p:spPr>
          <a:xfrm>
            <a:off x="4229230" y="4024484"/>
            <a:ext cx="342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</a:t>
            </a:r>
            <a:endParaRPr lang="de-DE" sz="12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E9043-5984-4AD9-B807-CEDDC375316F}"/>
              </a:ext>
            </a:extLst>
          </p:cNvPr>
          <p:cNvSpPr txBox="1"/>
          <p:nvPr/>
        </p:nvSpPr>
        <p:spPr>
          <a:xfrm>
            <a:off x="4709032" y="4023921"/>
            <a:ext cx="41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</a:t>
            </a:r>
            <a:endParaRPr lang="de-DE" sz="12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5C07E-46E8-4E14-B064-AFFF50B86BEF}"/>
              </a:ext>
            </a:extLst>
          </p:cNvPr>
          <p:cNvSpPr txBox="1"/>
          <p:nvPr/>
        </p:nvSpPr>
        <p:spPr>
          <a:xfrm>
            <a:off x="5317523" y="4023920"/>
            <a:ext cx="53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</a:t>
            </a:r>
            <a:endParaRPr lang="de-DE" sz="12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570B9-DB42-46F6-B9D6-905CF0E18BB0}"/>
              </a:ext>
            </a:extLst>
          </p:cNvPr>
          <p:cNvSpPr txBox="1"/>
          <p:nvPr/>
        </p:nvSpPr>
        <p:spPr>
          <a:xfrm>
            <a:off x="5875019" y="4023919"/>
            <a:ext cx="453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</a:t>
            </a:r>
            <a:endParaRPr lang="de-DE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9D786E-671B-415E-9C87-2238AFF419B3}"/>
              </a:ext>
            </a:extLst>
          </p:cNvPr>
          <p:cNvSpPr txBox="1"/>
          <p:nvPr/>
        </p:nvSpPr>
        <p:spPr>
          <a:xfrm>
            <a:off x="3301445" y="3484817"/>
            <a:ext cx="1135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Center word</a:t>
            </a:r>
            <a:endParaRPr lang="de-DE" sz="1200" dirty="0" err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BFCC82-B6AE-409C-B5F8-C05F7BE62806}"/>
              </a:ext>
            </a:extLst>
          </p:cNvPr>
          <p:cNvCxnSpPr/>
          <p:nvPr/>
        </p:nvCxnSpPr>
        <p:spPr>
          <a:xfrm flipV="1">
            <a:off x="3815711" y="3775710"/>
            <a:ext cx="0" cy="20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FDC5B4-B4D5-4522-B291-C4B9D41773A5}"/>
              </a:ext>
            </a:extLst>
          </p:cNvPr>
          <p:cNvCxnSpPr/>
          <p:nvPr/>
        </p:nvCxnSpPr>
        <p:spPr>
          <a:xfrm>
            <a:off x="2914650" y="4537710"/>
            <a:ext cx="1657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FB2E4F-D1C4-4FDF-A2E1-B9F9BE6D0242}"/>
              </a:ext>
            </a:extLst>
          </p:cNvPr>
          <p:cNvSpPr txBox="1"/>
          <p:nvPr/>
        </p:nvSpPr>
        <p:spPr>
          <a:xfrm>
            <a:off x="2827240" y="4563030"/>
            <a:ext cx="1976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Context window (size =1)</a:t>
            </a:r>
            <a:endParaRPr lang="de-DE" sz="1100" dirty="0" err="1"/>
          </a:p>
        </p:txBody>
      </p:sp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A949898A-AA86-44CC-A7AF-4E96B4B748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r="12042" b="16261"/>
          <a:stretch/>
        </p:blipFill>
        <p:spPr>
          <a:xfrm>
            <a:off x="3429307" y="2122603"/>
            <a:ext cx="2338347" cy="13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1169-792F-FD4D-89B1-15087ECD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3D0073C5-3C72-2049-BE9C-B5969EA41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84" y="866010"/>
            <a:ext cx="5976956" cy="3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2550-4CAC-B94F-A246-F918A9E0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13A4EF-128F-AE46-A0E7-131D07B5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0" y="1216775"/>
            <a:ext cx="3298530" cy="204139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4A9ECFC-DCE7-3744-80C7-D736FA6C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52" y="1162050"/>
            <a:ext cx="3697388" cy="2482532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E090C89-63BB-084E-B2A6-C458E713E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0" y="3431103"/>
            <a:ext cx="2897227" cy="11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9196-19B9-D84C-A717-552F114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Formula embedding model using tokens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F59568-F2A1-3244-BFFC-874C94A3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1" y="1062446"/>
            <a:ext cx="6913414" cy="3429403"/>
          </a:xfrm>
          <a:ln>
            <a:solidFill>
              <a:srgbClr val="4677A0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2B506-3B7D-4D1C-9768-0C31B14176B5}"/>
              </a:ext>
            </a:extLst>
          </p:cNvPr>
          <p:cNvSpPr txBox="1"/>
          <p:nvPr/>
        </p:nvSpPr>
        <p:spPr>
          <a:xfrm>
            <a:off x="4453289" y="3107155"/>
            <a:ext cx="1374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Word2vec model </a:t>
            </a:r>
            <a:endParaRPr lang="de-DE" sz="10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5F5AC-97DB-443C-9D67-B1F83B0875DE}"/>
              </a:ext>
            </a:extLst>
          </p:cNvPr>
          <p:cNvSpPr txBox="1"/>
          <p:nvPr/>
        </p:nvSpPr>
        <p:spPr>
          <a:xfrm>
            <a:off x="2758240" y="3107155"/>
            <a:ext cx="1374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Word2vec model </a:t>
            </a:r>
            <a:endParaRPr lang="de-DE" sz="1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80711-725D-3E4D-B3C2-B5809FC9C546}"/>
              </a:ext>
            </a:extLst>
          </p:cNvPr>
          <p:cNvSpPr txBox="1"/>
          <p:nvPr/>
        </p:nvSpPr>
        <p:spPr>
          <a:xfrm>
            <a:off x="6487886" y="3422469"/>
            <a:ext cx="75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file</a:t>
            </a:r>
          </a:p>
        </p:txBody>
      </p:sp>
    </p:spTree>
    <p:extLst>
      <p:ext uri="{BB962C8B-B14F-4D97-AF65-F5344CB8AC3E}">
        <p14:creationId xmlns:p14="http://schemas.microsoft.com/office/powerpoint/2010/main" val="106277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0134-4C2C-124F-866C-F03F6D52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ea typeface="+mn-lt"/>
                <a:cs typeface="+mn-lt"/>
              </a:rPr>
              <a:t>Formula embedding model using whole formula</a:t>
            </a:r>
            <a:endParaRPr lang="en-US" sz="22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8A8646-A2D7-3748-9ABC-2C164548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5" y="1059672"/>
            <a:ext cx="6730835" cy="3490278"/>
          </a:xfrm>
          <a:ln>
            <a:solidFill>
              <a:srgbClr val="4677A0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94FD5-230E-4E1B-8933-ED010BE99430}"/>
              </a:ext>
            </a:extLst>
          </p:cNvPr>
          <p:cNvSpPr txBox="1"/>
          <p:nvPr/>
        </p:nvSpPr>
        <p:spPr>
          <a:xfrm>
            <a:off x="1478280" y="3151433"/>
            <a:ext cx="1374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Word2vec model </a:t>
            </a:r>
            <a:endParaRPr lang="de-DE" sz="105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63892-9486-4B88-856E-263BCA75508D}"/>
              </a:ext>
            </a:extLst>
          </p:cNvPr>
          <p:cNvSpPr txBox="1"/>
          <p:nvPr/>
        </p:nvSpPr>
        <p:spPr>
          <a:xfrm>
            <a:off x="5895274" y="3115529"/>
            <a:ext cx="1374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Word2vec model </a:t>
            </a:r>
            <a:endParaRPr lang="de-DE" sz="105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21EB3-B5B9-444C-9FE1-6B180D13CEFA}"/>
              </a:ext>
            </a:extLst>
          </p:cNvPr>
          <p:cNvSpPr txBox="1"/>
          <p:nvPr/>
        </p:nvSpPr>
        <p:spPr>
          <a:xfrm>
            <a:off x="6487886" y="3422469"/>
            <a:ext cx="75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file</a:t>
            </a:r>
          </a:p>
        </p:txBody>
      </p:sp>
    </p:spTree>
    <p:extLst>
      <p:ext uri="{BB962C8B-B14F-4D97-AF65-F5344CB8AC3E}">
        <p14:creationId xmlns:p14="http://schemas.microsoft.com/office/powerpoint/2010/main" val="61045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D41B-2248-4F42-A428-DB35266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77AF6-25F9-4EE3-9D54-018C3FC63126}"/>
              </a:ext>
            </a:extLst>
          </p:cNvPr>
          <p:cNvSpPr txBox="1"/>
          <p:nvPr/>
        </p:nvSpPr>
        <p:spPr>
          <a:xfrm>
            <a:off x="0" y="992966"/>
            <a:ext cx="81724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Produce a translation matrix to translate words from one language to another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Uses standard nearest neighbor method 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Learns a linear mapping from the source language representation to the target language representation.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Projects the input word to be translated into the target space and returns words with a representation closest in the target space. 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F3415D4-A1E5-46FB-AD80-63EC6B38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13" y="2571750"/>
            <a:ext cx="5237287" cy="18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7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9112-BDC7-B642-B439-1E6BC59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04DF-2DB0-BE4B-971F-FEE4DA84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52" y="963687"/>
            <a:ext cx="8784000" cy="37800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cs typeface="Calibri"/>
              </a:rPr>
              <a:t>ARQ Data Set</a:t>
            </a:r>
            <a:endParaRPr lang="en-US" i="0" dirty="0">
              <a:cs typeface="Calibri"/>
            </a:endParaRPr>
          </a:p>
          <a:p>
            <a:r>
              <a:rPr lang="en-US" dirty="0"/>
              <a:t>Methods</a:t>
            </a:r>
          </a:p>
          <a:p>
            <a:pPr lvl="1"/>
            <a:r>
              <a:rPr lang="en-US" i="0" dirty="0">
                <a:cs typeface="Calibri"/>
              </a:rPr>
              <a:t>Using tokens</a:t>
            </a:r>
          </a:p>
          <a:p>
            <a:pPr lvl="1"/>
            <a:r>
              <a:rPr lang="en-US" dirty="0">
                <a:cs typeface="Calibri"/>
              </a:rPr>
              <a:t>Using the whole formula</a:t>
            </a:r>
          </a:p>
          <a:p>
            <a:pPr lvl="1"/>
            <a:r>
              <a:rPr lang="en-US" dirty="0">
                <a:cs typeface="Calibri"/>
              </a:rPr>
              <a:t>Joint Embedding method</a:t>
            </a:r>
            <a:endParaRPr lang="en-US" i="0" dirty="0">
              <a:cs typeface="Calibri"/>
            </a:endParaRPr>
          </a:p>
          <a:p>
            <a:r>
              <a:rPr lang="en-US" dirty="0"/>
              <a:t>Experimental setup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DB0F-515C-124A-9C5C-3CD2B56E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Translational model for formulas</a:t>
            </a:r>
          </a:p>
        </p:txBody>
      </p:sp>
      <p:pic>
        <p:nvPicPr>
          <p:cNvPr id="4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B0D03AE-CEEA-524D-9BA9-3D85D6FE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30" y="1078423"/>
            <a:ext cx="3939218" cy="140933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88DC10-58FC-A044-B01C-FDA3988E0A05}"/>
              </a:ext>
            </a:extLst>
          </p:cNvPr>
          <p:cNvSpPr/>
          <p:nvPr/>
        </p:nvSpPr>
        <p:spPr>
          <a:xfrm>
            <a:off x="2476643" y="1170304"/>
            <a:ext cx="1711492" cy="11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696C2-99DC-FB48-8691-EA729E98C031}"/>
              </a:ext>
            </a:extLst>
          </p:cNvPr>
          <p:cNvSpPr/>
          <p:nvPr/>
        </p:nvSpPr>
        <p:spPr>
          <a:xfrm>
            <a:off x="4480100" y="1186024"/>
            <a:ext cx="1711492" cy="11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6CFDBE-7A99-5145-BC80-9A32AAB07BDA}"/>
              </a:ext>
            </a:extLst>
          </p:cNvPr>
          <p:cNvSpPr/>
          <p:nvPr/>
        </p:nvSpPr>
        <p:spPr>
          <a:xfrm>
            <a:off x="3009040" y="1380857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2297D0-F6AF-F543-9FA4-22DBD87C4057}"/>
              </a:ext>
            </a:extLst>
          </p:cNvPr>
          <p:cNvSpPr/>
          <p:nvPr/>
        </p:nvSpPr>
        <p:spPr>
          <a:xfrm>
            <a:off x="2728303" y="1767371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4244A2-E152-6448-9866-2E55A14BDE2E}"/>
              </a:ext>
            </a:extLst>
          </p:cNvPr>
          <p:cNvSpPr/>
          <p:nvPr/>
        </p:nvSpPr>
        <p:spPr>
          <a:xfrm>
            <a:off x="3263709" y="2035575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FBB06-3D2C-1748-B850-E9760542F496}"/>
              </a:ext>
            </a:extLst>
          </p:cNvPr>
          <p:cNvSpPr/>
          <p:nvPr/>
        </p:nvSpPr>
        <p:spPr>
          <a:xfrm>
            <a:off x="5335846" y="1418754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46D291-FC6F-1941-9DDC-DEE7186AAA3F}"/>
              </a:ext>
            </a:extLst>
          </p:cNvPr>
          <p:cNvSpPr/>
          <p:nvPr/>
        </p:nvSpPr>
        <p:spPr>
          <a:xfrm>
            <a:off x="5646964" y="2119074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3DB05F-E185-0F4A-9F39-4F94635BEFC1}"/>
              </a:ext>
            </a:extLst>
          </p:cNvPr>
          <p:cNvSpPr/>
          <p:nvPr/>
        </p:nvSpPr>
        <p:spPr>
          <a:xfrm>
            <a:off x="4730558" y="1925787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A6C64-BDAF-D242-BB25-38F6E334A855}"/>
              </a:ext>
            </a:extLst>
          </p:cNvPr>
          <p:cNvSpPr txBox="1"/>
          <p:nvPr/>
        </p:nvSpPr>
        <p:spPr>
          <a:xfrm>
            <a:off x="4861902" y="790820"/>
            <a:ext cx="137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Muli SemiBold" pitchFamily="2" charset="77"/>
              </a:rPr>
              <a:t>Context words</a:t>
            </a:r>
            <a:endParaRPr lang="de-DE" sz="1200" b="1" u="sng" dirty="0" err="1">
              <a:latin typeface="Muli SemiBold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AFF85-132C-B340-8417-6FE3C2D8EEF4}"/>
              </a:ext>
            </a:extLst>
          </p:cNvPr>
          <p:cNvSpPr txBox="1"/>
          <p:nvPr/>
        </p:nvSpPr>
        <p:spPr>
          <a:xfrm>
            <a:off x="2858645" y="801522"/>
            <a:ext cx="94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Muli SemiBold" pitchFamily="2" charset="77"/>
              </a:rPr>
              <a:t>Formula</a:t>
            </a:r>
            <a:r>
              <a:rPr lang="en-US" sz="1200" dirty="0"/>
              <a:t> </a:t>
            </a:r>
            <a:endParaRPr lang="de-DE" sz="12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A5DB8-1224-C34C-A814-880ED5E9DDA5}"/>
              </a:ext>
            </a:extLst>
          </p:cNvPr>
          <p:cNvSpPr txBox="1"/>
          <p:nvPr/>
        </p:nvSpPr>
        <p:spPr>
          <a:xfrm>
            <a:off x="3025822" y="1293217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sqrt{2)</a:t>
            </a:r>
            <a:endParaRPr lang="de-DE" sz="9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1354E-1A30-7344-BAE1-02A0CDC469CD}"/>
              </a:ext>
            </a:extLst>
          </p:cNvPr>
          <p:cNvSpPr txBox="1"/>
          <p:nvPr/>
        </p:nvSpPr>
        <p:spPr>
          <a:xfrm>
            <a:off x="5318100" y="1314247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square, proof</a:t>
            </a:r>
            <a:endParaRPr lang="de-DE" sz="9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5AF31-2D27-CF45-B786-F9CD7804FC74}"/>
              </a:ext>
            </a:extLst>
          </p:cNvPr>
          <p:cNvSpPr txBox="1"/>
          <p:nvPr/>
        </p:nvSpPr>
        <p:spPr>
          <a:xfrm>
            <a:off x="2719880" y="1690758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2x+y</a:t>
            </a:r>
            <a:endParaRPr lang="de-DE" sz="9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C9793-A78A-DD46-98A8-7E0F4A98C00A}"/>
              </a:ext>
            </a:extLst>
          </p:cNvPr>
          <p:cNvSpPr txBox="1"/>
          <p:nvPr/>
        </p:nvSpPr>
        <p:spPr>
          <a:xfrm>
            <a:off x="4740695" y="1827656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sum, equation</a:t>
            </a:r>
            <a:endParaRPr lang="de-DE" sz="7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38887-FFA1-9148-94E7-2D16A6860B1B}"/>
              </a:ext>
            </a:extLst>
          </p:cNvPr>
          <p:cNvSpPr txBox="1"/>
          <p:nvPr/>
        </p:nvSpPr>
        <p:spPr>
          <a:xfrm>
            <a:off x="3257089" y="1964150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3y/4x</a:t>
            </a:r>
            <a:endParaRPr lang="de-DE" sz="9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915BA-6BBB-CA42-B27F-114161D7E8EE}"/>
              </a:ext>
            </a:extLst>
          </p:cNvPr>
          <p:cNvSpPr txBox="1"/>
          <p:nvPr/>
        </p:nvSpPr>
        <p:spPr>
          <a:xfrm>
            <a:off x="5645960" y="2058488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fraction, rational</a:t>
            </a:r>
            <a:endParaRPr lang="de-DE" sz="900" dirty="0" err="1"/>
          </a:p>
        </p:txBody>
      </p:sp>
      <p:pic>
        <p:nvPicPr>
          <p:cNvPr id="21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9A08FABC-5A5F-2144-AC67-BCD8E5F02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59" b="-553"/>
          <a:stretch/>
        </p:blipFill>
        <p:spPr>
          <a:xfrm>
            <a:off x="3009040" y="2983983"/>
            <a:ext cx="2683643" cy="18841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038F51-DBFB-D14E-9C83-F222AB84D7AC}"/>
              </a:ext>
            </a:extLst>
          </p:cNvPr>
          <p:cNvSpPr/>
          <p:nvPr/>
        </p:nvSpPr>
        <p:spPr>
          <a:xfrm>
            <a:off x="3309428" y="3181409"/>
            <a:ext cx="2336531" cy="1486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E2173D-8F99-474B-B2B3-269A9060CD08}"/>
              </a:ext>
            </a:extLst>
          </p:cNvPr>
          <p:cNvSpPr/>
          <p:nvPr/>
        </p:nvSpPr>
        <p:spPr>
          <a:xfrm>
            <a:off x="3421523" y="3267506"/>
            <a:ext cx="1711492" cy="11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5B5DB-C5C6-9648-A3F0-1D9B9025284F}"/>
              </a:ext>
            </a:extLst>
          </p:cNvPr>
          <p:cNvSpPr/>
          <p:nvPr/>
        </p:nvSpPr>
        <p:spPr>
          <a:xfrm>
            <a:off x="3953920" y="3478059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893EF8-9899-AF48-82D5-A540F6E6915D}"/>
              </a:ext>
            </a:extLst>
          </p:cNvPr>
          <p:cNvSpPr/>
          <p:nvPr/>
        </p:nvSpPr>
        <p:spPr>
          <a:xfrm>
            <a:off x="3673183" y="3864573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1321D1-9D40-354F-A316-4A86A02C0ECE}"/>
              </a:ext>
            </a:extLst>
          </p:cNvPr>
          <p:cNvSpPr/>
          <p:nvPr/>
        </p:nvSpPr>
        <p:spPr>
          <a:xfrm>
            <a:off x="4208589" y="4132777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34841-9783-354E-A1D8-B8ABFEB4A55B}"/>
              </a:ext>
            </a:extLst>
          </p:cNvPr>
          <p:cNvSpPr txBox="1"/>
          <p:nvPr/>
        </p:nvSpPr>
        <p:spPr>
          <a:xfrm>
            <a:off x="2044328" y="3780864"/>
            <a:ext cx="94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latin typeface="Muli SemiBold" pitchFamily="2" charset="77"/>
              </a:rPr>
              <a:t>Query</a:t>
            </a:r>
            <a:r>
              <a:rPr lang="en-US" sz="1200" dirty="0"/>
              <a:t> </a:t>
            </a:r>
            <a:endParaRPr lang="de-DE" sz="12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9D516A-B955-EA42-8956-5F5979998C3C}"/>
              </a:ext>
            </a:extLst>
          </p:cNvPr>
          <p:cNvSpPr txBox="1"/>
          <p:nvPr/>
        </p:nvSpPr>
        <p:spPr>
          <a:xfrm>
            <a:off x="3965268" y="3362643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sqrt{5)</a:t>
            </a:r>
            <a:endParaRPr lang="de-DE" sz="9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455A34-783A-D047-B6C9-7FCEFEB57C9E}"/>
              </a:ext>
            </a:extLst>
          </p:cNvPr>
          <p:cNvSpPr txBox="1"/>
          <p:nvPr/>
        </p:nvSpPr>
        <p:spPr>
          <a:xfrm>
            <a:off x="3664760" y="3787960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5x+3y</a:t>
            </a:r>
            <a:endParaRPr lang="de-DE" sz="900" dirty="0" err="1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3B0CDB0-7483-2340-AF48-40FC954319C4}"/>
              </a:ext>
            </a:extLst>
          </p:cNvPr>
          <p:cNvSpPr/>
          <p:nvPr/>
        </p:nvSpPr>
        <p:spPr>
          <a:xfrm rot="16200000">
            <a:off x="3932837" y="2188228"/>
            <a:ext cx="496389" cy="1190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DEBD7B-EB87-2E40-8D8C-3B8D829E4154}"/>
              </a:ext>
            </a:extLst>
          </p:cNvPr>
          <p:cNvSpPr txBox="1"/>
          <p:nvPr/>
        </p:nvSpPr>
        <p:spPr>
          <a:xfrm>
            <a:off x="4243039" y="4047695"/>
            <a:ext cx="1179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y/x</a:t>
            </a:r>
            <a:endParaRPr lang="de-DE" sz="900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63D57D-6F0A-6B4F-B91F-013ED4967945}"/>
              </a:ext>
            </a:extLst>
          </p:cNvPr>
          <p:cNvSpPr txBox="1"/>
          <p:nvPr/>
        </p:nvSpPr>
        <p:spPr>
          <a:xfrm>
            <a:off x="4526383" y="2915636"/>
            <a:ext cx="179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Resulting embedding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CC2E48-13AD-A644-BF0B-084233689C7D}"/>
              </a:ext>
            </a:extLst>
          </p:cNvPr>
          <p:cNvSpPr txBox="1"/>
          <p:nvPr/>
        </p:nvSpPr>
        <p:spPr>
          <a:xfrm>
            <a:off x="1617390" y="2591781"/>
            <a:ext cx="233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translational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232812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340F-4283-E048-9906-41732648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329910"/>
            <a:ext cx="6879930" cy="430560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Joint embedding model using Translational vector model</a:t>
            </a:r>
            <a:endParaRPr lang="en-US" sz="2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31BF4C-475B-7E4E-8277-3757B36B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41" y="862149"/>
            <a:ext cx="6629089" cy="3791027"/>
          </a:xfrm>
          <a:ln>
            <a:solidFill>
              <a:srgbClr val="4677A0"/>
            </a:solidFill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4B648-1DB1-4099-9980-3224553B4340}"/>
              </a:ext>
            </a:extLst>
          </p:cNvPr>
          <p:cNvSpPr txBox="1"/>
          <p:nvPr/>
        </p:nvSpPr>
        <p:spPr>
          <a:xfrm>
            <a:off x="2942277" y="1869794"/>
            <a:ext cx="1374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Word2vec model </a:t>
            </a:r>
            <a:endParaRPr lang="de-DE" sz="10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FAC7-3565-445B-BDAD-50C0852B2CC2}"/>
              </a:ext>
            </a:extLst>
          </p:cNvPr>
          <p:cNvSpPr txBox="1"/>
          <p:nvPr/>
        </p:nvSpPr>
        <p:spPr>
          <a:xfrm>
            <a:off x="2942278" y="2477122"/>
            <a:ext cx="1374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Word2vec model </a:t>
            </a:r>
            <a:endParaRPr lang="de-DE" sz="10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57BB3-6EB1-AE4E-ACF8-20477248F278}"/>
              </a:ext>
            </a:extLst>
          </p:cNvPr>
          <p:cNvSpPr txBox="1"/>
          <p:nvPr/>
        </p:nvSpPr>
        <p:spPr>
          <a:xfrm>
            <a:off x="6487886" y="3561806"/>
            <a:ext cx="757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file</a:t>
            </a:r>
          </a:p>
        </p:txBody>
      </p:sp>
    </p:spTree>
    <p:extLst>
      <p:ext uri="{BB962C8B-B14F-4D97-AF65-F5344CB8AC3E}">
        <p14:creationId xmlns:p14="http://schemas.microsoft.com/office/powerpoint/2010/main" val="247063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ED1F-559A-DE44-8D3B-0363F0AC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88177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7F45-288F-C045-966A-DF18E95B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98DF2-A083-DB4F-A954-7BAB5AA78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000" y="907230"/>
                <a:ext cx="7760040" cy="3883500"/>
              </a:xfrm>
            </p:spPr>
            <p:txBody>
              <a:bodyPr/>
              <a:lstStyle/>
              <a:p>
                <a:r>
                  <a:rPr lang="en-IN" dirty="0"/>
                  <a:t>Normalized Discounted Cumulative Gain </a:t>
                </a:r>
                <a:r>
                  <a:rPr lang="en-US" dirty="0"/>
                  <a:t>(</a:t>
                </a:r>
                <a:r>
                  <a:rPr lang="en-US" dirty="0" err="1"/>
                  <a:t>nDCG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IN" dirty="0"/>
                  <a:t>Measure of ranking quality.</a:t>
                </a:r>
              </a:p>
              <a:p>
                <a:pPr lvl="1"/>
                <a:r>
                  <a:rPr lang="en-IN" dirty="0"/>
                  <a:t>Search engine’s performance cannot be achieved by DCG alone. </a:t>
                </a:r>
              </a:p>
              <a:p>
                <a:pPr lvl="1"/>
                <a:r>
                  <a:rPr lang="en-IN" dirty="0"/>
                  <a:t>Cumulative gain at each position </a:t>
                </a:r>
                <a:r>
                  <a:rPr lang="en-IN" i="1" dirty="0"/>
                  <a:t>p</a:t>
                </a:r>
                <a:r>
                  <a:rPr lang="en-IN" dirty="0"/>
                  <a:t> should be normalized across queries.</a:t>
                </a:r>
              </a:p>
              <a:p>
                <a:pPr marL="0" indent="0">
                  <a:buNone/>
                </a:pPr>
                <a:r>
                  <a:rPr lang="en-IN" dirty="0"/>
                  <a:t>   Precision at k (p@10)</a:t>
                </a:r>
              </a:p>
              <a:p>
                <a:pPr lvl="1"/>
                <a:r>
                  <a:rPr lang="en-IN" dirty="0"/>
                  <a:t>The number of relevant results from the top 10 retrieved documents</a:t>
                </a:r>
              </a:p>
              <a:p>
                <a:pPr lvl="1"/>
                <a:endParaRPr lang="en-IN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+mn-lt"/>
                        </a:rPr>
                        <m:t>𝑝𝑟𝑒𝑐𝑖𝑠𝑖𝑜𝑛</m:t>
                      </m:r>
                      <m:r>
                        <a:rPr lang="en-US">
                          <a:latin typeface="+mn-lt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+mn-lt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+mn-lt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+mn-lt"/>
                                </a:rPr>
                                <m:t>𝑟𝑒𝑙𝑒𝑣𝑎𝑛𝑡</m:t>
                              </m:r>
                              <m:r>
                                <a:rPr lang="en-US">
                                  <a:latin typeface="+mn-lt"/>
                                </a:rPr>
                                <m:t> </m:t>
                              </m:r>
                              <m:r>
                                <a:rPr lang="en-US">
                                  <a:latin typeface="+mn-lt"/>
                                </a:rPr>
                                <m:t>𝑑𝑜𝑐𝑢𝑚𝑒𝑛𝑡𝑠</m:t>
                              </m:r>
                            </m:e>
                          </m:d>
                          <m:r>
                            <a:rPr lang="en-US">
                              <a:latin typeface="+mn-lt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+mn-lt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+mn-lt"/>
                                </a:rPr>
                                <m:t>𝑟𝑒𝑡𝑟𝑖𝑒𝑣𝑒𝑑</m:t>
                              </m:r>
                              <m:r>
                                <a:rPr lang="en-US">
                                  <a:latin typeface="+mn-lt"/>
                                </a:rPr>
                                <m:t> </m:t>
                              </m:r>
                              <m:r>
                                <a:rPr lang="en-US">
                                  <a:latin typeface="+mn-lt"/>
                                </a:rPr>
                                <m:t>𝑑𝑜𝑐𝑢𝑚𝑒𝑛𝑡𝑠</m:t>
                              </m:r>
                            </m:e>
                          </m:d>
                          <m:r>
                            <a:rPr lang="en-US">
                              <a:latin typeface="+mn-lt"/>
                            </a:rPr>
                            <m:t>|</m:t>
                          </m:r>
                        </m:num>
                        <m:den>
                          <m:r>
                            <a:rPr lang="en-US">
                              <a:latin typeface="+mn-lt"/>
                            </a:rPr>
                            <m:t>|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+mn-lt"/>
                                </a:rPr>
                                <m:t>𝑟𝑒𝑡𝑟𝑖𝑒𝑣𝑒𝑑</m:t>
                              </m:r>
                              <m:r>
                                <a:rPr lang="en-US">
                                  <a:latin typeface="+mn-lt"/>
                                </a:rPr>
                                <m:t> </m:t>
                              </m:r>
                              <m:r>
                                <a:rPr lang="en-US">
                                  <a:latin typeface="+mn-lt"/>
                                </a:rPr>
                                <m:t>𝑑𝑜𝑐𝑢𝑚𝑒𝑛𝑡𝑠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+mn-lt"/>
                </a:endParaRPr>
              </a:p>
              <a:p>
                <a:pPr marL="268287" lvl="1" indent="0">
                  <a:buNone/>
                </a:pPr>
                <a:endParaRPr lang="en-IN" sz="1650" i="1" dirty="0">
                  <a:solidFill>
                    <a:srgbClr val="4677A0"/>
                  </a:solidFill>
                </a:endParaRPr>
              </a:p>
              <a:p>
                <a:pPr marL="268287" lvl="1" indent="0">
                  <a:buNone/>
                </a:pPr>
                <a:r>
                  <a:rPr lang="en-IN" sz="1650" i="1" dirty="0">
                    <a:solidFill>
                      <a:srgbClr val="4677A0"/>
                    </a:solidFill>
                  </a:rPr>
                  <a:t>Mean Average Precision (</a:t>
                </a:r>
                <a:r>
                  <a:rPr lang="en-IN" sz="1650" i="1" dirty="0" err="1">
                    <a:solidFill>
                      <a:srgbClr val="4677A0"/>
                    </a:solidFill>
                  </a:rPr>
                  <a:t>mAP</a:t>
                </a:r>
                <a:r>
                  <a:rPr lang="en-IN" sz="1650" i="1" dirty="0">
                    <a:solidFill>
                      <a:srgbClr val="4677A0"/>
                    </a:solidFill>
                  </a:rPr>
                  <a:t>)</a:t>
                </a:r>
              </a:p>
              <a:p>
                <a:pPr lvl="1"/>
                <a:r>
                  <a:rPr lang="en-IN" dirty="0"/>
                  <a:t>Mean of the average precision scores for each query.</a:t>
                </a:r>
              </a:p>
              <a:p>
                <a:pPr lvl="1"/>
                <a:r>
                  <a:rPr lang="en-IN" dirty="0"/>
                  <a:t>Quantify the performance of the model in the query search tasks.</a:t>
                </a:r>
              </a:p>
              <a:p>
                <a:pPr marL="268287" lvl="1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+mn-lt"/>
                      </a:rPr>
                      <m:t>𝑀𝐴𝑃</m:t>
                    </m:r>
                    <m:r>
                      <a:rPr lang="en-US" sz="1600" b="0" i="1" smtClean="0">
                        <a:latin typeface="+mn-lt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+mn-lt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l-GR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𝐴𝑣𝑒𝑃</m:t>
                            </m:r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+mn-lt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1600" b="0" i="1" smtClean="0">
                            <a:latin typeface="+mn-lt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268287" lvl="1" indent="0">
                  <a:buNone/>
                </a:pPr>
                <a:endParaRPr lang="en-IN" sz="1650" i="1" dirty="0">
                  <a:solidFill>
                    <a:srgbClr val="4677A0"/>
                  </a:solidFill>
                </a:endParaRPr>
              </a:p>
              <a:p>
                <a:pPr marL="268287" lvl="1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98DF2-A083-DB4F-A954-7BAB5AA78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00" y="907230"/>
                <a:ext cx="7760040" cy="3883500"/>
              </a:xfrm>
              <a:blipFill>
                <a:blip r:embed="rId3"/>
                <a:stretch>
                  <a:fillRect l="-490" t="-326" b="-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841590A-2D71-4340-A938-2F9AEAD2C4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0" y="1013911"/>
            <a:ext cx="2097803" cy="1268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496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C3C2-D0E0-3A44-ABD6-46FC6769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participating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105F-F6E5-584C-934C-704D29CC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Baseline (Tangent -S)</a:t>
            </a:r>
          </a:p>
          <a:p>
            <a:r>
              <a:rPr lang="en-US" dirty="0">
                <a:ea typeface="+mn-lt"/>
                <a:cs typeface="+mn-lt"/>
              </a:rPr>
              <a:t>Document and Pattern Recognition Lab from the Rochester Institute of Technology (DPRL Systems)</a:t>
            </a:r>
          </a:p>
          <a:p>
            <a:pPr lvl="1"/>
            <a:r>
              <a:rPr lang="en-US" dirty="0">
                <a:ea typeface="+mn-lt"/>
                <a:cs typeface="+mn-lt"/>
              </a:rPr>
              <a:t>Tangent-CFT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Tangent-CFT-Plus</a:t>
            </a:r>
          </a:p>
          <a:p>
            <a:pPr lvl="1"/>
            <a:r>
              <a:rPr lang="en-US" dirty="0">
                <a:ea typeface="+mn-lt"/>
                <a:cs typeface="+mn-lt"/>
              </a:rPr>
              <a:t>Tangent-CFT with Tree Edit Distance.</a:t>
            </a:r>
          </a:p>
          <a:p>
            <a:r>
              <a:rPr lang="en-US" dirty="0">
                <a:ea typeface="+mn-lt"/>
                <a:cs typeface="+mn-lt"/>
              </a:rPr>
              <a:t>MIRMU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08-A134-3E44-AA39-965CC079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9EBF-E43D-0143-9674-B9D609C0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807522"/>
            <a:ext cx="8784000" cy="39444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Run files generated from the three proposed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Thesis-tokens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Thesis-whole-formulas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Thesis-</a:t>
            </a:r>
            <a:r>
              <a:rPr lang="en-IN" dirty="0" err="1"/>
              <a:t>JointEmbedding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12788F-F266-8A45-83C6-30ACC4EC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16746"/>
              </p:ext>
            </p:extLst>
          </p:nvPr>
        </p:nvGraphicFramePr>
        <p:xfrm>
          <a:off x="661851" y="2571750"/>
          <a:ext cx="7619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29">
                  <a:extLst>
                    <a:ext uri="{9D8B030D-6E8A-4147-A177-3AD203B41FA5}">
                      <a16:colId xmlns:a16="http://schemas.microsoft.com/office/drawing/2014/main" val="2171980005"/>
                    </a:ext>
                  </a:extLst>
                </a:gridCol>
                <a:gridCol w="1243874">
                  <a:extLst>
                    <a:ext uri="{9D8B030D-6E8A-4147-A177-3AD203B41FA5}">
                      <a16:colId xmlns:a16="http://schemas.microsoft.com/office/drawing/2014/main" val="385014049"/>
                    </a:ext>
                  </a:extLst>
                </a:gridCol>
                <a:gridCol w="1243874">
                  <a:extLst>
                    <a:ext uri="{9D8B030D-6E8A-4147-A177-3AD203B41FA5}">
                      <a16:colId xmlns:a16="http://schemas.microsoft.com/office/drawing/2014/main" val="1238441124"/>
                    </a:ext>
                  </a:extLst>
                </a:gridCol>
                <a:gridCol w="1243874">
                  <a:extLst>
                    <a:ext uri="{9D8B030D-6E8A-4147-A177-3AD203B41FA5}">
                      <a16:colId xmlns:a16="http://schemas.microsoft.com/office/drawing/2014/main" val="3106604034"/>
                    </a:ext>
                  </a:extLst>
                </a:gridCol>
                <a:gridCol w="1025971">
                  <a:extLst>
                    <a:ext uri="{9D8B030D-6E8A-4147-A177-3AD203B41FA5}">
                      <a16:colId xmlns:a16="http://schemas.microsoft.com/office/drawing/2014/main" val="1703132891"/>
                    </a:ext>
                  </a:extLst>
                </a:gridCol>
                <a:gridCol w="1461777">
                  <a:extLst>
                    <a:ext uri="{9D8B030D-6E8A-4147-A177-3AD203B41FA5}">
                      <a16:colId xmlns:a16="http://schemas.microsoft.com/office/drawing/2014/main" val="290321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6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Query_Id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Formula_Id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base" latinLnBrk="0" hangingPunct="1"/>
                      <a:r>
                        <a:rPr lang="en-US" sz="16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Post_Id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Score​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base" latinLnBrk="0" hangingPunct="1"/>
                      <a:r>
                        <a:rPr lang="en-US" sz="1600" b="1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Run_Number</a:t>
                      </a:r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12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B.1        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24312​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Run_0​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9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7623​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Run_0​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30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B.1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8508​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Run_0​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61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5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7775-4498-2A47-ACFC-A5012600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824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1F89-8CE4-054C-8103-BC431A8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5E93B2-5C27-E945-B604-320A61B60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79819"/>
              </p:ext>
            </p:extLst>
          </p:nvPr>
        </p:nvGraphicFramePr>
        <p:xfrm>
          <a:off x="180000" y="718561"/>
          <a:ext cx="8844257" cy="413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05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A28A-2452-7647-B052-6FB8FE0E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D3BE-228D-B44C-AB2A-79005CC3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retrieved results</a:t>
            </a:r>
          </a:p>
          <a:p>
            <a:pPr lvl="1"/>
            <a:r>
              <a:rPr lang="en-IN" dirty="0"/>
              <a:t>Joint embedding method produced the best formula retrieval results for topic B.14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C1ACE6-395D-8A45-AF0B-A2193737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0101"/>
              </p:ext>
            </p:extLst>
          </p:nvPr>
        </p:nvGraphicFramePr>
        <p:xfrm>
          <a:off x="1175657" y="2055042"/>
          <a:ext cx="6348549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54">
                  <a:extLst>
                    <a:ext uri="{9D8B030D-6E8A-4147-A177-3AD203B41FA5}">
                      <a16:colId xmlns:a16="http://schemas.microsoft.com/office/drawing/2014/main" val="1915249043"/>
                    </a:ext>
                  </a:extLst>
                </a:gridCol>
                <a:gridCol w="2455818">
                  <a:extLst>
                    <a:ext uri="{9D8B030D-6E8A-4147-A177-3AD203B41FA5}">
                      <a16:colId xmlns:a16="http://schemas.microsoft.com/office/drawing/2014/main" val="3214524694"/>
                    </a:ext>
                  </a:extLst>
                </a:gridCol>
                <a:gridCol w="2821577">
                  <a:extLst>
                    <a:ext uri="{9D8B030D-6E8A-4147-A177-3AD203B41FA5}">
                      <a16:colId xmlns:a16="http://schemas.microsoft.com/office/drawing/2014/main" val="423328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Id​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formula​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Retrieved Formulas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9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B.14​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y = xy'+ \frac{1}{2}(y')^{2}​</a:t>
                      </a:r>
                    </a:p>
                    <a:p>
                      <a:pPr algn="l" rtl="0" fontAlgn="base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frac{1}{2}y'+(2x+y') = y 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'+\frac{2}{3}​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y = y'+ \frac{1}{2}​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(t'-2x)t'=2t-2x^2​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x^2+y=t​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30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A28A-2452-7647-B052-6FB8FE0E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D3BE-228D-B44C-AB2A-79005CC3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retrieved results</a:t>
            </a:r>
          </a:p>
          <a:p>
            <a:pPr lvl="1"/>
            <a:r>
              <a:rPr lang="en-IN" dirty="0"/>
              <a:t>Results for topic B.24 was retrieved using the tokens method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A4354E-8849-6F42-B9D7-B721AF04D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10696"/>
              </p:ext>
            </p:extLst>
          </p:nvPr>
        </p:nvGraphicFramePr>
        <p:xfrm>
          <a:off x="1428205" y="1950538"/>
          <a:ext cx="5843452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543">
                  <a:extLst>
                    <a:ext uri="{9D8B030D-6E8A-4147-A177-3AD203B41FA5}">
                      <a16:colId xmlns:a16="http://schemas.microsoft.com/office/drawing/2014/main" val="1845569516"/>
                    </a:ext>
                  </a:extLst>
                </a:gridCol>
                <a:gridCol w="1621481">
                  <a:extLst>
                    <a:ext uri="{9D8B030D-6E8A-4147-A177-3AD203B41FA5}">
                      <a16:colId xmlns:a16="http://schemas.microsoft.com/office/drawing/2014/main" val="1117739946"/>
                    </a:ext>
                  </a:extLst>
                </a:gridCol>
                <a:gridCol w="2906428">
                  <a:extLst>
                    <a:ext uri="{9D8B030D-6E8A-4147-A177-3AD203B41FA5}">
                      <a16:colId xmlns:a16="http://schemas.microsoft.com/office/drawing/2014/main" val="341162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Id​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formula​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Retrieved Formulas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1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B.24​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\sqrt{2i-1}​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b=\sqrt{4}+2i​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\sqrt{2}+\sqrt{5}​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\sqrt{5}​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a^2=b^{-2}​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2i-1 = 2xy+x​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76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57DA-1D2B-0C42-88A0-13046968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802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A28A-2452-7647-B052-6FB8FE0E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D3BE-228D-B44C-AB2A-79005CC3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Irrelevant results</a:t>
            </a:r>
          </a:p>
          <a:p>
            <a:pPr lvl="1"/>
            <a:r>
              <a:rPr lang="en-IN" dirty="0"/>
              <a:t>Whole formula embedding approach for topic B.30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DF793D-51CE-1948-99D9-DFA87DD6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5695"/>
              </p:ext>
            </p:extLst>
          </p:nvPr>
        </p:nvGraphicFramePr>
        <p:xfrm>
          <a:off x="1236618" y="1933122"/>
          <a:ext cx="5643153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2212">
                  <a:extLst>
                    <a:ext uri="{9D8B030D-6E8A-4147-A177-3AD203B41FA5}">
                      <a16:colId xmlns:a16="http://schemas.microsoft.com/office/drawing/2014/main" val="1411157506"/>
                    </a:ext>
                  </a:extLst>
                </a:gridCol>
                <a:gridCol w="2189296">
                  <a:extLst>
                    <a:ext uri="{9D8B030D-6E8A-4147-A177-3AD203B41FA5}">
                      <a16:colId xmlns:a16="http://schemas.microsoft.com/office/drawing/2014/main" val="2797643953"/>
                    </a:ext>
                  </a:extLst>
                </a:gridCol>
                <a:gridCol w="2281645">
                  <a:extLst>
                    <a:ext uri="{9D8B030D-6E8A-4147-A177-3AD203B41FA5}">
                      <a16:colId xmlns:a16="http://schemas.microsoft.com/office/drawing/2014/main" val="312017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Id​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formula​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Retrieved Formulas 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5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B.30​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a^3+b^3+c^3-3abc​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(a)\ 1​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3+2i​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\frac{3i}​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Muli" panose="00000500000000000000" pitchFamily="2" charset="0"/>
                          <a:ea typeface="+mn-ea"/>
                          <a:cs typeface="+mn-cs"/>
                        </a:rPr>
                        <a:t>b = (c \sin(18) - a)^{3} 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54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03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156-8F74-1C4F-B8E6-C06316FB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087-1666-6C4C-A4CC-39952D7D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Primary method - joint embedding method did not not outperform the other runs.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Instead, the alternative run token based has performed comparatively well in all evaluation measures.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Retrieved formula is either present in its exact form or present as a sub-formula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Word2vec model did not detect the semantics behind the formula and failed to return as relevant formulas.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In some cases, even if the scores are low, better results was retrieved.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Translational vector models are used for language translation tasks.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Showed promising results in fetching sub-formulas to query formulas.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4680E1-3710-4E4D-80A6-5577A6296B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3190" y="3120389"/>
            <a:ext cx="2146852" cy="1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7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8A63-7B9B-4546-81D2-5B5423C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2883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AA4-47C0-3442-B5FA-8084C37C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3E34-5867-B348-AA6E-75E43C46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 goal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Retrieve a ranked list of relevant formulas for Task 2 of the </a:t>
            </a:r>
            <a:r>
              <a:rPr lang="en-IN" dirty="0" err="1"/>
              <a:t>ARQMath</a:t>
            </a:r>
            <a:r>
              <a:rPr lang="en-IN" dirty="0"/>
              <a:t> 2020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Proposal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Novel formula embedding approach called joint embedding using translational vector model with two alternate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Retrieved formulas were ranked based on the relevance score.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Results evaluated against the gold dataset (qrel dataset) using the metrics of </a:t>
            </a:r>
            <a:r>
              <a:rPr lang="en-IN" dirty="0" err="1"/>
              <a:t>nDCG</a:t>
            </a:r>
            <a:r>
              <a:rPr lang="en-IN" dirty="0"/>
              <a:t>’, </a:t>
            </a:r>
            <a:r>
              <a:rPr lang="en-IN" dirty="0" err="1"/>
              <a:t>mAP</a:t>
            </a:r>
            <a:r>
              <a:rPr lang="en-IN" dirty="0"/>
              <a:t> and p@10.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Proposed methods showed the competence in retrieving exact query formulas, parent formulas, sub-formulas and similar formulas.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1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5D32-9D98-464D-BC07-A712818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15F2-0585-B142-AD81-851FAD65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reduce the searching and retrieval time, index optimization can be applied.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Optimizing hyperparameters like context window, embedding size, sub sampling, etc - improve the performance of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Choosing the right formula size from the dataset might be a better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Other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Variations of the existing task - specific types of formulas, text queries to find math,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3891A5B-0E99-4AE8-B50F-BFDBEB659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56885" y="3486150"/>
            <a:ext cx="2278935" cy="15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4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AB012-CEAA-B644-8D51-9254FD91F570}"/>
              </a:ext>
            </a:extLst>
          </p:cNvPr>
          <p:cNvSpPr txBox="1"/>
          <p:nvPr/>
        </p:nvSpPr>
        <p:spPr>
          <a:xfrm>
            <a:off x="3283131" y="1925419"/>
            <a:ext cx="29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093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F87-D62F-480A-AC50-9C34258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C61A-0ED7-49FB-88A6-AC918B93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9" y="972000"/>
            <a:ext cx="4837169" cy="3780000"/>
          </a:xfrm>
        </p:spPr>
        <p:txBody>
          <a:bodyPr/>
          <a:lstStyle/>
          <a:p>
            <a:r>
              <a:rPr lang="en-US" sz="1800" dirty="0"/>
              <a:t>Mathematical formulas </a:t>
            </a:r>
          </a:p>
          <a:p>
            <a:pPr lvl="1"/>
            <a:r>
              <a:rPr lang="en-US" sz="1600" dirty="0"/>
              <a:t>Intuitive understanding of formulas is necessary</a:t>
            </a:r>
          </a:p>
          <a:p>
            <a:pPr lvl="1"/>
            <a:r>
              <a:rPr lang="en-US" sz="1600" dirty="0"/>
              <a:t>Analyzing and understanding scientific literature</a:t>
            </a:r>
          </a:p>
          <a:p>
            <a:pPr lvl="1"/>
            <a:r>
              <a:rPr lang="en-US" sz="1600" dirty="0"/>
              <a:t>Common qualities with natural language (terms, symbols, grammatical rules)</a:t>
            </a:r>
            <a:endParaRPr lang="en-US" sz="1550" dirty="0"/>
          </a:p>
          <a:p>
            <a:r>
              <a:rPr lang="en-US" sz="1800" dirty="0"/>
              <a:t>Mathematical Information Retrieval (MIR)</a:t>
            </a:r>
          </a:p>
          <a:p>
            <a:pPr lvl="1"/>
            <a:r>
              <a:rPr lang="en-US" sz="1550" dirty="0"/>
              <a:t>Searching for mathematical concept expressed using math formulas</a:t>
            </a:r>
          </a:p>
          <a:p>
            <a:pPr lvl="1"/>
            <a:r>
              <a:rPr lang="en-US" sz="1550" dirty="0"/>
              <a:t>Focuses on retrieving mathematical formulas</a:t>
            </a:r>
          </a:p>
          <a:p>
            <a:pPr lvl="1"/>
            <a:r>
              <a:rPr lang="en-US" sz="1550" dirty="0"/>
              <a:t>It is a non-trivial problem - context-dependent.</a:t>
            </a:r>
          </a:p>
          <a:p>
            <a:pPr lvl="1"/>
            <a:r>
              <a:rPr lang="en-US" sz="1550" dirty="0"/>
              <a:t>Retrieve all forms irrespective of the notations.</a:t>
            </a:r>
          </a:p>
          <a:p>
            <a:pPr lvl="1"/>
            <a:endParaRPr lang="en-US" sz="1550" dirty="0"/>
          </a:p>
          <a:p>
            <a:pPr lvl="1"/>
            <a:endParaRPr lang="en-US" sz="1550" dirty="0"/>
          </a:p>
          <a:p>
            <a:pPr lvl="1"/>
            <a:endParaRPr lang="en-US" sz="1550" dirty="0"/>
          </a:p>
          <a:p>
            <a:endParaRPr lang="en-US" sz="1800" dirty="0"/>
          </a:p>
          <a:p>
            <a:pPr marL="268287" lvl="1" indent="0">
              <a:buNone/>
            </a:pPr>
            <a:endParaRPr lang="en-US" dirty="0"/>
          </a:p>
          <a:p>
            <a:pPr lvl="1"/>
            <a:endParaRPr lang="de-DE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1678C94-D24F-43F9-BC8A-09B75CE77F9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78" y="972000"/>
            <a:ext cx="4277310" cy="25880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0C04F-C196-46DE-87D9-CAC635602580}"/>
              </a:ext>
            </a:extLst>
          </p:cNvPr>
          <p:cNvSpPr txBox="1"/>
          <p:nvPr/>
        </p:nvSpPr>
        <p:spPr>
          <a:xfrm>
            <a:off x="5197879" y="1675398"/>
            <a:ext cx="120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2x+xy+1 = z</a:t>
            </a: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8703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690C-1A2C-124F-AD01-8126A4D4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ARQMath</a:t>
            </a:r>
            <a:r>
              <a:rPr lang="en-US" dirty="0"/>
              <a:t> Challenge</a:t>
            </a:r>
          </a:p>
        </p:txBody>
      </p:sp>
      <p:pic>
        <p:nvPicPr>
          <p:cNvPr id="7" name="Content Placeholder 6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852375BE-4C9E-4523-9775-DA12B96B8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71" y="800910"/>
            <a:ext cx="6261863" cy="3950477"/>
          </a:xfrm>
        </p:spPr>
      </p:pic>
    </p:spTree>
    <p:extLst>
      <p:ext uri="{BB962C8B-B14F-4D97-AF65-F5344CB8AC3E}">
        <p14:creationId xmlns:p14="http://schemas.microsoft.com/office/powerpoint/2010/main" val="403946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449E-F895-DE4D-A360-9FEF5FDD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6015-87AD-0D48-86EB-C33AC621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972000"/>
            <a:ext cx="4891110" cy="3780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Focused on Task 2 of </a:t>
            </a:r>
            <a:r>
              <a:rPr lang="en-US" sz="1600" dirty="0" err="1"/>
              <a:t>ARQMath</a:t>
            </a:r>
            <a:r>
              <a:rPr lang="en-US" sz="1600" dirty="0"/>
              <a:t> Challenge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Retrieving relevant formulas in LATEX notation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 graded relevance scale is used (0-3)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Evaluation metrics : </a:t>
            </a:r>
            <a:r>
              <a:rPr lang="en-US" sz="1600" dirty="0" err="1"/>
              <a:t>nDCG</a:t>
            </a:r>
            <a:r>
              <a:rPr lang="en-US" sz="1600" dirty="0"/>
              <a:t>, </a:t>
            </a:r>
            <a:r>
              <a:rPr lang="en-US" sz="1600" dirty="0" err="1"/>
              <a:t>mAP</a:t>
            </a:r>
            <a:r>
              <a:rPr lang="en-US" sz="1600" dirty="0"/>
              <a:t>, and p@10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3C3D0650-B406-4F67-93D6-B66B2DDAB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059" y="2899548"/>
            <a:ext cx="2632391" cy="2202042"/>
          </a:xfrm>
          <a:prstGeom prst="rect">
            <a:avLst/>
          </a:prstGeom>
        </p:spPr>
      </p:pic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E3FB5592-3AAC-EB4B-9709-F91D5C1C706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56" y="971550"/>
            <a:ext cx="4005163" cy="3779838"/>
          </a:xfrm>
        </p:spPr>
      </p:pic>
    </p:spTree>
    <p:extLst>
      <p:ext uri="{BB962C8B-B14F-4D97-AF65-F5344CB8AC3E}">
        <p14:creationId xmlns:p14="http://schemas.microsoft.com/office/powerpoint/2010/main" val="197895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1677-62AC-2E47-BBC0-5B97537A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907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2C31-0E98-514C-B269-71C171D8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94FE43-1B2E-415A-AAEC-C94BC655F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71"/>
          <a:stretch/>
        </p:blipFill>
        <p:spPr>
          <a:xfrm>
            <a:off x="1613607" y="2403294"/>
            <a:ext cx="5847128" cy="253158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D4E2B5-54EC-4CA7-BC3D-49ACBFDC29F7}"/>
              </a:ext>
            </a:extLst>
          </p:cNvPr>
          <p:cNvSpPr txBox="1">
            <a:spLocks/>
          </p:cNvSpPr>
          <p:nvPr/>
        </p:nvSpPr>
        <p:spPr>
          <a:xfrm>
            <a:off x="179999" y="972000"/>
            <a:ext cx="8714345" cy="3780000"/>
          </a:xfrm>
          <a:prstGeom prst="rect">
            <a:avLst/>
          </a:prstGeom>
        </p:spPr>
        <p:txBody>
          <a:bodyPr lIns="0"/>
          <a:lstStyle>
            <a:lvl1pPr marL="90488" indent="-90488" algn="l" defTabSz="685800" rtl="0" eaLnBrk="1" latinLnBrk="0" hangingPunct="1">
              <a:lnSpc>
                <a:spcPts val="2200"/>
              </a:lnSpc>
              <a:spcBef>
                <a:spcPts val="750"/>
              </a:spcBef>
              <a:buFont typeface="Muli" panose="00000500000000000000" pitchFamily="2" charset="0"/>
              <a:buChar char=" "/>
              <a:defRPr sz="1650" b="0" i="1" kern="1200" cap="none" baseline="0">
                <a:solidFill>
                  <a:srgbClr val="4677A0"/>
                </a:solidFill>
                <a:latin typeface="Muli" panose="00000500000000000000" pitchFamily="2" charset="0"/>
                <a:ea typeface="+mn-ea"/>
                <a:cs typeface="+mn-cs"/>
              </a:defRPr>
            </a:lvl1pPr>
            <a:lvl2pPr marL="447675" indent="-1793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▪"/>
              <a:defRPr sz="1400" b="0" kern="1200">
                <a:solidFill>
                  <a:schemeClr val="tx1"/>
                </a:solidFill>
                <a:latin typeface="Muli" panose="00000500000000000000" pitchFamily="2" charset="0"/>
                <a:ea typeface="+mn-ea"/>
                <a:cs typeface="+mn-cs"/>
              </a:defRPr>
            </a:lvl2pPr>
            <a:lvl3pPr marL="627063" indent="-1793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li" panose="00000500000000000000" pitchFamily="2" charset="0"/>
              <a:buChar char="-"/>
              <a:defRPr sz="1200" b="0" kern="1200">
                <a:solidFill>
                  <a:schemeClr val="tx1"/>
                </a:solidFill>
                <a:latin typeface="Muli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Final collection contains roughly 1 million questions and  28,320,920 formulas.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Query topics was built from questions asked in 2019 (Test data).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Training data was built on content from 2018 and earlier.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Posts file was about 4 GB size.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600" dirty="0"/>
              <a:t>Training time was about 8 hour and 34 minute.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D84E-02C6-684A-82AD-D7B113F0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716485-C5D3-4C64-A74D-7B883CDC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38" y="1750594"/>
            <a:ext cx="6106839" cy="279249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2AD0F3-47F7-428A-9BF0-958F220338A1}"/>
              </a:ext>
            </a:extLst>
          </p:cNvPr>
          <p:cNvSpPr txBox="1">
            <a:spLocks/>
          </p:cNvSpPr>
          <p:nvPr/>
        </p:nvSpPr>
        <p:spPr>
          <a:xfrm>
            <a:off x="179999" y="972000"/>
            <a:ext cx="8714345" cy="3780000"/>
          </a:xfrm>
          <a:prstGeom prst="rect">
            <a:avLst/>
          </a:prstGeom>
        </p:spPr>
        <p:txBody>
          <a:bodyPr lIns="0"/>
          <a:lstStyle>
            <a:lvl1pPr marL="90488" indent="-90488" algn="l" defTabSz="685800" rtl="0" eaLnBrk="1" latinLnBrk="0" hangingPunct="1">
              <a:lnSpc>
                <a:spcPts val="2200"/>
              </a:lnSpc>
              <a:spcBef>
                <a:spcPts val="750"/>
              </a:spcBef>
              <a:buFont typeface="Muli" panose="00000500000000000000" pitchFamily="2" charset="0"/>
              <a:buChar char=" "/>
              <a:defRPr sz="1650" b="0" i="1" kern="1200" cap="none" baseline="0">
                <a:solidFill>
                  <a:srgbClr val="4677A0"/>
                </a:solidFill>
                <a:latin typeface="Muli" panose="00000500000000000000" pitchFamily="2" charset="0"/>
                <a:ea typeface="+mn-ea"/>
                <a:cs typeface="+mn-cs"/>
              </a:defRPr>
            </a:lvl1pPr>
            <a:lvl2pPr marL="447675" indent="-1793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▪"/>
              <a:defRPr sz="1400" b="0" kern="1200">
                <a:solidFill>
                  <a:schemeClr val="tx1"/>
                </a:solidFill>
                <a:latin typeface="Muli" panose="00000500000000000000" pitchFamily="2" charset="0"/>
                <a:ea typeface="+mn-ea"/>
                <a:cs typeface="+mn-cs"/>
              </a:defRPr>
            </a:lvl2pPr>
            <a:lvl3pPr marL="627063" indent="-1793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Muli" panose="00000500000000000000" pitchFamily="2" charset="0"/>
              <a:buChar char="-"/>
              <a:defRPr sz="1200" b="0" kern="1200">
                <a:solidFill>
                  <a:schemeClr val="tx1"/>
                </a:solidFill>
                <a:latin typeface="Muli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Topic file had 98 formulas which is used as query formulas.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89771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6377C071-5152-4B0B-97E5-523F77A2815E}" vid="{DF7C7E46-0A89-41D5-AEA9-2BECF3EDE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1602</Words>
  <Application>Microsoft Macintosh PowerPoint</Application>
  <PresentationFormat>On-screen Show (16:9)</PresentationFormat>
  <Paragraphs>352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 Light</vt:lpstr>
      <vt:lpstr>Cambria Math</vt:lpstr>
      <vt:lpstr>Muli</vt:lpstr>
      <vt:lpstr>Muli SemiBold</vt:lpstr>
      <vt:lpstr>Wingdings</vt:lpstr>
      <vt:lpstr>DB_theme</vt:lpstr>
      <vt:lpstr>Retrieval of formulas from ARQMath challenge dataset using joint embeddings</vt:lpstr>
      <vt:lpstr>Overview</vt:lpstr>
      <vt:lpstr>Introduction</vt:lpstr>
      <vt:lpstr>Introduction</vt:lpstr>
      <vt:lpstr>ARQMath Challenge</vt:lpstr>
      <vt:lpstr>Goal</vt:lpstr>
      <vt:lpstr>Data</vt:lpstr>
      <vt:lpstr>Training data</vt:lpstr>
      <vt:lpstr>Test data</vt:lpstr>
      <vt:lpstr>Relevance score</vt:lpstr>
      <vt:lpstr>Gold dataset - Qrel</vt:lpstr>
      <vt:lpstr>Methods</vt:lpstr>
      <vt:lpstr>Proposed methods</vt:lpstr>
      <vt:lpstr>Word2vec model</vt:lpstr>
      <vt:lpstr>Examples</vt:lpstr>
      <vt:lpstr>Cosine Similarity </vt:lpstr>
      <vt:lpstr>Formula embedding model using tokens</vt:lpstr>
      <vt:lpstr>Formula embedding model using whole formula</vt:lpstr>
      <vt:lpstr>Translational model</vt:lpstr>
      <vt:lpstr>Translational model for formulas</vt:lpstr>
      <vt:lpstr>Joint embedding model using Translational vector model</vt:lpstr>
      <vt:lpstr>Experimental setup</vt:lpstr>
      <vt:lpstr>Evaluation metrics</vt:lpstr>
      <vt:lpstr>Other participating teams</vt:lpstr>
      <vt:lpstr>Run files </vt:lpstr>
      <vt:lpstr>Evaluation</vt:lpstr>
      <vt:lpstr>Results and Analysis</vt:lpstr>
      <vt:lpstr>Analysis</vt:lpstr>
      <vt:lpstr>Analysis</vt:lpstr>
      <vt:lpstr>Analysis</vt:lpstr>
      <vt:lpstr>Observations</vt:lpstr>
      <vt:lpstr>Conclusion</vt:lpstr>
      <vt:lpstr>Conclusion 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Martin Hahmann</dc:creator>
  <cp:lastModifiedBy>9e51d71b, f3641422</cp:lastModifiedBy>
  <cp:revision>38</cp:revision>
  <cp:lastPrinted>2017-08-03T12:32:02Z</cp:lastPrinted>
  <dcterms:created xsi:type="dcterms:W3CDTF">2017-09-26T10:21:12Z</dcterms:created>
  <dcterms:modified xsi:type="dcterms:W3CDTF">2022-01-27T13:21:51Z</dcterms:modified>
</cp:coreProperties>
</file>