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710" y="624324"/>
            <a:ext cx="7656578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FD50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D50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3A3A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D50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D50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51383" y="0"/>
            <a:ext cx="792598" cy="792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628" y="614163"/>
            <a:ext cx="49347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D500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211" y="1756447"/>
            <a:ext cx="7215577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A3A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223" y="1503381"/>
            <a:ext cx="7941309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latin typeface="Verdana"/>
                <a:cs typeface="Verdana"/>
              </a:rPr>
              <a:t>Advance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your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software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testing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abilities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by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learning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API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Verdana"/>
                <a:cs typeface="Verdana"/>
              </a:rPr>
              <a:t>Good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understanding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of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the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APIs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&amp;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API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Testing(HTTP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Basics).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50">
              <a:latin typeface="Verdana"/>
              <a:cs typeface="Verdana"/>
            </a:endParaRPr>
          </a:p>
          <a:p>
            <a:pPr marL="379095" marR="353060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latin typeface="Verdana"/>
                <a:cs typeface="Verdana"/>
              </a:rPr>
              <a:t>How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to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test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API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the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POSTMAN(Chrome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extension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and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monitor  </a:t>
            </a:r>
            <a:r>
              <a:rPr sz="1800" spc="-110" dirty="0">
                <a:latin typeface="Verdana"/>
                <a:cs typeface="Verdana"/>
              </a:rPr>
              <a:t>them </a:t>
            </a:r>
            <a:r>
              <a:rPr sz="1800" spc="-70" dirty="0">
                <a:latin typeface="Verdana"/>
                <a:cs typeface="Verdana"/>
              </a:rPr>
              <a:t>using</a:t>
            </a:r>
            <a:r>
              <a:rPr sz="1800" spc="-22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Jenkins)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1750">
              <a:latin typeface="Verdana"/>
              <a:cs typeface="Verdana"/>
            </a:endParaRPr>
          </a:p>
          <a:p>
            <a:pPr marL="379095" marR="368935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latin typeface="Verdana"/>
                <a:cs typeface="Verdana"/>
              </a:rPr>
              <a:t>How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software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tester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the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company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test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API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and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validation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used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by  </a:t>
            </a:r>
            <a:r>
              <a:rPr sz="1800" spc="-110" dirty="0">
                <a:latin typeface="Verdana"/>
                <a:cs typeface="Verdana"/>
              </a:rPr>
              <a:t>them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50">
              <a:latin typeface="Verdana"/>
              <a:cs typeface="Verdana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Verdana"/>
                <a:cs typeface="Verdana"/>
              </a:rPr>
              <a:t>Web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Fundamentals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&amp;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Understanding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Continuous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Integration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Delivery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  </a:t>
            </a:r>
            <a:r>
              <a:rPr sz="1800" spc="-40" dirty="0">
                <a:latin typeface="Verdana"/>
                <a:cs typeface="Verdana"/>
              </a:rPr>
              <a:t>Big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Companies.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8612" y="636388"/>
            <a:ext cx="48279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What </a:t>
            </a:r>
            <a:r>
              <a:rPr spc="-114" dirty="0"/>
              <a:t>you'll</a:t>
            </a:r>
            <a:r>
              <a:rPr spc="-350" dirty="0"/>
              <a:t> </a:t>
            </a:r>
            <a:r>
              <a:rPr spc="-105" dirty="0"/>
              <a:t>learn..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352660" y="837423"/>
            <a:ext cx="1700530" cy="595630"/>
            <a:chOff x="7352660" y="837423"/>
            <a:chExt cx="1700530" cy="595630"/>
          </a:xfrm>
        </p:grpSpPr>
        <p:sp>
          <p:nvSpPr>
            <p:cNvPr id="5" name="object 5"/>
            <p:cNvSpPr/>
            <p:nvPr/>
          </p:nvSpPr>
          <p:spPr>
            <a:xfrm>
              <a:off x="7352660" y="837423"/>
              <a:ext cx="1700444" cy="595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9810" y="875523"/>
              <a:ext cx="1586146" cy="481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100" y="1505159"/>
            <a:ext cx="4144010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0"/>
              </a:spcBef>
            </a:pPr>
            <a:r>
              <a:rPr sz="1450" b="1" spc="-30" dirty="0">
                <a:solidFill>
                  <a:srgbClr val="3A3A3A"/>
                </a:solidFill>
                <a:latin typeface="Arial"/>
                <a:cs typeface="Arial"/>
              </a:rPr>
              <a:t>As </a:t>
            </a:r>
            <a:r>
              <a:rPr sz="1450" b="1" spc="-50" dirty="0">
                <a:solidFill>
                  <a:srgbClr val="3A3A3A"/>
                </a:solidFill>
                <a:latin typeface="Arial"/>
                <a:cs typeface="Arial"/>
              </a:rPr>
              <a:t>REST </a:t>
            </a:r>
            <a:r>
              <a:rPr sz="1450" b="1" spc="-55" dirty="0">
                <a:solidFill>
                  <a:srgbClr val="3A3A3A"/>
                </a:solidFill>
                <a:latin typeface="Arial"/>
                <a:cs typeface="Arial"/>
              </a:rPr>
              <a:t>is </a:t>
            </a:r>
            <a:r>
              <a:rPr sz="1450" b="1" spc="35" dirty="0">
                <a:solidFill>
                  <a:srgbClr val="3A3A3A"/>
                </a:solidFill>
                <a:latin typeface="Arial"/>
                <a:cs typeface="Arial"/>
              </a:rPr>
              <a:t>an </a:t>
            </a:r>
            <a:r>
              <a:rPr sz="1450" b="1" spc="-10" dirty="0">
                <a:solidFill>
                  <a:srgbClr val="3A3A3A"/>
                </a:solidFill>
                <a:latin typeface="Arial"/>
                <a:cs typeface="Arial"/>
              </a:rPr>
              <a:t>acronym</a:t>
            </a:r>
            <a:r>
              <a:rPr sz="1450" b="1" spc="4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3A3A3A"/>
                </a:solidFill>
                <a:latin typeface="Arial"/>
                <a:cs typeface="Arial"/>
              </a:rPr>
              <a:t>for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Arial"/>
              <a:cs typeface="Arial"/>
            </a:endParaRPr>
          </a:p>
          <a:p>
            <a:pPr marL="352425" marR="5080">
              <a:lnSpc>
                <a:spcPct val="116399"/>
              </a:lnSpc>
            </a:pP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REpresentational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State </a:t>
            </a:r>
            <a:r>
              <a:rPr sz="1450" spc="-90" dirty="0">
                <a:solidFill>
                  <a:srgbClr val="3A3A3A"/>
                </a:solidFill>
                <a:latin typeface="Verdana"/>
                <a:cs typeface="Verdana"/>
              </a:rPr>
              <a:t>Transfer, 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statelessness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key.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3A3A3A"/>
                </a:solidFill>
                <a:latin typeface="Verdana"/>
                <a:cs typeface="Verdana"/>
              </a:rPr>
              <a:t>An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API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can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be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REST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if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it 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follows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30" dirty="0">
                <a:solidFill>
                  <a:srgbClr val="3A3A3A"/>
                </a:solidFill>
                <a:latin typeface="Verdana"/>
                <a:cs typeface="Verdana"/>
              </a:rPr>
              <a:t>below</a:t>
            </a:r>
            <a:r>
              <a:rPr sz="1450" spc="-30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constraints.</a:t>
            </a:r>
            <a:endParaRPr sz="1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Verdana"/>
              <a:cs typeface="Verdana"/>
            </a:endParaRPr>
          </a:p>
          <a:p>
            <a:pPr marL="352425" marR="52069" indent="-340360">
              <a:lnSpc>
                <a:spcPct val="116399"/>
              </a:lnSpc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The REST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architectural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style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describes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six 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constraints.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These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constraints,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put on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architecture,</a:t>
            </a:r>
            <a:r>
              <a:rPr sz="1450" spc="-15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were</a:t>
            </a: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initially</a:t>
            </a: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communicated</a:t>
            </a: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by 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Roy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Fielding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in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his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doctoral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dissertation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 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deﬁnes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basis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sz="1450" spc="-38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RESTful-style.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1235" y="614163"/>
            <a:ext cx="39827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What </a:t>
            </a:r>
            <a:r>
              <a:rPr spc="-215" dirty="0"/>
              <a:t>is</a:t>
            </a:r>
            <a:r>
              <a:rPr spc="-380" dirty="0"/>
              <a:t> </a:t>
            </a:r>
            <a:r>
              <a:rPr spc="-260" dirty="0"/>
              <a:t>REST?</a:t>
            </a:r>
          </a:p>
        </p:txBody>
      </p:sp>
      <p:sp>
        <p:nvSpPr>
          <p:cNvPr id="4" name="object 4"/>
          <p:cNvSpPr/>
          <p:nvPr/>
        </p:nvSpPr>
        <p:spPr>
          <a:xfrm>
            <a:off x="5563363" y="1723296"/>
            <a:ext cx="2964568" cy="264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818" y="614163"/>
            <a:ext cx="39458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SOAP </a:t>
            </a:r>
            <a:r>
              <a:rPr spc="-245" dirty="0"/>
              <a:t>vs</a:t>
            </a:r>
            <a:r>
              <a:rPr spc="-100" dirty="0"/>
              <a:t> </a:t>
            </a:r>
            <a:r>
              <a:rPr spc="-180" dirty="0"/>
              <a:t>REST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16863CA-3E1F-40E1-88F7-3CA82EC87072}"/>
              </a:ext>
            </a:extLst>
          </p:cNvPr>
          <p:cNvSpPr/>
          <p:nvPr/>
        </p:nvSpPr>
        <p:spPr>
          <a:xfrm>
            <a:off x="1440122" y="1604996"/>
            <a:ext cx="6295312" cy="3084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541" y="614163"/>
            <a:ext cx="59804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Who </a:t>
            </a:r>
            <a:r>
              <a:rPr spc="-155" dirty="0"/>
              <a:t>Users </a:t>
            </a:r>
            <a:r>
              <a:rPr spc="-180" dirty="0"/>
              <a:t>REST</a:t>
            </a:r>
            <a:r>
              <a:rPr spc="-210" dirty="0"/>
              <a:t> </a:t>
            </a:r>
            <a:r>
              <a:rPr spc="-65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1855171" y="1695921"/>
            <a:ext cx="5390314" cy="2794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291" rIns="0" bIns="0" rtlCol="0">
            <a:spAutoFit/>
          </a:bodyPr>
          <a:lstStyle/>
          <a:p>
            <a:pPr marL="532765" marR="5080">
              <a:lnSpc>
                <a:spcPct val="116399"/>
              </a:lnSpc>
              <a:spcBef>
                <a:spcPts val="100"/>
              </a:spcBef>
            </a:pPr>
            <a:r>
              <a:rPr spc="-55" dirty="0"/>
              <a:t>The</a:t>
            </a:r>
            <a:r>
              <a:rPr spc="-135" dirty="0"/>
              <a:t> </a:t>
            </a:r>
            <a:r>
              <a:rPr spc="-75" dirty="0"/>
              <a:t>ﬁrst</a:t>
            </a:r>
            <a:r>
              <a:rPr spc="-130" dirty="0"/>
              <a:t> </a:t>
            </a:r>
            <a:r>
              <a:rPr spc="-60" dirty="0"/>
              <a:t>constraint</a:t>
            </a:r>
            <a:r>
              <a:rPr spc="-130" dirty="0"/>
              <a:t> </a:t>
            </a:r>
            <a:r>
              <a:rPr spc="-40" dirty="0"/>
              <a:t>of</a:t>
            </a:r>
            <a:r>
              <a:rPr spc="-130" dirty="0"/>
              <a:t> </a:t>
            </a:r>
            <a:r>
              <a:rPr spc="-70" dirty="0"/>
              <a:t>the</a:t>
            </a:r>
            <a:r>
              <a:rPr spc="-130" dirty="0"/>
              <a:t> </a:t>
            </a:r>
            <a:r>
              <a:rPr spc="-55" dirty="0"/>
              <a:t>REST</a:t>
            </a:r>
            <a:r>
              <a:rPr spc="-135" dirty="0"/>
              <a:t> </a:t>
            </a:r>
            <a:r>
              <a:rPr spc="-35" dirty="0"/>
              <a:t>API</a:t>
            </a:r>
            <a:r>
              <a:rPr spc="-130" dirty="0"/>
              <a:t> </a:t>
            </a:r>
            <a:r>
              <a:rPr spc="-50" dirty="0"/>
              <a:t>states</a:t>
            </a:r>
            <a:r>
              <a:rPr spc="-130" dirty="0"/>
              <a:t> </a:t>
            </a:r>
            <a:r>
              <a:rPr spc="-50" dirty="0"/>
              <a:t>that</a:t>
            </a:r>
            <a:r>
              <a:rPr spc="-130" dirty="0"/>
              <a:t> </a:t>
            </a:r>
            <a:r>
              <a:rPr spc="-70" dirty="0"/>
              <a:t>the</a:t>
            </a:r>
            <a:r>
              <a:rPr spc="-130" dirty="0"/>
              <a:t> </a:t>
            </a:r>
            <a:r>
              <a:rPr spc="-60" dirty="0"/>
              <a:t>Client</a:t>
            </a:r>
            <a:r>
              <a:rPr spc="-135" dirty="0"/>
              <a:t> </a:t>
            </a:r>
            <a:r>
              <a:rPr spc="-35" dirty="0"/>
              <a:t>and</a:t>
            </a:r>
            <a:r>
              <a:rPr spc="-130" dirty="0"/>
              <a:t> </a:t>
            </a:r>
            <a:r>
              <a:rPr spc="-75" dirty="0"/>
              <a:t>server</a:t>
            </a:r>
            <a:r>
              <a:rPr spc="-130" dirty="0"/>
              <a:t> </a:t>
            </a:r>
            <a:r>
              <a:rPr spc="-40" dirty="0"/>
              <a:t>has</a:t>
            </a:r>
            <a:r>
              <a:rPr spc="-130" dirty="0"/>
              <a:t> </a:t>
            </a:r>
            <a:r>
              <a:rPr spc="-60" dirty="0"/>
              <a:t>to  </a:t>
            </a:r>
            <a:r>
              <a:rPr spc="-70" dirty="0"/>
              <a:t>communicate </a:t>
            </a:r>
            <a:r>
              <a:rPr spc="-35" dirty="0"/>
              <a:t>and </a:t>
            </a:r>
            <a:r>
              <a:rPr spc="-60" dirty="0"/>
              <a:t>agree to </a:t>
            </a:r>
            <a:r>
              <a:rPr spc="-50" dirty="0"/>
              <a:t>certain </a:t>
            </a:r>
            <a:r>
              <a:rPr spc="-70" dirty="0"/>
              <a:t>rules </a:t>
            </a:r>
            <a:r>
              <a:rPr spc="-40" dirty="0"/>
              <a:t>based </a:t>
            </a:r>
            <a:r>
              <a:rPr spc="-60" dirty="0"/>
              <a:t>on </a:t>
            </a:r>
            <a:r>
              <a:rPr spc="-80" dirty="0"/>
              <a:t>resources(they </a:t>
            </a:r>
            <a:r>
              <a:rPr spc="-55" dirty="0"/>
              <a:t>should  </a:t>
            </a:r>
            <a:r>
              <a:rPr spc="-70" dirty="0"/>
              <a:t>communicate</a:t>
            </a:r>
            <a:r>
              <a:rPr spc="-130" dirty="0"/>
              <a:t> </a:t>
            </a:r>
            <a:r>
              <a:rPr spc="-30" dirty="0"/>
              <a:t>with</a:t>
            </a:r>
            <a:r>
              <a:rPr spc="-130" dirty="0"/>
              <a:t> </a:t>
            </a:r>
            <a:r>
              <a:rPr spc="-65" dirty="0"/>
              <a:t>same</a:t>
            </a:r>
            <a:r>
              <a:rPr spc="-125" dirty="0"/>
              <a:t> </a:t>
            </a:r>
            <a:r>
              <a:rPr spc="-75" dirty="0"/>
              <a:t>resource</a:t>
            </a:r>
            <a:r>
              <a:rPr spc="-130" dirty="0"/>
              <a:t> </a:t>
            </a:r>
            <a:r>
              <a:rPr spc="-80" dirty="0"/>
              <a:t>like</a:t>
            </a:r>
            <a:r>
              <a:rPr spc="-130" dirty="0"/>
              <a:t> </a:t>
            </a:r>
            <a:r>
              <a:rPr spc="-105" dirty="0"/>
              <a:t>json,</a:t>
            </a:r>
            <a:r>
              <a:rPr spc="-125" dirty="0"/>
              <a:t> </a:t>
            </a:r>
            <a:r>
              <a:rPr spc="-120" dirty="0"/>
              <a:t>xml,</a:t>
            </a:r>
            <a:r>
              <a:rPr spc="-130" dirty="0"/>
              <a:t> </a:t>
            </a:r>
            <a:r>
              <a:rPr spc="-85" dirty="0"/>
              <a:t>html</a:t>
            </a:r>
            <a:r>
              <a:rPr spc="-130" dirty="0"/>
              <a:t> </a:t>
            </a:r>
            <a:r>
              <a:rPr spc="-195" dirty="0"/>
              <a:t>,</a:t>
            </a:r>
            <a:r>
              <a:rPr spc="-125" dirty="0"/>
              <a:t> </a:t>
            </a:r>
            <a:r>
              <a:rPr spc="-75" dirty="0"/>
              <a:t>txt)</a:t>
            </a:r>
            <a:r>
              <a:rPr spc="-130" dirty="0"/>
              <a:t> </a:t>
            </a:r>
            <a:r>
              <a:rPr spc="-35" dirty="0"/>
              <a:t>and</a:t>
            </a:r>
            <a:r>
              <a:rPr spc="-130" dirty="0"/>
              <a:t> </a:t>
            </a:r>
            <a:r>
              <a:rPr spc="-30" dirty="0"/>
              <a:t>with</a:t>
            </a:r>
            <a:r>
              <a:rPr spc="-125" dirty="0"/>
              <a:t> </a:t>
            </a:r>
            <a:r>
              <a:rPr spc="-70" dirty="0"/>
              <a:t>proper  </a:t>
            </a:r>
            <a:r>
              <a:rPr spc="-55" dirty="0"/>
              <a:t>encoding </a:t>
            </a:r>
            <a:r>
              <a:rPr spc="-80" dirty="0"/>
              <a:t>like </a:t>
            </a:r>
            <a:r>
              <a:rPr spc="-30" dirty="0"/>
              <a:t>UTF-8</a:t>
            </a:r>
            <a:r>
              <a:rPr spc="-275" dirty="0"/>
              <a:t> </a:t>
            </a:r>
            <a:r>
              <a:rPr spc="-90" dirty="0"/>
              <a:t>extra.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42" y="624324"/>
            <a:ext cx="70694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/>
              <a:t>REST </a:t>
            </a:r>
            <a:r>
              <a:rPr sz="2500" spc="-65" dirty="0"/>
              <a:t>Constraints </a:t>
            </a:r>
            <a:r>
              <a:rPr sz="2500" spc="-70" dirty="0"/>
              <a:t>Explained. </a:t>
            </a:r>
            <a:r>
              <a:rPr sz="2500" spc="250" dirty="0"/>
              <a:t>- </a:t>
            </a:r>
            <a:r>
              <a:rPr sz="2500" spc="-30" dirty="0">
                <a:solidFill>
                  <a:srgbClr val="000000"/>
                </a:solidFill>
              </a:rPr>
              <a:t>Uniform</a:t>
            </a:r>
            <a:r>
              <a:rPr sz="2500" spc="-110" dirty="0">
                <a:solidFill>
                  <a:srgbClr val="000000"/>
                </a:solidFill>
              </a:rPr>
              <a:t> </a:t>
            </a:r>
            <a:r>
              <a:rPr sz="2500" spc="-20" dirty="0">
                <a:solidFill>
                  <a:srgbClr val="000000"/>
                </a:solidFill>
              </a:rPr>
              <a:t>Interface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25" y="2122511"/>
            <a:ext cx="7294245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80010" indent="-340360">
              <a:lnSpc>
                <a:spcPct val="116399"/>
              </a:lnSpc>
              <a:spcBef>
                <a:spcPts val="100"/>
              </a:spcBef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APIs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REST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stateless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Client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don’t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worry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about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state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 request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</a:t>
            </a:r>
            <a:r>
              <a:rPr sz="1450" spc="-204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0" dirty="0">
                <a:solidFill>
                  <a:srgbClr val="3A3A3A"/>
                </a:solidFill>
                <a:latin typeface="Verdana"/>
                <a:cs typeface="Verdana"/>
              </a:rPr>
              <a:t>response..</a:t>
            </a:r>
            <a:endParaRPr sz="1450" dirty="0">
              <a:latin typeface="Verdana"/>
              <a:cs typeface="Verdana"/>
            </a:endParaRPr>
          </a:p>
          <a:p>
            <a:pPr marL="352425" marR="5080" indent="-340360">
              <a:lnSpc>
                <a:spcPct val="116399"/>
              </a:lnSpc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Stateless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means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does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not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5" dirty="0">
                <a:solidFill>
                  <a:srgbClr val="3A3A3A"/>
                </a:solidFill>
                <a:latin typeface="Verdana"/>
                <a:cs typeface="Verdana"/>
              </a:rPr>
              <a:t>remember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anything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about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user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who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uses 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API.</a:t>
            </a:r>
            <a:endParaRPr sz="1450" dirty="0">
              <a:latin typeface="Verdana"/>
              <a:cs typeface="Verdana"/>
            </a:endParaRPr>
          </a:p>
          <a:p>
            <a:pPr marL="352425" marR="11430" indent="-340360">
              <a:lnSpc>
                <a:spcPct val="116399"/>
              </a:lnSpc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doesn’t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5" dirty="0">
                <a:solidFill>
                  <a:srgbClr val="3A3A3A"/>
                </a:solidFill>
                <a:latin typeface="Verdana"/>
                <a:cs typeface="Verdana"/>
              </a:rPr>
              <a:t>remember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if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user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API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already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sent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GET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request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for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same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resource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in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27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past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198" y="624324"/>
            <a:ext cx="5819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/>
              <a:t>REST </a:t>
            </a:r>
            <a:r>
              <a:rPr sz="2500" spc="-65" dirty="0"/>
              <a:t>Constraints </a:t>
            </a:r>
            <a:r>
              <a:rPr sz="2500" spc="-70" dirty="0"/>
              <a:t>Explained. </a:t>
            </a:r>
            <a:r>
              <a:rPr sz="2500" spc="250" dirty="0"/>
              <a:t>-</a:t>
            </a:r>
            <a:r>
              <a:rPr sz="2500" spc="130" dirty="0"/>
              <a:t> </a:t>
            </a:r>
            <a:r>
              <a:rPr sz="2500" spc="-55" dirty="0">
                <a:solidFill>
                  <a:srgbClr val="000000"/>
                </a:solidFill>
              </a:rPr>
              <a:t>Stateless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25" y="1865337"/>
            <a:ext cx="722185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16399"/>
              </a:lnSpc>
              <a:spcBef>
                <a:spcPts val="100"/>
              </a:spcBef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According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30" dirty="0">
                <a:solidFill>
                  <a:srgbClr val="3A3A3A"/>
                </a:solidFill>
                <a:latin typeface="Verdana"/>
                <a:cs typeface="Verdana"/>
              </a:rPr>
              <a:t>World </a:t>
            </a:r>
            <a:r>
              <a:rPr sz="1450" dirty="0">
                <a:solidFill>
                  <a:srgbClr val="3A3A3A"/>
                </a:solidFill>
                <a:latin typeface="Verdana"/>
                <a:cs typeface="Verdana"/>
              </a:rPr>
              <a:t>Wide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Web, clients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can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cache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responses.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Responses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should,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therefore,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implicitly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explicitly,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deﬁne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themselves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as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cacheable.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14" dirty="0">
                <a:solidFill>
                  <a:srgbClr val="3A3A3A"/>
                </a:solidFill>
                <a:latin typeface="Verdana"/>
                <a:cs typeface="Verdana"/>
              </a:rPr>
              <a:t>It’s</a:t>
            </a:r>
            <a:r>
              <a:rPr sz="1450" spc="-1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up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when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they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want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cache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expired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5" dirty="0">
                <a:solidFill>
                  <a:srgbClr val="3A3A3A"/>
                </a:solidFill>
                <a:latin typeface="Verdana"/>
                <a:cs typeface="Verdana"/>
              </a:rPr>
              <a:t>etc.</a:t>
            </a:r>
            <a:endParaRPr sz="1450" dirty="0">
              <a:latin typeface="Verdana"/>
              <a:cs typeface="Verdana"/>
            </a:endParaRPr>
          </a:p>
          <a:p>
            <a:pPr marL="352425" marR="57785" indent="-340360">
              <a:lnSpc>
                <a:spcPct val="116399"/>
              </a:lnSpc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This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means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5" dirty="0">
                <a:solidFill>
                  <a:srgbClr val="3A3A3A"/>
                </a:solidFill>
                <a:latin typeface="Verdana"/>
                <a:cs typeface="Verdana"/>
              </a:rPr>
              <a:t>data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sends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contain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information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about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whether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 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not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25" dirty="0">
                <a:solidFill>
                  <a:srgbClr val="3A3A3A"/>
                </a:solidFill>
                <a:latin typeface="Verdana"/>
                <a:cs typeface="Verdana"/>
              </a:rPr>
              <a:t>data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sz="1450" spc="-38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cacheable.</a:t>
            </a:r>
            <a:endParaRPr sz="1450" dirty="0">
              <a:latin typeface="Verdana"/>
              <a:cs typeface="Verdana"/>
            </a:endParaRPr>
          </a:p>
          <a:p>
            <a:pPr marL="352425" marR="445134" indent="-340360">
              <a:lnSpc>
                <a:spcPct val="116399"/>
              </a:lnSpc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If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5" dirty="0">
                <a:solidFill>
                  <a:srgbClr val="3A3A3A"/>
                </a:solidFill>
                <a:latin typeface="Verdana"/>
                <a:cs typeface="Verdana"/>
              </a:rPr>
              <a:t>data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cacheable,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might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contain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some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sort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version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05" dirty="0">
                <a:solidFill>
                  <a:srgbClr val="3A3A3A"/>
                </a:solidFill>
                <a:latin typeface="Verdana"/>
                <a:cs typeface="Verdana"/>
              </a:rPr>
              <a:t>number.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The 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version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number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what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makes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caching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possible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7016" y="624324"/>
            <a:ext cx="5991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/>
              <a:t>REST </a:t>
            </a:r>
            <a:r>
              <a:rPr sz="2500" spc="-65" dirty="0"/>
              <a:t>Constraints </a:t>
            </a:r>
            <a:r>
              <a:rPr sz="2500" spc="-70" dirty="0"/>
              <a:t>Explained. </a:t>
            </a:r>
            <a:r>
              <a:rPr sz="2500" spc="250" dirty="0"/>
              <a:t>-</a:t>
            </a:r>
            <a:r>
              <a:rPr sz="2500" spc="140" dirty="0"/>
              <a:t> </a:t>
            </a:r>
            <a:r>
              <a:rPr sz="2500" spc="-75" dirty="0">
                <a:solidFill>
                  <a:srgbClr val="000000"/>
                </a:solidFill>
              </a:rPr>
              <a:t>Cacheable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825" y="1865337"/>
            <a:ext cx="708152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16399"/>
              </a:lnSpc>
              <a:spcBef>
                <a:spcPts val="100"/>
              </a:spcBef>
              <a:buFont typeface="Arial"/>
              <a:buChar char="●"/>
              <a:tabLst>
                <a:tab pos="352425" algn="l"/>
                <a:tab pos="353060" algn="l"/>
              </a:tabLst>
            </a:pP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Client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are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two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different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5" dirty="0">
                <a:solidFill>
                  <a:srgbClr val="3A3A3A"/>
                </a:solidFill>
                <a:latin typeface="Verdana"/>
                <a:cs typeface="Verdana"/>
              </a:rPr>
              <a:t>entity,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means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servers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clients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may 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also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be replaced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developed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independently,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as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long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as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interface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not 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altered.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2895" y="624324"/>
            <a:ext cx="64204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0" dirty="0"/>
              <a:t>REST </a:t>
            </a:r>
            <a:r>
              <a:rPr sz="2500" spc="-65" dirty="0"/>
              <a:t>Constraints </a:t>
            </a:r>
            <a:r>
              <a:rPr sz="2500" spc="-70" dirty="0"/>
              <a:t>Explained. </a:t>
            </a:r>
            <a:r>
              <a:rPr sz="2500" spc="250" dirty="0"/>
              <a:t>-</a:t>
            </a:r>
            <a:r>
              <a:rPr sz="2500" spc="175" dirty="0"/>
              <a:t> </a:t>
            </a:r>
            <a:r>
              <a:rPr sz="2500" spc="-30" dirty="0">
                <a:solidFill>
                  <a:srgbClr val="000000"/>
                </a:solidFill>
              </a:rPr>
              <a:t>Client-Server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2770794" y="2542495"/>
            <a:ext cx="4137841" cy="2482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423" y="1865337"/>
            <a:ext cx="677227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means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between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client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there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can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be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any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number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layered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systems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it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does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not</a:t>
            </a:r>
            <a:r>
              <a:rPr sz="1450" spc="-36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95" dirty="0">
                <a:solidFill>
                  <a:srgbClr val="3A3A3A"/>
                </a:solidFill>
                <a:latin typeface="Verdana"/>
                <a:cs typeface="Verdana"/>
              </a:rPr>
              <a:t>matter.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506" y="624324"/>
            <a:ext cx="6891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0" dirty="0">
                <a:solidFill>
                  <a:srgbClr val="FD500E"/>
                </a:solidFill>
                <a:latin typeface="Arial"/>
                <a:cs typeface="Arial"/>
              </a:rPr>
              <a:t>REST </a:t>
            </a:r>
            <a:r>
              <a:rPr sz="2500" b="1" spc="-65" dirty="0">
                <a:solidFill>
                  <a:srgbClr val="FD500E"/>
                </a:solidFill>
                <a:latin typeface="Arial"/>
                <a:cs typeface="Arial"/>
              </a:rPr>
              <a:t>Constraints </a:t>
            </a:r>
            <a:r>
              <a:rPr sz="2500" b="1" spc="-70" dirty="0">
                <a:solidFill>
                  <a:srgbClr val="FD500E"/>
                </a:solidFill>
                <a:latin typeface="Arial"/>
                <a:cs typeface="Arial"/>
              </a:rPr>
              <a:t>Explained. </a:t>
            </a:r>
            <a:r>
              <a:rPr sz="2500" b="1" spc="250" dirty="0">
                <a:solidFill>
                  <a:srgbClr val="FD500E"/>
                </a:solidFill>
                <a:latin typeface="Arial"/>
                <a:cs typeface="Arial"/>
              </a:rPr>
              <a:t>- </a:t>
            </a:r>
            <a:r>
              <a:rPr sz="2500" b="1" spc="-70" dirty="0">
                <a:latin typeface="Arial"/>
                <a:cs typeface="Arial"/>
              </a:rPr>
              <a:t>Layered</a:t>
            </a:r>
            <a:r>
              <a:rPr sz="2500" b="1" spc="-100" dirty="0">
                <a:latin typeface="Arial"/>
                <a:cs typeface="Arial"/>
              </a:rPr>
              <a:t> </a:t>
            </a:r>
            <a:r>
              <a:rPr sz="2500" b="1" spc="-70" dirty="0">
                <a:latin typeface="Arial"/>
                <a:cs typeface="Arial"/>
              </a:rPr>
              <a:t>System.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423" y="1865337"/>
            <a:ext cx="725932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server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can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store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Code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logic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themselves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transfer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whenever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needed 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rather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client-side</a:t>
            </a:r>
            <a:r>
              <a:rPr sz="1450" spc="-204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logic.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REST </a:t>
            </a:r>
            <a:r>
              <a:rPr spc="-65" dirty="0"/>
              <a:t>Constraints </a:t>
            </a:r>
            <a:r>
              <a:rPr spc="-70" dirty="0"/>
              <a:t>Explained. </a:t>
            </a:r>
            <a:r>
              <a:rPr spc="250" dirty="0"/>
              <a:t>- </a:t>
            </a:r>
            <a:r>
              <a:rPr spc="-80" dirty="0">
                <a:solidFill>
                  <a:srgbClr val="000000"/>
                </a:solidFill>
              </a:rPr>
              <a:t>Code on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Demand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57" y="1499826"/>
            <a:ext cx="75653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spc="15" dirty="0">
                <a:latin typeface="Verdana"/>
                <a:cs typeface="Verdana"/>
              </a:rPr>
              <a:t>What </a:t>
            </a:r>
            <a:r>
              <a:rPr sz="2500" spc="-80" dirty="0">
                <a:latin typeface="Verdana"/>
                <a:cs typeface="Verdana"/>
              </a:rPr>
              <a:t>is </a:t>
            </a:r>
            <a:r>
              <a:rPr sz="2500" spc="-65" dirty="0">
                <a:latin typeface="Verdana"/>
                <a:cs typeface="Verdana"/>
              </a:rPr>
              <a:t>an</a:t>
            </a:r>
            <a:r>
              <a:rPr sz="2500" spc="-630" dirty="0">
                <a:latin typeface="Verdana"/>
                <a:cs typeface="Verdana"/>
              </a:rPr>
              <a:t> </a:t>
            </a:r>
            <a:r>
              <a:rPr sz="2500" spc="-105" dirty="0">
                <a:latin typeface="Verdana"/>
                <a:cs typeface="Verdana"/>
              </a:rPr>
              <a:t>API?</a:t>
            </a:r>
            <a:endParaRPr sz="250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spc="15" dirty="0">
                <a:latin typeface="Verdana"/>
                <a:cs typeface="Verdana"/>
              </a:rPr>
              <a:t>What </a:t>
            </a:r>
            <a:r>
              <a:rPr sz="2500" spc="-80" dirty="0">
                <a:latin typeface="Verdana"/>
                <a:cs typeface="Verdana"/>
              </a:rPr>
              <a:t>is </a:t>
            </a:r>
            <a:r>
              <a:rPr sz="2500" spc="-55" dirty="0">
                <a:latin typeface="Verdana"/>
                <a:cs typeface="Verdana"/>
              </a:rPr>
              <a:t>API</a:t>
            </a:r>
            <a:r>
              <a:rPr sz="2500" spc="-630" dirty="0">
                <a:latin typeface="Verdana"/>
                <a:cs typeface="Verdana"/>
              </a:rPr>
              <a:t> </a:t>
            </a:r>
            <a:r>
              <a:rPr sz="2500" spc="-135" dirty="0">
                <a:latin typeface="Verdana"/>
                <a:cs typeface="Verdana"/>
              </a:rPr>
              <a:t>Testing?</a:t>
            </a:r>
            <a:endParaRPr sz="250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dirty="0">
                <a:latin typeface="Verdana"/>
                <a:cs typeface="Verdana"/>
              </a:rPr>
              <a:t>SOAP </a:t>
            </a:r>
            <a:r>
              <a:rPr sz="2500" spc="-120" dirty="0">
                <a:latin typeface="Verdana"/>
                <a:cs typeface="Verdana"/>
              </a:rPr>
              <a:t>vs</a:t>
            </a:r>
            <a:r>
              <a:rPr sz="2500" spc="-465" dirty="0">
                <a:latin typeface="Verdana"/>
                <a:cs typeface="Verdana"/>
              </a:rPr>
              <a:t> </a:t>
            </a:r>
            <a:r>
              <a:rPr sz="2500" spc="-170" dirty="0">
                <a:latin typeface="Verdana"/>
                <a:cs typeface="Verdana"/>
              </a:rPr>
              <a:t>REST.</a:t>
            </a:r>
            <a:endParaRPr sz="250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spc="15" dirty="0">
                <a:latin typeface="Verdana"/>
                <a:cs typeface="Verdana"/>
              </a:rPr>
              <a:t>What</a:t>
            </a:r>
            <a:r>
              <a:rPr sz="2500" spc="-235" dirty="0">
                <a:latin typeface="Verdana"/>
                <a:cs typeface="Verdana"/>
              </a:rPr>
              <a:t> </a:t>
            </a:r>
            <a:r>
              <a:rPr sz="2500" spc="-110" dirty="0">
                <a:latin typeface="Verdana"/>
                <a:cs typeface="Verdana"/>
              </a:rPr>
              <a:t>are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140" dirty="0">
                <a:latin typeface="Verdana"/>
                <a:cs typeface="Verdana"/>
              </a:rPr>
              <a:t>common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125" dirty="0">
                <a:latin typeface="Verdana"/>
                <a:cs typeface="Verdana"/>
              </a:rPr>
              <a:t>Types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65" dirty="0">
                <a:latin typeface="Verdana"/>
                <a:cs typeface="Verdana"/>
              </a:rPr>
              <a:t>of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Bugs</a:t>
            </a:r>
            <a:r>
              <a:rPr sz="2500" spc="-235" dirty="0">
                <a:latin typeface="Verdana"/>
                <a:cs typeface="Verdana"/>
              </a:rPr>
              <a:t> </a:t>
            </a:r>
            <a:r>
              <a:rPr sz="2500" spc="-110" dirty="0">
                <a:latin typeface="Verdana"/>
                <a:cs typeface="Verdana"/>
              </a:rPr>
              <a:t>in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API</a:t>
            </a:r>
            <a:r>
              <a:rPr sz="2500" spc="-229" dirty="0">
                <a:latin typeface="Verdana"/>
                <a:cs typeface="Verdana"/>
              </a:rPr>
              <a:t> </a:t>
            </a:r>
            <a:r>
              <a:rPr sz="2500" spc="-135" dirty="0">
                <a:latin typeface="Verdana"/>
                <a:cs typeface="Verdana"/>
              </a:rPr>
              <a:t>Testing?</a:t>
            </a:r>
            <a:endParaRPr sz="250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spc="-95" dirty="0">
                <a:latin typeface="Verdana"/>
                <a:cs typeface="Verdana"/>
              </a:rPr>
              <a:t>REST</a:t>
            </a:r>
            <a:r>
              <a:rPr sz="2500" spc="-235" dirty="0">
                <a:latin typeface="Verdana"/>
                <a:cs typeface="Verdana"/>
              </a:rPr>
              <a:t> </a:t>
            </a:r>
            <a:r>
              <a:rPr sz="2500" spc="-114" dirty="0">
                <a:latin typeface="Verdana"/>
                <a:cs typeface="Verdana"/>
              </a:rPr>
              <a:t>Explained.</a:t>
            </a:r>
            <a:endParaRPr sz="250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2500" spc="-120" dirty="0">
                <a:latin typeface="Verdana"/>
                <a:cs typeface="Verdana"/>
              </a:rPr>
              <a:t>Installing</a:t>
            </a:r>
            <a:r>
              <a:rPr sz="2500" spc="-235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Postman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792" y="614163"/>
            <a:ext cx="42183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 </a:t>
            </a:r>
            <a:r>
              <a:rPr spc="-100" dirty="0"/>
              <a:t>this</a:t>
            </a:r>
            <a:r>
              <a:rPr spc="-75" dirty="0"/>
              <a:t> </a:t>
            </a:r>
            <a:r>
              <a:rPr spc="-110" dirty="0"/>
              <a:t>Tutorial...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57" y="1544021"/>
            <a:ext cx="4197985" cy="2583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080" indent="-420370">
              <a:lnSpc>
                <a:spcPct val="140300"/>
              </a:lnSpc>
              <a:spcBef>
                <a:spcPts val="10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API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5" dirty="0">
                <a:solidFill>
                  <a:srgbClr val="3A3A3A"/>
                </a:solidFill>
                <a:latin typeface="Verdana"/>
                <a:cs typeface="Verdana"/>
              </a:rPr>
              <a:t>stands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for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Application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Programming  </a:t>
            </a:r>
            <a:r>
              <a:rPr lang="en-US" sz="1450" spc="-85" dirty="0">
                <a:solidFill>
                  <a:srgbClr val="3A3A3A"/>
                </a:solidFill>
                <a:latin typeface="Verdana"/>
                <a:cs typeface="Verdana"/>
              </a:rPr>
              <a:t>Interface,</a:t>
            </a:r>
            <a:endParaRPr lang="en-US" sz="1450" dirty="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They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are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basically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collection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functions</a:t>
            </a:r>
            <a:endParaRPr lang="en-US" sz="1450" dirty="0">
              <a:latin typeface="Verdana"/>
              <a:cs typeface="Verdana"/>
            </a:endParaRPr>
          </a:p>
          <a:p>
            <a:pPr marL="432434" marR="167640">
              <a:lnSpc>
                <a:spcPct val="116399"/>
              </a:lnSpc>
              <a:spcBef>
                <a:spcPts val="420"/>
              </a:spcBef>
            </a:pP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and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procedures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which </a:t>
            </a:r>
            <a:r>
              <a:rPr lang="en-US" sz="1450" spc="-25" dirty="0">
                <a:solidFill>
                  <a:srgbClr val="3A3A3A"/>
                </a:solidFill>
                <a:latin typeface="Verdana"/>
                <a:cs typeface="Verdana"/>
              </a:rPr>
              <a:t>allows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us to 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communicate </a:t>
            </a:r>
            <a:r>
              <a:rPr lang="en-US" sz="1450" spc="-20" dirty="0">
                <a:solidFill>
                  <a:srgbClr val="3A3A3A"/>
                </a:solidFill>
                <a:latin typeface="Verdana"/>
                <a:cs typeface="Verdana"/>
              </a:rPr>
              <a:t>two </a:t>
            </a:r>
            <a:r>
              <a:rPr lang="en-US" sz="1450" spc="-45" dirty="0">
                <a:solidFill>
                  <a:srgbClr val="3A3A3A"/>
                </a:solidFill>
                <a:latin typeface="Verdana"/>
                <a:cs typeface="Verdana"/>
              </a:rPr>
              <a:t>applications </a:t>
            </a:r>
            <a:r>
              <a:rPr lang="en-US" sz="1450" spc="-75" dirty="0">
                <a:solidFill>
                  <a:srgbClr val="3A3A3A"/>
                </a:solidFill>
                <a:latin typeface="Verdana"/>
                <a:cs typeface="Verdana"/>
              </a:rPr>
              <a:t>or</a:t>
            </a:r>
            <a:r>
              <a:rPr lang="en-US" sz="1450" spc="-36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5" dirty="0">
                <a:solidFill>
                  <a:srgbClr val="3A3A3A"/>
                </a:solidFill>
                <a:latin typeface="Verdana"/>
                <a:cs typeface="Verdana"/>
              </a:rPr>
              <a:t>libraries.</a:t>
            </a:r>
            <a:endParaRPr lang="en-US" sz="1450" dirty="0">
              <a:latin typeface="Verdana"/>
              <a:cs typeface="Verdana"/>
            </a:endParaRPr>
          </a:p>
          <a:p>
            <a:pPr marL="432434" marR="149860" indent="-420370">
              <a:lnSpc>
                <a:spcPct val="140300"/>
              </a:lnSpc>
              <a:spcBef>
                <a:spcPts val="59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lang="en-US" sz="1450" spc="-155" dirty="0">
                <a:solidFill>
                  <a:srgbClr val="3A3A3A"/>
                </a:solidFill>
                <a:latin typeface="Verdana"/>
                <a:cs typeface="Verdana"/>
              </a:rPr>
              <a:t>In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5" dirty="0">
                <a:solidFill>
                  <a:srgbClr val="3A3A3A"/>
                </a:solidFill>
                <a:latin typeface="Verdana"/>
                <a:cs typeface="Verdana"/>
              </a:rPr>
              <a:t>short,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15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80" dirty="0">
                <a:solidFill>
                  <a:srgbClr val="3A3A3A"/>
                </a:solidFill>
                <a:latin typeface="Verdana"/>
                <a:cs typeface="Verdana"/>
              </a:rPr>
              <a:t>like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b="1" spc="-20" dirty="0">
                <a:solidFill>
                  <a:srgbClr val="3A3A3A"/>
                </a:solidFill>
                <a:latin typeface="Arial"/>
                <a:cs typeface="Arial"/>
              </a:rPr>
              <a:t>connector</a:t>
            </a:r>
            <a:r>
              <a:rPr lang="en-US" sz="1450" b="1" spc="-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between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20" dirty="0">
                <a:solidFill>
                  <a:srgbClr val="3A3A3A"/>
                </a:solidFill>
                <a:latin typeface="Verdana"/>
                <a:cs typeface="Verdana"/>
              </a:rPr>
              <a:t>two 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services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20" dirty="0">
                <a:solidFill>
                  <a:srgbClr val="3A3A3A"/>
                </a:solidFill>
                <a:latin typeface="Verdana"/>
                <a:cs typeface="Verdana"/>
              </a:rPr>
              <a:t>as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shown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in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85" dirty="0">
                <a:solidFill>
                  <a:srgbClr val="3A3A3A"/>
                </a:solidFill>
                <a:latin typeface="Verdana"/>
                <a:cs typeface="Verdana"/>
              </a:rPr>
              <a:t>picture.</a:t>
            </a:r>
            <a:endParaRPr lang="en-US" sz="1450" dirty="0">
              <a:latin typeface="Verdana"/>
              <a:cs typeface="Verdana"/>
            </a:endParaRPr>
          </a:p>
          <a:p>
            <a:pPr marL="432434" marR="5080" indent="-420370">
              <a:lnSpc>
                <a:spcPct val="140300"/>
              </a:lnSpc>
              <a:spcBef>
                <a:spcPts val="10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ct val="100000"/>
              </a:lnSpc>
              <a:spcBef>
                <a:spcPts val="100"/>
              </a:spcBef>
            </a:pPr>
            <a:r>
              <a:rPr lang="en-IN" spc="229" dirty="0"/>
              <a:t>What </a:t>
            </a:r>
            <a:r>
              <a:rPr lang="en-IN" spc="-215" dirty="0"/>
              <a:t>is </a:t>
            </a:r>
            <a:r>
              <a:rPr lang="en-IN" spc="-95" dirty="0"/>
              <a:t>an</a:t>
            </a:r>
            <a:r>
              <a:rPr lang="en-IN" spc="-204" dirty="0"/>
              <a:t> </a:t>
            </a:r>
            <a:r>
              <a:rPr lang="en-IN" spc="-155" dirty="0"/>
              <a:t>API?</a:t>
            </a:r>
            <a:endParaRPr spc="-155" dirty="0"/>
          </a:p>
        </p:txBody>
      </p:sp>
      <p:sp>
        <p:nvSpPr>
          <p:cNvPr id="4" name="object 4"/>
          <p:cNvSpPr/>
          <p:nvPr/>
        </p:nvSpPr>
        <p:spPr>
          <a:xfrm>
            <a:off x="4944465" y="1904121"/>
            <a:ext cx="3965391" cy="209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72" y="4428852"/>
            <a:ext cx="7219950" cy="471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50" b="1" spc="-5" dirty="0">
                <a:solidFill>
                  <a:srgbClr val="3A3A3A"/>
                </a:solidFill>
                <a:latin typeface="Arial"/>
                <a:cs typeface="Arial"/>
              </a:rPr>
              <a:t>In </a:t>
            </a:r>
            <a:r>
              <a:rPr lang="en-US" sz="1450" b="1" spc="-20" dirty="0">
                <a:solidFill>
                  <a:srgbClr val="3A3A3A"/>
                </a:solidFill>
                <a:latin typeface="Arial"/>
                <a:cs typeface="Arial"/>
              </a:rPr>
              <a:t>one </a:t>
            </a:r>
            <a:r>
              <a:rPr lang="en-US" sz="1450" b="1" spc="-25" dirty="0">
                <a:solidFill>
                  <a:srgbClr val="3A3A3A"/>
                </a:solidFill>
                <a:latin typeface="Arial"/>
                <a:cs typeface="Arial"/>
              </a:rPr>
              <a:t>line, </a:t>
            </a:r>
            <a:r>
              <a:rPr lang="en-US" sz="1450" b="1" spc="15" dirty="0">
                <a:solidFill>
                  <a:srgbClr val="3A3A3A"/>
                </a:solidFill>
                <a:latin typeface="Arial"/>
                <a:cs typeface="Arial"/>
              </a:rPr>
              <a:t>API </a:t>
            </a:r>
            <a:r>
              <a:rPr lang="en-US" sz="1450" b="1" spc="-55" dirty="0">
                <a:solidFill>
                  <a:srgbClr val="3A3A3A"/>
                </a:solidFill>
                <a:latin typeface="Arial"/>
                <a:cs typeface="Arial"/>
              </a:rPr>
              <a:t>is </a:t>
            </a:r>
            <a:r>
              <a:rPr lang="en-US" sz="1450" b="1" spc="-15" dirty="0">
                <a:solidFill>
                  <a:srgbClr val="3A3A3A"/>
                </a:solidFill>
                <a:latin typeface="Arial"/>
                <a:cs typeface="Arial"/>
              </a:rPr>
              <a:t>its </a:t>
            </a:r>
            <a:r>
              <a:rPr lang="en-US" sz="1450" b="1" spc="35" dirty="0">
                <a:solidFill>
                  <a:srgbClr val="3A3A3A"/>
                </a:solidFill>
                <a:latin typeface="Arial"/>
                <a:cs typeface="Arial"/>
              </a:rPr>
              <a:t>an </a:t>
            </a:r>
            <a:r>
              <a:rPr lang="en-US" sz="1450" b="1" spc="10" dirty="0">
                <a:solidFill>
                  <a:srgbClr val="3A3A3A"/>
                </a:solidFill>
                <a:latin typeface="Arial"/>
                <a:cs typeface="Arial"/>
              </a:rPr>
              <a:t>interface </a:t>
            </a:r>
            <a:r>
              <a:rPr lang="en-US" sz="1450" b="1" spc="20" dirty="0">
                <a:solidFill>
                  <a:srgbClr val="3A3A3A"/>
                </a:solidFill>
                <a:latin typeface="Arial"/>
                <a:cs typeface="Arial"/>
              </a:rPr>
              <a:t>between </a:t>
            </a:r>
            <a:r>
              <a:rPr lang="en-US" sz="1450" b="1" spc="5" dirty="0">
                <a:solidFill>
                  <a:srgbClr val="3A3A3A"/>
                </a:solidFill>
                <a:latin typeface="Arial"/>
                <a:cs typeface="Arial"/>
              </a:rPr>
              <a:t>different </a:t>
            </a:r>
            <a:r>
              <a:rPr lang="en-US" sz="1450" b="1" spc="20" dirty="0">
                <a:solidFill>
                  <a:srgbClr val="3A3A3A"/>
                </a:solidFill>
                <a:latin typeface="Arial"/>
                <a:cs typeface="Arial"/>
              </a:rPr>
              <a:t>software </a:t>
            </a:r>
            <a:r>
              <a:rPr lang="en-US" sz="1450" b="1" dirty="0">
                <a:solidFill>
                  <a:srgbClr val="3A3A3A"/>
                </a:solidFill>
                <a:latin typeface="Arial"/>
                <a:cs typeface="Arial"/>
              </a:rPr>
              <a:t>programs </a:t>
            </a:r>
            <a:r>
              <a:rPr lang="en-US" sz="1450" b="1" spc="-15" dirty="0">
                <a:solidFill>
                  <a:srgbClr val="3A3A3A"/>
                </a:solidFill>
                <a:latin typeface="Arial"/>
                <a:cs typeface="Arial"/>
              </a:rPr>
              <a:t>or</a:t>
            </a:r>
            <a:r>
              <a:rPr lang="en-US" sz="1450" b="1" spc="-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lang="en-US" sz="1450" b="1" spc="-30" dirty="0">
                <a:solidFill>
                  <a:srgbClr val="3A3A3A"/>
                </a:solidFill>
                <a:latin typeface="Arial"/>
                <a:cs typeface="Arial"/>
              </a:rPr>
              <a:t>service.</a:t>
            </a:r>
            <a:endParaRPr lang="en-US"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698" y="1505159"/>
            <a:ext cx="400494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Suppose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you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go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restaurant.</a:t>
            </a:r>
            <a:endParaRPr sz="1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 marR="5080">
              <a:lnSpc>
                <a:spcPct val="116399"/>
              </a:lnSpc>
            </a:pP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API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messenger(waiter)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takes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your 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order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from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you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tells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chef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in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10" dirty="0">
                <a:solidFill>
                  <a:srgbClr val="3A3A3A"/>
                </a:solidFill>
                <a:latin typeface="Verdana"/>
                <a:cs typeface="Verdana"/>
              </a:rPr>
              <a:t>(kitchen),  </a:t>
            </a: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what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food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be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prepared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after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some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time 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waiter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returns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30" dirty="0">
                <a:solidFill>
                  <a:srgbClr val="3A3A3A"/>
                </a:solidFill>
                <a:latin typeface="Verdana"/>
                <a:cs typeface="Verdana"/>
              </a:rPr>
              <a:t>with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ordered</a:t>
            </a:r>
            <a:r>
              <a:rPr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food.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What </a:t>
            </a:r>
            <a:r>
              <a:rPr spc="-215" dirty="0"/>
              <a:t>is </a:t>
            </a:r>
            <a:r>
              <a:rPr spc="-95" dirty="0"/>
              <a:t>an</a:t>
            </a:r>
            <a:r>
              <a:rPr spc="-204" dirty="0"/>
              <a:t> </a:t>
            </a:r>
            <a:r>
              <a:rPr spc="-155" dirty="0"/>
              <a:t>API?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972" y="4428852"/>
            <a:ext cx="7219950" cy="471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50" b="1" spc="-5" dirty="0">
                <a:solidFill>
                  <a:srgbClr val="3A3A3A"/>
                </a:solidFill>
                <a:latin typeface="Arial"/>
                <a:cs typeface="Arial"/>
              </a:rPr>
              <a:t>In </a:t>
            </a:r>
            <a:r>
              <a:rPr lang="en-US" sz="1450" b="1" spc="-20" dirty="0">
                <a:solidFill>
                  <a:srgbClr val="3A3A3A"/>
                </a:solidFill>
                <a:latin typeface="Arial"/>
                <a:cs typeface="Arial"/>
              </a:rPr>
              <a:t>one </a:t>
            </a:r>
            <a:r>
              <a:rPr lang="en-US" sz="1450" b="1" spc="-25" dirty="0">
                <a:solidFill>
                  <a:srgbClr val="3A3A3A"/>
                </a:solidFill>
                <a:latin typeface="Arial"/>
                <a:cs typeface="Arial"/>
              </a:rPr>
              <a:t>line, </a:t>
            </a:r>
            <a:r>
              <a:rPr lang="en-US" sz="1450" b="1" spc="15" dirty="0">
                <a:solidFill>
                  <a:srgbClr val="3A3A3A"/>
                </a:solidFill>
                <a:latin typeface="Arial"/>
                <a:cs typeface="Arial"/>
              </a:rPr>
              <a:t>API </a:t>
            </a:r>
            <a:r>
              <a:rPr lang="en-US" sz="1450" b="1" spc="-55" dirty="0">
                <a:solidFill>
                  <a:srgbClr val="3A3A3A"/>
                </a:solidFill>
                <a:latin typeface="Arial"/>
                <a:cs typeface="Arial"/>
              </a:rPr>
              <a:t>is </a:t>
            </a:r>
            <a:r>
              <a:rPr lang="en-US" sz="1450" b="1" spc="-15" dirty="0">
                <a:solidFill>
                  <a:srgbClr val="3A3A3A"/>
                </a:solidFill>
                <a:latin typeface="Arial"/>
                <a:cs typeface="Arial"/>
              </a:rPr>
              <a:t>its </a:t>
            </a:r>
            <a:r>
              <a:rPr lang="en-US" sz="1450" b="1" spc="35" dirty="0">
                <a:solidFill>
                  <a:srgbClr val="3A3A3A"/>
                </a:solidFill>
                <a:latin typeface="Arial"/>
                <a:cs typeface="Arial"/>
              </a:rPr>
              <a:t>an </a:t>
            </a:r>
            <a:r>
              <a:rPr lang="en-US" sz="1450" b="1" spc="10" dirty="0">
                <a:solidFill>
                  <a:srgbClr val="3A3A3A"/>
                </a:solidFill>
                <a:latin typeface="Arial"/>
                <a:cs typeface="Arial"/>
              </a:rPr>
              <a:t>interface </a:t>
            </a:r>
            <a:r>
              <a:rPr lang="en-US" sz="1450" b="1" spc="20" dirty="0">
                <a:solidFill>
                  <a:srgbClr val="3A3A3A"/>
                </a:solidFill>
                <a:latin typeface="Arial"/>
                <a:cs typeface="Arial"/>
              </a:rPr>
              <a:t>between </a:t>
            </a:r>
            <a:r>
              <a:rPr lang="en-US" sz="1450" b="1" spc="5" dirty="0">
                <a:solidFill>
                  <a:srgbClr val="3A3A3A"/>
                </a:solidFill>
                <a:latin typeface="Arial"/>
                <a:cs typeface="Arial"/>
              </a:rPr>
              <a:t>different </a:t>
            </a:r>
            <a:r>
              <a:rPr lang="en-US" sz="1450" b="1" spc="20" dirty="0">
                <a:solidFill>
                  <a:srgbClr val="3A3A3A"/>
                </a:solidFill>
                <a:latin typeface="Arial"/>
                <a:cs typeface="Arial"/>
              </a:rPr>
              <a:t>software </a:t>
            </a:r>
            <a:r>
              <a:rPr lang="en-US" sz="1450" b="1" dirty="0">
                <a:solidFill>
                  <a:srgbClr val="3A3A3A"/>
                </a:solidFill>
                <a:latin typeface="Arial"/>
                <a:cs typeface="Arial"/>
              </a:rPr>
              <a:t>programs </a:t>
            </a:r>
            <a:r>
              <a:rPr lang="en-US" sz="1450" b="1" spc="-15" dirty="0">
                <a:solidFill>
                  <a:srgbClr val="3A3A3A"/>
                </a:solidFill>
                <a:latin typeface="Arial"/>
                <a:cs typeface="Arial"/>
              </a:rPr>
              <a:t>or</a:t>
            </a:r>
            <a:r>
              <a:rPr lang="en-US" sz="1450" b="1" spc="-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lang="en-US" sz="1450" b="1" spc="-30" dirty="0">
                <a:solidFill>
                  <a:srgbClr val="3A3A3A"/>
                </a:solidFill>
                <a:latin typeface="Arial"/>
                <a:cs typeface="Arial"/>
              </a:rPr>
              <a:t>service.</a:t>
            </a:r>
            <a:endParaRPr lang="en-US"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1505159"/>
            <a:ext cx="4281141" cy="235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81" y="1711956"/>
            <a:ext cx="1321435" cy="16363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1450" dirty="0">
                <a:solidFill>
                  <a:srgbClr val="3A3A3A"/>
                </a:solidFill>
                <a:latin typeface="Verdana"/>
                <a:cs typeface="Verdana"/>
              </a:rPr>
              <a:t>SOAP</a:t>
            </a:r>
            <a:endParaRPr sz="1450" dirty="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spcBef>
                <a:spcPts val="171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JSON</a:t>
            </a:r>
            <a:r>
              <a:rPr sz="1450" spc="-2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3A3A3A"/>
                </a:solidFill>
                <a:latin typeface="Verdana"/>
                <a:cs typeface="Verdana"/>
              </a:rPr>
              <a:t>RPC</a:t>
            </a:r>
            <a:endParaRPr sz="1450" dirty="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spcBef>
                <a:spcPts val="171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1450" spc="-20" dirty="0">
                <a:solidFill>
                  <a:srgbClr val="3A3A3A"/>
                </a:solidFill>
                <a:latin typeface="Verdana"/>
                <a:cs typeface="Verdana"/>
              </a:rPr>
              <a:t>XML</a:t>
            </a:r>
            <a:r>
              <a:rPr sz="1450" spc="-229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3A3A3A"/>
                </a:solidFill>
                <a:latin typeface="Verdana"/>
                <a:cs typeface="Verdana"/>
              </a:rPr>
              <a:t>RPC</a:t>
            </a:r>
            <a:endParaRPr sz="1450" dirty="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spcBef>
                <a:spcPts val="171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REST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5526" y="614163"/>
            <a:ext cx="38957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Type </a:t>
            </a:r>
            <a:r>
              <a:rPr spc="-30" dirty="0"/>
              <a:t>of </a:t>
            </a:r>
            <a:r>
              <a:rPr spc="-65" dirty="0"/>
              <a:t>APIs</a:t>
            </a:r>
            <a:r>
              <a:rPr spc="10" dirty="0"/>
              <a:t> </a:t>
            </a:r>
            <a:r>
              <a:rPr spc="-5" dirty="0"/>
              <a:t>:-</a:t>
            </a:r>
          </a:p>
        </p:txBody>
      </p:sp>
      <p:sp>
        <p:nvSpPr>
          <p:cNvPr id="4" name="object 4"/>
          <p:cNvSpPr/>
          <p:nvPr/>
        </p:nvSpPr>
        <p:spPr>
          <a:xfrm>
            <a:off x="2922069" y="2340845"/>
            <a:ext cx="5772488" cy="2500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57" y="1544021"/>
            <a:ext cx="4193540" cy="2658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43560" indent="-420370">
              <a:lnSpc>
                <a:spcPct val="140300"/>
              </a:lnSpc>
              <a:spcBef>
                <a:spcPts val="10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API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testing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testing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that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APIs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and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its 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integration </a:t>
            </a:r>
            <a:r>
              <a:rPr lang="en-US" sz="1450" spc="-30" dirty="0">
                <a:solidFill>
                  <a:srgbClr val="3A3A3A"/>
                </a:solidFill>
                <a:latin typeface="Verdana"/>
                <a:cs typeface="Verdana"/>
              </a:rPr>
              <a:t>with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lang="en-US" sz="1450" spc="-32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5" dirty="0">
                <a:solidFill>
                  <a:srgbClr val="3A3A3A"/>
                </a:solidFill>
                <a:latin typeface="Verdana"/>
                <a:cs typeface="Verdana"/>
              </a:rPr>
              <a:t>services.</a:t>
            </a:r>
            <a:endParaRPr lang="en-US" sz="1450" dirty="0">
              <a:latin typeface="Verdana"/>
              <a:cs typeface="Verdan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r>
              <a:rPr lang="en-US" sz="1450" spc="-150" dirty="0">
                <a:solidFill>
                  <a:srgbClr val="3A3A3A"/>
                </a:solidFill>
                <a:latin typeface="Verdana"/>
                <a:cs typeface="Verdana"/>
              </a:rPr>
              <a:t>It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5" dirty="0">
                <a:solidFill>
                  <a:srgbClr val="3A3A3A"/>
                </a:solidFill>
                <a:latin typeface="Verdana"/>
                <a:cs typeface="Verdana"/>
              </a:rPr>
              <a:t>is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one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5" dirty="0">
                <a:solidFill>
                  <a:srgbClr val="3A3A3A"/>
                </a:solidFill>
                <a:latin typeface="Verdana"/>
                <a:cs typeface="Verdana"/>
              </a:rPr>
              <a:t>most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challenging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types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of</a:t>
            </a:r>
            <a:endParaRPr lang="en-US" sz="1450" dirty="0">
              <a:latin typeface="Verdana"/>
              <a:cs typeface="Verdana"/>
            </a:endParaRPr>
          </a:p>
          <a:p>
            <a:pPr marL="432434" marR="5080">
              <a:lnSpc>
                <a:spcPct val="116399"/>
              </a:lnSpc>
              <a:spcBef>
                <a:spcPts val="420"/>
              </a:spcBef>
            </a:pP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testing </a:t>
            </a:r>
            <a:r>
              <a:rPr lang="en-US" sz="1450" spc="-130" dirty="0">
                <a:solidFill>
                  <a:srgbClr val="3A3A3A"/>
                </a:solidFill>
                <a:latin typeface="Verdana"/>
                <a:cs typeface="Verdana"/>
              </a:rPr>
              <a:t>If </a:t>
            </a:r>
            <a:r>
              <a:rPr lang="en-US" sz="1450" spc="-10" dirty="0">
                <a:solidFill>
                  <a:srgbClr val="3A3A3A"/>
                </a:solidFill>
                <a:latin typeface="Verdana"/>
                <a:cs typeface="Verdana"/>
              </a:rPr>
              <a:t>we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miss the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certain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cases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in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API 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Testing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that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can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0" dirty="0">
                <a:solidFill>
                  <a:srgbClr val="3A3A3A"/>
                </a:solidFill>
                <a:latin typeface="Verdana"/>
                <a:cs typeface="Verdana"/>
              </a:rPr>
              <a:t>cause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5" dirty="0">
                <a:solidFill>
                  <a:srgbClr val="3A3A3A"/>
                </a:solidFill>
                <a:latin typeface="Verdana"/>
                <a:cs typeface="Verdana"/>
              </a:rPr>
              <a:t>a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80" dirty="0">
                <a:solidFill>
                  <a:srgbClr val="3A3A3A"/>
                </a:solidFill>
                <a:latin typeface="Verdana"/>
                <a:cs typeface="Verdana"/>
              </a:rPr>
              <a:t>very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40" dirty="0">
                <a:solidFill>
                  <a:srgbClr val="3A3A3A"/>
                </a:solidFill>
                <a:latin typeface="Verdana"/>
                <a:cs typeface="Verdana"/>
              </a:rPr>
              <a:t>big</a:t>
            </a:r>
            <a:r>
              <a:rPr lang="en-US"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problem</a:t>
            </a:r>
            <a:r>
              <a:rPr lang="en-US" sz="1450" spc="-14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in 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production after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full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integration </a:t>
            </a:r>
            <a:r>
              <a:rPr lang="en-US" sz="1450" spc="-35" dirty="0">
                <a:solidFill>
                  <a:srgbClr val="3A3A3A"/>
                </a:solidFill>
                <a:latin typeface="Verdana"/>
                <a:cs typeface="Verdana"/>
              </a:rPr>
              <a:t>and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it </a:t>
            </a:r>
            <a:r>
              <a:rPr lang="en-US" sz="1450" spc="-25" dirty="0">
                <a:solidFill>
                  <a:srgbClr val="3A3A3A"/>
                </a:solidFill>
                <a:latin typeface="Verdana"/>
                <a:cs typeface="Verdana"/>
              </a:rPr>
              <a:t>will 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hard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to </a:t>
            </a:r>
            <a:r>
              <a:rPr lang="en-US" sz="1450" spc="-55" dirty="0">
                <a:solidFill>
                  <a:srgbClr val="3A3A3A"/>
                </a:solidFill>
                <a:latin typeface="Verdana"/>
                <a:cs typeface="Verdana"/>
              </a:rPr>
              <a:t>debug </a:t>
            </a:r>
            <a:r>
              <a:rPr lang="en-US" sz="1450" spc="-65" dirty="0">
                <a:solidFill>
                  <a:srgbClr val="3A3A3A"/>
                </a:solidFill>
                <a:latin typeface="Verdana"/>
                <a:cs typeface="Verdana"/>
              </a:rPr>
              <a:t>in </a:t>
            </a:r>
            <a:r>
              <a:rPr lang="en-US" sz="1450" spc="-70" dirty="0">
                <a:solidFill>
                  <a:srgbClr val="3A3A3A"/>
                </a:solidFill>
                <a:latin typeface="Verdana"/>
                <a:cs typeface="Verdana"/>
              </a:rPr>
              <a:t>the </a:t>
            </a:r>
            <a:r>
              <a:rPr lang="en-US" sz="1450" spc="-60" dirty="0">
                <a:solidFill>
                  <a:srgbClr val="3A3A3A"/>
                </a:solidFill>
                <a:latin typeface="Verdana"/>
                <a:cs typeface="Verdana"/>
              </a:rPr>
              <a:t>production  </a:t>
            </a:r>
            <a:r>
              <a:rPr lang="en-US" sz="1450" spc="-90" dirty="0">
                <a:solidFill>
                  <a:srgbClr val="3A3A3A"/>
                </a:solidFill>
                <a:latin typeface="Verdana"/>
                <a:cs typeface="Verdana"/>
              </a:rPr>
              <a:t>environment…</a:t>
            </a:r>
            <a:endParaRPr lang="en-US" sz="1450" dirty="0">
              <a:latin typeface="Verdana"/>
              <a:cs typeface="Verdana"/>
            </a:endParaRPr>
          </a:p>
          <a:p>
            <a:pPr marL="432434" marR="543560" indent="-420370">
              <a:lnSpc>
                <a:spcPct val="140300"/>
              </a:lnSpc>
              <a:spcBef>
                <a:spcPts val="100"/>
              </a:spcBef>
              <a:buClr>
                <a:srgbClr val="000000"/>
              </a:buClr>
              <a:buSzPct val="172413"/>
              <a:buFont typeface="Arial"/>
              <a:buChar char="●"/>
              <a:tabLst>
                <a:tab pos="432434" algn="l"/>
                <a:tab pos="433070" algn="l"/>
              </a:tabLst>
            </a:pP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995" y="614163"/>
            <a:ext cx="55657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What </a:t>
            </a:r>
            <a:r>
              <a:rPr spc="-215" dirty="0"/>
              <a:t>is </a:t>
            </a:r>
            <a:r>
              <a:rPr spc="20" dirty="0"/>
              <a:t>API</a:t>
            </a:r>
            <a:r>
              <a:rPr spc="-175" dirty="0"/>
              <a:t> </a:t>
            </a:r>
            <a:r>
              <a:rPr spc="-204" dirty="0"/>
              <a:t>Testing?</a:t>
            </a:r>
          </a:p>
        </p:txBody>
      </p:sp>
      <p:sp>
        <p:nvSpPr>
          <p:cNvPr id="4" name="object 4"/>
          <p:cNvSpPr/>
          <p:nvPr/>
        </p:nvSpPr>
        <p:spPr>
          <a:xfrm>
            <a:off x="4944465" y="1904121"/>
            <a:ext cx="3965391" cy="209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1383" y="0"/>
            <a:ext cx="792598" cy="79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040" y="1755558"/>
            <a:ext cx="723392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 algn="just">
              <a:lnSpc>
                <a:spcPct val="115599"/>
              </a:lnSpc>
              <a:spcBef>
                <a:spcPts val="100"/>
              </a:spcBef>
              <a:buChar char="●"/>
              <a:tabLst>
                <a:tab pos="394970" algn="l"/>
              </a:tabLst>
            </a:pP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Many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of the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services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that we use every day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rely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on hundreds  of </a:t>
            </a:r>
            <a:r>
              <a:rPr sz="2000" spc="-10" dirty="0">
                <a:solidFill>
                  <a:srgbClr val="3A3A3A"/>
                </a:solidFill>
                <a:latin typeface="Arial"/>
                <a:cs typeface="Arial"/>
              </a:rPr>
              <a:t>different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interconnected APIs, if any one of them fails then  the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service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will not</a:t>
            </a:r>
            <a:r>
              <a:rPr sz="2000" spc="-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work.</a:t>
            </a:r>
            <a:endParaRPr sz="2000" dirty="0">
              <a:latin typeface="Arial"/>
              <a:cs typeface="Arial"/>
            </a:endParaRPr>
          </a:p>
          <a:p>
            <a:pPr marL="394335" marR="106680" indent="-382270" algn="just">
              <a:lnSpc>
                <a:spcPct val="115599"/>
              </a:lnSpc>
              <a:buChar char="●"/>
              <a:tabLst>
                <a:tab pos="394970" algn="l"/>
              </a:tabLst>
            </a:pP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Right </a:t>
            </a:r>
            <a:r>
              <a:rPr sz="2000" spc="-35" dirty="0">
                <a:solidFill>
                  <a:srgbClr val="3A3A3A"/>
                </a:solidFill>
                <a:latin typeface="Arial"/>
                <a:cs typeface="Arial"/>
              </a:rPr>
              <a:t>now,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Internet uses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millions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of APIs and they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should</a:t>
            </a:r>
            <a:r>
              <a:rPr sz="2000" spc="-1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be  tested</a:t>
            </a:r>
            <a:r>
              <a:rPr sz="2000" spc="-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A3A3A"/>
                </a:solidFill>
                <a:latin typeface="Arial"/>
                <a:cs typeface="Arial"/>
              </a:rPr>
              <a:t>thoroughly.</a:t>
            </a:r>
            <a:endParaRPr sz="2000" dirty="0">
              <a:latin typeface="Arial"/>
              <a:cs typeface="Arial"/>
            </a:endParaRPr>
          </a:p>
          <a:p>
            <a:pPr marL="394335" indent="-382270" algn="just">
              <a:lnSpc>
                <a:spcPct val="100000"/>
              </a:lnSpc>
              <a:spcBef>
                <a:spcPts val="375"/>
              </a:spcBef>
              <a:buChar char="●"/>
              <a:tabLst>
                <a:tab pos="394970" algn="l"/>
              </a:tabLst>
            </a:pP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Developers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make mistake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and they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buggy</a:t>
            </a:r>
            <a:r>
              <a:rPr sz="2000" spc="-17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APIs…</a:t>
            </a:r>
            <a:endParaRPr sz="2000" dirty="0">
              <a:latin typeface="Arial"/>
              <a:cs typeface="Arial"/>
            </a:endParaRPr>
          </a:p>
          <a:p>
            <a:pPr marL="394335" marR="349250" indent="-382270" algn="just">
              <a:lnSpc>
                <a:spcPct val="115599"/>
              </a:lnSpc>
              <a:buChar char="●"/>
              <a:tabLst>
                <a:tab pos="394970" algn="l"/>
              </a:tabLst>
            </a:pPr>
            <a:r>
              <a:rPr sz="2000" spc="-20" dirty="0">
                <a:solidFill>
                  <a:srgbClr val="3A3A3A"/>
                </a:solidFill>
                <a:latin typeface="Arial"/>
                <a:cs typeface="Arial"/>
              </a:rPr>
              <a:t>Validation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of APIs is </a:t>
            </a:r>
            <a:r>
              <a:rPr sz="2000" dirty="0">
                <a:solidFill>
                  <a:srgbClr val="3A3A3A"/>
                </a:solidFill>
                <a:latin typeface="Arial"/>
                <a:cs typeface="Arial"/>
              </a:rPr>
              <a:t>very </a:t>
            </a:r>
            <a:r>
              <a:rPr sz="2000" spc="-5" dirty="0">
                <a:solidFill>
                  <a:srgbClr val="3A3A3A"/>
                </a:solidFill>
                <a:latin typeface="Arial"/>
                <a:cs typeface="Arial"/>
              </a:rPr>
              <a:t>important which are going live to  production.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1832" y="617719"/>
            <a:ext cx="85236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95" dirty="0"/>
              <a:t>W</a:t>
            </a:r>
            <a:r>
              <a:rPr sz="3800" u="heavy" spc="195" dirty="0">
                <a:uFill>
                  <a:solidFill>
                    <a:srgbClr val="EB5600"/>
                  </a:solidFill>
                </a:uFill>
              </a:rPr>
              <a:t>hy</a:t>
            </a:r>
            <a:r>
              <a:rPr sz="3800" spc="195" dirty="0"/>
              <a:t> </a:t>
            </a:r>
            <a:r>
              <a:rPr sz="3800" spc="-140" dirty="0"/>
              <a:t>you </a:t>
            </a:r>
            <a:r>
              <a:rPr sz="3800" spc="-130" dirty="0"/>
              <a:t>should </a:t>
            </a:r>
            <a:r>
              <a:rPr sz="3800" spc="-20" dirty="0"/>
              <a:t>perform </a:t>
            </a:r>
            <a:r>
              <a:rPr sz="3800" spc="20" dirty="0"/>
              <a:t>API</a:t>
            </a:r>
            <a:r>
              <a:rPr sz="3800" spc="-75" dirty="0"/>
              <a:t> </a:t>
            </a:r>
            <a:r>
              <a:rPr sz="3800" spc="-175" dirty="0"/>
              <a:t>Testing?</a:t>
            </a:r>
            <a:endParaRPr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116205" indent="-397510">
              <a:lnSpc>
                <a:spcPct val="113599"/>
              </a:lnSpc>
              <a:spcBef>
                <a:spcPts val="100"/>
              </a:spcBef>
              <a:buChar char="●"/>
              <a:tabLst>
                <a:tab pos="441959" algn="l"/>
                <a:tab pos="442595" algn="l"/>
              </a:tabLst>
            </a:pPr>
            <a:r>
              <a:rPr sz="2200" spc="-25" dirty="0">
                <a:latin typeface="Arial"/>
                <a:cs typeface="Arial"/>
              </a:rPr>
              <a:t>Validate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keys </a:t>
            </a:r>
            <a:r>
              <a:rPr sz="2200" spc="-5" dirty="0">
                <a:latin typeface="Arial"/>
                <a:cs typeface="Arial"/>
              </a:rPr>
              <a:t>with the </a:t>
            </a:r>
            <a:r>
              <a:rPr sz="2200" dirty="0">
                <a:latin typeface="Arial"/>
                <a:cs typeface="Arial"/>
              </a:rPr>
              <a:t>Min.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Max range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APIs  </a:t>
            </a:r>
            <a:r>
              <a:rPr sz="2200" dirty="0">
                <a:latin typeface="Arial"/>
                <a:cs typeface="Arial"/>
              </a:rPr>
              <a:t>(e.g maximum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minimum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length)</a:t>
            </a:r>
            <a:endParaRPr sz="2200" dirty="0">
              <a:latin typeface="Arial"/>
              <a:cs typeface="Arial"/>
            </a:endParaRPr>
          </a:p>
          <a:p>
            <a:pPr marL="441959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41959" algn="l"/>
                <a:tab pos="442595" algn="l"/>
              </a:tabLst>
            </a:pPr>
            <a:r>
              <a:rPr sz="2200" spc="-5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test </a:t>
            </a:r>
            <a:r>
              <a:rPr sz="2200" dirty="0">
                <a:latin typeface="Arial"/>
                <a:cs typeface="Arial"/>
              </a:rPr>
              <a:t>case </a:t>
            </a:r>
            <a:r>
              <a:rPr sz="2200" spc="-5" dirty="0">
                <a:latin typeface="Arial"/>
                <a:cs typeface="Arial"/>
              </a:rPr>
              <a:t>to do XML, </a:t>
            </a:r>
            <a:r>
              <a:rPr sz="2200" dirty="0">
                <a:latin typeface="Arial"/>
                <a:cs typeface="Arial"/>
              </a:rPr>
              <a:t>JSON </a:t>
            </a:r>
            <a:r>
              <a:rPr sz="2200" spc="-5" dirty="0">
                <a:latin typeface="Arial"/>
                <a:cs typeface="Arial"/>
              </a:rPr>
              <a:t>Schema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validation.</a:t>
            </a:r>
          </a:p>
          <a:p>
            <a:pPr marL="441959" marR="681355" indent="-397510">
              <a:lnSpc>
                <a:spcPct val="113599"/>
              </a:lnSpc>
              <a:buChar char="●"/>
              <a:tabLst>
                <a:tab pos="441959" algn="l"/>
                <a:tab pos="442595" algn="l"/>
              </a:tabLst>
            </a:pPr>
            <a:r>
              <a:rPr sz="2200" spc="-5" dirty="0">
                <a:latin typeface="Arial"/>
                <a:cs typeface="Arial"/>
              </a:rPr>
              <a:t>Keys </a:t>
            </a:r>
            <a:r>
              <a:rPr sz="2200" dirty="0">
                <a:latin typeface="Arial"/>
                <a:cs typeface="Arial"/>
              </a:rPr>
              <a:t>verification. </a:t>
            </a:r>
            <a:r>
              <a:rPr sz="2200" spc="-5" dirty="0">
                <a:latin typeface="Arial"/>
                <a:cs typeface="Arial"/>
              </a:rPr>
              <a:t>If we have </a:t>
            </a:r>
            <a:r>
              <a:rPr sz="2200" dirty="0">
                <a:latin typeface="Arial"/>
                <a:cs typeface="Arial"/>
              </a:rPr>
              <a:t>JSON, </a:t>
            </a:r>
            <a:r>
              <a:rPr sz="2200" spc="-5" dirty="0">
                <a:latin typeface="Arial"/>
                <a:cs typeface="Arial"/>
              </a:rPr>
              <a:t>XML APIs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  </a:t>
            </a:r>
            <a:r>
              <a:rPr sz="2200" dirty="0">
                <a:latin typeface="Arial"/>
                <a:cs typeface="Arial"/>
              </a:rPr>
              <a:t>should verify </a:t>
            </a:r>
            <a:r>
              <a:rPr sz="2200" spc="-15" dirty="0">
                <a:latin typeface="Arial"/>
                <a:cs typeface="Arial"/>
              </a:rPr>
              <a:t>it’s </a:t>
            </a:r>
            <a:r>
              <a:rPr sz="2200" spc="-5" dirty="0">
                <a:latin typeface="Arial"/>
                <a:cs typeface="Arial"/>
              </a:rPr>
              <a:t>that all the </a:t>
            </a:r>
            <a:r>
              <a:rPr sz="2200" dirty="0">
                <a:latin typeface="Arial"/>
                <a:cs typeface="Arial"/>
              </a:rPr>
              <a:t>keys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coming.</a:t>
            </a:r>
          </a:p>
          <a:p>
            <a:pPr marL="441959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41959" algn="l"/>
                <a:tab pos="442595" algn="l"/>
              </a:tabLst>
            </a:pPr>
            <a:r>
              <a:rPr sz="2200" spc="-25" dirty="0">
                <a:latin typeface="Arial"/>
                <a:cs typeface="Arial"/>
              </a:rPr>
              <a:t>Verify </a:t>
            </a:r>
            <a:r>
              <a:rPr sz="2200" spc="-5" dirty="0">
                <a:latin typeface="Arial"/>
                <a:cs typeface="Arial"/>
              </a:rPr>
              <a:t>that how the APIs error </a:t>
            </a:r>
            <a:r>
              <a:rPr sz="2200" dirty="0">
                <a:latin typeface="Arial"/>
                <a:cs typeface="Arial"/>
              </a:rPr>
              <a:t>codes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handled.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8070" y="619243"/>
            <a:ext cx="5891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80" dirty="0"/>
              <a:t>What </a:t>
            </a:r>
            <a:r>
              <a:rPr sz="3500" dirty="0"/>
              <a:t>to </a:t>
            </a:r>
            <a:r>
              <a:rPr sz="3500" spc="-125" dirty="0"/>
              <a:t>Test </a:t>
            </a:r>
            <a:r>
              <a:rPr sz="3500" spc="-90" dirty="0"/>
              <a:t>in </a:t>
            </a:r>
            <a:r>
              <a:rPr sz="3500" spc="15" dirty="0"/>
              <a:t>API</a:t>
            </a:r>
            <a:r>
              <a:rPr sz="3500" spc="-145" dirty="0"/>
              <a:t> </a:t>
            </a:r>
            <a:r>
              <a:rPr sz="3500" spc="-160" dirty="0"/>
              <a:t>Testing?</a:t>
            </a:r>
            <a:endParaRPr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698" y="1505159"/>
            <a:ext cx="421640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5" dirty="0">
                <a:solidFill>
                  <a:srgbClr val="3A3A3A"/>
                </a:solidFill>
                <a:latin typeface="Arial"/>
                <a:cs typeface="Arial"/>
              </a:rPr>
              <a:t>SOAP </a:t>
            </a:r>
            <a:r>
              <a:rPr sz="1450" b="1" spc="-10" dirty="0">
                <a:solidFill>
                  <a:srgbClr val="3A3A3A"/>
                </a:solidFill>
                <a:latin typeface="Arial"/>
                <a:cs typeface="Arial"/>
              </a:rPr>
              <a:t>(Simple </a:t>
            </a:r>
            <a:r>
              <a:rPr sz="1450" b="1" spc="-5" dirty="0">
                <a:solidFill>
                  <a:srgbClr val="3A3A3A"/>
                </a:solidFill>
                <a:latin typeface="Arial"/>
                <a:cs typeface="Arial"/>
              </a:rPr>
              <a:t>Object </a:t>
            </a:r>
            <a:r>
              <a:rPr sz="1450" b="1" spc="-50" dirty="0">
                <a:solidFill>
                  <a:srgbClr val="3A3A3A"/>
                </a:solidFill>
                <a:latin typeface="Arial"/>
                <a:cs typeface="Arial"/>
              </a:rPr>
              <a:t>Access</a:t>
            </a:r>
            <a:r>
              <a:rPr sz="1450" b="1" spc="-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1450" b="1" spc="-15" dirty="0">
                <a:solidFill>
                  <a:srgbClr val="3A3A3A"/>
                </a:solidFill>
                <a:latin typeface="Arial"/>
                <a:cs typeface="Arial"/>
              </a:rPr>
              <a:t>Protocol)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16399"/>
              </a:lnSpc>
              <a:spcBef>
                <a:spcPts val="1500"/>
              </a:spcBef>
            </a:pPr>
            <a:r>
              <a:rPr sz="1450" spc="-150" dirty="0">
                <a:solidFill>
                  <a:srgbClr val="3A3A3A"/>
                </a:solidFill>
                <a:latin typeface="Verdana"/>
                <a:cs typeface="Verdana"/>
              </a:rPr>
              <a:t>It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is </a:t>
            </a:r>
            <a:r>
              <a:rPr sz="1450" spc="-5" dirty="0">
                <a:solidFill>
                  <a:srgbClr val="3A3A3A"/>
                </a:solidFill>
                <a:latin typeface="Verdana"/>
                <a:cs typeface="Verdana"/>
              </a:rPr>
              <a:t>a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messaging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protocol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 </a:t>
            </a:r>
            <a:r>
              <a:rPr sz="1450" spc="-25" dirty="0">
                <a:solidFill>
                  <a:srgbClr val="3A3A3A"/>
                </a:solidFill>
                <a:latin typeface="Verdana"/>
                <a:cs typeface="Verdana"/>
              </a:rPr>
              <a:t>allows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programs 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that </a:t>
            </a:r>
            <a:r>
              <a:rPr sz="1450" spc="-85" dirty="0">
                <a:solidFill>
                  <a:srgbClr val="3A3A3A"/>
                </a:solidFill>
                <a:latin typeface="Verdana"/>
                <a:cs typeface="Verdana"/>
              </a:rPr>
              <a:t>run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on </a:t>
            </a:r>
            <a:r>
              <a:rPr sz="1450" spc="-45" dirty="0">
                <a:solidFill>
                  <a:srgbClr val="3A3A3A"/>
                </a:solidFill>
                <a:latin typeface="Verdana"/>
                <a:cs typeface="Verdana"/>
              </a:rPr>
              <a:t>disparate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operating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systems or 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services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3A3A3A"/>
                </a:solidFill>
                <a:latin typeface="Verdana"/>
                <a:cs typeface="Verdana"/>
              </a:rPr>
              <a:t>like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frontend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5" dirty="0">
                <a:solidFill>
                  <a:srgbClr val="3A3A3A"/>
                </a:solidFill>
                <a:latin typeface="Verdana"/>
                <a:cs typeface="Verdana"/>
              </a:rPr>
              <a:t>or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backend</a:t>
            </a:r>
            <a:r>
              <a:rPr sz="1450" spc="-13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to</a:t>
            </a:r>
            <a:r>
              <a:rPr sz="1450" spc="-130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communicate 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using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Hypertext </a:t>
            </a:r>
            <a:r>
              <a:rPr sz="1450" spc="-70" dirty="0">
                <a:solidFill>
                  <a:srgbClr val="3A3A3A"/>
                </a:solidFill>
                <a:latin typeface="Verdana"/>
                <a:cs typeface="Verdana"/>
              </a:rPr>
              <a:t>Transfer </a:t>
            </a:r>
            <a:r>
              <a:rPr sz="1450" spc="-50" dirty="0">
                <a:solidFill>
                  <a:srgbClr val="3A3A3A"/>
                </a:solidFill>
                <a:latin typeface="Verdana"/>
                <a:cs typeface="Verdana"/>
              </a:rPr>
              <a:t>Protocol </a:t>
            </a:r>
            <a:r>
              <a:rPr sz="1450" spc="-60" dirty="0">
                <a:solidFill>
                  <a:srgbClr val="3A3A3A"/>
                </a:solidFill>
                <a:latin typeface="Verdana"/>
                <a:cs typeface="Verdana"/>
              </a:rPr>
              <a:t>(HTTP) </a:t>
            </a:r>
            <a:r>
              <a:rPr sz="1450" spc="-35" dirty="0">
                <a:solidFill>
                  <a:srgbClr val="3A3A3A"/>
                </a:solidFill>
                <a:latin typeface="Verdana"/>
                <a:cs typeface="Verdana"/>
              </a:rPr>
              <a:t>and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its  </a:t>
            </a:r>
            <a:r>
              <a:rPr sz="1450" spc="-65" dirty="0">
                <a:solidFill>
                  <a:srgbClr val="3A3A3A"/>
                </a:solidFill>
                <a:latin typeface="Verdana"/>
                <a:cs typeface="Verdana"/>
              </a:rPr>
              <a:t>Extensible </a:t>
            </a:r>
            <a:r>
              <a:rPr sz="1450" spc="-55" dirty="0">
                <a:solidFill>
                  <a:srgbClr val="3A3A3A"/>
                </a:solidFill>
                <a:latin typeface="Verdana"/>
                <a:cs typeface="Verdana"/>
              </a:rPr>
              <a:t>Markup </a:t>
            </a:r>
            <a:r>
              <a:rPr sz="1450" spc="-40" dirty="0">
                <a:solidFill>
                  <a:srgbClr val="3A3A3A"/>
                </a:solidFill>
                <a:latin typeface="Verdana"/>
                <a:cs typeface="Verdana"/>
              </a:rPr>
              <a:t>Language</a:t>
            </a:r>
            <a:r>
              <a:rPr sz="1450" spc="-285" dirty="0">
                <a:solidFill>
                  <a:srgbClr val="3A3A3A"/>
                </a:solidFill>
                <a:latin typeface="Verdana"/>
                <a:cs typeface="Verdana"/>
              </a:rPr>
              <a:t> </a:t>
            </a:r>
            <a:r>
              <a:rPr sz="1450" spc="-110" dirty="0">
                <a:solidFill>
                  <a:srgbClr val="3A3A3A"/>
                </a:solidFill>
                <a:latin typeface="Verdana"/>
                <a:cs typeface="Verdana"/>
              </a:rPr>
              <a:t>(XML).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2940" y="614163"/>
            <a:ext cx="41389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What </a:t>
            </a:r>
            <a:r>
              <a:rPr spc="-215" dirty="0"/>
              <a:t>is</a:t>
            </a:r>
            <a:r>
              <a:rPr spc="-375" dirty="0"/>
              <a:t> </a:t>
            </a:r>
            <a:r>
              <a:rPr spc="-165" dirty="0"/>
              <a:t>SOAP?</a:t>
            </a:r>
          </a:p>
        </p:txBody>
      </p:sp>
      <p:sp>
        <p:nvSpPr>
          <p:cNvPr id="4" name="object 4"/>
          <p:cNvSpPr/>
          <p:nvPr/>
        </p:nvSpPr>
        <p:spPr>
          <a:xfrm>
            <a:off x="5133198" y="1657521"/>
            <a:ext cx="3552756" cy="29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500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861</Words>
  <Application>Microsoft Office PowerPoint</Application>
  <PresentationFormat>On-screen Show (16:9)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Office Theme</vt:lpstr>
      <vt:lpstr>What you'll learn..</vt:lpstr>
      <vt:lpstr>In this Tutorial...</vt:lpstr>
      <vt:lpstr>What is an API?</vt:lpstr>
      <vt:lpstr>What is an API?</vt:lpstr>
      <vt:lpstr>Type of APIs :-</vt:lpstr>
      <vt:lpstr>What is API Testing?</vt:lpstr>
      <vt:lpstr>Why you should perform API Testing?</vt:lpstr>
      <vt:lpstr>What to Test in API Testing?</vt:lpstr>
      <vt:lpstr>What is SOAP?</vt:lpstr>
      <vt:lpstr>What is REST?</vt:lpstr>
      <vt:lpstr>SOAP vs REST</vt:lpstr>
      <vt:lpstr>Who Users REST APIs</vt:lpstr>
      <vt:lpstr>REST Constraints Explained. - Uniform Interface</vt:lpstr>
      <vt:lpstr>REST Constraints Explained. - Stateless</vt:lpstr>
      <vt:lpstr>REST Constraints Explained. - Cacheable</vt:lpstr>
      <vt:lpstr>REST Constraints Explained. - Client-Server</vt:lpstr>
      <vt:lpstr>PowerPoint Presentation</vt:lpstr>
      <vt:lpstr>REST Constraints Explained. - Code on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 Using Postman</dc:title>
  <cp:lastModifiedBy>Vidya Shri.</cp:lastModifiedBy>
  <cp:revision>2</cp:revision>
  <dcterms:created xsi:type="dcterms:W3CDTF">2021-03-12T07:14:19Z</dcterms:created>
  <dcterms:modified xsi:type="dcterms:W3CDTF">2021-03-12T07:30:55Z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2021-03-12T00:00:00Z</vt:filetime>
  </property>
</Properties>
</file>