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23" r:id="rId2"/>
    <p:sldId id="873" r:id="rId3"/>
    <p:sldId id="898" r:id="rId4"/>
    <p:sldId id="900" r:id="rId5"/>
    <p:sldId id="899" r:id="rId6"/>
    <p:sldId id="879" r:id="rId7"/>
    <p:sldId id="880" r:id="rId8"/>
    <p:sldId id="901" r:id="rId9"/>
    <p:sldId id="902" r:id="rId10"/>
    <p:sldId id="9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58A8D1"/>
    <a:srgbClr val="FF9966"/>
    <a:srgbClr val="366E9E"/>
    <a:srgbClr val="43B02A"/>
    <a:srgbClr val="DD0031"/>
    <a:srgbClr val="24847D"/>
    <a:srgbClr val="83919D"/>
    <a:srgbClr val="FD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selenium/docs/api/dotnet/html/M_OpenQA_Selenium_Interactions_Actions_Click_1.htm" TargetMode="External"/><Relationship Id="rId2" Type="http://schemas.openxmlformats.org/officeDocument/2006/relationships/hyperlink" Target="https://www.selenium.dev/selenium/docs/api/dotnet/html/M_OpenQA_Selenium_Interactions_Actions_Click.htm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selenium.dev/selenium/docs/api/dotnet/html/M_OpenQA_Selenium_Interactions_Actions_ClickAndHold_1.htm" TargetMode="External"/><Relationship Id="rId4" Type="http://schemas.openxmlformats.org/officeDocument/2006/relationships/hyperlink" Target="https://www.selenium.dev/selenium/docs/api/dotnet/html/M_OpenQA_Selenium_Interactions_Actions_ClickAndHold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selenium/docs/api/dotnet/html/M_OpenQA_Selenium_Interactions_Actions_DragAndDrop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79" y="2440860"/>
            <a:ext cx="5181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Advanced User Interactions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AA962-8ECB-8E1F-8B6C-88CC49532420}"/>
              </a:ext>
            </a:extLst>
          </p:cNvPr>
          <p:cNvSpPr txBox="1"/>
          <p:nvPr/>
        </p:nvSpPr>
        <p:spPr>
          <a:xfrm>
            <a:off x="1322853" y="1709586"/>
            <a:ext cx="83567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smtClean="0">
                <a:cs typeface="Calibri"/>
              </a:rPr>
              <a:t>AUI -&gt;Advanced user interactions –Mouse and Keyboard events</a:t>
            </a:r>
            <a:endParaRPr lang="en-GB" sz="2400" dirty="0" smtClean="0">
              <a:cs typeface="Calibri"/>
            </a:endParaRPr>
          </a:p>
        </p:txBody>
      </p:sp>
      <p:pic>
        <p:nvPicPr>
          <p:cNvPr id="7" name="Picture 4" descr="Shape&#10;&#10;Description automatically generated">
            <a:extLst>
              <a:ext uri="{FF2B5EF4-FFF2-40B4-BE49-F238E27FC236}">
                <a16:creationId xmlns:a16="http://schemas.microsoft.com/office/drawing/2014/main" id="{54D910C0-0B07-C8C6-F3C5-F3643425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5" y="1681881"/>
            <a:ext cx="498896" cy="489370"/>
          </a:xfrm>
          <a:prstGeom prst="rect">
            <a:avLst/>
          </a:prstGeom>
        </p:spPr>
      </p:pic>
      <p:pic>
        <p:nvPicPr>
          <p:cNvPr id="8" name="Picture 6" descr="Shape&#10;&#10;Description automatically generated">
            <a:extLst>
              <a:ext uri="{FF2B5EF4-FFF2-40B4-BE49-F238E27FC236}">
                <a16:creationId xmlns:a16="http://schemas.microsoft.com/office/drawing/2014/main" id="{A59A367D-0557-7B5C-6FD5-1FA0CC1E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5" y="2600317"/>
            <a:ext cx="498895" cy="4893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22853" y="2614169"/>
            <a:ext cx="9427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Actions class  </a:t>
            </a:r>
            <a:r>
              <a:rPr lang="en-US" sz="2400" dirty="0" smtClean="0">
                <a:sym typeface="Wingdings" panose="05000000000000000000" pitchFamily="2" charset="2"/>
              </a:rPr>
              <a:t>support class in selenium to interact with web elements using mouse and keyboard like drag and drop, hover ,double click..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47" y="2882171"/>
            <a:ext cx="9874147" cy="862133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48" y="3744305"/>
            <a:ext cx="7731837" cy="786416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47" y="4517837"/>
            <a:ext cx="6464741" cy="750843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5" y="1992890"/>
            <a:ext cx="584693" cy="1759179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082834"/>
            <a:ext cx="584689" cy="1435002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504623"/>
            <a:ext cx="584693" cy="1141794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435" y="3613937"/>
            <a:ext cx="6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0" y="2913794"/>
            <a:ext cx="99655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</a:t>
            </a:r>
            <a:r>
              <a:rPr lang="en-US" sz="1600" b="1" dirty="0" smtClean="0">
                <a:solidFill>
                  <a:srgbClr val="FFFFFF"/>
                </a:solidFill>
              </a:rPr>
              <a:t>is AUI?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make a </a:t>
            </a:r>
            <a:r>
              <a:rPr lang="en-US" dirty="0">
                <a:solidFill>
                  <a:schemeClr val="bg1"/>
                </a:solidFill>
              </a:rPr>
              <a:t>direct interaction with the web element in order to access the complex user gestures.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93931" y="3271250"/>
            <a:ext cx="22474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 </a:t>
            </a:r>
            <a:endParaRPr lang="id-ID" sz="14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444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Why do we need to use it?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3931" y="3986787"/>
            <a:ext cx="5717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sz="1600" b="0" dirty="0" smtClean="0">
                <a:solidFill>
                  <a:schemeClr val="bg1"/>
                </a:solidFill>
                <a:effectLst/>
              </a:rPr>
              <a:t>To  handle mouse and keyboard events during automation</a:t>
            </a:r>
            <a:endParaRPr lang="en-IN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1" y="4504623"/>
            <a:ext cx="617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How to handle AUI?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By instantiating the actions class to access the methods for performing AUI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3931" y="4762174"/>
            <a:ext cx="23115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More about Actions class..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404" y="889709"/>
            <a:ext cx="7692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To perform Mouse events like Mouse hover, Drag and drop, scroll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 with keyboard events like control, shift and Alt keys.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handle theses, Selenium’s interaction provides a special class –Actions Class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 class provides to build sequence of action to be performed.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en-US" altLang="en-US" b="1" dirty="0">
              <a:solidFill>
                <a:srgbClr val="353833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514" y="11756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2047" y="2774269"/>
            <a:ext cx="947492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endParaRPr lang="en-US" sz="24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   Actions act=new Actions (driver)</a:t>
            </a:r>
            <a:endParaRPr lang="en-US" sz="2400" dirty="0"/>
          </a:p>
          <a:p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	 </a:t>
            </a:r>
            <a:r>
              <a:rPr lang="en-US" sz="2400" dirty="0" smtClean="0"/>
              <a:t>		webdriver </a:t>
            </a:r>
            <a:r>
              <a:rPr lang="en-US" sz="2400" dirty="0"/>
              <a:t>must be passed as argument</a:t>
            </a:r>
            <a:r>
              <a:rPr lang="en-US" sz="2400" b="1" dirty="0"/>
              <a:t> </a:t>
            </a:r>
            <a:endParaRPr lang="en-US" sz="2400" dirty="0" smtClean="0"/>
          </a:p>
          <a:p>
            <a:r>
              <a:rPr lang="en-US" sz="2400" dirty="0"/>
              <a:t>			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ea typeface="Calibri" panose="020F0502020204030204" pitchFamily="34" charset="0"/>
                <a:cs typeface="Mangal"/>
              </a:rPr>
              <a:t> </a:t>
            </a:r>
            <a:r>
              <a:rPr lang="en-US" altLang="en-US" sz="2400" b="1" dirty="0" smtClean="0">
                <a:solidFill>
                  <a:srgbClr val="3538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altLang="en-US" sz="2400" b="1" dirty="0" err="1">
                <a:solidFill>
                  <a:srgbClr val="3538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org.openqa.selenium.interactions.Actions</a:t>
            </a:r>
            <a:r>
              <a:rPr lang="en-US" altLang="en-US" sz="2400" b="1" dirty="0">
                <a:solidFill>
                  <a:srgbClr val="3538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20110" y="4242067"/>
            <a:ext cx="776514" cy="112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297714" y="4186432"/>
            <a:ext cx="351628" cy="342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AUI?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2047" y="1291549"/>
            <a:ext cx="8560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Actions class is an API which uses low level interface (Action) to give input in the web browsers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7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Methods </a:t>
            </a:r>
            <a:r>
              <a:rPr lang="en-US" sz="3600" dirty="0" smtClean="0"/>
              <a:t>to handle mouse events: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45311" y="1203318"/>
            <a:ext cx="1134594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sz="2000" dirty="0" smtClean="0"/>
          </a:p>
          <a:p>
            <a:r>
              <a:rPr lang="en-US" sz="2000" b="1" dirty="0" smtClean="0">
                <a:hlinkClick r:id="rId2"/>
              </a:rPr>
              <a:t>Click</a:t>
            </a:r>
            <a:r>
              <a:rPr lang="en-US" sz="2000" b="1" dirty="0">
                <a:hlinkClick r:id="rId2"/>
              </a:rPr>
              <a:t>()</a:t>
            </a:r>
            <a:r>
              <a:rPr lang="en-US" sz="2000" b="1" dirty="0"/>
              <a:t> –click the current co-ordinates of the mouse </a:t>
            </a:r>
            <a:r>
              <a:rPr lang="en-US" sz="2000" b="1" dirty="0" smtClean="0"/>
              <a:t>pointer</a:t>
            </a:r>
          </a:p>
          <a:p>
            <a:endParaRPr lang="en-US" sz="2000" dirty="0"/>
          </a:p>
          <a:p>
            <a:r>
              <a:rPr lang="en-US" sz="2000" b="1" dirty="0">
                <a:hlinkClick r:id="rId3"/>
              </a:rPr>
              <a:t>Click(WebElement)</a:t>
            </a:r>
            <a:r>
              <a:rPr lang="en-US" sz="2000" dirty="0"/>
              <a:t>- </a:t>
            </a:r>
            <a:r>
              <a:rPr lang="en-US" sz="2000" b="1" dirty="0"/>
              <a:t>clicks the specified web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hlinkClick r:id="rId4"/>
              </a:rPr>
              <a:t>clickAndHold</a:t>
            </a:r>
            <a:r>
              <a:rPr lang="en-US" sz="2000" b="1" dirty="0">
                <a:hlinkClick r:id="rId4"/>
              </a:rPr>
              <a:t>()</a:t>
            </a:r>
            <a:r>
              <a:rPr lang="en-US" sz="2000" b="1" dirty="0"/>
              <a:t> –Click and hold mouse button at the specified pointer co-ordinates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hlinkClick r:id="rId5"/>
              </a:rPr>
              <a:t>ClickAndHold</a:t>
            </a:r>
            <a:r>
              <a:rPr lang="en-US" sz="2000" b="1" dirty="0">
                <a:hlinkClick r:id="rId5"/>
              </a:rPr>
              <a:t>(</a:t>
            </a:r>
            <a:r>
              <a:rPr lang="en-US" sz="2000" b="1" dirty="0" err="1">
                <a:hlinkClick r:id="rId5"/>
              </a:rPr>
              <a:t>IWebElement</a:t>
            </a:r>
            <a:r>
              <a:rPr lang="en-US" sz="2000" dirty="0">
                <a:hlinkClick r:id="rId5"/>
              </a:rPr>
              <a:t>)</a:t>
            </a:r>
            <a:r>
              <a:rPr lang="en-US" sz="2000" dirty="0"/>
              <a:t> – </a:t>
            </a:r>
            <a:r>
              <a:rPr lang="en-US" sz="2000" b="1" dirty="0"/>
              <a:t>Click and hold the mouse button at the identified web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/>
                </a:solidFill>
              </a:rPr>
              <a:t>ContextClick() </a:t>
            </a:r>
            <a:r>
              <a:rPr lang="en-US" sz="2000" b="1" dirty="0"/>
              <a:t>– to enable the right </a:t>
            </a:r>
            <a:r>
              <a:rPr lang="en-US" sz="2000" b="1" dirty="0" smtClean="0"/>
              <a:t>click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/>
                </a:solidFill>
              </a:rPr>
              <a:t>contextClick(WebElement)</a:t>
            </a:r>
            <a:r>
              <a:rPr lang="en-US" sz="2000" b="1" dirty="0"/>
              <a:t> – to enable the right click at the identified web Element</a:t>
            </a:r>
            <a:r>
              <a:rPr lang="en-US" sz="2000" b="1" dirty="0" smtClean="0"/>
              <a:t>. 	</a:t>
            </a:r>
            <a:r>
              <a:rPr lang="en-US" b="1" dirty="0" smtClean="0"/>
              <a:t>													</a:t>
            </a:r>
            <a:r>
              <a:rPr lang="en-US" sz="2400" b="1" dirty="0" smtClean="0">
                <a:solidFill>
                  <a:srgbClr val="FF0000"/>
                </a:solidFill>
              </a:rPr>
              <a:t>Contd..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Contd..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709" y="892379"/>
            <a:ext cx="100119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doubleClick</a:t>
            </a:r>
            <a:r>
              <a:rPr lang="en-US" sz="2000" b="1" dirty="0">
                <a:solidFill>
                  <a:schemeClr val="accent6"/>
                </a:solidFill>
              </a:rPr>
              <a:t>() </a:t>
            </a:r>
            <a:r>
              <a:rPr lang="en-US" sz="2000" b="1" dirty="0"/>
              <a:t>– helps to double click the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</a:rPr>
              <a:t>doubleClick</a:t>
            </a:r>
            <a:r>
              <a:rPr lang="en-US" sz="2000" b="1" dirty="0">
                <a:solidFill>
                  <a:schemeClr val="accent6"/>
                </a:solidFill>
              </a:rPr>
              <a:t>(WebElement target) </a:t>
            </a:r>
            <a:r>
              <a:rPr lang="en-US" sz="2000" b="1" dirty="0"/>
              <a:t>–  to double click at the middle of the identified web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hlinkClick r:id="rId3"/>
              </a:rPr>
              <a:t>dragAndDrop</a:t>
            </a:r>
            <a:r>
              <a:rPr lang="en-US" sz="2000" b="1" dirty="0">
                <a:solidFill>
                  <a:schemeClr val="accent6"/>
                </a:solidFill>
              </a:rPr>
              <a:t>(WebElement source, WebElement target)</a:t>
            </a:r>
            <a:r>
              <a:rPr lang="en-US" sz="2000" b="1" dirty="0"/>
              <a:t> – to click and hold the element(moves) from one location to other location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  <a:hlinkClick r:id="rId3"/>
              </a:rPr>
              <a:t>dragAndDrop</a:t>
            </a:r>
            <a:r>
              <a:rPr lang="en-US" sz="2000" b="1" dirty="0" err="1">
                <a:solidFill>
                  <a:schemeClr val="accent6"/>
                </a:solidFill>
              </a:rPr>
              <a:t>by</a:t>
            </a:r>
            <a:r>
              <a:rPr lang="en-US" sz="2000" b="1" dirty="0">
                <a:solidFill>
                  <a:schemeClr val="accent6"/>
                </a:solidFill>
              </a:rPr>
              <a:t>(WebElement source, int x offset, int y offset) </a:t>
            </a:r>
            <a:r>
              <a:rPr lang="en-US" sz="2000" b="1" dirty="0"/>
              <a:t>– to click and hold the element(moves) from one position to other position and then releases the </a:t>
            </a:r>
            <a:r>
              <a:rPr lang="en-US" sz="2000" b="1" dirty="0" smtClean="0"/>
              <a:t>button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offset- </a:t>
            </a:r>
            <a:r>
              <a:rPr lang="en-US" sz="2000" b="1" dirty="0"/>
              <a:t>shows the horizontal moves</a:t>
            </a:r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offset</a:t>
            </a:r>
            <a:r>
              <a:rPr lang="en-US" sz="2000" b="1" dirty="0"/>
              <a:t>-shows the vertical </a:t>
            </a:r>
            <a:r>
              <a:rPr lang="en-US" sz="2000" b="1" dirty="0" smtClean="0"/>
              <a:t>moves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Contd..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337" y="1023258"/>
            <a:ext cx="105918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moveByOffset</a:t>
            </a:r>
            <a:r>
              <a:rPr lang="en-US" sz="2000" b="1" dirty="0">
                <a:solidFill>
                  <a:schemeClr val="accent6"/>
                </a:solidFill>
              </a:rPr>
              <a:t>(int x offset, int y offset) </a:t>
            </a:r>
            <a:r>
              <a:rPr lang="en-US" sz="2000" b="1" dirty="0"/>
              <a:t>–moves the mouse from the current position to given offset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offset</a:t>
            </a:r>
            <a:r>
              <a:rPr lang="en-US" sz="2000" b="1" dirty="0"/>
              <a:t>- shows the horizontal moves(negative value show the move towards left)</a:t>
            </a:r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offset</a:t>
            </a:r>
            <a:r>
              <a:rPr lang="en-US" sz="2000" b="1" dirty="0"/>
              <a:t>-shows the vertical moves(negative value show the move upwards</a:t>
            </a:r>
            <a:r>
              <a:rPr lang="en-US" sz="2000" b="1" dirty="0" smtClean="0"/>
              <a:t>)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</a:rPr>
              <a:t>moveToElement</a:t>
            </a:r>
            <a:r>
              <a:rPr lang="en-US" sz="2000" b="1" dirty="0">
                <a:solidFill>
                  <a:schemeClr val="accent6"/>
                </a:solidFill>
              </a:rPr>
              <a:t>(WebElement target) </a:t>
            </a:r>
            <a:r>
              <a:rPr lang="en-US" sz="2000" b="1" dirty="0"/>
              <a:t>- to assist in mouse hovering the element and get into the Element view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</a:rPr>
              <a:t>moveToElement</a:t>
            </a:r>
            <a:r>
              <a:rPr lang="en-US" sz="2000" b="1" dirty="0">
                <a:solidFill>
                  <a:schemeClr val="accent6"/>
                </a:solidFill>
              </a:rPr>
              <a:t>(WebElement target, int x offset, int y offset)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000" b="1" dirty="0"/>
              <a:t>Moves the mouse to an offset from the element's in-view center point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dirty="0" err="1" smtClean="0">
                <a:solidFill>
                  <a:schemeClr val="accent6"/>
                </a:solidFill>
              </a:rPr>
              <a:t>scrollByAmount</a:t>
            </a:r>
            <a:r>
              <a:rPr lang="en-US" sz="2000" dirty="0" smtClean="0">
                <a:solidFill>
                  <a:schemeClr val="accent6"/>
                </a:solidFill>
              </a:rPr>
              <a:t>(int </a:t>
            </a:r>
            <a:r>
              <a:rPr lang="en-US" sz="2000" dirty="0" err="1" smtClean="0">
                <a:solidFill>
                  <a:schemeClr val="accent6"/>
                </a:solidFill>
              </a:rPr>
              <a:t>deltaX</a:t>
            </a:r>
            <a:r>
              <a:rPr lang="en-US" sz="2000" dirty="0" smtClean="0">
                <a:solidFill>
                  <a:schemeClr val="accent6"/>
                </a:solidFill>
              </a:rPr>
              <a:t>, int </a:t>
            </a:r>
            <a:r>
              <a:rPr lang="en-US" sz="2000" dirty="0" err="1" smtClean="0">
                <a:solidFill>
                  <a:schemeClr val="accent6"/>
                </a:solidFill>
              </a:rPr>
              <a:t>deltaY</a:t>
            </a:r>
            <a:r>
              <a:rPr lang="en-US" sz="2000" u="sng" dirty="0" smtClean="0">
                <a:solidFill>
                  <a:schemeClr val="accent6"/>
                </a:solidFill>
              </a:rPr>
              <a:t>) </a:t>
            </a:r>
            <a:r>
              <a:rPr lang="en-US" sz="2000" u="sng" dirty="0" smtClean="0"/>
              <a:t>-</a:t>
            </a:r>
            <a:r>
              <a:rPr lang="en-US" altLang="en-US" sz="2000" b="1" dirty="0" smtClean="0"/>
              <a:t>Scrolls by provided amounts with the origin in the top left corner of the viewport.</a:t>
            </a:r>
          </a:p>
          <a:p>
            <a:endParaRPr lang="en-US" altLang="en-US" sz="2000" b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deltaX</a:t>
            </a:r>
            <a:r>
              <a:rPr lang="en-US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dirty="0"/>
              <a:t>The distance along X axis to scroll using the wheel. A negative value scrolls left.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deltaY</a:t>
            </a:r>
            <a:r>
              <a:rPr lang="en-US" altLang="en-US" sz="2000" dirty="0"/>
              <a:t> The distance along Y axis to scroll using the wheel. A negative value scrolls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Methods </a:t>
            </a:r>
            <a:r>
              <a:rPr lang="en-US" sz="3600" dirty="0" smtClean="0"/>
              <a:t>to handle Keyboard events: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820271" y="1694330"/>
            <a:ext cx="8323729" cy="3041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keyDown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charSequence</a:t>
            </a:r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key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press and hold the required key in the keyboard without releasing it.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Subsequent actions may assume it as pressed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Examples :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Keys.shift,Keys.Cntrl,keys.Alt</a:t>
            </a:r>
            <a:endParaRPr lang="en-US" b="1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765935" algn="l"/>
              </a:tabLst>
            </a:pP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b="1" dirty="0" err="1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sendKeys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keysToSend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- sends a series of keystrokes onto the </a:t>
            </a:r>
            <a:r>
              <a:rPr lang="en-US" dirty="0" smtClean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765935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keyUp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charSequence</a:t>
            </a:r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–performs the key release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820271" y="1694330"/>
            <a:ext cx="8323729" cy="270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Load https://www.snapdeal.com/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Mouse hover on Men's Fashion and Click Shirts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Mouse hover on the first product and Click on Quick View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Add wait --&gt;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Thread sleep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Take a screenshot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4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25040</TotalTime>
  <Words>518</Words>
  <Application>Microsoft Office PowerPoint</Application>
  <PresentationFormat>Widescreen</PresentationFormat>
  <Paragraphs>93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游ゴシック</vt:lpstr>
      <vt:lpstr>Adobe Fan Heiti Std B</vt:lpstr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396</cp:revision>
  <dcterms:created xsi:type="dcterms:W3CDTF">2017-12-19T19:12:56Z</dcterms:created>
  <dcterms:modified xsi:type="dcterms:W3CDTF">2023-05-16T11:20:01Z</dcterms:modified>
</cp:coreProperties>
</file>