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D0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035BC-6937-4CFE-838A-669CDEE1543D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DD642-BF59-4F0B-93A5-E04FC5CCD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7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2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47B9-BC4B-49AC-8A13-8C826007463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343F-9779-482A-B6EA-7CB3FF346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47B9-BC4B-49AC-8A13-8C826007463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343F-9779-482A-B6EA-7CB3FF346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2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47B9-BC4B-49AC-8A13-8C826007463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343F-9779-482A-B6EA-7CB3FF346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27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D3977-1809-4294-9387-97830B14E1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852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7690B07-0322-4F6C-BD7C-8469E61CF1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718" y="2288272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6E0937-B39D-4BBA-B6C9-D092D85169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29352" y="2288271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7EE665D-552A-48F7-BADB-5A654D93D9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31989" y="2288271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7EC4F4F-BBD3-4C6B-A30B-95E2252451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4623" y="2288270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146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47B9-BC4B-49AC-8A13-8C826007463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343F-9779-482A-B6EA-7CB3FF346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7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47B9-BC4B-49AC-8A13-8C826007463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343F-9779-482A-B6EA-7CB3FF346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0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47B9-BC4B-49AC-8A13-8C826007463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343F-9779-482A-B6EA-7CB3FF346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0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47B9-BC4B-49AC-8A13-8C826007463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343F-9779-482A-B6EA-7CB3FF346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6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47B9-BC4B-49AC-8A13-8C826007463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343F-9779-482A-B6EA-7CB3FF346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5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47B9-BC4B-49AC-8A13-8C826007463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343F-9779-482A-B6EA-7CB3FF346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6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47B9-BC4B-49AC-8A13-8C826007463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343F-9779-482A-B6EA-7CB3FF346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8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47B9-BC4B-49AC-8A13-8C826007463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343F-9779-482A-B6EA-7CB3FF346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0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547B9-BC4B-49AC-8A13-8C826007463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343F-9779-482A-B6EA-7CB3FF346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1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6F2DF5D1-D6C6-476D-842E-B65491AC92FE}"/>
              </a:ext>
            </a:extLst>
          </p:cNvPr>
          <p:cNvSpPr/>
          <p:nvPr/>
        </p:nvSpPr>
        <p:spPr>
          <a:xfrm>
            <a:off x="9764573" y="-888366"/>
            <a:ext cx="3082418" cy="3082418"/>
          </a:xfrm>
          <a:prstGeom prst="donut">
            <a:avLst>
              <a:gd name="adj" fmla="val 12677"/>
            </a:avLst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590212D2-B45B-4D98-BC1A-F261090C3A20}"/>
              </a:ext>
            </a:extLst>
          </p:cNvPr>
          <p:cNvSpPr/>
          <p:nvPr/>
        </p:nvSpPr>
        <p:spPr>
          <a:xfrm rot="10800000" flipH="1" flipV="1">
            <a:off x="0" y="0"/>
            <a:ext cx="6272213" cy="4881717"/>
          </a:xfrm>
          <a:prstGeom prst="flowChartDocument">
            <a:avLst/>
          </a:prstGeom>
          <a:gradFill>
            <a:gsLst>
              <a:gs pos="0">
                <a:srgbClr val="273F52"/>
              </a:gs>
              <a:gs pos="100000">
                <a:srgbClr val="00D986">
                  <a:alpha val="49804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148F1-677A-4402-B37F-C881C032C629}"/>
              </a:ext>
            </a:extLst>
          </p:cNvPr>
          <p:cNvSpPr txBox="1"/>
          <p:nvPr/>
        </p:nvSpPr>
        <p:spPr>
          <a:xfrm>
            <a:off x="357580" y="401854"/>
            <a:ext cx="57384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Selenium </a:t>
            </a:r>
            <a:r>
              <a:rPr lang="en-US" sz="5400" b="1" dirty="0" smtClean="0">
                <a:solidFill>
                  <a:schemeClr val="bg1"/>
                </a:solidFill>
              </a:rPr>
              <a:t>WebDriver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7C4951-B89A-41F0-AE90-90C4765C9E0C}"/>
              </a:ext>
            </a:extLst>
          </p:cNvPr>
          <p:cNvSpPr/>
          <p:nvPr/>
        </p:nvSpPr>
        <p:spPr>
          <a:xfrm>
            <a:off x="357580" y="2440860"/>
            <a:ext cx="48450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Adobe Fan Heiti Std B" panose="020B0700000000000000" pitchFamily="34" charset="-128"/>
              </a:rPr>
              <a:t>H</a:t>
            </a:r>
            <a:r>
              <a:rPr lang="en-US" sz="3200" dirty="0" smtClean="0">
                <a:solidFill>
                  <a:schemeClr val="bg1"/>
                </a:solidFill>
                <a:ea typeface="Adobe Fan Heiti Std B" panose="020B0700000000000000" pitchFamily="34" charset="-128"/>
              </a:rPr>
              <a:t>andling Dropdown</a:t>
            </a:r>
            <a:endParaRPr lang="en-US" sz="3200" dirty="0">
              <a:solidFill>
                <a:schemeClr val="bg1"/>
              </a:solidFill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733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7001" y="2381252"/>
            <a:ext cx="585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What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50697" y="3613937"/>
            <a:ext cx="517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Why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0183" y="4845788"/>
            <a:ext cx="518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How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093932" y="4504623"/>
            <a:ext cx="1750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How </a:t>
            </a:r>
            <a:r>
              <a:rPr lang="en-US" sz="1400" b="1" dirty="0" smtClean="0">
                <a:solidFill>
                  <a:srgbClr val="FFFFFF"/>
                </a:solidFill>
              </a:rPr>
              <a:t>it is performed</a:t>
            </a:r>
            <a:r>
              <a:rPr lang="en-US" sz="14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093932" y="4853008"/>
            <a:ext cx="4222310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>
              <a:lnSpc>
                <a:spcPct val="11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Selenium automations done with the help of webdriver</a:t>
            </a:r>
            <a:endParaRPr lang="id-ID" sz="14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93932" y="3876497"/>
            <a:ext cx="61783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Selenium is an open source framework and encourages </a:t>
            </a:r>
            <a:r>
              <a:rPr lang="en-US" sz="1400" dirty="0">
                <a:solidFill>
                  <a:schemeClr val="bg1"/>
                </a:solidFill>
              </a:rPr>
              <a:t>testers  to write a script one programming </a:t>
            </a:r>
            <a:r>
              <a:rPr lang="en-US" sz="1400" dirty="0" smtClean="0">
                <a:solidFill>
                  <a:schemeClr val="bg1"/>
                </a:solidFill>
              </a:rPr>
              <a:t>language </a:t>
            </a:r>
            <a:r>
              <a:rPr lang="en-US" sz="1400" dirty="0">
                <a:solidFill>
                  <a:schemeClr val="bg1"/>
                </a:solidFill>
              </a:rPr>
              <a:t>and </a:t>
            </a:r>
            <a:r>
              <a:rPr lang="en-US" sz="1400" dirty="0" smtClean="0">
                <a:solidFill>
                  <a:schemeClr val="bg1"/>
                </a:solidFill>
              </a:rPr>
              <a:t>run(re-use</a:t>
            </a:r>
            <a:r>
              <a:rPr lang="en-US" sz="1400" dirty="0">
                <a:solidFill>
                  <a:schemeClr val="bg1"/>
                </a:solidFill>
              </a:rPr>
              <a:t>) same test scripts on multiple browser </a:t>
            </a:r>
            <a:r>
              <a:rPr lang="en-US" sz="1400" dirty="0" smtClean="0">
                <a:solidFill>
                  <a:schemeClr val="bg1"/>
                </a:solidFill>
              </a:rPr>
              <a:t>platforms.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0" y="1950029"/>
            <a:ext cx="1219358" cy="1232685"/>
          </a:xfrm>
          <a:prstGeom prst="rect">
            <a:avLst/>
          </a:prstGeom>
          <a:solidFill>
            <a:schemeClr val="accent1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0" y="3182714"/>
            <a:ext cx="1219358" cy="1232685"/>
          </a:xfrm>
          <a:prstGeom prst="rect">
            <a:avLst/>
          </a:prstGeom>
          <a:solidFill>
            <a:srgbClr val="44D083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0" name="Freeform 9"/>
          <p:cNvSpPr>
            <a:spLocks/>
          </p:cNvSpPr>
          <p:nvPr/>
        </p:nvSpPr>
        <p:spPr bwMode="auto">
          <a:xfrm>
            <a:off x="1804050" y="2824569"/>
            <a:ext cx="8319664" cy="794582"/>
          </a:xfrm>
          <a:prstGeom prst="homePlate">
            <a:avLst/>
          </a:prstGeom>
          <a:solidFill>
            <a:schemeClr val="accent1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31" name="Freeform 10"/>
          <p:cNvSpPr>
            <a:spLocks/>
          </p:cNvSpPr>
          <p:nvPr/>
        </p:nvSpPr>
        <p:spPr bwMode="auto">
          <a:xfrm>
            <a:off x="1804051" y="3619151"/>
            <a:ext cx="7418326" cy="796247"/>
          </a:xfrm>
          <a:prstGeom prst="homePlate">
            <a:avLst/>
          </a:prstGeom>
          <a:solidFill>
            <a:srgbClr val="44D083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33" name="Freeform 13"/>
          <p:cNvSpPr>
            <a:spLocks/>
          </p:cNvSpPr>
          <p:nvPr/>
        </p:nvSpPr>
        <p:spPr bwMode="auto">
          <a:xfrm>
            <a:off x="1219358" y="1950029"/>
            <a:ext cx="584693" cy="1669122"/>
          </a:xfrm>
          <a:custGeom>
            <a:avLst/>
            <a:gdLst>
              <a:gd name="T0" fmla="*/ 0 w 351"/>
              <a:gd name="T1" fmla="*/ 0 h 1002"/>
              <a:gd name="T2" fmla="*/ 351 w 351"/>
              <a:gd name="T3" fmla="*/ 525 h 1002"/>
              <a:gd name="T4" fmla="*/ 351 w 351"/>
              <a:gd name="T5" fmla="*/ 1002 h 1002"/>
              <a:gd name="T6" fmla="*/ 0 w 351"/>
              <a:gd name="T7" fmla="*/ 740 h 1002"/>
              <a:gd name="T8" fmla="*/ 0 w 351"/>
              <a:gd name="T9" fmla="*/ 0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1002">
                <a:moveTo>
                  <a:pt x="0" y="0"/>
                </a:moveTo>
                <a:lnTo>
                  <a:pt x="351" y="525"/>
                </a:lnTo>
                <a:lnTo>
                  <a:pt x="351" y="1002"/>
                </a:lnTo>
                <a:lnTo>
                  <a:pt x="0" y="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34" name="Freeform 14"/>
          <p:cNvSpPr>
            <a:spLocks/>
          </p:cNvSpPr>
          <p:nvPr/>
        </p:nvSpPr>
        <p:spPr bwMode="auto">
          <a:xfrm>
            <a:off x="1219358" y="3182714"/>
            <a:ext cx="584693" cy="1232685"/>
          </a:xfrm>
          <a:custGeom>
            <a:avLst/>
            <a:gdLst>
              <a:gd name="T0" fmla="*/ 0 w 351"/>
              <a:gd name="T1" fmla="*/ 740 h 740"/>
              <a:gd name="T2" fmla="*/ 351 w 351"/>
              <a:gd name="T3" fmla="*/ 740 h 740"/>
              <a:gd name="T4" fmla="*/ 351 w 351"/>
              <a:gd name="T5" fmla="*/ 262 h 740"/>
              <a:gd name="T6" fmla="*/ 0 w 351"/>
              <a:gd name="T7" fmla="*/ 0 h 740"/>
              <a:gd name="T8" fmla="*/ 0 w 351"/>
              <a:gd name="T9" fmla="*/ 74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740">
                <a:moveTo>
                  <a:pt x="0" y="740"/>
                </a:moveTo>
                <a:lnTo>
                  <a:pt x="351" y="740"/>
                </a:lnTo>
                <a:lnTo>
                  <a:pt x="351" y="262"/>
                </a:lnTo>
                <a:lnTo>
                  <a:pt x="0" y="0"/>
                </a:lnTo>
                <a:lnTo>
                  <a:pt x="0" y="740"/>
                </a:lnTo>
                <a:close/>
              </a:path>
            </a:pathLst>
          </a:custGeom>
          <a:solidFill>
            <a:srgbClr val="44D083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350183" y="2381252"/>
            <a:ext cx="518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How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7735" y="3613937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When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0696" y="4845788"/>
            <a:ext cx="517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Why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55371" y="2913794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>
                <a:solidFill>
                  <a:schemeClr val="bg1"/>
                </a:solidFill>
              </a:rPr>
              <a:t>How </a:t>
            </a:r>
            <a:r>
              <a:rPr lang="en-US" sz="1400" dirty="0" smtClean="0">
                <a:solidFill>
                  <a:schemeClr val="bg1"/>
                </a:solidFill>
              </a:rPr>
              <a:t>to handle dropdown?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</a:rPr>
              <a:t>  Using Select Class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93932" y="3262179"/>
            <a:ext cx="224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lvl="0"/>
            <a:r>
              <a:rPr lang="en-US" sz="1400" dirty="0" smtClean="0"/>
              <a:t> </a:t>
            </a:r>
          </a:p>
          <a:p>
            <a:pPr lvl="0"/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2093932" y="3709208"/>
            <a:ext cx="1208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When to use?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55371" y="3952491"/>
            <a:ext cx="6259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z="1400" dirty="0" smtClean="0">
                <a:solidFill>
                  <a:schemeClr val="bg1"/>
                </a:solidFill>
              </a:rPr>
              <a:t>Element in the DOM is identified with &lt;select&gt;</a:t>
            </a:r>
            <a:endParaRPr lang="en-IN" sz="14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39641" y="482995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lvl="0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44D083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The Golden Rule</a:t>
            </a:r>
            <a:endParaRPr lang="en-ID" sz="3600" dirty="0">
              <a:solidFill>
                <a:srgbClr val="273F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43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0" grpId="0" animBg="1"/>
      <p:bldP spid="31" grpId="0" animBg="1"/>
      <p:bldP spid="33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7937"/>
            <a:ext cx="12192000" cy="646331"/>
          </a:xfrm>
          <a:prstGeom prst="rect">
            <a:avLst/>
          </a:prstGeom>
          <a:solidFill>
            <a:srgbClr val="44D083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How to handle Dropdown?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800" y="1638300"/>
            <a:ext cx="401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Dropdown elements are designed to select an option under a particular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To handle dropdown , Selenium provides special class called Select class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AutoShape 2" descr="C:\Users\admin\Pictures\Screenshots\Screenshot (62).png"/>
          <p:cNvSpPr>
            <a:spLocks noChangeAspect="1" noChangeArrowheads="1"/>
          </p:cNvSpPr>
          <p:nvPr/>
        </p:nvSpPr>
        <p:spPr bwMode="auto">
          <a:xfrm>
            <a:off x="9934575" y="41608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C:\Users\admin\Pictures\Screenshots\Screenshot (62)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2" r="25950" b="6454"/>
          <a:stretch/>
        </p:blipFill>
        <p:spPr bwMode="auto">
          <a:xfrm>
            <a:off x="4876801" y="939800"/>
            <a:ext cx="6648132" cy="48339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4136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44D083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&lt;select&gt; structure in DOM</a:t>
            </a:r>
            <a:endParaRPr lang="en-ID" sz="3600" dirty="0">
              <a:solidFill>
                <a:srgbClr val="273F52"/>
              </a:solidFill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6" t="16267" r="31203" b="10293"/>
          <a:stretch/>
        </p:blipFill>
        <p:spPr bwMode="auto">
          <a:xfrm>
            <a:off x="4781007" y="1306286"/>
            <a:ext cx="6557554" cy="47287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2730138" y="4389121"/>
            <a:ext cx="2338251" cy="705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95006" y="3422470"/>
            <a:ext cx="2429692" cy="442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4158" y="3566890"/>
            <a:ext cx="2230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</a:rPr>
              <a:t>Represent the dropdown element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8630" y="4992564"/>
            <a:ext cx="3932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</a:rPr>
              <a:t>Represents the options to select under the given dropdown 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7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44D083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How to use Select class?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26" y="4539061"/>
            <a:ext cx="7511143" cy="1233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b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 =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(WebElement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 class should be imported from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selenium.support.ui.Select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9347" y="2103120"/>
            <a:ext cx="8268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Identify the element and confirm with </a:t>
            </a:r>
            <a:r>
              <a:rPr lang="en-US" sz="2400" dirty="0" smtClean="0">
                <a:solidFill>
                  <a:srgbClr val="CC0099"/>
                </a:solidFill>
              </a:rPr>
              <a:t>&lt;select&gt;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Instantiate the Select class by passing the WebElement as argument to the constructor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62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44D083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Helper Methods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9347" y="2103120"/>
            <a:ext cx="9496699" cy="641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/>
              <a:t>Select Class provides different methods to select the options from the dropdown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M1: </a:t>
            </a:r>
            <a:r>
              <a:rPr lang="en-US" sz="2000" b="1" dirty="0" smtClean="0">
                <a:solidFill>
                  <a:srgbClr val="C00000"/>
                </a:solidFill>
              </a:rPr>
              <a:t>selectByIndex(index) ;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              -&gt;uses index as input argument to select the option and the index starts from 0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M2: </a:t>
            </a:r>
            <a:r>
              <a:rPr lang="en-US" sz="2000" b="1" dirty="0" smtClean="0">
                <a:solidFill>
                  <a:srgbClr val="C00000"/>
                </a:solidFill>
              </a:rPr>
              <a:t>selectByVisibleText(“text”);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             </a:t>
            </a:r>
            <a:r>
              <a:rPr lang="en-US" sz="2000" b="1" dirty="0" smtClean="0"/>
              <a:t>-&gt;uses the text (black </a:t>
            </a:r>
            <a:r>
              <a:rPr lang="en-US" sz="2000" b="1" dirty="0" err="1" smtClean="0"/>
              <a:t>colour</a:t>
            </a:r>
            <a:r>
              <a:rPr lang="en-US" sz="2000" b="1" dirty="0" smtClean="0"/>
              <a:t>) from DOM of that particular option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M3: </a:t>
            </a:r>
            <a:r>
              <a:rPr lang="en-US" sz="2000" b="1" dirty="0" smtClean="0">
                <a:solidFill>
                  <a:srgbClr val="C00000"/>
                </a:solidFill>
              </a:rPr>
              <a:t>selectByValue(“value”);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             </a:t>
            </a:r>
            <a:r>
              <a:rPr lang="en-US" sz="2000" b="1" dirty="0" smtClean="0"/>
              <a:t>-&gt;uses value of the value attribute as input argument to the method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285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7937"/>
            <a:ext cx="12192000" cy="646331"/>
          </a:xfrm>
          <a:prstGeom prst="rect">
            <a:avLst/>
          </a:prstGeom>
          <a:solidFill>
            <a:srgbClr val="44D083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Quick Recall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63700" y="1371600"/>
            <a:ext cx="5950559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DOM Structure-DOM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HTML Tags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Locators and When to use?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How to handle dropdown element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940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233</Words>
  <Application>Microsoft Office PowerPoint</Application>
  <PresentationFormat>Widescreen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Abadi</vt:lpstr>
      <vt:lpstr>Adobe Fan Heiti Std B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Vidyabharathi R</dc:creator>
  <cp:lastModifiedBy>Vidyabharathi R</cp:lastModifiedBy>
  <cp:revision>1</cp:revision>
  <dcterms:created xsi:type="dcterms:W3CDTF">2022-12-08T11:55:07Z</dcterms:created>
  <dcterms:modified xsi:type="dcterms:W3CDTF">2022-12-08T16:52:38Z</dcterms:modified>
</cp:coreProperties>
</file>