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23" r:id="rId2"/>
    <p:sldId id="873" r:id="rId3"/>
    <p:sldId id="898" r:id="rId4"/>
    <p:sldId id="899" r:id="rId5"/>
    <p:sldId id="900" r:id="rId6"/>
    <p:sldId id="879" r:id="rId7"/>
    <p:sldId id="874" r:id="rId8"/>
    <p:sldId id="881" r:id="rId9"/>
    <p:sldId id="897" r:id="rId10"/>
    <p:sldId id="901" r:id="rId11"/>
    <p:sldId id="9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86"/>
    <a:srgbClr val="273F52"/>
    <a:srgbClr val="58A8D1"/>
    <a:srgbClr val="FF9966"/>
    <a:srgbClr val="366E9E"/>
    <a:srgbClr val="43B02A"/>
    <a:srgbClr val="DD0031"/>
    <a:srgbClr val="24847D"/>
    <a:srgbClr val="83919D"/>
    <a:srgbClr val="FD0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confir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Target Locators</a:t>
            </a:r>
            <a:endParaRPr lang="en-US" sz="3200" dirty="0">
              <a:solidFill>
                <a:schemeClr val="bg1"/>
              </a:solidFill>
              <a:ea typeface="Adobe Fan Heiti Std B" panose="020B0700000000000000" pitchFamily="34" charset="-128"/>
            </a:endParaRPr>
          </a:p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Frame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Summary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1380" y="1058092"/>
            <a:ext cx="607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Iframes-HTML inside another 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1380" y="1577745"/>
            <a:ext cx="690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Handled by switching driver focus into to the frame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1380" y="2281731"/>
            <a:ext cx="7593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Three ways to switch into frame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-using index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-using frame attribute value (Id/name)</a:t>
            </a:r>
          </a:p>
          <a:p>
            <a:r>
              <a:rPr lang="en-US" sz="2400" dirty="0" smtClean="0"/>
              <a:t>          -using frame as WebElement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1341116" y="1031160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1375797" y="1619170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1375797" y="2354485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Classroom(Breakout)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1379" y="1058092"/>
            <a:ext cx="8874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Testcas</a:t>
            </a:r>
            <a:r>
              <a:rPr lang="en-US" sz="2400" b="1" dirty="0" err="1" smtClean="0"/>
              <a:t>e</a:t>
            </a:r>
            <a:r>
              <a:rPr lang="en-US" sz="2400" b="1" dirty="0" smtClean="0"/>
              <a:t> :</a:t>
            </a:r>
            <a:r>
              <a:rPr lang="en-US" sz="2400" b="1" dirty="0" smtClean="0"/>
              <a:t> 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Launch </a:t>
            </a:r>
            <a:r>
              <a:rPr lang="en-US" sz="2400" dirty="0"/>
              <a:t>the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www.w3schools.com/js/tryit.asp?filename=tryjs_confirm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 </a:t>
            </a:r>
            <a:r>
              <a:rPr lang="en-US" sz="2400" dirty="0"/>
              <a:t>Click Try It </a:t>
            </a:r>
            <a:r>
              <a:rPr lang="en-US" sz="2400" dirty="0" smtClean="0"/>
              <a:t>Button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Click </a:t>
            </a:r>
            <a:r>
              <a:rPr lang="en-US" sz="2400" dirty="0"/>
              <a:t>OK/Cancel in the </a:t>
            </a:r>
            <a:r>
              <a:rPr lang="en-US" sz="2400" dirty="0" smtClean="0"/>
              <a:t>alert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Confirm </a:t>
            </a:r>
            <a:r>
              <a:rPr lang="en-US" sz="2400" dirty="0"/>
              <a:t>the action is performed correctly by verifying the text !!</a:t>
            </a:r>
            <a:endParaRPr lang="en-US" sz="2400" dirty="0" smtClean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1249676" y="1071155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4000" y="3726573"/>
            <a:ext cx="9219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 smtClean="0"/>
              <a:t>Hint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Switch </a:t>
            </a:r>
            <a:r>
              <a:rPr lang="en-US" sz="2400" dirty="0"/>
              <a:t>to the </a:t>
            </a:r>
            <a:r>
              <a:rPr lang="en-US" sz="2400" dirty="0" smtClean="0"/>
              <a:t>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 </a:t>
            </a:r>
            <a:r>
              <a:rPr lang="en-US" sz="2400" dirty="0"/>
              <a:t>click Try It with </a:t>
            </a:r>
            <a:r>
              <a:rPr lang="en-US" sz="2400" dirty="0" err="1" smtClean="0"/>
              <a:t>xpath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Switch </a:t>
            </a:r>
            <a:r>
              <a:rPr lang="en-US" sz="2400" dirty="0"/>
              <a:t>to the alert and Enter your name in alert </a:t>
            </a:r>
            <a:r>
              <a:rPr lang="en-US" sz="2400" dirty="0" smtClean="0"/>
              <a:t>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 </a:t>
            </a:r>
            <a:r>
              <a:rPr lang="en-US" sz="2400" dirty="0"/>
              <a:t>perform accept / </a:t>
            </a:r>
            <a:r>
              <a:rPr lang="en-US" sz="2400" dirty="0" smtClean="0"/>
              <a:t>dismiss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</a:t>
            </a:r>
            <a:r>
              <a:rPr lang="en-US" sz="2400" dirty="0"/>
              <a:t>the text using id Verify the text based on the action</a:t>
            </a:r>
            <a:endParaRPr lang="en-US" sz="2400" dirty="0" smtClean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1142296" y="3525344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2" y="3619151"/>
            <a:ext cx="5434950" cy="796247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435" y="3613937"/>
            <a:ext cx="6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Why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is </a:t>
            </a:r>
            <a:r>
              <a:rPr lang="en-US" sz="1600" b="1" dirty="0" smtClean="0">
                <a:solidFill>
                  <a:srgbClr val="FFFFFF"/>
                </a:solidFill>
              </a:rPr>
              <a:t>a Frame?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93932" y="3262179"/>
            <a:ext cx="497213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sz="1600" dirty="0" smtClean="0">
                <a:solidFill>
                  <a:srgbClr val="FFFFFF"/>
                </a:solidFill>
              </a:rPr>
              <a:t>Frames are like  another DOM embedded inside the DOM</a:t>
            </a:r>
            <a:endParaRPr lang="id-ID" sz="16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346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Why do we need to handle it?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To act on any element inside the frame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2130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How to handle iframe?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3932" y="4756896"/>
            <a:ext cx="2969467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Transfer the driver focus to frame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identify iframe..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479" y="1190170"/>
            <a:ext cx="769257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Iframes-&gt;inline frame are identified in two ways</a:t>
            </a: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By right click on Webpage</a:t>
            </a:r>
            <a:r>
              <a:rPr lang="en-US" sz="2800" dirty="0" smtClean="0">
                <a:sym typeface="Wingdings" panose="05000000000000000000" pitchFamily="2" charset="2"/>
              </a:rPr>
              <a:t> frame source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ym typeface="Wingdings" panose="05000000000000000000" pitchFamily="2" charset="2"/>
              </a:rPr>
              <a:t>By searching //frame in DOM</a:t>
            </a:r>
            <a:endParaRPr lang="en-US" sz="28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" t="10649" r="29606" b="2834"/>
          <a:stretch/>
        </p:blipFill>
        <p:spPr>
          <a:xfrm>
            <a:off x="6874692" y="1783948"/>
            <a:ext cx="4927601" cy="33871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" r="15220" b="5590"/>
          <a:stretch/>
        </p:blipFill>
        <p:spPr>
          <a:xfrm>
            <a:off x="284479" y="3220185"/>
            <a:ext cx="5659121" cy="340813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055326" y="2452054"/>
            <a:ext cx="4872445" cy="218526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645921" y="2952206"/>
            <a:ext cx="2181496" cy="280706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Structure of frame..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25208" y="5500048"/>
            <a:ext cx="136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Contd..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8" t="8545" r="3615" b="13340"/>
          <a:stretch/>
        </p:blipFill>
        <p:spPr>
          <a:xfrm>
            <a:off x="122830" y="1392072"/>
            <a:ext cx="10479465" cy="46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Structure of iframe..</a:t>
            </a:r>
            <a:endParaRPr lang="en-ID" sz="3600" dirty="0">
              <a:solidFill>
                <a:srgbClr val="273F5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8932" r="2607" b="6264"/>
          <a:stretch/>
        </p:blipFill>
        <p:spPr>
          <a:xfrm>
            <a:off x="1443445" y="916005"/>
            <a:ext cx="9305109" cy="47410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4194" y="6035040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HTML inside the other HTML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22023" y="4754880"/>
            <a:ext cx="3788228" cy="128016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878286" y="1541418"/>
            <a:ext cx="378823" cy="4493622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Handle it ?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786562" y="1232013"/>
            <a:ext cx="111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Primitive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2629" y="1232013"/>
            <a:ext cx="72716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handle alert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Transfer the driver focus into frame</a:t>
            </a:r>
          </a:p>
          <a:p>
            <a:endParaRPr lang="en-US" dirty="0" smtClean="0"/>
          </a:p>
          <a:p>
            <a:r>
              <a:rPr lang="en-US" sz="2800" b="1" dirty="0"/>
              <a:t>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800" b="1" i="1" dirty="0" err="1" smtClean="0">
                <a:solidFill>
                  <a:srgbClr val="7030A0"/>
                </a:solidFill>
              </a:rPr>
              <a:t>driver</a:t>
            </a:r>
            <a:r>
              <a:rPr lang="en-US" sz="2800" b="1" i="1" dirty="0" err="1" smtClean="0">
                <a:solidFill>
                  <a:schemeClr val="tx2"/>
                </a:solidFill>
              </a:rPr>
              <a:t>.switchTo</a:t>
            </a:r>
            <a:r>
              <a:rPr lang="en-US" sz="2800" b="1" i="1" dirty="0" smtClean="0">
                <a:solidFill>
                  <a:schemeClr val="tx2"/>
                </a:solidFill>
              </a:rPr>
              <a:t>().frame(</a:t>
            </a:r>
            <a:r>
              <a:rPr lang="en-US" sz="2800" b="1" i="1" dirty="0" err="1" smtClean="0">
                <a:solidFill>
                  <a:schemeClr val="tx2"/>
                </a:solidFill>
              </a:rPr>
              <a:t>args</a:t>
            </a:r>
            <a:r>
              <a:rPr lang="en-US" sz="2800" b="1" i="1" dirty="0" smtClean="0">
                <a:solidFill>
                  <a:schemeClr val="tx2"/>
                </a:solidFill>
              </a:rPr>
              <a:t>);</a:t>
            </a:r>
          </a:p>
          <a:p>
            <a:endParaRPr lang="en-US" sz="2800" b="1" i="1" dirty="0">
              <a:solidFill>
                <a:schemeClr val="tx2"/>
              </a:solidFill>
            </a:endParaRPr>
          </a:p>
          <a:p>
            <a:r>
              <a:rPr lang="en-US" sz="2800" b="1" i="1" dirty="0" smtClean="0">
                <a:solidFill>
                  <a:schemeClr val="tx2"/>
                </a:solidFill>
              </a:rPr>
              <a:t>Note: </a:t>
            </a:r>
            <a:r>
              <a:rPr lang="en-US" sz="2800" i="1" dirty="0" smtClean="0">
                <a:solidFill>
                  <a:schemeClr val="tx2"/>
                </a:solidFill>
              </a:rPr>
              <a:t>Return type of it is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WebDriver interface </a:t>
            </a:r>
            <a:r>
              <a:rPr lang="en-US" sz="2800" i="1" dirty="0" smtClean="0">
                <a:solidFill>
                  <a:schemeClr val="tx2"/>
                </a:solidFill>
              </a:rPr>
              <a:t>and the implementation class is </a:t>
            </a:r>
            <a:r>
              <a:rPr lang="en-US" sz="2800" i="1" dirty="0" err="1" smtClean="0">
                <a:solidFill>
                  <a:srgbClr val="00D986"/>
                </a:solidFill>
              </a:rPr>
              <a:t>RemoteWebDriver</a:t>
            </a:r>
            <a:endParaRPr lang="en-US" sz="2800" i="1" dirty="0" smtClean="0">
              <a:solidFill>
                <a:srgbClr val="00D98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72000" y="3294743"/>
            <a:ext cx="1640114" cy="391886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Ways to SwitchTo frame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846" y="1593669"/>
            <a:ext cx="86751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Using Index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driver.switchTo</a:t>
            </a:r>
            <a:r>
              <a:rPr lang="en-US" sz="2400" dirty="0" smtClean="0"/>
              <a:t>().frame(int index)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Index starts with 0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Using id/name attribute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driver.switchTo</a:t>
            </a:r>
            <a:r>
              <a:rPr lang="en-US" sz="2400" dirty="0"/>
              <a:t>().</a:t>
            </a:r>
            <a:r>
              <a:rPr lang="en-US" sz="2400" dirty="0" smtClean="0"/>
              <a:t>frame(String id/Attribute);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Using </a:t>
            </a:r>
            <a:r>
              <a:rPr lang="en-US" sz="2800" dirty="0" smtClean="0">
                <a:solidFill>
                  <a:srgbClr val="7030A0"/>
                </a:solidFill>
              </a:rPr>
              <a:t>WebElement</a:t>
            </a:r>
            <a:endParaRPr lang="en-US" sz="2800" dirty="0">
              <a:solidFill>
                <a:srgbClr val="7030A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driver.switchTo</a:t>
            </a:r>
            <a:r>
              <a:rPr lang="en-US" sz="2400" dirty="0"/>
              <a:t>().</a:t>
            </a:r>
            <a:r>
              <a:rPr lang="en-US" sz="2400" dirty="0" smtClean="0"/>
              <a:t>frame(driver.findElement(WebElement</a:t>
            </a:r>
            <a:r>
              <a:rPr lang="en-US" b="1" dirty="0" smtClean="0"/>
              <a:t>)</a:t>
            </a:r>
            <a:endParaRPr lang="en-US" sz="2800" b="1" dirty="0">
              <a:solidFill>
                <a:srgbClr val="7030A0"/>
              </a:solidFill>
            </a:endParaRPr>
          </a:p>
          <a:p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Nested Frames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76686" y="6138443"/>
            <a:ext cx="641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Frame inside another frame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4438" r="23320" b="19986"/>
          <a:stretch/>
        </p:blipFill>
        <p:spPr>
          <a:xfrm>
            <a:off x="4530771" y="841182"/>
            <a:ext cx="6855691" cy="39851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995851" y="1632857"/>
            <a:ext cx="3500846" cy="459812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420537" y="2833755"/>
            <a:ext cx="171746" cy="3304688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2" descr="https://lh4.googleusercontent.com/rQ9vb9Zefd_DeqIXROD2sUyi10gKoUlLiK5QV635TR4BFHhkV-1VTW9kuJNhhPbsp7x52gp84Z1DF5zVvtASCfBpDwoBHgbidnT1sAAtWgyQ53teKpj_Cpe09d8EIDeayKgQf9fk2utKq0jnv1ym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3" y="3643681"/>
            <a:ext cx="4252996" cy="27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8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246742" y="103951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handle nested frame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6633" y="1444950"/>
            <a:ext cx="7582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-possible to switch between the frames using index, String id/name or WebElement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06633" y="2616671"/>
            <a:ext cx="9047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-take the driver focus to the main content of Webpage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i="1" dirty="0" err="1" smtClean="0">
                <a:solidFill>
                  <a:srgbClr val="FF0000"/>
                </a:solidFill>
              </a:rPr>
              <a:t>driver.switchTo</a:t>
            </a:r>
            <a:r>
              <a:rPr lang="en-US" sz="2800" b="1" i="1" dirty="0">
                <a:solidFill>
                  <a:srgbClr val="FF0000"/>
                </a:solidFill>
              </a:rPr>
              <a:t>().</a:t>
            </a:r>
            <a:r>
              <a:rPr lang="en-US" sz="2800" b="1" i="1" dirty="0" err="1">
                <a:solidFill>
                  <a:srgbClr val="FF0000"/>
                </a:solidFill>
              </a:rPr>
              <a:t>defaultContent</a:t>
            </a:r>
            <a:r>
              <a:rPr lang="en-US" sz="2800" b="1" i="1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3313" y="5591006"/>
            <a:ext cx="8415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-take the driver focus to the immediate parent frame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driver.switchTo</a:t>
            </a:r>
            <a:r>
              <a:rPr lang="en-US" sz="2800" b="1" i="1" dirty="0" smtClean="0">
                <a:solidFill>
                  <a:srgbClr val="FF0000"/>
                </a:solidFill>
              </a:rPr>
              <a:t>().</a:t>
            </a:r>
            <a:r>
              <a:rPr lang="en-US" dirty="0"/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parentFrame</a:t>
            </a:r>
            <a:r>
              <a:rPr lang="en-US" sz="2800" b="1" i="1" dirty="0" smtClean="0">
                <a:solidFill>
                  <a:srgbClr val="FF0000"/>
                </a:solidFill>
              </a:rPr>
              <a:t>();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30" y="4128861"/>
            <a:ext cx="6768634" cy="1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25534</TotalTime>
  <Words>311</Words>
  <Application>Microsoft Office PowerPoint</Application>
  <PresentationFormat>Widescreen</PresentationFormat>
  <Paragraphs>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游ゴシック</vt:lpstr>
      <vt:lpstr>Adobe Fan Heiti Std 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Vidyabharathi R</cp:lastModifiedBy>
  <cp:revision>379</cp:revision>
  <dcterms:created xsi:type="dcterms:W3CDTF">2017-12-19T19:12:56Z</dcterms:created>
  <dcterms:modified xsi:type="dcterms:W3CDTF">2023-03-08T03:36:48Z</dcterms:modified>
</cp:coreProperties>
</file>