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7" r:id="rId7"/>
    <p:sldId id="269" r:id="rId8"/>
    <p:sldId id="261" r:id="rId9"/>
    <p:sldId id="262" r:id="rId10"/>
    <p:sldId id="268" r:id="rId11"/>
    <p:sldId id="263" r:id="rId12"/>
    <p:sldId id="264"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4609" autoAdjust="0"/>
  </p:normalViewPr>
  <p:slideViewPr>
    <p:cSldViewPr snapToGrid="0">
      <p:cViewPr varScale="1">
        <p:scale>
          <a:sx n="82" d="100"/>
          <a:sy n="82" d="100"/>
        </p:scale>
        <p:origin x="624"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048B3CB-4403-49AC-8DCB-D181074F007A}"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6C9B8-B57B-4237-AD35-DE110FF1BF39}" type="slidenum">
              <a:rPr lang="en-IN" smtClean="0"/>
              <a:t>‹#›</a:t>
            </a:fld>
            <a:endParaRPr lang="en-IN"/>
          </a:p>
        </p:txBody>
      </p:sp>
    </p:spTree>
    <p:extLst>
      <p:ext uri="{BB962C8B-B14F-4D97-AF65-F5344CB8AC3E}">
        <p14:creationId xmlns:p14="http://schemas.microsoft.com/office/powerpoint/2010/main" val="3833483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48B3CB-4403-49AC-8DCB-D181074F007A}"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6C9B8-B57B-4237-AD35-DE110FF1BF39}" type="slidenum">
              <a:rPr lang="en-IN" smtClean="0"/>
              <a:t>‹#›</a:t>
            </a:fld>
            <a:endParaRPr lang="en-IN"/>
          </a:p>
        </p:txBody>
      </p:sp>
    </p:spTree>
    <p:extLst>
      <p:ext uri="{BB962C8B-B14F-4D97-AF65-F5344CB8AC3E}">
        <p14:creationId xmlns:p14="http://schemas.microsoft.com/office/powerpoint/2010/main" val="299976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48B3CB-4403-49AC-8DCB-D181074F007A}"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6C9B8-B57B-4237-AD35-DE110FF1BF39}" type="slidenum">
              <a:rPr lang="en-IN" smtClean="0"/>
              <a:t>‹#›</a:t>
            </a:fld>
            <a:endParaRPr lang="en-IN"/>
          </a:p>
        </p:txBody>
      </p:sp>
    </p:spTree>
    <p:extLst>
      <p:ext uri="{BB962C8B-B14F-4D97-AF65-F5344CB8AC3E}">
        <p14:creationId xmlns:p14="http://schemas.microsoft.com/office/powerpoint/2010/main" val="2869543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48B3CB-4403-49AC-8DCB-D181074F007A}"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6C9B8-B57B-4237-AD35-DE110FF1BF39}" type="slidenum">
              <a:rPr lang="en-IN" smtClean="0"/>
              <a:t>‹#›</a:t>
            </a:fld>
            <a:endParaRPr lang="en-IN"/>
          </a:p>
        </p:txBody>
      </p:sp>
    </p:spTree>
    <p:extLst>
      <p:ext uri="{BB962C8B-B14F-4D97-AF65-F5344CB8AC3E}">
        <p14:creationId xmlns:p14="http://schemas.microsoft.com/office/powerpoint/2010/main" val="1834228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48B3CB-4403-49AC-8DCB-D181074F007A}"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6C9B8-B57B-4237-AD35-DE110FF1BF39}" type="slidenum">
              <a:rPr lang="en-IN" smtClean="0"/>
              <a:t>‹#›</a:t>
            </a:fld>
            <a:endParaRPr lang="en-IN"/>
          </a:p>
        </p:txBody>
      </p:sp>
    </p:spTree>
    <p:extLst>
      <p:ext uri="{BB962C8B-B14F-4D97-AF65-F5344CB8AC3E}">
        <p14:creationId xmlns:p14="http://schemas.microsoft.com/office/powerpoint/2010/main" val="396719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048B3CB-4403-49AC-8DCB-D181074F007A}"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26C9B8-B57B-4237-AD35-DE110FF1BF39}" type="slidenum">
              <a:rPr lang="en-IN" smtClean="0"/>
              <a:t>‹#›</a:t>
            </a:fld>
            <a:endParaRPr lang="en-IN"/>
          </a:p>
        </p:txBody>
      </p:sp>
    </p:spTree>
    <p:extLst>
      <p:ext uri="{BB962C8B-B14F-4D97-AF65-F5344CB8AC3E}">
        <p14:creationId xmlns:p14="http://schemas.microsoft.com/office/powerpoint/2010/main" val="252098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048B3CB-4403-49AC-8DCB-D181074F007A}" type="datetimeFigureOut">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26C9B8-B57B-4237-AD35-DE110FF1BF39}" type="slidenum">
              <a:rPr lang="en-IN" smtClean="0"/>
              <a:t>‹#›</a:t>
            </a:fld>
            <a:endParaRPr lang="en-IN"/>
          </a:p>
        </p:txBody>
      </p:sp>
    </p:spTree>
    <p:extLst>
      <p:ext uri="{BB962C8B-B14F-4D97-AF65-F5344CB8AC3E}">
        <p14:creationId xmlns:p14="http://schemas.microsoft.com/office/powerpoint/2010/main" val="4084159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048B3CB-4403-49AC-8DCB-D181074F007A}"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26C9B8-B57B-4237-AD35-DE110FF1BF39}" type="slidenum">
              <a:rPr lang="en-IN" smtClean="0"/>
              <a:t>‹#›</a:t>
            </a:fld>
            <a:endParaRPr lang="en-IN"/>
          </a:p>
        </p:txBody>
      </p:sp>
    </p:spTree>
    <p:extLst>
      <p:ext uri="{BB962C8B-B14F-4D97-AF65-F5344CB8AC3E}">
        <p14:creationId xmlns:p14="http://schemas.microsoft.com/office/powerpoint/2010/main" val="38227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48B3CB-4403-49AC-8DCB-D181074F007A}" type="datetimeFigureOut">
              <a:rPr lang="en-IN" smtClean="0"/>
              <a:t>02-05-2024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26C9B8-B57B-4237-AD35-DE110FF1BF39}" type="slidenum">
              <a:rPr lang="en-IN" smtClean="0"/>
              <a:t>‹#›</a:t>
            </a:fld>
            <a:endParaRPr lang="en-IN"/>
          </a:p>
        </p:txBody>
      </p:sp>
    </p:spTree>
    <p:extLst>
      <p:ext uri="{BB962C8B-B14F-4D97-AF65-F5344CB8AC3E}">
        <p14:creationId xmlns:p14="http://schemas.microsoft.com/office/powerpoint/2010/main" val="190775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48B3CB-4403-49AC-8DCB-D181074F007A}"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26C9B8-B57B-4237-AD35-DE110FF1BF39}" type="slidenum">
              <a:rPr lang="en-IN" smtClean="0"/>
              <a:t>‹#›</a:t>
            </a:fld>
            <a:endParaRPr lang="en-IN"/>
          </a:p>
        </p:txBody>
      </p:sp>
    </p:spTree>
    <p:extLst>
      <p:ext uri="{BB962C8B-B14F-4D97-AF65-F5344CB8AC3E}">
        <p14:creationId xmlns:p14="http://schemas.microsoft.com/office/powerpoint/2010/main" val="199992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48B3CB-4403-49AC-8DCB-D181074F007A}"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26C9B8-B57B-4237-AD35-DE110FF1BF39}" type="slidenum">
              <a:rPr lang="en-IN" smtClean="0"/>
              <a:t>‹#›</a:t>
            </a:fld>
            <a:endParaRPr lang="en-IN"/>
          </a:p>
        </p:txBody>
      </p:sp>
    </p:spTree>
    <p:extLst>
      <p:ext uri="{BB962C8B-B14F-4D97-AF65-F5344CB8AC3E}">
        <p14:creationId xmlns:p14="http://schemas.microsoft.com/office/powerpoint/2010/main" val="357559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8B3CB-4403-49AC-8DCB-D181074F007A}" type="datetimeFigureOut">
              <a:rPr lang="en-IN" smtClean="0"/>
              <a:t>02-05-2024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6C9B8-B57B-4237-AD35-DE110FF1BF39}" type="slidenum">
              <a:rPr lang="en-IN" smtClean="0"/>
              <a:t>‹#›</a:t>
            </a:fld>
            <a:endParaRPr lang="en-IN"/>
          </a:p>
        </p:txBody>
      </p:sp>
    </p:spTree>
    <p:extLst>
      <p:ext uri="{BB962C8B-B14F-4D97-AF65-F5344CB8AC3E}">
        <p14:creationId xmlns:p14="http://schemas.microsoft.com/office/powerpoint/2010/main" val="23693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6.xml"/><Relationship Id="rId4"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1111"/>
            <a:ext cx="9144000" cy="2526890"/>
          </a:xfrm>
        </p:spPr>
        <p:txBody>
          <a:bodyPr>
            <a:normAutofit/>
          </a:bodyPr>
          <a:lstStyle/>
          <a:p>
            <a:r>
              <a:rPr lang="en-US" sz="4800" dirty="0" smtClean="0">
                <a:solidFill>
                  <a:schemeClr val="bg1"/>
                </a:solidFill>
                <a:latin typeface="+mn-lt"/>
                <a:ea typeface="+mn-ea"/>
                <a:cs typeface="+mn-cs"/>
              </a:rPr>
              <a:t>ATLIQ Mart</a:t>
            </a:r>
            <a:endParaRPr lang="en-IN" sz="4800" dirty="0"/>
          </a:p>
        </p:txBody>
      </p:sp>
      <p:sp>
        <p:nvSpPr>
          <p:cNvPr id="3" name="Subtitle 2"/>
          <p:cNvSpPr>
            <a:spLocks noGrp="1"/>
          </p:cNvSpPr>
          <p:nvPr>
            <p:ph type="subTitle" idx="1"/>
          </p:nvPr>
        </p:nvSpPr>
        <p:spPr>
          <a:xfrm>
            <a:off x="1641987" y="2546555"/>
            <a:ext cx="9144000" cy="1284594"/>
          </a:xfrm>
        </p:spPr>
        <p:txBody>
          <a:bodyPr/>
          <a:lstStyle/>
          <a:p>
            <a:endParaRPr lang="en-US" dirty="0" smtClean="0"/>
          </a:p>
          <a:p>
            <a:r>
              <a:rPr lang="en-US" dirty="0" smtClean="0">
                <a:solidFill>
                  <a:schemeClr val="bg1"/>
                </a:solidFill>
              </a:rPr>
              <a:t>Sales/Promotion Analysis-FMCG Domain</a:t>
            </a:r>
            <a:endParaRPr lang="en-IN"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0631" y="149954"/>
            <a:ext cx="3571875" cy="1285875"/>
          </a:xfrm>
          <a:prstGeom prst="rect">
            <a:avLst/>
          </a:prstGeom>
        </p:spPr>
      </p:pic>
    </p:spTree>
    <p:extLst>
      <p:ext uri="{BB962C8B-B14F-4D97-AF65-F5344CB8AC3E}">
        <p14:creationId xmlns:p14="http://schemas.microsoft.com/office/powerpoint/2010/main" val="3922780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fontScale="90000"/>
          </a:bodyPr>
          <a:lstStyle/>
          <a:p>
            <a:r>
              <a:rPr lang="en-US" sz="2400" dirty="0" smtClean="0">
                <a:solidFill>
                  <a:schemeClr val="bg1"/>
                </a:solidFill>
              </a:rPr>
              <a:t>3.Generate a report that displays each campaign along with the total revenue generated before and after campaigns. The report includes three key fields: campaign name, total revenue(</a:t>
            </a:r>
            <a:r>
              <a:rPr lang="en-US" sz="2400" dirty="0" err="1" smtClean="0">
                <a:solidFill>
                  <a:schemeClr val="bg1"/>
                </a:solidFill>
              </a:rPr>
              <a:t>before_promotion</a:t>
            </a:r>
            <a:r>
              <a:rPr lang="en-US" sz="2400" dirty="0" smtClean="0">
                <a:solidFill>
                  <a:schemeClr val="bg1"/>
                </a:solidFill>
              </a:rPr>
              <a:t>), total revenue(</a:t>
            </a:r>
            <a:r>
              <a:rPr lang="en-US" sz="2400" dirty="0" err="1" smtClean="0">
                <a:solidFill>
                  <a:schemeClr val="bg1"/>
                </a:solidFill>
              </a:rPr>
              <a:t>after_promotion</a:t>
            </a:r>
            <a:r>
              <a:rPr lang="en-US" sz="2400" dirty="0" smtClean="0">
                <a:solidFill>
                  <a:schemeClr val="bg1"/>
                </a:solidFill>
              </a:rPr>
              <a:t>).This report should help in evaluating the financial impact of our promotional campaigns.</a:t>
            </a:r>
            <a:endParaRPr lang="en-IN" sz="2400" dirty="0">
              <a:solidFill>
                <a:schemeClr val="bg1"/>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980" y="2043404"/>
            <a:ext cx="9666514" cy="2118049"/>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087" y="4674637"/>
            <a:ext cx="5831632" cy="1259632"/>
          </a:xfrm>
          <a:prstGeom prst="rect">
            <a:avLst/>
          </a:prstGeom>
        </p:spPr>
      </p:pic>
    </p:spTree>
    <p:extLst>
      <p:ext uri="{BB962C8B-B14F-4D97-AF65-F5344CB8AC3E}">
        <p14:creationId xmlns:p14="http://schemas.microsoft.com/office/powerpoint/2010/main" val="389711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fontScale="90000"/>
          </a:bodyPr>
          <a:lstStyle/>
          <a:p>
            <a:r>
              <a:rPr lang="en-US" sz="2400" dirty="0" smtClean="0">
                <a:solidFill>
                  <a:schemeClr val="bg1"/>
                </a:solidFill>
              </a:rPr>
              <a:t>4. Produce a report that calculates the Incremental Sold Quantity(ISU%)for each category during Diwali campaign. Additionally, provide rankings for the categories based on their ISU%.</a:t>
            </a:r>
            <a:br>
              <a:rPr lang="en-US" sz="2400" dirty="0" smtClean="0">
                <a:solidFill>
                  <a:schemeClr val="bg1"/>
                </a:solidFill>
              </a:rPr>
            </a:br>
            <a:endParaRPr lang="en-IN" sz="2400"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272" y="1690688"/>
            <a:ext cx="10411850" cy="1761639"/>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946" y="3860174"/>
            <a:ext cx="2950029" cy="2204723"/>
          </a:xfrm>
          <a:prstGeom prst="rect">
            <a:avLst/>
          </a:prstGeom>
        </p:spPr>
      </p:pic>
    </p:spTree>
    <p:extLst>
      <p:ext uri="{BB962C8B-B14F-4D97-AF65-F5344CB8AC3E}">
        <p14:creationId xmlns:p14="http://schemas.microsoft.com/office/powerpoint/2010/main" val="795462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892883"/>
          </a:xfrm>
        </p:spPr>
        <p:txBody>
          <a:bodyPr>
            <a:normAutofit/>
          </a:bodyPr>
          <a:lstStyle/>
          <a:p>
            <a:r>
              <a:rPr lang="en-US" sz="2400" dirty="0" smtClean="0">
                <a:solidFill>
                  <a:schemeClr val="bg1"/>
                </a:solidFill>
              </a:rPr>
              <a:t>5.Create a report featuring the Top 5products,ranked by Incremental Revenue percentage(IR%),across all campaigns. The report will provide essential information including product name, category and IR%. This analysis helps identify the most successful products in terms of incremental revenue across our campaigns, assisting in product optimization.</a:t>
            </a:r>
            <a:endParaRPr lang="en-IN" sz="2400"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88" y="2472613"/>
            <a:ext cx="11627994" cy="173549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3038" y="4683967"/>
            <a:ext cx="5094514" cy="1819470"/>
          </a:xfrm>
          <a:prstGeom prst="rect">
            <a:avLst/>
          </a:prstGeom>
        </p:spPr>
      </p:pic>
    </p:spTree>
    <p:extLst>
      <p:ext uri="{BB962C8B-B14F-4D97-AF65-F5344CB8AC3E}">
        <p14:creationId xmlns:p14="http://schemas.microsoft.com/office/powerpoint/2010/main" val="1013776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723" y="2427191"/>
            <a:ext cx="10515600" cy="1325563"/>
          </a:xfrm>
        </p:spPr>
        <p:txBody>
          <a:bodyPr/>
          <a:lstStyle/>
          <a:p>
            <a:r>
              <a:rPr lang="en-US" dirty="0" smtClean="0">
                <a:solidFill>
                  <a:schemeClr val="bg1"/>
                </a:solidFill>
                <a:latin typeface="Algerian" panose="04020705040A02060702" pitchFamily="82" charset="0"/>
              </a:rPr>
              <a:t>                   </a:t>
            </a:r>
            <a:r>
              <a:rPr lang="en-US" dirty="0" smtClean="0">
                <a:solidFill>
                  <a:schemeClr val="bg1"/>
                </a:solidFill>
                <a:latin typeface="Algerian" panose="04020705040A02060702" pitchFamily="82" charset="0"/>
              </a:rPr>
              <a:t> </a:t>
            </a:r>
            <a:r>
              <a:rPr lang="en-US" dirty="0" smtClean="0">
                <a:solidFill>
                  <a:schemeClr val="bg1"/>
                </a:solidFill>
                <a:latin typeface="Algerian" panose="04020705040A02060702" pitchFamily="82" charset="0"/>
              </a:rPr>
              <a:t>Thank </a:t>
            </a:r>
            <a:r>
              <a:rPr lang="en-US" dirty="0" smtClean="0">
                <a:solidFill>
                  <a:schemeClr val="bg1"/>
                </a:solidFill>
                <a:latin typeface="Algerian" panose="04020705040A02060702" pitchFamily="82" charset="0"/>
              </a:rPr>
              <a:t>You</a:t>
            </a:r>
            <a:endParaRPr lang="en-IN" dirty="0">
              <a:solidFill>
                <a:schemeClr val="bg1"/>
              </a:solidFill>
              <a:latin typeface="Algerian" panose="04020705040A02060702" pitchFamily="82" charset="0"/>
            </a:endParaRPr>
          </a:p>
        </p:txBody>
      </p:sp>
    </p:spTree>
    <p:extLst>
      <p:ext uri="{BB962C8B-B14F-4D97-AF65-F5344CB8AC3E}">
        <p14:creationId xmlns:p14="http://schemas.microsoft.com/office/powerpoint/2010/main" val="4215440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Problem Statement </a:t>
            </a:r>
            <a:endParaRPr lang="en-IN"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ATLIQ Mart is a retail giant with over 50 supermarkets in the southern region of India.</a:t>
            </a:r>
          </a:p>
          <a:p>
            <a:r>
              <a:rPr lang="en-US" dirty="0" smtClean="0">
                <a:solidFill>
                  <a:schemeClr val="bg1"/>
                </a:solidFill>
              </a:rPr>
              <a:t>All 50 stores ran a massive promotion during  Diwali 2023 &amp; Sankranti 2024.</a:t>
            </a:r>
          </a:p>
          <a:p>
            <a:r>
              <a:rPr lang="en-US" dirty="0" smtClean="0">
                <a:solidFill>
                  <a:schemeClr val="bg1"/>
                </a:solidFill>
              </a:rPr>
              <a:t>This is the festive time in India.</a:t>
            </a:r>
          </a:p>
          <a:p>
            <a:r>
              <a:rPr lang="en-US" dirty="0" smtClean="0">
                <a:solidFill>
                  <a:schemeClr val="bg1"/>
                </a:solidFill>
              </a:rPr>
              <a:t>The primary objective is to identify the promotions that performed well and those that did not ,enabling decision-making for future promotional strategies.</a:t>
            </a:r>
          </a:p>
          <a:p>
            <a:endParaRPr lang="en-US" dirty="0" smtClean="0">
              <a:solidFill>
                <a:schemeClr val="bg1"/>
              </a:solidFill>
            </a:endParaRPr>
          </a:p>
          <a:p>
            <a:endParaRPr lang="en-IN" dirty="0"/>
          </a:p>
        </p:txBody>
      </p:sp>
    </p:spTree>
    <p:extLst>
      <p:ext uri="{BB962C8B-B14F-4D97-AF65-F5344CB8AC3E}">
        <p14:creationId xmlns:p14="http://schemas.microsoft.com/office/powerpoint/2010/main" val="219865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0669"/>
          </a:xfrm>
        </p:spPr>
        <p:txBody>
          <a:bodyPr>
            <a:normAutofit/>
          </a:bodyPr>
          <a:lstStyle/>
          <a:p>
            <a:r>
              <a:rPr lang="en-US" sz="6600" dirty="0" smtClean="0">
                <a:solidFill>
                  <a:schemeClr val="bg1"/>
                </a:solidFill>
              </a:rPr>
              <a:t>Power BI Dashboard</a:t>
            </a:r>
            <a:endParaRPr lang="en-IN" sz="6600" dirty="0">
              <a:solidFill>
                <a:schemeClr val="bg1"/>
              </a:solidFill>
            </a:endParaRPr>
          </a:p>
        </p:txBody>
      </p:sp>
    </p:spTree>
    <p:extLst>
      <p:ext uri="{BB962C8B-B14F-4D97-AF65-F5344CB8AC3E}">
        <p14:creationId xmlns:p14="http://schemas.microsoft.com/office/powerpoint/2010/main" val="408334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59069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23313"/>
          </a:xfrm>
          <a:prstGeom prst="rect">
            <a:avLst/>
          </a:prstGeom>
        </p:spPr>
      </p:pic>
    </p:spTree>
    <p:extLst>
      <p:ext uri="{BB962C8B-B14F-4D97-AF65-F5344CB8AC3E}">
        <p14:creationId xmlns:p14="http://schemas.microsoft.com/office/powerpoint/2010/main" val="3490141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253324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225" y="2408530"/>
            <a:ext cx="10515600" cy="1325563"/>
          </a:xfrm>
        </p:spPr>
        <p:txBody>
          <a:bodyPr>
            <a:normAutofit/>
          </a:bodyPr>
          <a:lstStyle/>
          <a:p>
            <a:r>
              <a:rPr lang="en-US" sz="4800" dirty="0" smtClean="0">
                <a:solidFill>
                  <a:schemeClr val="bg1"/>
                </a:solidFill>
              </a:rPr>
              <a:t>Ad-Hoc Business Requests</a:t>
            </a:r>
            <a:endParaRPr lang="en-IN" sz="4800" dirty="0">
              <a:solidFill>
                <a:schemeClr val="bg1"/>
              </a:solidFill>
            </a:endParaRPr>
          </a:p>
        </p:txBody>
      </p:sp>
    </p:spTree>
    <p:extLst>
      <p:ext uri="{BB962C8B-B14F-4D97-AF65-F5344CB8AC3E}">
        <p14:creationId xmlns:p14="http://schemas.microsoft.com/office/powerpoint/2010/main" val="106999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924"/>
            <a:ext cx="10958689" cy="1521355"/>
          </a:xfrm>
        </p:spPr>
        <p:txBody>
          <a:bodyPr>
            <a:normAutofit/>
          </a:bodyPr>
          <a:lstStyle/>
          <a:p>
            <a:r>
              <a:rPr lang="en-US" sz="2000" dirty="0" smtClean="0">
                <a:solidFill>
                  <a:schemeClr val="bg1"/>
                </a:solidFill>
              </a:rPr>
              <a:t>1. Provide a list of products with a base price greater than 500 and that is featured in promo type of’BOGOF’9Buy one get one free).This information will help us identify  high level products that are currently being heavily discounted ,which can be useful for evaluating our pricing and promotion strategies.</a:t>
            </a:r>
            <a:endParaRPr lang="en-IN" sz="2000" dirty="0">
              <a:solidFill>
                <a:schemeClr val="bg1"/>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472" y="1929119"/>
            <a:ext cx="7619999" cy="1155167"/>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053" y="3322717"/>
            <a:ext cx="6431610" cy="1502477"/>
          </a:xfrm>
          <a:prstGeom prst="rect">
            <a:avLst/>
          </a:prstGeom>
        </p:spPr>
      </p:pic>
    </p:spTree>
    <p:extLst>
      <p:ext uri="{BB962C8B-B14F-4D97-AF65-F5344CB8AC3E}">
        <p14:creationId xmlns:p14="http://schemas.microsoft.com/office/powerpoint/2010/main" val="420738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fontScale="90000"/>
          </a:bodyPr>
          <a:lstStyle/>
          <a:p>
            <a:r>
              <a:rPr lang="en-US" sz="2400" dirty="0" smtClean="0">
                <a:solidFill>
                  <a:schemeClr val="bg1"/>
                </a:solidFill>
              </a:rPr>
              <a:t>2. 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a:t>
            </a:r>
            <a:endParaRPr lang="en-IN" sz="2400"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24" y="1715203"/>
            <a:ext cx="5287969" cy="1303300"/>
          </a:xfrm>
          <a:prstGeom prst="rect">
            <a:avLst/>
          </a:prstGeom>
        </p:spPr>
      </p:pic>
      <p:sp>
        <p:nvSpPr>
          <p:cNvPr id="5" name="TextBox 4"/>
          <p:cNvSpPr txBox="1"/>
          <p:nvPr/>
        </p:nvSpPr>
        <p:spPr>
          <a:xfrm>
            <a:off x="6341807" y="1715203"/>
            <a:ext cx="4680156" cy="1200329"/>
          </a:xfrm>
          <a:prstGeom prst="rect">
            <a:avLst/>
          </a:prstGeom>
          <a:noFill/>
        </p:spPr>
        <p:txBody>
          <a:bodyPr wrap="square" rtlCol="0">
            <a:spAutoFit/>
          </a:bodyPr>
          <a:lstStyle/>
          <a:p>
            <a:r>
              <a:rPr lang="en-US" dirty="0" smtClean="0">
                <a:solidFill>
                  <a:schemeClr val="bg1"/>
                </a:solidFill>
                <a:latin typeface="Algerian" panose="04020705040A02060702" pitchFamily="82" charset="0"/>
              </a:rPr>
              <a:t>Bengaluru, Chennai and Hyderabad, the top three cities, collectively make up 50% of the total stores in the southern region of India.</a:t>
            </a:r>
            <a:endParaRPr lang="en-IN" dirty="0">
              <a:solidFill>
                <a:schemeClr val="bg1"/>
              </a:solidFill>
              <a:latin typeface="Algerian" panose="04020705040A02060702" pitchFamily="82" charset="0"/>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96" y="3099020"/>
            <a:ext cx="2730756" cy="3380437"/>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1742" y="3274141"/>
            <a:ext cx="7108374" cy="3097161"/>
          </a:xfrm>
          <a:prstGeom prst="rect">
            <a:avLst/>
          </a:prstGeom>
        </p:spPr>
      </p:pic>
    </p:spTree>
    <p:extLst>
      <p:ext uri="{BB962C8B-B14F-4D97-AF65-F5344CB8AC3E}">
        <p14:creationId xmlns:p14="http://schemas.microsoft.com/office/powerpoint/2010/main" val="1470473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355</Words>
  <Application>Microsoft Office PowerPoint</Application>
  <PresentationFormat>Widescreen</PresentationFormat>
  <Paragraphs>17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Calibri</vt:lpstr>
      <vt:lpstr>Calibri Light</vt:lpstr>
      <vt:lpstr>Office Theme</vt:lpstr>
      <vt:lpstr>ATLIQ Mart</vt:lpstr>
      <vt:lpstr>Problem Statement </vt:lpstr>
      <vt:lpstr>Power BI Dashboard</vt:lpstr>
      <vt:lpstr>PowerPoint Presentation</vt:lpstr>
      <vt:lpstr>PowerPoint Presentation</vt:lpstr>
      <vt:lpstr>PowerPoint Presentation</vt:lpstr>
      <vt:lpstr>Ad-Hoc Business Requests</vt:lpstr>
      <vt:lpstr>1. Provide a list of products with a base price greater than 500 and that is featured in promo type of’BOGOF’9Buy one get one free).This information will help us identify  high level products that are currently being heavily discounted ,which can be useful for evaluating our pricing and promotion strategies.</vt:lpstr>
      <vt:lpstr>2. 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vt:lpstr>
      <vt:lpstr>3.Generate a report that displays each campaign along with the total revenue generated before and after campaigns. The report includes three key fields: campaign name, total revenue(before_promotion), total revenue(after_promotion).This report should help in evaluating the financial impact of our promotional campaigns.</vt:lpstr>
      <vt:lpstr>4. Produce a report that calculates the Incremental Sold Quantity(ISU%)for each category during Diwali campaign. Additionally, provide rankings for the categories based on their ISU%. </vt:lpstr>
      <vt:lpstr>5.Create a report featuring the Top 5products,ranked by Incremental Revenue percentage(IR%),across all campaigns. The report will provide essential information including product name, category and IR%. This analysis helps identify the most successful products in terms of incremental revenue across our campaigns, assisting in product optimization.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Mart</dc:title>
  <dc:creator>Robin Singla</dc:creator>
  <cp:lastModifiedBy>Robin Singla</cp:lastModifiedBy>
  <cp:revision>25</cp:revision>
  <dcterms:created xsi:type="dcterms:W3CDTF">2024-04-25T04:49:27Z</dcterms:created>
  <dcterms:modified xsi:type="dcterms:W3CDTF">2024-05-02T17:47:57Z</dcterms:modified>
</cp:coreProperties>
</file>