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93" r:id="rId3"/>
    <p:sldId id="257" r:id="rId4"/>
    <p:sldId id="262" r:id="rId5"/>
    <p:sldId id="263" r:id="rId6"/>
    <p:sldId id="258" r:id="rId7"/>
    <p:sldId id="266" r:id="rId8"/>
    <p:sldId id="267" r:id="rId9"/>
    <p:sldId id="269" r:id="rId10"/>
    <p:sldId id="268" r:id="rId11"/>
    <p:sldId id="270" r:id="rId12"/>
    <p:sldId id="271" r:id="rId13"/>
    <p:sldId id="272" r:id="rId14"/>
    <p:sldId id="259" r:id="rId15"/>
    <p:sldId id="260" r:id="rId16"/>
    <p:sldId id="265" r:id="rId17"/>
    <p:sldId id="273" r:id="rId18"/>
    <p:sldId id="274" r:id="rId19"/>
    <p:sldId id="276" r:id="rId20"/>
    <p:sldId id="277" r:id="rId21"/>
    <p:sldId id="278" r:id="rId22"/>
    <p:sldId id="279" r:id="rId23"/>
    <p:sldId id="281" r:id="rId24"/>
    <p:sldId id="282" r:id="rId25"/>
    <p:sldId id="283" r:id="rId26"/>
    <p:sldId id="284" r:id="rId27"/>
    <p:sldId id="286" r:id="rId28"/>
    <p:sldId id="287" r:id="rId29"/>
    <p:sldId id="288" r:id="rId30"/>
    <p:sldId id="289" r:id="rId31"/>
    <p:sldId id="290" r:id="rId32"/>
    <p:sldId id="291" r:id="rId33"/>
    <p:sldId id="292" r:id="rId34"/>
    <p:sldId id="26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4DC637-ABE4-4302-A6A1-6608CCBCD438}" type="datetimeFigureOut">
              <a:rPr lang="en-IN" smtClean="0"/>
              <a:t>23-09-2023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93B3293-5D7A-48FA-9BEC-4E4007BEEE46}" type="slidenum">
              <a:rPr lang="en-IN" smtClean="0"/>
              <a:t>‹#›</a:t>
            </a:fld>
            <a:endParaRPr lang="en-IN"/>
          </a:p>
        </p:txBody>
      </p:sp>
    </p:spTree>
    <p:extLst>
      <p:ext uri="{BB962C8B-B14F-4D97-AF65-F5344CB8AC3E}">
        <p14:creationId xmlns:p14="http://schemas.microsoft.com/office/powerpoint/2010/main" val="19752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DC637-ABE4-4302-A6A1-6608CCBCD438}" type="datetimeFigureOut">
              <a:rPr lang="en-IN" smtClean="0"/>
              <a:t>23-09-2023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3B3293-5D7A-48FA-9BEC-4E4007BEEE46}" type="slidenum">
              <a:rPr lang="en-IN" smtClean="0"/>
              <a:t>‹#›</a:t>
            </a:fld>
            <a:endParaRPr lang="en-IN"/>
          </a:p>
        </p:txBody>
      </p:sp>
    </p:spTree>
    <p:extLst>
      <p:ext uri="{BB962C8B-B14F-4D97-AF65-F5344CB8AC3E}">
        <p14:creationId xmlns:p14="http://schemas.microsoft.com/office/powerpoint/2010/main" val="3220687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DC637-ABE4-4302-A6A1-6608CCBCD438}" type="datetimeFigureOut">
              <a:rPr lang="en-IN" smtClean="0"/>
              <a:t>23-09-2023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3B3293-5D7A-48FA-9BEC-4E4007BEEE4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61378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4DC637-ABE4-4302-A6A1-6608CCBCD438}" type="datetimeFigureOut">
              <a:rPr lang="en-IN" smtClean="0"/>
              <a:t>23-09-2023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3B3293-5D7A-48FA-9BEC-4E4007BEEE46}" type="slidenum">
              <a:rPr lang="en-IN" smtClean="0"/>
              <a:t>‹#›</a:t>
            </a:fld>
            <a:endParaRPr lang="en-IN"/>
          </a:p>
        </p:txBody>
      </p:sp>
    </p:spTree>
    <p:extLst>
      <p:ext uri="{BB962C8B-B14F-4D97-AF65-F5344CB8AC3E}">
        <p14:creationId xmlns:p14="http://schemas.microsoft.com/office/powerpoint/2010/main" val="3662232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4DC637-ABE4-4302-A6A1-6608CCBCD438}" type="datetimeFigureOut">
              <a:rPr lang="en-IN" smtClean="0"/>
              <a:t>23-09-2023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3B3293-5D7A-48FA-9BEC-4E4007BEEE4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9010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4DC637-ABE4-4302-A6A1-6608CCBCD438}" type="datetimeFigureOut">
              <a:rPr lang="en-IN" smtClean="0"/>
              <a:t>23-09-2023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3B3293-5D7A-48FA-9BEC-4E4007BEEE46}" type="slidenum">
              <a:rPr lang="en-IN" smtClean="0"/>
              <a:t>‹#›</a:t>
            </a:fld>
            <a:endParaRPr lang="en-IN"/>
          </a:p>
        </p:txBody>
      </p:sp>
    </p:spTree>
    <p:extLst>
      <p:ext uri="{BB962C8B-B14F-4D97-AF65-F5344CB8AC3E}">
        <p14:creationId xmlns:p14="http://schemas.microsoft.com/office/powerpoint/2010/main" val="228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DC637-ABE4-4302-A6A1-6608CCBCD438}" type="datetimeFigureOut">
              <a:rPr lang="en-IN" smtClean="0"/>
              <a:t>23-09-2023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3B3293-5D7A-48FA-9BEC-4E4007BEEE46}" type="slidenum">
              <a:rPr lang="en-IN" smtClean="0"/>
              <a:t>‹#›</a:t>
            </a:fld>
            <a:endParaRPr lang="en-IN"/>
          </a:p>
        </p:txBody>
      </p:sp>
    </p:spTree>
    <p:extLst>
      <p:ext uri="{BB962C8B-B14F-4D97-AF65-F5344CB8AC3E}">
        <p14:creationId xmlns:p14="http://schemas.microsoft.com/office/powerpoint/2010/main" val="1370118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DC637-ABE4-4302-A6A1-6608CCBCD438}" type="datetimeFigureOut">
              <a:rPr lang="en-IN" smtClean="0"/>
              <a:t>23-09-2023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3B3293-5D7A-48FA-9BEC-4E4007BEEE46}" type="slidenum">
              <a:rPr lang="en-IN" smtClean="0"/>
              <a:t>‹#›</a:t>
            </a:fld>
            <a:endParaRPr lang="en-IN"/>
          </a:p>
        </p:txBody>
      </p:sp>
    </p:spTree>
    <p:extLst>
      <p:ext uri="{BB962C8B-B14F-4D97-AF65-F5344CB8AC3E}">
        <p14:creationId xmlns:p14="http://schemas.microsoft.com/office/powerpoint/2010/main" val="293522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4DC637-ABE4-4302-A6A1-6608CCBCD438}" type="datetimeFigureOut">
              <a:rPr lang="en-IN" smtClean="0"/>
              <a:t>23-09-2023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3B3293-5D7A-48FA-9BEC-4E4007BEEE46}" type="slidenum">
              <a:rPr lang="en-IN" smtClean="0"/>
              <a:t>‹#›</a:t>
            </a:fld>
            <a:endParaRPr lang="en-IN"/>
          </a:p>
        </p:txBody>
      </p:sp>
    </p:spTree>
    <p:extLst>
      <p:ext uri="{BB962C8B-B14F-4D97-AF65-F5344CB8AC3E}">
        <p14:creationId xmlns:p14="http://schemas.microsoft.com/office/powerpoint/2010/main" val="1589796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DC637-ABE4-4302-A6A1-6608CCBCD438}" type="datetimeFigureOut">
              <a:rPr lang="en-IN" smtClean="0"/>
              <a:t>23-09-2023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3B3293-5D7A-48FA-9BEC-4E4007BEEE46}" type="slidenum">
              <a:rPr lang="en-IN" smtClean="0"/>
              <a:t>‹#›</a:t>
            </a:fld>
            <a:endParaRPr lang="en-IN"/>
          </a:p>
        </p:txBody>
      </p:sp>
    </p:spTree>
    <p:extLst>
      <p:ext uri="{BB962C8B-B14F-4D97-AF65-F5344CB8AC3E}">
        <p14:creationId xmlns:p14="http://schemas.microsoft.com/office/powerpoint/2010/main" val="2171617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4DC637-ABE4-4302-A6A1-6608CCBCD438}" type="datetimeFigureOut">
              <a:rPr lang="en-IN" smtClean="0"/>
              <a:t>23-09-2023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93B3293-5D7A-48FA-9BEC-4E4007BEEE46}" type="slidenum">
              <a:rPr lang="en-IN" smtClean="0"/>
              <a:t>‹#›</a:t>
            </a:fld>
            <a:endParaRPr lang="en-IN"/>
          </a:p>
        </p:txBody>
      </p:sp>
    </p:spTree>
    <p:extLst>
      <p:ext uri="{BB962C8B-B14F-4D97-AF65-F5344CB8AC3E}">
        <p14:creationId xmlns:p14="http://schemas.microsoft.com/office/powerpoint/2010/main" val="2269214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4DC637-ABE4-4302-A6A1-6608CCBCD438}" type="datetimeFigureOut">
              <a:rPr lang="en-IN" smtClean="0"/>
              <a:t>23-09-2023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93B3293-5D7A-48FA-9BEC-4E4007BEEE46}" type="slidenum">
              <a:rPr lang="en-IN" smtClean="0"/>
              <a:t>‹#›</a:t>
            </a:fld>
            <a:endParaRPr lang="en-IN"/>
          </a:p>
        </p:txBody>
      </p:sp>
    </p:spTree>
    <p:extLst>
      <p:ext uri="{BB962C8B-B14F-4D97-AF65-F5344CB8AC3E}">
        <p14:creationId xmlns:p14="http://schemas.microsoft.com/office/powerpoint/2010/main" val="172632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4DC637-ABE4-4302-A6A1-6608CCBCD438}" type="datetimeFigureOut">
              <a:rPr lang="en-IN" smtClean="0"/>
              <a:t>23-09-2023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93B3293-5D7A-48FA-9BEC-4E4007BEEE46}" type="slidenum">
              <a:rPr lang="en-IN" smtClean="0"/>
              <a:t>‹#›</a:t>
            </a:fld>
            <a:endParaRPr lang="en-IN"/>
          </a:p>
        </p:txBody>
      </p:sp>
    </p:spTree>
    <p:extLst>
      <p:ext uri="{BB962C8B-B14F-4D97-AF65-F5344CB8AC3E}">
        <p14:creationId xmlns:p14="http://schemas.microsoft.com/office/powerpoint/2010/main" val="1642354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DC637-ABE4-4302-A6A1-6608CCBCD438}" type="datetimeFigureOut">
              <a:rPr lang="en-IN" smtClean="0"/>
              <a:t>23-09-2023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93B3293-5D7A-48FA-9BEC-4E4007BEEE46}" type="slidenum">
              <a:rPr lang="en-IN" smtClean="0"/>
              <a:t>‹#›</a:t>
            </a:fld>
            <a:endParaRPr lang="en-IN"/>
          </a:p>
        </p:txBody>
      </p:sp>
    </p:spTree>
    <p:extLst>
      <p:ext uri="{BB962C8B-B14F-4D97-AF65-F5344CB8AC3E}">
        <p14:creationId xmlns:p14="http://schemas.microsoft.com/office/powerpoint/2010/main" val="3771768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DC637-ABE4-4302-A6A1-6608CCBCD438}" type="datetimeFigureOut">
              <a:rPr lang="en-IN" smtClean="0"/>
              <a:t>23-09-2023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93B3293-5D7A-48FA-9BEC-4E4007BEEE46}" type="slidenum">
              <a:rPr lang="en-IN" smtClean="0"/>
              <a:t>‹#›</a:t>
            </a:fld>
            <a:endParaRPr lang="en-IN"/>
          </a:p>
        </p:txBody>
      </p:sp>
    </p:spTree>
    <p:extLst>
      <p:ext uri="{BB962C8B-B14F-4D97-AF65-F5344CB8AC3E}">
        <p14:creationId xmlns:p14="http://schemas.microsoft.com/office/powerpoint/2010/main" val="3451270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DC637-ABE4-4302-A6A1-6608CCBCD438}" type="datetimeFigureOut">
              <a:rPr lang="en-IN" smtClean="0"/>
              <a:t>23-09-2023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3B3293-5D7A-48FA-9BEC-4E4007BEEE46}" type="slidenum">
              <a:rPr lang="en-IN" smtClean="0"/>
              <a:t>‹#›</a:t>
            </a:fld>
            <a:endParaRPr lang="en-IN"/>
          </a:p>
        </p:txBody>
      </p:sp>
    </p:spTree>
    <p:extLst>
      <p:ext uri="{BB962C8B-B14F-4D97-AF65-F5344CB8AC3E}">
        <p14:creationId xmlns:p14="http://schemas.microsoft.com/office/powerpoint/2010/main" val="2100684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24DC637-ABE4-4302-A6A1-6608CCBCD438}" type="datetimeFigureOut">
              <a:rPr lang="en-IN" smtClean="0"/>
              <a:t>23-09-2023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93B3293-5D7A-48FA-9BEC-4E4007BEEE46}" type="slidenum">
              <a:rPr lang="en-IN" smtClean="0"/>
              <a:t>‹#›</a:t>
            </a:fld>
            <a:endParaRPr lang="en-IN"/>
          </a:p>
        </p:txBody>
      </p:sp>
    </p:spTree>
    <p:extLst>
      <p:ext uri="{BB962C8B-B14F-4D97-AF65-F5344CB8AC3E}">
        <p14:creationId xmlns:p14="http://schemas.microsoft.com/office/powerpoint/2010/main" val="174828776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6FB02-6FB1-0AE6-72EC-DE32EB184459}"/>
              </a:ext>
            </a:extLst>
          </p:cNvPr>
          <p:cNvSpPr>
            <a:spLocks noGrp="1"/>
          </p:cNvSpPr>
          <p:nvPr>
            <p:ph type="ctrTitle"/>
          </p:nvPr>
        </p:nvSpPr>
        <p:spPr>
          <a:xfrm>
            <a:off x="1620252" y="416249"/>
            <a:ext cx="9723939" cy="2262781"/>
          </a:xfrm>
        </p:spPr>
        <p:txBody>
          <a:bodyPr>
            <a:normAutofit/>
          </a:bodyPr>
          <a:lstStyle/>
          <a:p>
            <a:pPr algn="ctr"/>
            <a:r>
              <a:rPr lang="en-US" sz="3600" b="1" dirty="0"/>
              <a:t>PREDICTION OF ENERGY PRODUCTION FOR         COMBINED CYCLE POWER PLANT</a:t>
            </a:r>
            <a:endParaRPr lang="en-IN" sz="3600" dirty="0"/>
          </a:p>
        </p:txBody>
      </p:sp>
      <p:sp>
        <p:nvSpPr>
          <p:cNvPr id="3" name="Subtitle 2">
            <a:extLst>
              <a:ext uri="{FF2B5EF4-FFF2-40B4-BE49-F238E27FC236}">
                <a16:creationId xmlns:a16="http://schemas.microsoft.com/office/drawing/2014/main" id="{F8419864-7E5B-E620-1BFD-C26EA31F51B7}"/>
              </a:ext>
            </a:extLst>
          </p:cNvPr>
          <p:cNvSpPr>
            <a:spLocks noGrp="1"/>
          </p:cNvSpPr>
          <p:nvPr>
            <p:ph type="subTitle" idx="1"/>
          </p:nvPr>
        </p:nvSpPr>
        <p:spPr>
          <a:xfrm>
            <a:off x="9432759" y="4178970"/>
            <a:ext cx="2903620" cy="2502567"/>
          </a:xfrm>
        </p:spPr>
        <p:txBody>
          <a:bodyPr>
            <a:normAutofit fontScale="92500" lnSpcReduction="10000"/>
          </a:bodyPr>
          <a:lstStyle/>
          <a:p>
            <a:r>
              <a:rPr lang="en-IN" b="1" dirty="0">
                <a:solidFill>
                  <a:schemeClr val="accent2">
                    <a:lumMod val="50000"/>
                  </a:schemeClr>
                </a:solidFill>
              </a:rPr>
              <a:t>BY:  Chinmaya</a:t>
            </a:r>
          </a:p>
          <a:p>
            <a:r>
              <a:rPr lang="en-IN" b="1" dirty="0">
                <a:solidFill>
                  <a:schemeClr val="accent2">
                    <a:lumMod val="50000"/>
                  </a:schemeClr>
                </a:solidFill>
              </a:rPr>
              <a:t>        Sarvesh</a:t>
            </a:r>
          </a:p>
          <a:p>
            <a:r>
              <a:rPr lang="en-IN" b="1" dirty="0">
                <a:solidFill>
                  <a:schemeClr val="accent2">
                    <a:lumMod val="50000"/>
                  </a:schemeClr>
                </a:solidFill>
              </a:rPr>
              <a:t>       Vidya Chavan</a:t>
            </a:r>
          </a:p>
          <a:p>
            <a:r>
              <a:rPr lang="en-IN" b="1" dirty="0">
                <a:solidFill>
                  <a:schemeClr val="accent2">
                    <a:lumMod val="50000"/>
                  </a:schemeClr>
                </a:solidFill>
              </a:rPr>
              <a:t>       Shraddha </a:t>
            </a:r>
            <a:r>
              <a:rPr lang="en-IN" b="1" dirty="0" err="1">
                <a:solidFill>
                  <a:schemeClr val="accent2">
                    <a:lumMod val="50000"/>
                  </a:schemeClr>
                </a:solidFill>
              </a:rPr>
              <a:t>Waghode</a:t>
            </a:r>
            <a:endParaRPr lang="en-IN" b="1" dirty="0">
              <a:solidFill>
                <a:schemeClr val="accent2">
                  <a:lumMod val="50000"/>
                </a:schemeClr>
              </a:solidFill>
            </a:endParaRPr>
          </a:p>
          <a:p>
            <a:r>
              <a:rPr lang="en-IN" b="1" dirty="0">
                <a:solidFill>
                  <a:schemeClr val="accent2">
                    <a:lumMod val="50000"/>
                  </a:schemeClr>
                </a:solidFill>
              </a:rPr>
              <a:t>       Meghana</a:t>
            </a:r>
          </a:p>
          <a:p>
            <a:r>
              <a:rPr lang="en-IN" b="1" dirty="0">
                <a:solidFill>
                  <a:schemeClr val="accent2">
                    <a:lumMod val="50000"/>
                  </a:schemeClr>
                </a:solidFill>
              </a:rPr>
              <a:t>       </a:t>
            </a:r>
            <a:r>
              <a:rPr lang="en-IN" b="1" dirty="0" err="1">
                <a:solidFill>
                  <a:schemeClr val="accent2">
                    <a:lumMod val="50000"/>
                  </a:schemeClr>
                </a:solidFill>
              </a:rPr>
              <a:t>Upparapalli</a:t>
            </a:r>
            <a:endParaRPr lang="en-IN" b="1" dirty="0">
              <a:solidFill>
                <a:schemeClr val="accent2">
                  <a:lumMod val="50000"/>
                </a:schemeClr>
              </a:solidFill>
            </a:endParaRPr>
          </a:p>
          <a:p>
            <a:r>
              <a:rPr lang="en-IN" b="1" dirty="0">
                <a:solidFill>
                  <a:schemeClr val="accent2">
                    <a:lumMod val="50000"/>
                  </a:schemeClr>
                </a:solidFill>
              </a:rPr>
              <a:t>      </a:t>
            </a:r>
            <a:r>
              <a:rPr lang="en-IN" b="1" dirty="0" err="1">
                <a:solidFill>
                  <a:schemeClr val="accent2">
                    <a:lumMod val="50000"/>
                  </a:schemeClr>
                </a:solidFill>
              </a:rPr>
              <a:t>Shubhdarshini</a:t>
            </a:r>
            <a:endParaRPr lang="en-IN" b="1" dirty="0">
              <a:solidFill>
                <a:schemeClr val="accent2">
                  <a:lumMod val="50000"/>
                </a:schemeClr>
              </a:solidFill>
            </a:endParaRPr>
          </a:p>
          <a:p>
            <a:endParaRPr lang="en-IN" b="1" dirty="0">
              <a:solidFill>
                <a:schemeClr val="accent2">
                  <a:lumMod val="50000"/>
                </a:schemeClr>
              </a:solidFill>
            </a:endParaRPr>
          </a:p>
          <a:p>
            <a:endParaRPr lang="en-IN" b="1" dirty="0">
              <a:solidFill>
                <a:schemeClr val="accent2">
                  <a:lumMod val="50000"/>
                </a:schemeClr>
              </a:solidFill>
            </a:endParaRPr>
          </a:p>
          <a:p>
            <a:endParaRPr lang="en-IN" b="1" dirty="0">
              <a:solidFill>
                <a:schemeClr val="accent2">
                  <a:lumMod val="50000"/>
                </a:schemeClr>
              </a:solidFill>
            </a:endParaRPr>
          </a:p>
        </p:txBody>
      </p:sp>
    </p:spTree>
    <p:extLst>
      <p:ext uri="{BB962C8B-B14F-4D97-AF65-F5344CB8AC3E}">
        <p14:creationId xmlns:p14="http://schemas.microsoft.com/office/powerpoint/2010/main" val="2236426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1DA746-3A0F-EF13-F375-7651EB7A4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27991"/>
            <a:ext cx="5550568" cy="2816261"/>
          </a:xfrm>
          <a:prstGeom prst="rect">
            <a:avLst/>
          </a:prstGeom>
        </p:spPr>
      </p:pic>
      <p:pic>
        <p:nvPicPr>
          <p:cNvPr id="9" name="Picture 8">
            <a:extLst>
              <a:ext uri="{FF2B5EF4-FFF2-40B4-BE49-F238E27FC236}">
                <a16:creationId xmlns:a16="http://schemas.microsoft.com/office/drawing/2014/main" id="{7B1857E4-51F6-39AE-1AD8-19F6D2A33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3518216"/>
            <a:ext cx="5791200" cy="3140129"/>
          </a:xfrm>
          <a:prstGeom prst="rect">
            <a:avLst/>
          </a:prstGeom>
        </p:spPr>
      </p:pic>
    </p:spTree>
    <p:extLst>
      <p:ext uri="{BB962C8B-B14F-4D97-AF65-F5344CB8AC3E}">
        <p14:creationId xmlns:p14="http://schemas.microsoft.com/office/powerpoint/2010/main" val="1081578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A937-2936-7FBF-4ED2-C9C67AC27914}"/>
              </a:ext>
            </a:extLst>
          </p:cNvPr>
          <p:cNvSpPr>
            <a:spLocks noGrp="1"/>
          </p:cNvSpPr>
          <p:nvPr>
            <p:ph type="title"/>
          </p:nvPr>
        </p:nvSpPr>
        <p:spPr>
          <a:xfrm>
            <a:off x="2384378" y="463688"/>
            <a:ext cx="8911687" cy="1280890"/>
          </a:xfrm>
        </p:spPr>
        <p:txBody>
          <a:bodyPr>
            <a:normAutofit fontScale="90000"/>
          </a:bodyPr>
          <a:lstStyle/>
          <a:p>
            <a:r>
              <a:rPr lang="en-US" sz="3600" b="1" u="sng" dirty="0">
                <a:solidFill>
                  <a:srgbClr val="00B0F0"/>
                </a:solidFill>
                <a:latin typeface="+mn-lt"/>
              </a:rPr>
              <a:t>Outlier Detection:  </a:t>
            </a:r>
            <a:br>
              <a:rPr lang="en-US" sz="3600" b="1" dirty="0">
                <a:solidFill>
                  <a:srgbClr val="00B0F0"/>
                </a:solidFill>
                <a:latin typeface="+mn-lt"/>
              </a:rPr>
            </a:br>
            <a:r>
              <a:rPr lang="en-US" sz="2200" b="1" dirty="0">
                <a:solidFill>
                  <a:schemeClr val="accent2">
                    <a:lumMod val="50000"/>
                  </a:schemeClr>
                </a:solidFill>
              </a:rPr>
              <a:t>Outliers were present in </a:t>
            </a:r>
            <a:r>
              <a:rPr lang="en-IN" sz="2200" b="1" dirty="0" err="1">
                <a:solidFill>
                  <a:schemeClr val="accent2">
                    <a:lumMod val="50000"/>
                  </a:schemeClr>
                </a:solidFill>
              </a:rPr>
              <a:t>amb_pressure</a:t>
            </a:r>
            <a:r>
              <a:rPr lang="en-US" sz="2200" b="1" dirty="0">
                <a:solidFill>
                  <a:schemeClr val="accent2">
                    <a:lumMod val="50000"/>
                  </a:schemeClr>
                </a:solidFill>
              </a:rPr>
              <a:t> and </a:t>
            </a:r>
            <a:r>
              <a:rPr lang="en-IN" sz="2200" b="1" dirty="0" err="1">
                <a:solidFill>
                  <a:schemeClr val="accent2">
                    <a:lumMod val="50000"/>
                  </a:schemeClr>
                </a:solidFill>
              </a:rPr>
              <a:t>r_humidity</a:t>
            </a:r>
            <a:r>
              <a:rPr lang="en-IN" sz="2200" b="1" dirty="0">
                <a:solidFill>
                  <a:schemeClr val="accent2">
                    <a:lumMod val="50000"/>
                  </a:schemeClr>
                </a:solidFill>
              </a:rPr>
              <a:t>, these were removed successfully. Now the dataset contain 9416 observations and 5 features.</a:t>
            </a:r>
            <a:endParaRPr lang="en-IN" sz="2200" dirty="0">
              <a:solidFill>
                <a:schemeClr val="accent2">
                  <a:lumMod val="50000"/>
                </a:schemeClr>
              </a:solidFill>
            </a:endParaRPr>
          </a:p>
        </p:txBody>
      </p:sp>
      <p:pic>
        <p:nvPicPr>
          <p:cNvPr id="5" name="Content Placeholder 4">
            <a:extLst>
              <a:ext uri="{FF2B5EF4-FFF2-40B4-BE49-F238E27FC236}">
                <a16:creationId xmlns:a16="http://schemas.microsoft.com/office/drawing/2014/main" id="{DE883837-6D10-F191-C5E0-9728BF2E01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2" y="2718341"/>
            <a:ext cx="9249861" cy="3874964"/>
          </a:xfrm>
        </p:spPr>
      </p:pic>
    </p:spTree>
    <p:extLst>
      <p:ext uri="{BB962C8B-B14F-4D97-AF65-F5344CB8AC3E}">
        <p14:creationId xmlns:p14="http://schemas.microsoft.com/office/powerpoint/2010/main" val="3247070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803E1-C15C-BCDD-B77B-8373CB10C750}"/>
              </a:ext>
            </a:extLst>
          </p:cNvPr>
          <p:cNvSpPr>
            <a:spLocks noGrp="1"/>
          </p:cNvSpPr>
          <p:nvPr>
            <p:ph type="title"/>
          </p:nvPr>
        </p:nvSpPr>
        <p:spPr/>
        <p:txBody>
          <a:bodyPr>
            <a:normAutofit/>
          </a:bodyPr>
          <a:lstStyle/>
          <a:p>
            <a:r>
              <a:rPr lang="en-US" sz="2600" b="1" u="sng" dirty="0">
                <a:solidFill>
                  <a:schemeClr val="accent2">
                    <a:lumMod val="50000"/>
                  </a:schemeClr>
                </a:solidFill>
              </a:rPr>
              <a:t>Box Plots of Variables after removing the outliers </a:t>
            </a:r>
            <a:br>
              <a:rPr lang="en-IN" b="1" dirty="0"/>
            </a:br>
            <a:endParaRPr lang="en-IN" dirty="0"/>
          </a:p>
        </p:txBody>
      </p:sp>
      <p:pic>
        <p:nvPicPr>
          <p:cNvPr id="7" name="Content Placeholder 6">
            <a:extLst>
              <a:ext uri="{FF2B5EF4-FFF2-40B4-BE49-F238E27FC236}">
                <a16:creationId xmlns:a16="http://schemas.microsoft.com/office/drawing/2014/main" id="{6CA7D725-5CCE-8BD0-A6F8-72A9F96204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2" y="2354992"/>
            <a:ext cx="8915400" cy="3525971"/>
          </a:xfrm>
        </p:spPr>
      </p:pic>
    </p:spTree>
    <p:extLst>
      <p:ext uri="{BB962C8B-B14F-4D97-AF65-F5344CB8AC3E}">
        <p14:creationId xmlns:p14="http://schemas.microsoft.com/office/powerpoint/2010/main" val="3644102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9666E2-8291-36E4-EA19-50E80F342E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549" y="594710"/>
            <a:ext cx="5903871" cy="5668579"/>
          </a:xfrm>
        </p:spPr>
      </p:pic>
      <p:sp>
        <p:nvSpPr>
          <p:cNvPr id="7" name="TextBox 6">
            <a:extLst>
              <a:ext uri="{FF2B5EF4-FFF2-40B4-BE49-F238E27FC236}">
                <a16:creationId xmlns:a16="http://schemas.microsoft.com/office/drawing/2014/main" id="{16E78329-7CF8-7A61-D7A9-0CD8717AC937}"/>
              </a:ext>
            </a:extLst>
          </p:cNvPr>
          <p:cNvSpPr txBox="1"/>
          <p:nvPr/>
        </p:nvSpPr>
        <p:spPr>
          <a:xfrm>
            <a:off x="7315199" y="1126957"/>
            <a:ext cx="4732421" cy="5601533"/>
          </a:xfrm>
          <a:prstGeom prst="rect">
            <a:avLst/>
          </a:prstGeom>
          <a:noFill/>
        </p:spPr>
        <p:txBody>
          <a:bodyPr wrap="square" rtlCol="0">
            <a:spAutoFit/>
          </a:bodyPr>
          <a:lstStyle/>
          <a:p>
            <a:r>
              <a:rPr lang="en-US" sz="2600" b="1" u="sng" dirty="0">
                <a:solidFill>
                  <a:srgbClr val="00B0F0"/>
                </a:solidFill>
                <a:latin typeface="+mn-lt"/>
              </a:rPr>
              <a:t>Correlation among the variables:  </a:t>
            </a:r>
            <a:br>
              <a:rPr lang="en-US" sz="1800" b="1" dirty="0">
                <a:solidFill>
                  <a:srgbClr val="00B0F0"/>
                </a:solidFill>
                <a:latin typeface="+mn-lt"/>
              </a:rPr>
            </a:br>
            <a:br>
              <a:rPr lang="en-US" sz="1800" b="1" dirty="0">
                <a:solidFill>
                  <a:srgbClr val="00B0F0"/>
                </a:solidFill>
                <a:latin typeface="+mn-lt"/>
              </a:rPr>
            </a:br>
            <a:r>
              <a:rPr lang="en-US" sz="1800" b="1" dirty="0">
                <a:solidFill>
                  <a:schemeClr val="accent2">
                    <a:lumMod val="50000"/>
                  </a:schemeClr>
                </a:solidFill>
                <a:latin typeface="+mn-lt"/>
              </a:rPr>
              <a:t>From these scatter plots, temperature shows the strongest linear relationship(-</a:t>
            </a:r>
            <a:r>
              <a:rPr lang="en-US" sz="1800" b="1" dirty="0" err="1">
                <a:solidFill>
                  <a:schemeClr val="accent2">
                    <a:lumMod val="50000"/>
                  </a:schemeClr>
                </a:solidFill>
                <a:latin typeface="+mn-lt"/>
              </a:rPr>
              <a:t>ve</a:t>
            </a:r>
            <a:r>
              <a:rPr lang="en-US" sz="1800" b="1" dirty="0">
                <a:solidFill>
                  <a:schemeClr val="accent2">
                    <a:lumMod val="50000"/>
                  </a:schemeClr>
                </a:solidFill>
                <a:latin typeface="+mn-lt"/>
              </a:rPr>
              <a:t>) with the hourly electrical energy output. </a:t>
            </a:r>
            <a:br>
              <a:rPr lang="en-US" sz="1800" b="1" dirty="0">
                <a:solidFill>
                  <a:schemeClr val="accent2">
                    <a:lumMod val="50000"/>
                  </a:schemeClr>
                </a:solidFill>
                <a:latin typeface="+mn-lt"/>
              </a:rPr>
            </a:br>
            <a:br>
              <a:rPr lang="en-US" sz="1800" b="1" dirty="0">
                <a:solidFill>
                  <a:schemeClr val="tx1"/>
                </a:solidFill>
                <a:latin typeface="+mn-lt"/>
              </a:rPr>
            </a:br>
            <a:r>
              <a:rPr lang="en-US" sz="1800" b="1" dirty="0">
                <a:solidFill>
                  <a:schemeClr val="accent2">
                    <a:lumMod val="50000"/>
                  </a:schemeClr>
                </a:solidFill>
                <a:latin typeface="+mn-lt"/>
              </a:rPr>
              <a:t>Exhaust vacuum appears to have a linear relationship(-</a:t>
            </a:r>
            <a:r>
              <a:rPr lang="en-US" sz="1800" b="1" dirty="0" err="1">
                <a:solidFill>
                  <a:schemeClr val="accent2">
                    <a:lumMod val="50000"/>
                  </a:schemeClr>
                </a:solidFill>
                <a:latin typeface="+mn-lt"/>
              </a:rPr>
              <a:t>ve</a:t>
            </a:r>
            <a:r>
              <a:rPr lang="en-US" sz="1800" b="1" dirty="0">
                <a:solidFill>
                  <a:schemeClr val="accent2">
                    <a:lumMod val="50000"/>
                  </a:schemeClr>
                </a:solidFill>
                <a:latin typeface="+mn-lt"/>
              </a:rPr>
              <a:t>), though at a lesser extent.</a:t>
            </a:r>
            <a:br>
              <a:rPr lang="en-US" sz="1800" b="1" dirty="0">
                <a:solidFill>
                  <a:schemeClr val="accent2">
                    <a:lumMod val="50000"/>
                  </a:schemeClr>
                </a:solidFill>
                <a:latin typeface="+mn-lt"/>
              </a:rPr>
            </a:br>
            <a:br>
              <a:rPr lang="en-US" sz="1800" b="1" dirty="0">
                <a:solidFill>
                  <a:schemeClr val="tx1"/>
                </a:solidFill>
                <a:latin typeface="+mn-lt"/>
              </a:rPr>
            </a:br>
            <a:r>
              <a:rPr lang="en-US" sz="1800" b="1" dirty="0">
                <a:solidFill>
                  <a:schemeClr val="accent2">
                    <a:lumMod val="50000"/>
                  </a:schemeClr>
                </a:solidFill>
                <a:latin typeface="+mn-lt"/>
              </a:rPr>
              <a:t>On the other hand, the Ambient Pressure seems to have a weak linear (+</a:t>
            </a:r>
            <a:r>
              <a:rPr lang="en-US" sz="1800" b="1" dirty="0" err="1">
                <a:solidFill>
                  <a:schemeClr val="accent2">
                    <a:lumMod val="50000"/>
                  </a:schemeClr>
                </a:solidFill>
                <a:latin typeface="+mn-lt"/>
              </a:rPr>
              <a:t>ve</a:t>
            </a:r>
            <a:r>
              <a:rPr lang="en-US" sz="1800" b="1" dirty="0">
                <a:solidFill>
                  <a:schemeClr val="accent2">
                    <a:lumMod val="50000"/>
                  </a:schemeClr>
                </a:solidFill>
                <a:latin typeface="+mn-lt"/>
              </a:rPr>
              <a:t>) correlation with the output </a:t>
            </a:r>
            <a:br>
              <a:rPr lang="en-US" sz="1800" b="1" dirty="0">
                <a:solidFill>
                  <a:schemeClr val="accent2">
                    <a:lumMod val="50000"/>
                  </a:schemeClr>
                </a:solidFill>
                <a:latin typeface="+mn-lt"/>
              </a:rPr>
            </a:br>
            <a:br>
              <a:rPr lang="en-US" sz="1800" b="1" dirty="0">
                <a:solidFill>
                  <a:schemeClr val="accent2">
                    <a:lumMod val="50000"/>
                  </a:schemeClr>
                </a:solidFill>
                <a:latin typeface="+mn-lt"/>
              </a:rPr>
            </a:br>
            <a:r>
              <a:rPr lang="en-US" sz="1800" b="1" dirty="0">
                <a:solidFill>
                  <a:schemeClr val="accent2">
                    <a:lumMod val="50000"/>
                  </a:schemeClr>
                </a:solidFill>
                <a:latin typeface="+mn-lt"/>
              </a:rPr>
              <a:t>whereas relative humidity appears to have little (+</a:t>
            </a:r>
            <a:r>
              <a:rPr lang="en-US" sz="1800" b="1" dirty="0" err="1">
                <a:solidFill>
                  <a:schemeClr val="accent2">
                    <a:lumMod val="50000"/>
                  </a:schemeClr>
                </a:solidFill>
                <a:latin typeface="+mn-lt"/>
              </a:rPr>
              <a:t>ve</a:t>
            </a:r>
            <a:r>
              <a:rPr lang="en-US" sz="1800" b="1" dirty="0">
                <a:solidFill>
                  <a:schemeClr val="accent2">
                    <a:lumMod val="50000"/>
                  </a:schemeClr>
                </a:solidFill>
                <a:latin typeface="+mn-lt"/>
              </a:rPr>
              <a:t>) to no impact on the output</a:t>
            </a:r>
            <a:endParaRPr lang="en-IN" b="1" dirty="0">
              <a:solidFill>
                <a:schemeClr val="accent2">
                  <a:lumMod val="50000"/>
                </a:schemeClr>
              </a:solidFill>
            </a:endParaRPr>
          </a:p>
        </p:txBody>
      </p:sp>
    </p:spTree>
    <p:extLst>
      <p:ext uri="{BB962C8B-B14F-4D97-AF65-F5344CB8AC3E}">
        <p14:creationId xmlns:p14="http://schemas.microsoft.com/office/powerpoint/2010/main" val="2841919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817F2-A7C3-0EC7-7711-43C175C6BEC2}"/>
              </a:ext>
            </a:extLst>
          </p:cNvPr>
          <p:cNvSpPr>
            <a:spLocks noGrp="1"/>
          </p:cNvSpPr>
          <p:nvPr>
            <p:ph type="title"/>
          </p:nvPr>
        </p:nvSpPr>
        <p:spPr/>
        <p:txBody>
          <a:bodyPr>
            <a:normAutofit/>
          </a:bodyPr>
          <a:lstStyle/>
          <a:p>
            <a:r>
              <a:rPr lang="en-IN" b="1" u="sng" dirty="0"/>
              <a:t>HEATMAP:</a:t>
            </a:r>
          </a:p>
        </p:txBody>
      </p:sp>
      <p:pic>
        <p:nvPicPr>
          <p:cNvPr id="9" name="Content Placeholder 8">
            <a:extLst>
              <a:ext uri="{FF2B5EF4-FFF2-40B4-BE49-F238E27FC236}">
                <a16:creationId xmlns:a16="http://schemas.microsoft.com/office/drawing/2014/main" id="{92B325E6-0FFE-148C-B996-19F89B3E66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9559" y="1905001"/>
            <a:ext cx="7776165" cy="42268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8058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F9531-6C15-3FB8-8E63-F4A48E060CCD}"/>
              </a:ext>
            </a:extLst>
          </p:cNvPr>
          <p:cNvSpPr>
            <a:spLocks noGrp="1"/>
          </p:cNvSpPr>
          <p:nvPr>
            <p:ph type="title"/>
          </p:nvPr>
        </p:nvSpPr>
        <p:spPr>
          <a:xfrm>
            <a:off x="2374233" y="624110"/>
            <a:ext cx="9130380" cy="1280890"/>
          </a:xfrm>
        </p:spPr>
        <p:txBody>
          <a:bodyPr/>
          <a:lstStyle/>
          <a:p>
            <a:r>
              <a:rPr lang="en-US" sz="3600" b="1" u="sng" dirty="0">
                <a:effectLst/>
              </a:rPr>
              <a:t>SKEWNESS,CORRELATION AND OUTLIERS:</a:t>
            </a:r>
            <a:endParaRPr lang="en-IN" b="1" u="sng" dirty="0"/>
          </a:p>
        </p:txBody>
      </p:sp>
      <p:sp>
        <p:nvSpPr>
          <p:cNvPr id="3" name="Content Placeholder 2">
            <a:extLst>
              <a:ext uri="{FF2B5EF4-FFF2-40B4-BE49-F238E27FC236}">
                <a16:creationId xmlns:a16="http://schemas.microsoft.com/office/drawing/2014/main" id="{DAC99672-A1D6-CCC3-814E-30239CA3A7F5}"/>
              </a:ext>
            </a:extLst>
          </p:cNvPr>
          <p:cNvSpPr>
            <a:spLocks noGrp="1"/>
          </p:cNvSpPr>
          <p:nvPr>
            <p:ph idx="1"/>
          </p:nvPr>
        </p:nvSpPr>
        <p:spPr/>
        <p:txBody>
          <a:bodyPr/>
          <a:lstStyle/>
          <a:p>
            <a:r>
              <a:rPr lang="en-US" sz="2000" b="1" dirty="0">
                <a:latin typeface="+mj-lt"/>
                <a:cs typeface="Times New Roman" pitchFamily="18" charset="0"/>
              </a:rPr>
              <a:t>Exhaust vacuum and Ambient pressure are right skewed or positive skewed.</a:t>
            </a:r>
          </a:p>
          <a:p>
            <a:r>
              <a:rPr lang="en-US" sz="2000" b="1" dirty="0">
                <a:latin typeface="+mj-lt"/>
                <a:cs typeface="Times New Roman" pitchFamily="18" charset="0"/>
              </a:rPr>
              <a:t>Temperature and Relatively humidity are left skewed or negative skewed.</a:t>
            </a:r>
          </a:p>
          <a:p>
            <a:r>
              <a:rPr lang="en-US" sz="2000" b="1" dirty="0">
                <a:latin typeface="+mj-lt"/>
                <a:cs typeface="Times New Roman" pitchFamily="18" charset="0"/>
              </a:rPr>
              <a:t>Energy production dependent variable is right skewed or positive skewed.</a:t>
            </a:r>
          </a:p>
          <a:p>
            <a:r>
              <a:rPr lang="en-US" sz="2000" b="1" dirty="0">
                <a:latin typeface="+mj-lt"/>
                <a:cs typeface="Times New Roman" pitchFamily="18" charset="0"/>
              </a:rPr>
              <a:t>Also find outliers with some set styles.</a:t>
            </a:r>
          </a:p>
          <a:p>
            <a:r>
              <a:rPr lang="en-US" sz="2000" b="1" dirty="0">
                <a:latin typeface="+mj-lt"/>
                <a:cs typeface="Times New Roman" pitchFamily="18" charset="0"/>
              </a:rPr>
              <a:t>Temperature and Exhaust vacuum are highly correlated.</a:t>
            </a:r>
          </a:p>
          <a:p>
            <a:r>
              <a:rPr lang="en-US" sz="2000" b="1" dirty="0">
                <a:latin typeface="+mj-lt"/>
                <a:cs typeface="Times New Roman" pitchFamily="18" charset="0"/>
              </a:rPr>
              <a:t>We normalize data and take X is independent variable and Y is dependent variable.</a:t>
            </a:r>
          </a:p>
          <a:p>
            <a:endParaRPr lang="en-IN" dirty="0"/>
          </a:p>
        </p:txBody>
      </p:sp>
    </p:spTree>
    <p:extLst>
      <p:ext uri="{BB962C8B-B14F-4D97-AF65-F5344CB8AC3E}">
        <p14:creationId xmlns:p14="http://schemas.microsoft.com/office/powerpoint/2010/main" val="2262906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541B3-9F27-0726-84CC-B7E2EF7699D5}"/>
              </a:ext>
            </a:extLst>
          </p:cNvPr>
          <p:cNvSpPr>
            <a:spLocks noGrp="1"/>
          </p:cNvSpPr>
          <p:nvPr>
            <p:ph type="title"/>
          </p:nvPr>
        </p:nvSpPr>
        <p:spPr/>
        <p:txBody>
          <a:bodyPr>
            <a:normAutofit fontScale="90000"/>
          </a:bodyPr>
          <a:lstStyle/>
          <a:p>
            <a:pPr marL="0" indent="0">
              <a:buNone/>
            </a:pPr>
            <a:r>
              <a:rPr lang="en-IN" sz="4000" b="1" u="sng" dirty="0"/>
              <a:t>Normalization:</a:t>
            </a:r>
            <a:br>
              <a:rPr lang="en-IN" sz="4000" u="sng" dirty="0"/>
            </a:br>
            <a:br>
              <a:rPr lang="en-IN" b="1" dirty="0">
                <a:solidFill>
                  <a:schemeClr val="tx1"/>
                </a:solidFill>
              </a:rPr>
            </a:br>
            <a:br>
              <a:rPr lang="en-US" b="1" dirty="0">
                <a:solidFill>
                  <a:schemeClr val="tx1"/>
                </a:solidFill>
              </a:rPr>
            </a:br>
            <a:endParaRPr lang="en-IN" dirty="0"/>
          </a:p>
        </p:txBody>
      </p:sp>
      <p:sp>
        <p:nvSpPr>
          <p:cNvPr id="3" name="Content Placeholder 2">
            <a:extLst>
              <a:ext uri="{FF2B5EF4-FFF2-40B4-BE49-F238E27FC236}">
                <a16:creationId xmlns:a16="http://schemas.microsoft.com/office/drawing/2014/main" id="{B30F251F-7523-157E-4CEC-BADEB89C734E}"/>
              </a:ext>
            </a:extLst>
          </p:cNvPr>
          <p:cNvSpPr>
            <a:spLocks noGrp="1"/>
          </p:cNvSpPr>
          <p:nvPr>
            <p:ph idx="1"/>
          </p:nvPr>
        </p:nvSpPr>
        <p:spPr/>
        <p:txBody>
          <a:bodyPr/>
          <a:lstStyle/>
          <a:p>
            <a:r>
              <a:rPr lang="en-US" sz="2000" b="1" dirty="0">
                <a:solidFill>
                  <a:schemeClr val="tx2">
                    <a:lumMod val="75000"/>
                  </a:schemeClr>
                </a:solidFill>
                <a:latin typeface="+mj-lt"/>
              </a:rPr>
              <a:t>Normalization of data is carried out to bring all the observations on same scale</a:t>
            </a:r>
            <a:r>
              <a:rPr lang="en-IN" sz="2000" b="1" dirty="0">
                <a:solidFill>
                  <a:schemeClr val="tx2">
                    <a:lumMod val="75000"/>
                  </a:schemeClr>
                </a:solidFill>
                <a:latin typeface="+mj-lt"/>
              </a:rPr>
              <a:t>.</a:t>
            </a:r>
          </a:p>
          <a:p>
            <a:endParaRPr lang="en-IN" b="1" dirty="0">
              <a:solidFill>
                <a:schemeClr val="tx1"/>
              </a:solidFill>
            </a:endParaRPr>
          </a:p>
          <a:p>
            <a:pPr marL="0" indent="0">
              <a:buNone/>
            </a:pPr>
            <a:r>
              <a:rPr lang="en-IN" sz="2000" b="1" dirty="0">
                <a:solidFill>
                  <a:schemeClr val="accent2">
                    <a:lumMod val="75000"/>
                  </a:schemeClr>
                </a:solidFill>
              </a:rPr>
              <a:t>Splitting the data set:</a:t>
            </a:r>
          </a:p>
          <a:p>
            <a:pPr marL="0" indent="0">
              <a:buNone/>
            </a:pPr>
            <a:r>
              <a:rPr lang="en-US" sz="2000" b="1" dirty="0">
                <a:solidFill>
                  <a:schemeClr val="tx1"/>
                </a:solidFill>
              </a:rPr>
              <a:t>1</a:t>
            </a:r>
            <a:r>
              <a:rPr lang="en-IN" sz="2000" b="1" dirty="0">
                <a:solidFill>
                  <a:srgbClr val="00B0F0"/>
                </a:solidFill>
              </a:rPr>
              <a:t>. </a:t>
            </a:r>
            <a:r>
              <a:rPr lang="en-IN" sz="2000" b="1" dirty="0">
                <a:solidFill>
                  <a:schemeClr val="accent2">
                    <a:lumMod val="75000"/>
                  </a:schemeClr>
                </a:solidFill>
              </a:rPr>
              <a:t>X</a:t>
            </a:r>
            <a:r>
              <a:rPr lang="en-IN" sz="2000" b="1" dirty="0">
                <a:solidFill>
                  <a:srgbClr val="00B0F0"/>
                </a:solidFill>
              </a:rPr>
              <a:t> </a:t>
            </a:r>
            <a:r>
              <a:rPr lang="en-IN" sz="2000" b="1" dirty="0">
                <a:solidFill>
                  <a:schemeClr val="tx2">
                    <a:lumMod val="75000"/>
                  </a:schemeClr>
                </a:solidFill>
              </a:rPr>
              <a:t>– independent variables and Y- dependent variable</a:t>
            </a:r>
          </a:p>
          <a:p>
            <a:pPr marL="0" indent="0">
              <a:buNone/>
            </a:pPr>
            <a:r>
              <a:rPr lang="en-US" sz="2000" b="1" dirty="0">
                <a:solidFill>
                  <a:schemeClr val="tx2">
                    <a:lumMod val="75000"/>
                  </a:schemeClr>
                </a:solidFill>
              </a:rPr>
              <a:t>2. Data is </a:t>
            </a:r>
            <a:r>
              <a:rPr lang="en-US" sz="2000" b="1" dirty="0" err="1">
                <a:solidFill>
                  <a:schemeClr val="tx2">
                    <a:lumMod val="75000"/>
                  </a:schemeClr>
                </a:solidFill>
              </a:rPr>
              <a:t>splitted</a:t>
            </a:r>
            <a:r>
              <a:rPr lang="en-US" sz="2000" b="1" dirty="0">
                <a:solidFill>
                  <a:schemeClr val="tx2">
                    <a:lumMod val="75000"/>
                  </a:schemeClr>
                </a:solidFill>
              </a:rPr>
              <a:t> in Train and test</a:t>
            </a:r>
          </a:p>
          <a:p>
            <a:pPr marL="0" indent="0">
              <a:buNone/>
            </a:pPr>
            <a:r>
              <a:rPr lang="en-US" sz="2000" b="1" dirty="0">
                <a:solidFill>
                  <a:schemeClr val="tx1"/>
                </a:solidFill>
              </a:rPr>
              <a:t>     </a:t>
            </a:r>
            <a:r>
              <a:rPr lang="en-US" sz="2000" b="1" dirty="0">
                <a:solidFill>
                  <a:schemeClr val="accent2">
                    <a:lumMod val="75000"/>
                  </a:schemeClr>
                </a:solidFill>
              </a:rPr>
              <a:t>Train dataset- </a:t>
            </a:r>
            <a:r>
              <a:rPr lang="en-US" sz="2000" b="1" dirty="0">
                <a:solidFill>
                  <a:schemeClr val="tx2">
                    <a:lumMod val="75000"/>
                  </a:schemeClr>
                </a:solidFill>
              </a:rPr>
              <a:t>containing 7532 observations and 4 variables </a:t>
            </a:r>
          </a:p>
          <a:p>
            <a:pPr marL="0" indent="0">
              <a:buNone/>
            </a:pPr>
            <a:r>
              <a:rPr lang="en-US" sz="2000" b="1" dirty="0">
                <a:solidFill>
                  <a:schemeClr val="accent2">
                    <a:lumMod val="50000"/>
                  </a:schemeClr>
                </a:solidFill>
              </a:rPr>
              <a:t>     </a:t>
            </a:r>
            <a:r>
              <a:rPr lang="en-US" sz="2000" b="1" dirty="0">
                <a:solidFill>
                  <a:schemeClr val="accent2">
                    <a:lumMod val="75000"/>
                  </a:schemeClr>
                </a:solidFill>
              </a:rPr>
              <a:t>Test dataset- </a:t>
            </a:r>
            <a:r>
              <a:rPr lang="en-US" sz="2000" b="1" dirty="0">
                <a:solidFill>
                  <a:schemeClr val="tx2">
                    <a:lumMod val="75000"/>
                  </a:schemeClr>
                </a:solidFill>
              </a:rPr>
              <a:t>containing 1884 observations and 4 variables </a:t>
            </a:r>
            <a:endParaRPr lang="en-IN" sz="2000" b="1" dirty="0">
              <a:solidFill>
                <a:schemeClr val="tx2">
                  <a:lumMod val="75000"/>
                </a:schemeClr>
              </a:solidFill>
            </a:endParaRPr>
          </a:p>
          <a:p>
            <a:endParaRPr lang="en-IN" dirty="0"/>
          </a:p>
        </p:txBody>
      </p:sp>
    </p:spTree>
    <p:extLst>
      <p:ext uri="{BB962C8B-B14F-4D97-AF65-F5344CB8AC3E}">
        <p14:creationId xmlns:p14="http://schemas.microsoft.com/office/powerpoint/2010/main" val="1033040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267E-10A6-42F3-7391-B375A310F84E}"/>
              </a:ext>
            </a:extLst>
          </p:cNvPr>
          <p:cNvSpPr>
            <a:spLocks noGrp="1"/>
          </p:cNvSpPr>
          <p:nvPr>
            <p:ph type="title"/>
          </p:nvPr>
        </p:nvSpPr>
        <p:spPr/>
        <p:txBody>
          <a:bodyPr>
            <a:normAutofit fontScale="90000"/>
          </a:bodyPr>
          <a:lstStyle/>
          <a:p>
            <a:pPr rtl="0">
              <a:spcBef>
                <a:spcPts val="0"/>
              </a:spcBef>
              <a:spcAft>
                <a:spcPts val="0"/>
              </a:spcAft>
            </a:pPr>
            <a:r>
              <a:rPr lang="en-US" b="1" i="0" u="none" strike="noStrike" dirty="0">
                <a:effectLst/>
                <a:latin typeface="Century Gothic" panose="020B0502020202020204" pitchFamily="34" charset="0"/>
              </a:rPr>
              <a:t>Split The Data Into X and Y and split into train and test</a:t>
            </a:r>
            <a:br>
              <a:rPr lang="en-US" b="0" dirty="0">
                <a:effectLst/>
              </a:rPr>
            </a:br>
            <a:br>
              <a:rPr lang="en-US" dirty="0"/>
            </a:br>
            <a:endParaRPr lang="en-IN" dirty="0"/>
          </a:p>
        </p:txBody>
      </p:sp>
      <p:sp>
        <p:nvSpPr>
          <p:cNvPr id="3" name="Content Placeholder 2">
            <a:extLst>
              <a:ext uri="{FF2B5EF4-FFF2-40B4-BE49-F238E27FC236}">
                <a16:creationId xmlns:a16="http://schemas.microsoft.com/office/drawing/2014/main" id="{C0DB107D-4D69-5D04-A7EC-A9D2F4FF981A}"/>
              </a:ext>
            </a:extLst>
          </p:cNvPr>
          <p:cNvSpPr>
            <a:spLocks noGrp="1"/>
          </p:cNvSpPr>
          <p:nvPr>
            <p:ph idx="1"/>
          </p:nvPr>
        </p:nvSpPr>
        <p:spPr/>
        <p:txBody>
          <a:bodyPr>
            <a:normAutofit/>
          </a:bodyPr>
          <a:lstStyle/>
          <a:p>
            <a:r>
              <a:rPr lang="en-US" sz="1800" b="0" i="0" u="none" strike="noStrike" dirty="0">
                <a:solidFill>
                  <a:srgbClr val="3F3F3F"/>
                </a:solidFill>
                <a:effectLst/>
                <a:latin typeface="Century Gothic" panose="020B0502020202020204" pitchFamily="34" charset="0"/>
              </a:rPr>
              <a:t> </a:t>
            </a:r>
            <a:r>
              <a:rPr lang="en-US" sz="2200" b="0" i="0" u="none" strike="noStrike" dirty="0">
                <a:solidFill>
                  <a:srgbClr val="3F3F3F"/>
                </a:solidFill>
                <a:effectLst/>
                <a:latin typeface="Bahnschrift" panose="020B0502040204020203" pitchFamily="34" charset="0"/>
              </a:rPr>
              <a:t>First we have to split the data into  X and Y the X are the independent variables and Y is  the target variable .</a:t>
            </a:r>
            <a:endParaRPr lang="en-US" sz="2200" b="0" i="0" u="none" strike="noStrike" dirty="0">
              <a:solidFill>
                <a:srgbClr val="A53010"/>
              </a:solidFill>
              <a:effectLst/>
              <a:latin typeface="Bahnschrift" panose="020B0502040204020203" pitchFamily="34" charset="0"/>
            </a:endParaRPr>
          </a:p>
          <a:p>
            <a:pPr rtl="0">
              <a:spcBef>
                <a:spcPts val="1000"/>
              </a:spcBef>
              <a:spcAft>
                <a:spcPts val="0"/>
              </a:spcAft>
            </a:pPr>
            <a:endParaRPr lang="en-US" sz="2200" b="0" dirty="0">
              <a:effectLst/>
              <a:latin typeface="Bahnschrift" panose="020B0502040204020203" pitchFamily="34" charset="0"/>
            </a:endParaRPr>
          </a:p>
          <a:p>
            <a:r>
              <a:rPr lang="en-US" sz="2200" b="0" i="0" u="none" strike="noStrike" dirty="0">
                <a:solidFill>
                  <a:srgbClr val="3F3F3F"/>
                </a:solidFill>
                <a:effectLst/>
                <a:latin typeface="Bahnschrift" panose="020B0502040204020203" pitchFamily="34" charset="0"/>
              </a:rPr>
              <a:t>Then  we split the data into train and test models for furthermore the data also should be given the amount of test data like 30% or 25% of data should given to the test data.</a:t>
            </a:r>
            <a:endParaRPr lang="en-US" sz="2200" b="0" i="0" u="none" strike="noStrike" dirty="0">
              <a:solidFill>
                <a:srgbClr val="A53010"/>
              </a:solidFill>
              <a:effectLst/>
              <a:latin typeface="Bahnschrift" panose="020B0502040204020203" pitchFamily="34" charset="0"/>
            </a:endParaRPr>
          </a:p>
          <a:p>
            <a:pPr marL="0" indent="0">
              <a:buNone/>
            </a:pPr>
            <a:br>
              <a:rPr lang="en-US" dirty="0"/>
            </a:br>
            <a:endParaRPr lang="en-IN" dirty="0"/>
          </a:p>
        </p:txBody>
      </p:sp>
    </p:spTree>
    <p:extLst>
      <p:ext uri="{BB962C8B-B14F-4D97-AF65-F5344CB8AC3E}">
        <p14:creationId xmlns:p14="http://schemas.microsoft.com/office/powerpoint/2010/main" val="1610715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8B851-AEC5-63B9-18F5-82FF1D1CBBCD}"/>
              </a:ext>
            </a:extLst>
          </p:cNvPr>
          <p:cNvSpPr>
            <a:spLocks noGrp="1"/>
          </p:cNvSpPr>
          <p:nvPr>
            <p:ph type="title"/>
          </p:nvPr>
        </p:nvSpPr>
        <p:spPr/>
        <p:txBody>
          <a:bodyPr>
            <a:normAutofit fontScale="90000"/>
          </a:bodyPr>
          <a:lstStyle/>
          <a:p>
            <a:pPr rtl="0">
              <a:spcBef>
                <a:spcPts val="0"/>
              </a:spcBef>
              <a:spcAft>
                <a:spcPts val="0"/>
              </a:spcAft>
            </a:pPr>
            <a:r>
              <a:rPr lang="en-IN" sz="4000" b="1" i="0" u="sng" strike="noStrike" dirty="0">
                <a:effectLst/>
                <a:latin typeface="Century Gothic" panose="020B0502020202020204" pitchFamily="34" charset="0"/>
              </a:rPr>
              <a:t>Standardize the Values </a:t>
            </a:r>
            <a:br>
              <a:rPr lang="en-IN" b="0" dirty="0">
                <a:effectLst/>
              </a:rPr>
            </a:br>
            <a:br>
              <a:rPr lang="en-IN" dirty="0"/>
            </a:br>
            <a:endParaRPr lang="en-IN" dirty="0"/>
          </a:p>
        </p:txBody>
      </p:sp>
      <p:sp>
        <p:nvSpPr>
          <p:cNvPr id="3" name="Content Placeholder 2">
            <a:extLst>
              <a:ext uri="{FF2B5EF4-FFF2-40B4-BE49-F238E27FC236}">
                <a16:creationId xmlns:a16="http://schemas.microsoft.com/office/drawing/2014/main" id="{AA36FB2A-2BE1-50E7-1188-4624235B5086}"/>
              </a:ext>
            </a:extLst>
          </p:cNvPr>
          <p:cNvSpPr>
            <a:spLocks noGrp="1"/>
          </p:cNvSpPr>
          <p:nvPr>
            <p:ph idx="1"/>
          </p:nvPr>
        </p:nvSpPr>
        <p:spPr/>
        <p:txBody>
          <a:bodyPr>
            <a:noAutofit/>
          </a:bodyPr>
          <a:lstStyle/>
          <a:p>
            <a:r>
              <a:rPr lang="en-US" sz="2200" b="0" i="0" u="none" strike="noStrike" dirty="0">
                <a:solidFill>
                  <a:srgbClr val="3F3F3F"/>
                </a:solidFill>
                <a:effectLst/>
                <a:latin typeface="Bahnschrift" panose="020B0502040204020203" pitchFamily="34" charset="0"/>
              </a:rPr>
              <a:t>The data have to be Standardize because the metrics of the columns are different and it should be removed . To ensure that they have similar scale</a:t>
            </a:r>
            <a:endParaRPr lang="en-US" sz="2200" b="0" i="0" u="none" strike="noStrike" dirty="0">
              <a:solidFill>
                <a:srgbClr val="A53010"/>
              </a:solidFill>
              <a:effectLst/>
              <a:latin typeface="Bahnschrift" panose="020B0502040204020203" pitchFamily="34" charset="0"/>
            </a:endParaRPr>
          </a:p>
          <a:p>
            <a:r>
              <a:rPr lang="en-US" sz="2200" b="0" i="0" u="none" strike="noStrike" dirty="0">
                <a:solidFill>
                  <a:srgbClr val="3F3F3F"/>
                </a:solidFill>
                <a:effectLst/>
                <a:latin typeface="Bahnschrift" panose="020B0502040204020203" pitchFamily="34" charset="0"/>
              </a:rPr>
              <a:t>Standardizing the values means transforming the data in such a way that the mean is zero and Standard deviation is 1.</a:t>
            </a:r>
            <a:endParaRPr lang="en-US" sz="2200" b="0" i="0" u="none" strike="noStrike" dirty="0">
              <a:solidFill>
                <a:srgbClr val="A53010"/>
              </a:solidFill>
              <a:effectLst/>
              <a:latin typeface="Bahnschrift" panose="020B0502040204020203" pitchFamily="34" charset="0"/>
            </a:endParaRPr>
          </a:p>
          <a:p>
            <a:endParaRPr lang="en-IN" sz="2200" dirty="0">
              <a:latin typeface="Bahnschrift" panose="020B0502040204020203" pitchFamily="34" charset="0"/>
            </a:endParaRPr>
          </a:p>
          <a:p>
            <a:r>
              <a:rPr lang="en-US" sz="2200" b="0" i="0" u="none" strike="noStrike" dirty="0">
                <a:solidFill>
                  <a:srgbClr val="3F3F3F"/>
                </a:solidFill>
                <a:effectLst/>
                <a:latin typeface="Bahnschrift" panose="020B0502040204020203" pitchFamily="34" charset="0"/>
              </a:rPr>
              <a:t>In standardizing the train variables have to be fit and transform and the test variables should be only use transform only because preventing from data leakage. when we fit and transform both the data together we are allowing information from the test set influence on the scaling transformation. </a:t>
            </a:r>
            <a:endParaRPr lang="en-IN" sz="2200" dirty="0">
              <a:latin typeface="Bahnschrift" panose="020B0502040204020203" pitchFamily="34" charset="0"/>
            </a:endParaRPr>
          </a:p>
        </p:txBody>
      </p:sp>
    </p:spTree>
    <p:extLst>
      <p:ext uri="{BB962C8B-B14F-4D97-AF65-F5344CB8AC3E}">
        <p14:creationId xmlns:p14="http://schemas.microsoft.com/office/powerpoint/2010/main" val="3887034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96A8E-6007-2D30-C6EB-E1F5303DDA07}"/>
              </a:ext>
            </a:extLst>
          </p:cNvPr>
          <p:cNvSpPr>
            <a:spLocks noGrp="1"/>
          </p:cNvSpPr>
          <p:nvPr>
            <p:ph type="title"/>
          </p:nvPr>
        </p:nvSpPr>
        <p:spPr>
          <a:xfrm>
            <a:off x="1973179" y="277965"/>
            <a:ext cx="9531433" cy="1280890"/>
          </a:xfrm>
        </p:spPr>
        <p:txBody>
          <a:bodyPr>
            <a:normAutofit/>
          </a:bodyPr>
          <a:lstStyle/>
          <a:p>
            <a:r>
              <a:rPr lang="en-IN" sz="3800" b="1" dirty="0"/>
              <a:t>Model Building</a:t>
            </a:r>
            <a:br>
              <a:rPr lang="en-IN" sz="3800" b="1" dirty="0"/>
            </a:br>
            <a:r>
              <a:rPr lang="en-IN" sz="3800" b="1" u="sng" dirty="0"/>
              <a:t>1.</a:t>
            </a:r>
            <a:r>
              <a:rPr lang="en-IN" sz="1800" b="0" i="0" u="sng" strike="noStrike" dirty="0">
                <a:effectLst/>
              </a:rPr>
              <a:t> </a:t>
            </a:r>
            <a:r>
              <a:rPr lang="en-IN" sz="3200" b="1" i="0" u="sng" strike="noStrike" dirty="0">
                <a:effectLst/>
              </a:rPr>
              <a:t>Random Forest Regressor</a:t>
            </a:r>
            <a:endParaRPr lang="en-IN" sz="3200" b="1" u="sng" dirty="0"/>
          </a:p>
        </p:txBody>
      </p:sp>
      <p:sp>
        <p:nvSpPr>
          <p:cNvPr id="3" name="Content Placeholder 2">
            <a:extLst>
              <a:ext uri="{FF2B5EF4-FFF2-40B4-BE49-F238E27FC236}">
                <a16:creationId xmlns:a16="http://schemas.microsoft.com/office/drawing/2014/main" id="{DC0E8B36-0073-BF8F-45E9-80E3B85BD141}"/>
              </a:ext>
            </a:extLst>
          </p:cNvPr>
          <p:cNvSpPr>
            <a:spLocks noGrp="1"/>
          </p:cNvSpPr>
          <p:nvPr>
            <p:ph idx="1"/>
          </p:nvPr>
        </p:nvSpPr>
        <p:spPr>
          <a:xfrm>
            <a:off x="1363579" y="1764633"/>
            <a:ext cx="10668000" cy="4547937"/>
          </a:xfrm>
        </p:spPr>
        <p:txBody>
          <a:bodyPr>
            <a:normAutofit/>
          </a:bodyPr>
          <a:lstStyle/>
          <a:p>
            <a:r>
              <a:rPr lang="en-US" sz="2100" b="0" i="0" u="none" strike="noStrike" dirty="0">
                <a:solidFill>
                  <a:schemeClr val="tx2">
                    <a:lumMod val="75000"/>
                  </a:schemeClr>
                </a:solidFill>
                <a:effectLst/>
                <a:latin typeface="Bahnschrift" panose="020B0502040204020203" pitchFamily="34" charset="0"/>
              </a:rPr>
              <a:t>Random forest regression is a supervised learning algorithm and bagging technique that uses an ensemble learning method for regression in machine learning. The trees in random forests run in parallel, meaning there is no interaction between these trees while building the trees.</a:t>
            </a:r>
          </a:p>
          <a:p>
            <a:r>
              <a:rPr lang="en-US" sz="2100" b="0" i="0" u="none" strike="noStrike" dirty="0">
                <a:solidFill>
                  <a:schemeClr val="tx2">
                    <a:lumMod val="75000"/>
                  </a:schemeClr>
                </a:solidFill>
                <a:effectLst/>
                <a:latin typeface="Bahnschrift" panose="020B0502040204020203" pitchFamily="34" charset="0"/>
              </a:rPr>
              <a:t>Then do the hyper parameter tuning on this model and then fit the model take the best parameters and then then take the metrics on this and then do the cross validation.</a:t>
            </a:r>
          </a:p>
          <a:p>
            <a:pPr algn="l"/>
            <a:r>
              <a:rPr lang="en-IN" sz="2000" b="1" i="0" u="sng" dirty="0">
                <a:solidFill>
                  <a:schemeClr val="tx2">
                    <a:lumMod val="75000"/>
                  </a:schemeClr>
                </a:solidFill>
                <a:effectLst/>
                <a:latin typeface="Bahnschrift" panose="020B0502040204020203" pitchFamily="34" charset="0"/>
              </a:rPr>
              <a:t>Random Forest Model Accuracy: 0.9615389435941578 </a:t>
            </a:r>
          </a:p>
          <a:p>
            <a:pPr marL="0" indent="0">
              <a:buNone/>
            </a:pPr>
            <a:br>
              <a:rPr lang="en-IN" sz="2000" b="0" i="0" dirty="0">
                <a:solidFill>
                  <a:srgbClr val="FFFFFF"/>
                </a:solidFill>
                <a:effectLst/>
                <a:latin typeface="Bahnschrift" panose="020B0502040204020203" pitchFamily="34" charset="0"/>
              </a:rPr>
            </a:br>
            <a:endParaRPr lang="en-US" sz="2000" b="0" i="0" u="none" strike="noStrike" dirty="0">
              <a:solidFill>
                <a:schemeClr val="tx2">
                  <a:lumMod val="75000"/>
                </a:schemeClr>
              </a:solidFill>
              <a:effectLst/>
              <a:latin typeface="Bahnschrift" panose="020B0502040204020203" pitchFamily="34" charset="0"/>
            </a:endParaRPr>
          </a:p>
          <a:p>
            <a:pPr marL="0" indent="0">
              <a:buNone/>
            </a:pPr>
            <a:endParaRPr lang="en-US" sz="1800" b="0" i="0" u="none" strike="noStrike" dirty="0">
              <a:solidFill>
                <a:srgbClr val="A53010"/>
              </a:solidFill>
              <a:effectLst/>
              <a:latin typeface="Century Gothic" panose="020B0502020202020204" pitchFamily="34" charset="0"/>
            </a:endParaRPr>
          </a:p>
        </p:txBody>
      </p:sp>
      <p:pic>
        <p:nvPicPr>
          <p:cNvPr id="5" name="Picture 4">
            <a:extLst>
              <a:ext uri="{FF2B5EF4-FFF2-40B4-BE49-F238E27FC236}">
                <a16:creationId xmlns:a16="http://schemas.microsoft.com/office/drawing/2014/main" id="{0ECC71F5-7C22-D428-5288-B28579CE7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384" y="4887592"/>
            <a:ext cx="5063022" cy="17646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717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2EC2-3815-EA0E-171F-A25930ECCE2F}"/>
              </a:ext>
            </a:extLst>
          </p:cNvPr>
          <p:cNvSpPr>
            <a:spLocks noGrp="1"/>
          </p:cNvSpPr>
          <p:nvPr>
            <p:ph type="title"/>
          </p:nvPr>
        </p:nvSpPr>
        <p:spPr/>
        <p:txBody>
          <a:bodyPr/>
          <a:lstStyle/>
          <a:p>
            <a:r>
              <a:rPr lang="en-IN" b="1" u="sng" dirty="0"/>
              <a:t>Architecture</a:t>
            </a:r>
          </a:p>
        </p:txBody>
      </p:sp>
      <p:sp>
        <p:nvSpPr>
          <p:cNvPr id="6" name="Arrow: Left 5">
            <a:extLst>
              <a:ext uri="{FF2B5EF4-FFF2-40B4-BE49-F238E27FC236}">
                <a16:creationId xmlns:a16="http://schemas.microsoft.com/office/drawing/2014/main" id="{F57EAB6A-3B68-991E-FD3C-BB34B38CBC4D}"/>
              </a:ext>
            </a:extLst>
          </p:cNvPr>
          <p:cNvSpPr/>
          <p:nvPr/>
        </p:nvSpPr>
        <p:spPr>
          <a:xfrm>
            <a:off x="3666565" y="1487904"/>
            <a:ext cx="4707414" cy="850233"/>
          </a:xfrm>
          <a:prstGeom prst="leftArrow">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accent1">
                    <a:lumMod val="75000"/>
                  </a:schemeClr>
                </a:solidFill>
              </a:rPr>
              <a:t>Understanding Business Objective</a:t>
            </a:r>
          </a:p>
        </p:txBody>
      </p:sp>
      <p:sp>
        <p:nvSpPr>
          <p:cNvPr id="7" name="Arrow: Left 6">
            <a:extLst>
              <a:ext uri="{FF2B5EF4-FFF2-40B4-BE49-F238E27FC236}">
                <a16:creationId xmlns:a16="http://schemas.microsoft.com/office/drawing/2014/main" id="{90AD2C96-BC6B-A4EB-4D2F-8579917EE91E}"/>
              </a:ext>
            </a:extLst>
          </p:cNvPr>
          <p:cNvSpPr/>
          <p:nvPr/>
        </p:nvSpPr>
        <p:spPr>
          <a:xfrm>
            <a:off x="3666560" y="2380010"/>
            <a:ext cx="4707415" cy="866274"/>
          </a:xfrm>
          <a:prstGeom prst="leftArrow">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Exploratory Data Analysis</a:t>
            </a:r>
          </a:p>
        </p:txBody>
      </p:sp>
      <p:sp>
        <p:nvSpPr>
          <p:cNvPr id="8" name="Arrow: Left 7">
            <a:extLst>
              <a:ext uri="{FF2B5EF4-FFF2-40B4-BE49-F238E27FC236}">
                <a16:creationId xmlns:a16="http://schemas.microsoft.com/office/drawing/2014/main" id="{4DC0E089-73DB-B87C-DE62-D5FCE9F7CA4B}"/>
              </a:ext>
            </a:extLst>
          </p:cNvPr>
          <p:cNvSpPr/>
          <p:nvPr/>
        </p:nvSpPr>
        <p:spPr>
          <a:xfrm>
            <a:off x="3666559" y="3296413"/>
            <a:ext cx="4707416" cy="866274"/>
          </a:xfrm>
          <a:prstGeom prst="leftArrow">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Model Building</a:t>
            </a:r>
          </a:p>
        </p:txBody>
      </p:sp>
      <p:sp>
        <p:nvSpPr>
          <p:cNvPr id="9" name="Arrow: Left 8">
            <a:extLst>
              <a:ext uri="{FF2B5EF4-FFF2-40B4-BE49-F238E27FC236}">
                <a16:creationId xmlns:a16="http://schemas.microsoft.com/office/drawing/2014/main" id="{418D70C7-28D5-2B0D-4838-30792862A0F6}"/>
              </a:ext>
            </a:extLst>
          </p:cNvPr>
          <p:cNvSpPr/>
          <p:nvPr/>
        </p:nvSpPr>
        <p:spPr>
          <a:xfrm>
            <a:off x="3666560" y="4186991"/>
            <a:ext cx="4707415" cy="866274"/>
          </a:xfrm>
          <a:prstGeom prst="leftArrow">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Model Evaluation</a:t>
            </a:r>
          </a:p>
        </p:txBody>
      </p:sp>
      <p:sp>
        <p:nvSpPr>
          <p:cNvPr id="13" name="Arrow: Left 12">
            <a:extLst>
              <a:ext uri="{FF2B5EF4-FFF2-40B4-BE49-F238E27FC236}">
                <a16:creationId xmlns:a16="http://schemas.microsoft.com/office/drawing/2014/main" id="{DF84F998-4A67-4892-9091-4166A9A0F6DD}"/>
              </a:ext>
            </a:extLst>
          </p:cNvPr>
          <p:cNvSpPr/>
          <p:nvPr/>
        </p:nvSpPr>
        <p:spPr>
          <a:xfrm>
            <a:off x="3666560" y="5095139"/>
            <a:ext cx="4707415" cy="866273"/>
          </a:xfrm>
          <a:prstGeom prst="leftArrow">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Feedback</a:t>
            </a:r>
          </a:p>
        </p:txBody>
      </p:sp>
      <p:sp>
        <p:nvSpPr>
          <p:cNvPr id="14" name="Arrow: Left 13">
            <a:extLst>
              <a:ext uri="{FF2B5EF4-FFF2-40B4-BE49-F238E27FC236}">
                <a16:creationId xmlns:a16="http://schemas.microsoft.com/office/drawing/2014/main" id="{F489A13A-59BB-DFCD-5272-959E0AAAA29B}"/>
              </a:ext>
            </a:extLst>
          </p:cNvPr>
          <p:cNvSpPr/>
          <p:nvPr/>
        </p:nvSpPr>
        <p:spPr>
          <a:xfrm>
            <a:off x="3666560" y="6003286"/>
            <a:ext cx="4707416" cy="854714"/>
          </a:xfrm>
          <a:prstGeom prst="leftArrow">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Deployment</a:t>
            </a:r>
          </a:p>
        </p:txBody>
      </p:sp>
    </p:spTree>
    <p:extLst>
      <p:ext uri="{BB962C8B-B14F-4D97-AF65-F5344CB8AC3E}">
        <p14:creationId xmlns:p14="http://schemas.microsoft.com/office/powerpoint/2010/main" val="1472708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718E-BBF7-067E-9125-96CD1285C954}"/>
              </a:ext>
            </a:extLst>
          </p:cNvPr>
          <p:cNvSpPr>
            <a:spLocks noGrp="1"/>
          </p:cNvSpPr>
          <p:nvPr>
            <p:ph type="title"/>
          </p:nvPr>
        </p:nvSpPr>
        <p:spPr>
          <a:xfrm>
            <a:off x="2412749" y="624110"/>
            <a:ext cx="9091863" cy="964058"/>
          </a:xfrm>
        </p:spPr>
        <p:txBody>
          <a:bodyPr>
            <a:normAutofit fontScale="90000"/>
          </a:bodyPr>
          <a:lstStyle/>
          <a:p>
            <a:r>
              <a:rPr lang="en-IN" b="1" u="sng" dirty="0">
                <a:effectLst/>
              </a:rPr>
              <a:t>2.Decision Tree Regressor Model</a:t>
            </a:r>
            <a:br>
              <a:rPr lang="en-IN" b="0" dirty="0">
                <a:solidFill>
                  <a:srgbClr val="FFFFFF"/>
                </a:solidFill>
                <a:effectLst/>
                <a:latin typeface="Consolas" panose="020B0609020204030204" pitchFamily="49" charset="0"/>
              </a:rPr>
            </a:br>
            <a:br>
              <a:rPr lang="en-IN" b="0" dirty="0">
                <a:solidFill>
                  <a:srgbClr val="FFFFFF"/>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ED81CA52-E903-F330-E3A8-BC5658108499}"/>
              </a:ext>
            </a:extLst>
          </p:cNvPr>
          <p:cNvSpPr>
            <a:spLocks noGrp="1"/>
          </p:cNvSpPr>
          <p:nvPr>
            <p:ph idx="1"/>
          </p:nvPr>
        </p:nvSpPr>
        <p:spPr>
          <a:xfrm>
            <a:off x="2412749" y="1540188"/>
            <a:ext cx="8915400" cy="5117285"/>
          </a:xfrm>
        </p:spPr>
        <p:txBody>
          <a:bodyPr>
            <a:normAutofit/>
          </a:bodyPr>
          <a:lstStyle/>
          <a:p>
            <a:r>
              <a:rPr lang="en-US" sz="2200" b="1" i="0" u="none" strike="noStrike" dirty="0">
                <a:solidFill>
                  <a:srgbClr val="3F3F3F"/>
                </a:solidFill>
                <a:effectLst/>
                <a:latin typeface="Bahnschrift" panose="020B0502040204020203" pitchFamily="34" charset="0"/>
              </a:rPr>
              <a:t>A decision Tree regressor is tree like Structure that </a:t>
            </a:r>
            <a:r>
              <a:rPr lang="en-US" sz="2200" b="1" i="0" u="none" strike="noStrike" dirty="0">
                <a:solidFill>
                  <a:srgbClr val="4D5156"/>
                </a:solidFill>
                <a:effectLst/>
                <a:latin typeface="Bahnschrift" panose="020B0502040204020203" pitchFamily="34" charset="0"/>
              </a:rPr>
              <a:t>It has a hierarchical, tree structure, which consists of a root node, branches, internal nodes and leaf nodes.</a:t>
            </a:r>
          </a:p>
          <a:p>
            <a:r>
              <a:rPr lang="en-US" sz="2200" b="1" i="0" u="none" strike="noStrike" dirty="0">
                <a:solidFill>
                  <a:srgbClr val="4D5156"/>
                </a:solidFill>
                <a:effectLst/>
                <a:latin typeface="Bahnschrift" panose="020B0502040204020203" pitchFamily="34" charset="0"/>
              </a:rPr>
              <a:t>Then do the hyper parameter tuning on the parameters of the decision tree then it gives the best parameters for the decision tree regressor.</a:t>
            </a:r>
          </a:p>
          <a:p>
            <a:r>
              <a:rPr lang="en-US" sz="2200" b="1" i="0" u="none" strike="noStrike" dirty="0">
                <a:solidFill>
                  <a:srgbClr val="4D5156"/>
                </a:solidFill>
                <a:effectLst/>
                <a:latin typeface="Bahnschrift" panose="020B0502040204020203" pitchFamily="34" charset="0"/>
              </a:rPr>
              <a:t>Then build the model based on it and then fit the model and then do the cross validation on it.</a:t>
            </a:r>
          </a:p>
          <a:p>
            <a:pPr algn="l"/>
            <a:r>
              <a:rPr lang="en-IN" sz="2200" b="1" i="0" u="sng" dirty="0">
                <a:solidFill>
                  <a:schemeClr val="tx2">
                    <a:lumMod val="75000"/>
                  </a:schemeClr>
                </a:solidFill>
                <a:effectLst/>
                <a:latin typeface="Bahnschrift" panose="020B0502040204020203" pitchFamily="34" charset="0"/>
              </a:rPr>
              <a:t>Decision Tree Model Accuracy: 0.9299208180876105 </a:t>
            </a:r>
          </a:p>
          <a:p>
            <a:endParaRPr lang="en-IN" sz="2200" b="1" dirty="0">
              <a:latin typeface="Bahnschrift" panose="020B0502040204020203" pitchFamily="34" charset="0"/>
            </a:endParaRPr>
          </a:p>
        </p:txBody>
      </p:sp>
      <p:pic>
        <p:nvPicPr>
          <p:cNvPr id="5" name="Picture 4">
            <a:extLst>
              <a:ext uri="{FF2B5EF4-FFF2-40B4-BE49-F238E27FC236}">
                <a16:creationId xmlns:a16="http://schemas.microsoft.com/office/drawing/2014/main" id="{7D1597EC-01E9-0AF8-F887-95800BB8A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684" y="5281865"/>
            <a:ext cx="4745481" cy="13756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7124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EE741-F780-D1E1-CA33-65302CEA876A}"/>
              </a:ext>
            </a:extLst>
          </p:cNvPr>
          <p:cNvSpPr>
            <a:spLocks noGrp="1"/>
          </p:cNvSpPr>
          <p:nvPr>
            <p:ph type="title"/>
          </p:nvPr>
        </p:nvSpPr>
        <p:spPr/>
        <p:txBody>
          <a:bodyPr>
            <a:noAutofit/>
          </a:bodyPr>
          <a:lstStyle/>
          <a:p>
            <a:r>
              <a:rPr lang="en-IN" b="1" u="sng" dirty="0">
                <a:solidFill>
                  <a:srgbClr val="6796E6"/>
                </a:solidFill>
                <a:effectLst/>
              </a:rPr>
              <a:t>KNN Model:</a:t>
            </a:r>
            <a:br>
              <a:rPr lang="en-IN" sz="4000" b="0" dirty="0">
                <a:solidFill>
                  <a:srgbClr val="FFFFFF"/>
                </a:solidFill>
                <a:effectLst/>
              </a:rPr>
            </a:br>
            <a:endParaRPr lang="en-IN" sz="4000" dirty="0"/>
          </a:p>
        </p:txBody>
      </p:sp>
      <p:sp>
        <p:nvSpPr>
          <p:cNvPr id="3" name="Content Placeholder 2">
            <a:extLst>
              <a:ext uri="{FF2B5EF4-FFF2-40B4-BE49-F238E27FC236}">
                <a16:creationId xmlns:a16="http://schemas.microsoft.com/office/drawing/2014/main" id="{F4310B42-3B61-8E3D-EDE6-D7763BCE95D5}"/>
              </a:ext>
            </a:extLst>
          </p:cNvPr>
          <p:cNvSpPr>
            <a:spLocks noGrp="1"/>
          </p:cNvSpPr>
          <p:nvPr>
            <p:ph idx="1"/>
          </p:nvPr>
        </p:nvSpPr>
        <p:spPr>
          <a:xfrm>
            <a:off x="2589212" y="1712494"/>
            <a:ext cx="8915400" cy="5145505"/>
          </a:xfrm>
        </p:spPr>
        <p:txBody>
          <a:bodyPr/>
          <a:lstStyle/>
          <a:p>
            <a:r>
              <a:rPr lang="en-US" sz="2200" b="1" i="0" u="none" strike="noStrike" dirty="0">
                <a:solidFill>
                  <a:srgbClr val="4D5156"/>
                </a:solidFill>
                <a:effectLst/>
                <a:latin typeface="Bahnschrift" panose="020B0502040204020203" pitchFamily="34" charset="0"/>
              </a:rPr>
              <a:t>KNN regression is a non-parametric method that, in an intuitive manner, approximates the association between independent variables and the continuous outcome by averaging the observations in the same </a:t>
            </a:r>
            <a:r>
              <a:rPr lang="en-US" sz="2200" b="1" i="0" u="none" strike="noStrike" dirty="0" err="1">
                <a:solidFill>
                  <a:srgbClr val="4D5156"/>
                </a:solidFill>
                <a:effectLst/>
                <a:latin typeface="Bahnschrift" panose="020B0502040204020203" pitchFamily="34" charset="0"/>
              </a:rPr>
              <a:t>neighbourhood</a:t>
            </a:r>
            <a:r>
              <a:rPr lang="en-US" sz="2200" b="1" i="0" u="none" strike="noStrike" dirty="0">
                <a:solidFill>
                  <a:srgbClr val="4D5156"/>
                </a:solidFill>
                <a:effectLst/>
                <a:latin typeface="Bahnschrift" panose="020B0502040204020203" pitchFamily="34" charset="0"/>
              </a:rPr>
              <a:t>.</a:t>
            </a:r>
          </a:p>
          <a:p>
            <a:pPr marL="0" indent="0">
              <a:buNone/>
            </a:pPr>
            <a:endParaRPr lang="en-US" sz="2200" b="1" i="0" u="none" strike="noStrike" dirty="0">
              <a:solidFill>
                <a:srgbClr val="4D5156"/>
              </a:solidFill>
              <a:effectLst/>
              <a:latin typeface="Bahnschrift" panose="020B0502040204020203" pitchFamily="34" charset="0"/>
            </a:endParaRPr>
          </a:p>
          <a:p>
            <a:r>
              <a:rPr lang="en-US" sz="2200" b="1" i="0" u="none" strike="noStrike" dirty="0">
                <a:solidFill>
                  <a:srgbClr val="4D5156"/>
                </a:solidFill>
                <a:effectLst/>
                <a:latin typeface="Bahnschrift" panose="020B0502040204020203" pitchFamily="34" charset="0"/>
              </a:rPr>
              <a:t>hen we do take the best k values hyper parameter tunning on the k values then fit the model and take the best accuracy and then take the cross validation </a:t>
            </a:r>
          </a:p>
          <a:p>
            <a:r>
              <a:rPr lang="en-IN" sz="2400" b="1" i="0" u="sng" dirty="0">
                <a:solidFill>
                  <a:schemeClr val="tx2">
                    <a:lumMod val="75000"/>
                  </a:schemeClr>
                </a:solidFill>
                <a:effectLst/>
                <a:latin typeface="Bahnschrift" panose="020B0502040204020203" pitchFamily="34" charset="0"/>
              </a:rPr>
              <a:t>KNN Model Accuracy: 0.9487927597865536</a:t>
            </a:r>
            <a:endParaRPr lang="en-US" sz="2200" b="1" i="0" u="sng" strike="noStrike" dirty="0">
              <a:solidFill>
                <a:schemeClr val="tx2">
                  <a:lumMod val="75000"/>
                </a:schemeClr>
              </a:solidFill>
              <a:effectLst/>
              <a:latin typeface="Bahnschrift" panose="020B0502040204020203" pitchFamily="34" charset="0"/>
            </a:endParaRPr>
          </a:p>
          <a:p>
            <a:endParaRPr lang="en-US" sz="2200" b="1" i="0" u="none" strike="noStrike" dirty="0">
              <a:solidFill>
                <a:srgbClr val="4D5156"/>
              </a:solidFill>
              <a:effectLst/>
              <a:latin typeface="Bahnschrift" panose="020B0502040204020203" pitchFamily="34" charset="0"/>
            </a:endParaRPr>
          </a:p>
          <a:p>
            <a:endParaRPr lang="en-US" sz="1800" b="0" i="0" u="none" strike="noStrike" dirty="0">
              <a:solidFill>
                <a:srgbClr val="A53010"/>
              </a:solidFill>
              <a:effectLst/>
              <a:latin typeface="Century Gothic" panose="020B0502020202020204" pitchFamily="34" charset="0"/>
            </a:endParaRPr>
          </a:p>
          <a:p>
            <a:endParaRPr lang="en-IN" dirty="0"/>
          </a:p>
        </p:txBody>
      </p:sp>
      <p:pic>
        <p:nvPicPr>
          <p:cNvPr id="7" name="Picture 6">
            <a:extLst>
              <a:ext uri="{FF2B5EF4-FFF2-40B4-BE49-F238E27FC236}">
                <a16:creationId xmlns:a16="http://schemas.microsoft.com/office/drawing/2014/main" id="{E35DBC3C-4251-AC66-188D-D033F233D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832" y="5411435"/>
            <a:ext cx="4184912" cy="12808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82890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DF47-3C02-10C0-A6E4-A4C41629C475}"/>
              </a:ext>
            </a:extLst>
          </p:cNvPr>
          <p:cNvSpPr>
            <a:spLocks noGrp="1"/>
          </p:cNvSpPr>
          <p:nvPr>
            <p:ph type="title"/>
          </p:nvPr>
        </p:nvSpPr>
        <p:spPr>
          <a:xfrm>
            <a:off x="2589212" y="431605"/>
            <a:ext cx="8911687" cy="1280890"/>
          </a:xfrm>
        </p:spPr>
        <p:txBody>
          <a:bodyPr>
            <a:normAutofit/>
          </a:bodyPr>
          <a:lstStyle/>
          <a:p>
            <a:pPr rtl="0">
              <a:spcBef>
                <a:spcPts val="0"/>
              </a:spcBef>
              <a:spcAft>
                <a:spcPts val="0"/>
              </a:spcAft>
            </a:pPr>
            <a:r>
              <a:rPr lang="en-IN" b="1" u="sng" dirty="0">
                <a:effectLst/>
              </a:rPr>
              <a:t>Gradient Boosting </a:t>
            </a:r>
            <a:r>
              <a:rPr lang="en-IN" b="1" i="0" u="sng" strike="noStrike" dirty="0">
                <a:effectLst/>
              </a:rPr>
              <a:t>Regressor</a:t>
            </a:r>
            <a:r>
              <a:rPr lang="en-IN" sz="4000" b="1" i="0" u="sng" strike="noStrike" dirty="0">
                <a:effectLst/>
              </a:rPr>
              <a:t> </a:t>
            </a:r>
            <a:r>
              <a:rPr lang="en-IN" b="1" u="sng" dirty="0">
                <a:effectLst/>
              </a:rPr>
              <a:t>Model</a:t>
            </a:r>
            <a:br>
              <a:rPr lang="en-IN" b="0" dirty="0">
                <a:effectLst/>
              </a:rPr>
            </a:br>
            <a:endParaRPr lang="en-IN" dirty="0"/>
          </a:p>
        </p:txBody>
      </p:sp>
      <p:sp>
        <p:nvSpPr>
          <p:cNvPr id="3" name="Content Placeholder 2">
            <a:extLst>
              <a:ext uri="{FF2B5EF4-FFF2-40B4-BE49-F238E27FC236}">
                <a16:creationId xmlns:a16="http://schemas.microsoft.com/office/drawing/2014/main" id="{87B00FF9-6B8E-5CF2-C10F-1906E6454708}"/>
              </a:ext>
            </a:extLst>
          </p:cNvPr>
          <p:cNvSpPr>
            <a:spLocks noGrp="1"/>
          </p:cNvSpPr>
          <p:nvPr>
            <p:ph idx="1"/>
          </p:nvPr>
        </p:nvSpPr>
        <p:spPr>
          <a:xfrm>
            <a:off x="2585499" y="1387936"/>
            <a:ext cx="8915400" cy="3777622"/>
          </a:xfrm>
        </p:spPr>
        <p:txBody>
          <a:bodyPr>
            <a:normAutofit/>
          </a:bodyPr>
          <a:lstStyle/>
          <a:p>
            <a:r>
              <a:rPr lang="en-US" sz="2200" b="0" i="0" u="none" strike="noStrike" dirty="0">
                <a:solidFill>
                  <a:schemeClr val="tx2">
                    <a:lumMod val="75000"/>
                  </a:schemeClr>
                </a:solidFill>
                <a:effectLst/>
                <a:latin typeface="Bahnschrift" panose="020B0502040204020203" pitchFamily="34" charset="0"/>
              </a:rPr>
              <a:t>Gradient Boosting Machine (GBM) A Gradient Boosting Machine or GBM combines the predictions from multiple decision trees to generate the final predictions. </a:t>
            </a:r>
            <a:endParaRPr lang="en-US" sz="2200" b="0" dirty="0">
              <a:solidFill>
                <a:schemeClr val="tx2">
                  <a:lumMod val="75000"/>
                </a:schemeClr>
              </a:solidFill>
              <a:effectLst/>
              <a:latin typeface="Bahnschrift" panose="020B0502040204020203" pitchFamily="34" charset="0"/>
            </a:endParaRPr>
          </a:p>
          <a:p>
            <a:r>
              <a:rPr lang="en-US" sz="2200" b="0" i="0" u="none" strike="noStrike" dirty="0">
                <a:solidFill>
                  <a:schemeClr val="tx2">
                    <a:lumMod val="75000"/>
                  </a:schemeClr>
                </a:solidFill>
                <a:effectLst/>
                <a:latin typeface="Bahnschrift" panose="020B0502040204020203" pitchFamily="34" charset="0"/>
              </a:rPr>
              <a:t>Gradient Boosting in this we have to do the hyper parameter tunning and then we get the parameters </a:t>
            </a:r>
          </a:p>
          <a:p>
            <a:r>
              <a:rPr lang="en-US" sz="2200" b="0" i="0" u="none" strike="noStrike" dirty="0">
                <a:solidFill>
                  <a:schemeClr val="tx2">
                    <a:lumMod val="75000"/>
                  </a:schemeClr>
                </a:solidFill>
                <a:effectLst/>
                <a:latin typeface="Bahnschrift" panose="020B0502040204020203" pitchFamily="34" charset="0"/>
              </a:rPr>
              <a:t>Then  we fit the model and then do the cross validation on this then compare between the metrics of before validation and then after the validation.</a:t>
            </a:r>
          </a:p>
          <a:p>
            <a:r>
              <a:rPr lang="en-US" sz="2200" b="0" i="0" u="sng" dirty="0">
                <a:solidFill>
                  <a:schemeClr val="tx2">
                    <a:lumMod val="75000"/>
                  </a:schemeClr>
                </a:solidFill>
                <a:effectLst/>
                <a:latin typeface="Bahnschrift" panose="020B0502040204020203" pitchFamily="34" charset="0"/>
              </a:rPr>
              <a:t>Gradient Boosting Model Accuracy: 0.9463766357219642</a:t>
            </a:r>
            <a:endParaRPr lang="en-IN" sz="2200" u="sng" dirty="0">
              <a:solidFill>
                <a:schemeClr val="tx2">
                  <a:lumMod val="75000"/>
                </a:schemeClr>
              </a:solidFill>
              <a:latin typeface="Bahnschrift" panose="020B0502040204020203" pitchFamily="34" charset="0"/>
            </a:endParaRPr>
          </a:p>
        </p:txBody>
      </p:sp>
      <p:pic>
        <p:nvPicPr>
          <p:cNvPr id="5" name="Picture 4">
            <a:extLst>
              <a:ext uri="{FF2B5EF4-FFF2-40B4-BE49-F238E27FC236}">
                <a16:creationId xmlns:a16="http://schemas.microsoft.com/office/drawing/2014/main" id="{1260D59E-7DC1-9D52-6195-483DEA14B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2822" y="5165558"/>
            <a:ext cx="4884376" cy="15240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21945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E387-7870-47A6-1059-6D8742D1C90A}"/>
              </a:ext>
            </a:extLst>
          </p:cNvPr>
          <p:cNvSpPr>
            <a:spLocks noGrp="1"/>
          </p:cNvSpPr>
          <p:nvPr>
            <p:ph type="title"/>
          </p:nvPr>
        </p:nvSpPr>
        <p:spPr>
          <a:xfrm>
            <a:off x="2031451" y="527857"/>
            <a:ext cx="8911687" cy="1280890"/>
          </a:xfrm>
        </p:spPr>
        <p:txBody>
          <a:bodyPr>
            <a:normAutofit/>
          </a:bodyPr>
          <a:lstStyle/>
          <a:p>
            <a:r>
              <a:rPr lang="en-IN" b="1" i="0" u="sng" strike="noStrike" dirty="0">
                <a:effectLst/>
                <a:latin typeface="Century Gothic" panose="020B0502020202020204" pitchFamily="34" charset="0"/>
              </a:rPr>
              <a:t>Ridge Regression</a:t>
            </a:r>
            <a:endParaRPr lang="en-IN" b="1" u="sng" dirty="0"/>
          </a:p>
        </p:txBody>
      </p:sp>
      <p:sp>
        <p:nvSpPr>
          <p:cNvPr id="3" name="Content Placeholder 2">
            <a:extLst>
              <a:ext uri="{FF2B5EF4-FFF2-40B4-BE49-F238E27FC236}">
                <a16:creationId xmlns:a16="http://schemas.microsoft.com/office/drawing/2014/main" id="{0C8CD33C-3E33-7F41-E21B-F29C0E75A796}"/>
              </a:ext>
            </a:extLst>
          </p:cNvPr>
          <p:cNvSpPr>
            <a:spLocks noGrp="1"/>
          </p:cNvSpPr>
          <p:nvPr>
            <p:ph idx="1"/>
          </p:nvPr>
        </p:nvSpPr>
        <p:spPr>
          <a:xfrm>
            <a:off x="1892968" y="1540188"/>
            <a:ext cx="9611644" cy="5317811"/>
          </a:xfrm>
        </p:spPr>
        <p:txBody>
          <a:bodyPr>
            <a:normAutofit/>
          </a:bodyPr>
          <a:lstStyle/>
          <a:p>
            <a:r>
              <a:rPr lang="en-US" sz="2200" b="0" i="0" u="none" strike="noStrike" dirty="0">
                <a:solidFill>
                  <a:srgbClr val="202124"/>
                </a:solidFill>
                <a:effectLst/>
                <a:latin typeface="Bahnschrift" panose="020B0502040204020203" pitchFamily="34" charset="0"/>
              </a:rPr>
              <a:t>Ridge regression is </a:t>
            </a:r>
            <a:r>
              <a:rPr lang="en-US" sz="2200" b="0" i="0" u="none" strike="noStrike" dirty="0">
                <a:solidFill>
                  <a:srgbClr val="040C28"/>
                </a:solidFill>
                <a:effectLst/>
                <a:latin typeface="Bahnschrift" panose="020B0502040204020203" pitchFamily="34" charset="0"/>
              </a:rPr>
              <a:t>a model tuning method that is used to </a:t>
            </a:r>
            <a:r>
              <a:rPr lang="en-US" sz="2200" b="0" i="0" u="none" strike="noStrike" dirty="0" err="1">
                <a:solidFill>
                  <a:srgbClr val="040C28"/>
                </a:solidFill>
                <a:effectLst/>
                <a:latin typeface="Bahnschrift" panose="020B0502040204020203" pitchFamily="34" charset="0"/>
              </a:rPr>
              <a:t>analyse</a:t>
            </a:r>
            <a:r>
              <a:rPr lang="en-US" sz="2200" b="0" i="0" u="none" strike="noStrike" dirty="0">
                <a:solidFill>
                  <a:srgbClr val="040C28"/>
                </a:solidFill>
                <a:effectLst/>
                <a:latin typeface="Bahnschrift" panose="020B0502040204020203" pitchFamily="34" charset="0"/>
              </a:rPr>
              <a:t> any data that suffers from multicollinearity</a:t>
            </a:r>
            <a:r>
              <a:rPr lang="en-US" sz="2200" b="0" i="0" u="none" strike="noStrike" dirty="0">
                <a:solidFill>
                  <a:srgbClr val="202124"/>
                </a:solidFill>
                <a:effectLst/>
                <a:latin typeface="Bahnschrift" panose="020B0502040204020203" pitchFamily="34" charset="0"/>
              </a:rPr>
              <a:t>. This method performs L2 regularization.</a:t>
            </a:r>
            <a:endParaRPr lang="en-US" sz="2200" dirty="0">
              <a:latin typeface="Bahnschrift" panose="020B0502040204020203" pitchFamily="34" charset="0"/>
            </a:endParaRPr>
          </a:p>
          <a:p>
            <a:r>
              <a:rPr lang="en-US" sz="2200" b="0" i="0" u="none" strike="noStrike" dirty="0">
                <a:solidFill>
                  <a:srgbClr val="202124"/>
                </a:solidFill>
                <a:effectLst/>
                <a:latin typeface="Bahnschrift" panose="020B0502040204020203" pitchFamily="34" charset="0"/>
              </a:rPr>
              <a:t>When we do the hyper parameter tunning for the ridge on the alpha value  we get the best values based on this.</a:t>
            </a:r>
            <a:endParaRPr lang="en-US" sz="2200" dirty="0">
              <a:latin typeface="Bahnschrift" panose="020B0502040204020203" pitchFamily="34" charset="0"/>
            </a:endParaRPr>
          </a:p>
          <a:p>
            <a:r>
              <a:rPr lang="en-US" sz="2200" b="0" i="0" u="none" strike="noStrike" dirty="0">
                <a:solidFill>
                  <a:srgbClr val="202124"/>
                </a:solidFill>
                <a:effectLst/>
                <a:latin typeface="Bahnschrift" panose="020B0502040204020203" pitchFamily="34" charset="0"/>
              </a:rPr>
              <a:t>Then we fit the model and get the metrics and next dot the K Fold cross validation the model and data. </a:t>
            </a:r>
          </a:p>
          <a:p>
            <a:endParaRPr lang="en-US" sz="2200" b="0" i="0" u="none" strike="noStrike" dirty="0">
              <a:solidFill>
                <a:srgbClr val="202124"/>
              </a:solidFill>
              <a:effectLst/>
              <a:latin typeface="Bahnschrift" panose="020B0502040204020203" pitchFamily="34" charset="0"/>
            </a:endParaRPr>
          </a:p>
          <a:p>
            <a:pPr algn="l"/>
            <a:r>
              <a:rPr lang="en-IN" sz="2200" b="0" i="0" dirty="0">
                <a:solidFill>
                  <a:schemeClr val="accent1">
                    <a:lumMod val="75000"/>
                  </a:schemeClr>
                </a:solidFill>
                <a:effectLst/>
                <a:latin typeface="Bahnschrift" panose="020B0502040204020203" pitchFamily="34" charset="0"/>
              </a:rPr>
              <a:t>Ridge Model Accuracy: 0.9288884265101333 </a:t>
            </a:r>
          </a:p>
          <a:p>
            <a:pPr marL="0" indent="0">
              <a:buNone/>
            </a:pPr>
            <a:br>
              <a:rPr lang="en-IN" sz="2400" b="0" i="0" dirty="0">
                <a:solidFill>
                  <a:srgbClr val="FFFFFF"/>
                </a:solidFill>
                <a:effectLst/>
                <a:latin typeface="var(--notebook-cell-output-font-family)"/>
              </a:rPr>
            </a:br>
            <a:endParaRPr lang="en-IN" sz="2200" dirty="0">
              <a:latin typeface="Bahnschrift" panose="020B0502040204020203" pitchFamily="34" charset="0"/>
            </a:endParaRPr>
          </a:p>
        </p:txBody>
      </p:sp>
      <p:pic>
        <p:nvPicPr>
          <p:cNvPr id="5" name="Picture 4">
            <a:extLst>
              <a:ext uri="{FF2B5EF4-FFF2-40B4-BE49-F238E27FC236}">
                <a16:creationId xmlns:a16="http://schemas.microsoft.com/office/drawing/2014/main" id="{AEDE3741-B594-ADF6-A0FA-CF28F49CC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357" y="5344499"/>
            <a:ext cx="2358189" cy="12808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3582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EDF2-5B29-07CA-F1BA-BF9F599D6719}"/>
              </a:ext>
            </a:extLst>
          </p:cNvPr>
          <p:cNvSpPr>
            <a:spLocks noGrp="1"/>
          </p:cNvSpPr>
          <p:nvPr>
            <p:ph type="title"/>
          </p:nvPr>
        </p:nvSpPr>
        <p:spPr/>
        <p:txBody>
          <a:bodyPr>
            <a:normAutofit/>
          </a:bodyPr>
          <a:lstStyle/>
          <a:p>
            <a:r>
              <a:rPr lang="en-IN" b="1" i="0" u="sng" strike="noStrike" dirty="0">
                <a:effectLst/>
                <a:latin typeface="Century Gothic" panose="020B0502020202020204" pitchFamily="34" charset="0"/>
              </a:rPr>
              <a:t>Lasso Regression</a:t>
            </a:r>
            <a:endParaRPr lang="en-IN" b="1" u="sng" dirty="0"/>
          </a:p>
        </p:txBody>
      </p:sp>
      <p:sp>
        <p:nvSpPr>
          <p:cNvPr id="3" name="Content Placeholder 2">
            <a:extLst>
              <a:ext uri="{FF2B5EF4-FFF2-40B4-BE49-F238E27FC236}">
                <a16:creationId xmlns:a16="http://schemas.microsoft.com/office/drawing/2014/main" id="{6C5D1EF2-CE0C-A642-0F47-EA14012908A3}"/>
              </a:ext>
            </a:extLst>
          </p:cNvPr>
          <p:cNvSpPr>
            <a:spLocks noGrp="1"/>
          </p:cNvSpPr>
          <p:nvPr>
            <p:ph idx="1"/>
          </p:nvPr>
        </p:nvSpPr>
        <p:spPr>
          <a:xfrm>
            <a:off x="1989221" y="1905000"/>
            <a:ext cx="9519104" cy="4463716"/>
          </a:xfrm>
        </p:spPr>
        <p:txBody>
          <a:bodyPr/>
          <a:lstStyle/>
          <a:p>
            <a:r>
              <a:rPr lang="en-US" sz="2200" b="1" i="0" u="none" strike="noStrike" dirty="0">
                <a:solidFill>
                  <a:schemeClr val="tx2">
                    <a:lumMod val="75000"/>
                  </a:schemeClr>
                </a:solidFill>
                <a:effectLst/>
                <a:latin typeface="Bahnschrift" panose="020B0502040204020203" pitchFamily="34" charset="0"/>
              </a:rPr>
              <a:t>Lasso regression is a regularization technique. It is used over regression methods for a more accurate prediction. This model uses shrinkage. Shrinkage is where data values are shrunk towards a central point as the mean.</a:t>
            </a:r>
          </a:p>
          <a:p>
            <a:r>
              <a:rPr lang="en-US" sz="2200" b="1" i="0" u="none" strike="noStrike" dirty="0">
                <a:solidFill>
                  <a:schemeClr val="tx2">
                    <a:lumMod val="75000"/>
                  </a:schemeClr>
                </a:solidFill>
                <a:effectLst/>
                <a:latin typeface="Bahnschrift" panose="020B0502040204020203" pitchFamily="34" charset="0"/>
              </a:rPr>
              <a:t>We have done the hyperparameter tunning on the alpha values  and get the best values on this and fit the model and then we get the  values then we do the cross validation on those values.</a:t>
            </a:r>
          </a:p>
          <a:p>
            <a:r>
              <a:rPr lang="en-IN" sz="2200" b="1" i="0" u="sng" dirty="0">
                <a:solidFill>
                  <a:schemeClr val="tx2">
                    <a:lumMod val="75000"/>
                  </a:schemeClr>
                </a:solidFill>
                <a:effectLst/>
                <a:latin typeface="Bahnschrift" panose="020B0502040204020203" pitchFamily="34" charset="0"/>
              </a:rPr>
              <a:t>lasso Model Accuracy: -0.00016659183966005742</a:t>
            </a:r>
            <a:r>
              <a:rPr lang="en-US" sz="2200" b="1" i="0" u="sng" strike="noStrike" dirty="0">
                <a:solidFill>
                  <a:schemeClr val="tx2">
                    <a:lumMod val="75000"/>
                  </a:schemeClr>
                </a:solidFill>
                <a:effectLst/>
                <a:latin typeface="Bahnschrift" panose="020B0502040204020203" pitchFamily="34" charset="0"/>
              </a:rPr>
              <a:t> </a:t>
            </a:r>
            <a:endParaRPr lang="en-IN" sz="2200" b="1" u="sng" dirty="0">
              <a:solidFill>
                <a:schemeClr val="tx2">
                  <a:lumMod val="75000"/>
                </a:schemeClr>
              </a:solidFill>
              <a:latin typeface="Bahnschrift" panose="020B0502040204020203" pitchFamily="34" charset="0"/>
            </a:endParaRPr>
          </a:p>
        </p:txBody>
      </p:sp>
      <p:pic>
        <p:nvPicPr>
          <p:cNvPr id="5" name="Picture 4">
            <a:extLst>
              <a:ext uri="{FF2B5EF4-FFF2-40B4-BE49-F238E27FC236}">
                <a16:creationId xmlns:a16="http://schemas.microsoft.com/office/drawing/2014/main" id="{AD27C918-8FE7-B72D-1141-06C30928B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5117432"/>
            <a:ext cx="2859663" cy="12512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3345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EF10A-2198-4384-58E3-B57C9D18CC20}"/>
              </a:ext>
            </a:extLst>
          </p:cNvPr>
          <p:cNvSpPr>
            <a:spLocks noGrp="1"/>
          </p:cNvSpPr>
          <p:nvPr>
            <p:ph type="title"/>
          </p:nvPr>
        </p:nvSpPr>
        <p:spPr>
          <a:xfrm>
            <a:off x="2592925" y="608068"/>
            <a:ext cx="8911687" cy="1280890"/>
          </a:xfrm>
        </p:spPr>
        <p:txBody>
          <a:bodyPr/>
          <a:lstStyle/>
          <a:p>
            <a:r>
              <a:rPr lang="en-IN" b="1" u="sng" dirty="0" err="1"/>
              <a:t>MultiLinear</a:t>
            </a:r>
            <a:r>
              <a:rPr lang="en-IN" b="1" u="sng" dirty="0"/>
              <a:t> Regression Model</a:t>
            </a:r>
          </a:p>
        </p:txBody>
      </p:sp>
      <p:sp>
        <p:nvSpPr>
          <p:cNvPr id="3" name="Content Placeholder 2">
            <a:extLst>
              <a:ext uri="{FF2B5EF4-FFF2-40B4-BE49-F238E27FC236}">
                <a16:creationId xmlns:a16="http://schemas.microsoft.com/office/drawing/2014/main" id="{21CE3810-F652-4A9F-8B52-2209E4EF0942}"/>
              </a:ext>
            </a:extLst>
          </p:cNvPr>
          <p:cNvSpPr>
            <a:spLocks noGrp="1"/>
          </p:cNvSpPr>
          <p:nvPr>
            <p:ph idx="1"/>
          </p:nvPr>
        </p:nvSpPr>
        <p:spPr>
          <a:xfrm>
            <a:off x="2589212" y="1540189"/>
            <a:ext cx="8915400" cy="3777622"/>
          </a:xfrm>
        </p:spPr>
        <p:txBody>
          <a:bodyPr>
            <a:normAutofit fontScale="92500"/>
          </a:bodyPr>
          <a:lstStyle/>
          <a:p>
            <a:r>
              <a:rPr lang="en-US" sz="2200" b="1" dirty="0">
                <a:solidFill>
                  <a:schemeClr val="tx2">
                    <a:lumMod val="75000"/>
                  </a:schemeClr>
                </a:solidFill>
                <a:effectLst/>
                <a:latin typeface="Bahnschrift" panose="020B0502040204020203" pitchFamily="34" charset="0"/>
              </a:rPr>
              <a:t>Feature should be independent of each other there </a:t>
            </a:r>
            <a:r>
              <a:rPr lang="en-US" sz="2200" b="1" dirty="0" err="1">
                <a:solidFill>
                  <a:schemeClr val="tx2">
                    <a:lumMod val="75000"/>
                  </a:schemeClr>
                </a:solidFill>
                <a:effectLst/>
                <a:latin typeface="Bahnschrift" panose="020B0502040204020203" pitchFamily="34" charset="0"/>
              </a:rPr>
              <a:t>should'nt</a:t>
            </a:r>
            <a:r>
              <a:rPr lang="en-US" sz="2200" b="1" dirty="0">
                <a:solidFill>
                  <a:schemeClr val="tx2">
                    <a:lumMod val="75000"/>
                  </a:schemeClr>
                </a:solidFill>
                <a:effectLst/>
                <a:latin typeface="Bahnschrift" panose="020B0502040204020203" pitchFamily="34" charset="0"/>
              </a:rPr>
              <a:t> be any dependency upon each other There shouldn't be any other relation but Linear relation amongst model parameters (Hyperparameters of the model the intercept and coefficient)</a:t>
            </a:r>
          </a:p>
          <a:p>
            <a:r>
              <a:rPr lang="en-US" sz="2200" b="1" dirty="0">
                <a:solidFill>
                  <a:schemeClr val="tx2">
                    <a:lumMod val="75000"/>
                  </a:schemeClr>
                </a:solidFill>
                <a:effectLst/>
                <a:latin typeface="Bahnschrift" panose="020B0502040204020203" pitchFamily="34" charset="0"/>
              </a:rPr>
              <a:t>Each Feature and Model Error (residuals) should be independent of each other</a:t>
            </a:r>
          </a:p>
          <a:p>
            <a:r>
              <a:rPr lang="en-US" sz="2200" b="1" dirty="0">
                <a:solidFill>
                  <a:schemeClr val="tx2">
                    <a:lumMod val="75000"/>
                  </a:schemeClr>
                </a:solidFill>
                <a:effectLst/>
                <a:latin typeface="Bahnschrift" panose="020B0502040204020203" pitchFamily="34" charset="0"/>
              </a:rPr>
              <a:t>Constant Variance (Homoscedasticity) in Error, it should have Normal / Gaussian </a:t>
            </a:r>
            <a:r>
              <a:rPr lang="en-US" sz="2200" b="1" dirty="0" err="1">
                <a:solidFill>
                  <a:schemeClr val="tx2">
                    <a:lumMod val="75000"/>
                  </a:schemeClr>
                </a:solidFill>
                <a:effectLst/>
                <a:latin typeface="Bahnschrift" panose="020B0502040204020203" pitchFamily="34" charset="0"/>
              </a:rPr>
              <a:t>distribution~N</a:t>
            </a:r>
            <a:r>
              <a:rPr lang="en-US" sz="2200" b="1" dirty="0">
                <a:solidFill>
                  <a:schemeClr val="tx2">
                    <a:lumMod val="75000"/>
                  </a:schemeClr>
                </a:solidFill>
                <a:effectLst/>
                <a:latin typeface="Bahnschrift" panose="020B0502040204020203" pitchFamily="34" charset="0"/>
              </a:rPr>
              <a:t>(0,1) and </a:t>
            </a:r>
            <a:r>
              <a:rPr lang="en-US" sz="2200" b="1" dirty="0" err="1">
                <a:solidFill>
                  <a:schemeClr val="tx2">
                    <a:lumMod val="75000"/>
                  </a:schemeClr>
                </a:solidFill>
                <a:effectLst/>
                <a:latin typeface="Bahnschrift" panose="020B0502040204020203" pitchFamily="34" charset="0"/>
              </a:rPr>
              <a:t>idenpendently</a:t>
            </a:r>
            <a:r>
              <a:rPr lang="en-US" sz="2200" b="1" dirty="0">
                <a:solidFill>
                  <a:schemeClr val="tx2">
                    <a:lumMod val="75000"/>
                  </a:schemeClr>
                </a:solidFill>
                <a:effectLst/>
                <a:latin typeface="Bahnschrift" panose="020B0502040204020203" pitchFamily="34" charset="0"/>
              </a:rPr>
              <a:t> and identically distributed.</a:t>
            </a:r>
          </a:p>
          <a:p>
            <a:r>
              <a:rPr lang="en-US" sz="2200" b="1" dirty="0">
                <a:solidFill>
                  <a:schemeClr val="tx2">
                    <a:lumMod val="75000"/>
                  </a:schemeClr>
                </a:solidFill>
                <a:effectLst/>
                <a:latin typeface="Bahnschrift" panose="020B0502040204020203" pitchFamily="34" charset="0"/>
              </a:rPr>
              <a:t>There should be a linear relation between the dependent variable and Independent variables</a:t>
            </a:r>
          </a:p>
          <a:p>
            <a:endParaRPr lang="en-IN" dirty="0"/>
          </a:p>
        </p:txBody>
      </p:sp>
    </p:spTree>
    <p:extLst>
      <p:ext uri="{BB962C8B-B14F-4D97-AF65-F5344CB8AC3E}">
        <p14:creationId xmlns:p14="http://schemas.microsoft.com/office/powerpoint/2010/main" val="370176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E92492-8F41-0A84-FE2B-8F3728F46661}"/>
              </a:ext>
            </a:extLst>
          </p:cNvPr>
          <p:cNvSpPr>
            <a:spLocks noGrp="1"/>
          </p:cNvSpPr>
          <p:nvPr>
            <p:ph idx="1"/>
          </p:nvPr>
        </p:nvSpPr>
        <p:spPr>
          <a:xfrm>
            <a:off x="1925053" y="224588"/>
            <a:ext cx="9853371" cy="6633411"/>
          </a:xfrm>
        </p:spPr>
        <p:txBody>
          <a:bodyPr/>
          <a:lstStyle/>
          <a:p>
            <a:pPr marL="0" indent="0">
              <a:buNone/>
            </a:pPr>
            <a:r>
              <a:rPr lang="en-IN" sz="2200" b="1" dirty="0"/>
              <a:t>Regression plot for temperature</a:t>
            </a:r>
          </a:p>
          <a:p>
            <a:endParaRPr lang="en-IN" dirty="0"/>
          </a:p>
          <a:p>
            <a:endParaRPr lang="en-IN" dirty="0"/>
          </a:p>
          <a:p>
            <a:endParaRPr lang="en-IN" dirty="0"/>
          </a:p>
          <a:p>
            <a:endParaRPr lang="en-IN" dirty="0"/>
          </a:p>
          <a:p>
            <a:endParaRPr lang="en-IN" dirty="0"/>
          </a:p>
          <a:p>
            <a:endParaRPr lang="en-IN" dirty="0"/>
          </a:p>
          <a:p>
            <a:pPr marL="0" indent="0">
              <a:buNone/>
            </a:pPr>
            <a:endParaRPr lang="en-IN" dirty="0"/>
          </a:p>
          <a:p>
            <a:pPr marL="0" indent="0">
              <a:buNone/>
            </a:pPr>
            <a:r>
              <a:rPr lang="en-IN" sz="2200" b="1" dirty="0"/>
              <a:t>                                                          Regression plot for </a:t>
            </a:r>
            <a:r>
              <a:rPr lang="en-IN" sz="2200" b="1" dirty="0" err="1"/>
              <a:t>exhaust_vacuum</a:t>
            </a:r>
            <a:endParaRPr lang="en-IN" sz="2200" b="1" dirty="0"/>
          </a:p>
        </p:txBody>
      </p:sp>
      <p:pic>
        <p:nvPicPr>
          <p:cNvPr id="5" name="Picture 4">
            <a:extLst>
              <a:ext uri="{FF2B5EF4-FFF2-40B4-BE49-F238E27FC236}">
                <a16:creationId xmlns:a16="http://schemas.microsoft.com/office/drawing/2014/main" id="{F6FB7BCD-A878-AC81-3CF3-6FE150D06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027" y="783707"/>
            <a:ext cx="4378079" cy="264529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1BBAAC6A-76D7-9A48-1BFE-11EF5AAE25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8329" y="4078941"/>
            <a:ext cx="4419344" cy="26804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46762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F5402A-B975-C59A-5BA8-A2418496BB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3117" y="283510"/>
            <a:ext cx="3877354" cy="2863102"/>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E5406183-3568-071E-3F2A-A4FF564E46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3118" y="3666566"/>
            <a:ext cx="3877353" cy="3172203"/>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12DCF7E7-6347-A0D8-88EC-5E39033361E6}"/>
              </a:ext>
            </a:extLst>
          </p:cNvPr>
          <p:cNvSpPr txBox="1"/>
          <p:nvPr/>
        </p:nvSpPr>
        <p:spPr>
          <a:xfrm>
            <a:off x="8104094" y="394447"/>
            <a:ext cx="3406588" cy="1477328"/>
          </a:xfrm>
          <a:prstGeom prst="rect">
            <a:avLst/>
          </a:prstGeom>
          <a:noFill/>
        </p:spPr>
        <p:txBody>
          <a:bodyPr wrap="square" rtlCol="0">
            <a:spAutoFit/>
          </a:bodyPr>
          <a:lstStyle/>
          <a:p>
            <a:r>
              <a:rPr lang="en-US" b="1" dirty="0">
                <a:solidFill>
                  <a:schemeClr val="tx2">
                    <a:lumMod val="75000"/>
                  </a:schemeClr>
                </a:solidFill>
                <a:effectLst/>
                <a:latin typeface="Bahnschrift" panose="020B0502040204020203" pitchFamily="34" charset="0"/>
              </a:rPr>
              <a:t>^Observation: Error should have Normal / Gaussian </a:t>
            </a:r>
            <a:r>
              <a:rPr lang="en-US" b="1" dirty="0" err="1">
                <a:solidFill>
                  <a:schemeClr val="tx2">
                    <a:lumMod val="75000"/>
                  </a:schemeClr>
                </a:solidFill>
                <a:effectLst/>
                <a:latin typeface="Bahnschrift" panose="020B0502040204020203" pitchFamily="34" charset="0"/>
              </a:rPr>
              <a:t>distribution~N</a:t>
            </a:r>
            <a:r>
              <a:rPr lang="en-US" b="1" dirty="0">
                <a:solidFill>
                  <a:schemeClr val="tx2">
                    <a:lumMod val="75000"/>
                  </a:schemeClr>
                </a:solidFill>
                <a:effectLst/>
                <a:latin typeface="Bahnschrift" panose="020B0502040204020203" pitchFamily="34" charset="0"/>
              </a:rPr>
              <a:t>(0,1) and </a:t>
            </a:r>
            <a:r>
              <a:rPr lang="en-US" b="1" dirty="0" err="1">
                <a:solidFill>
                  <a:schemeClr val="tx2">
                    <a:lumMod val="75000"/>
                  </a:schemeClr>
                </a:solidFill>
                <a:effectLst/>
                <a:latin typeface="Bahnschrift" panose="020B0502040204020203" pitchFamily="34" charset="0"/>
              </a:rPr>
              <a:t>idenpendently</a:t>
            </a:r>
            <a:r>
              <a:rPr lang="en-US" b="1" dirty="0">
                <a:solidFill>
                  <a:schemeClr val="tx2">
                    <a:lumMod val="75000"/>
                  </a:schemeClr>
                </a:solidFill>
                <a:effectLst/>
                <a:latin typeface="Bahnschrift" panose="020B0502040204020203" pitchFamily="34" charset="0"/>
              </a:rPr>
              <a:t> and identically distributed.</a:t>
            </a:r>
            <a:endParaRPr lang="en-US" b="0" dirty="0">
              <a:solidFill>
                <a:schemeClr val="tx2">
                  <a:lumMod val="75000"/>
                </a:schemeClr>
              </a:solidFill>
              <a:effectLst/>
              <a:latin typeface="Bahnschrift" panose="020B0502040204020203" pitchFamily="34" charset="0"/>
            </a:endParaRPr>
          </a:p>
        </p:txBody>
      </p:sp>
      <p:sp>
        <p:nvSpPr>
          <p:cNvPr id="10" name="TextBox 9">
            <a:extLst>
              <a:ext uri="{FF2B5EF4-FFF2-40B4-BE49-F238E27FC236}">
                <a16:creationId xmlns:a16="http://schemas.microsoft.com/office/drawing/2014/main" id="{64481483-DC6E-ED5E-AAE4-1D46B8130FC8}"/>
              </a:ext>
            </a:extLst>
          </p:cNvPr>
          <p:cNvSpPr txBox="1"/>
          <p:nvPr/>
        </p:nvSpPr>
        <p:spPr>
          <a:xfrm>
            <a:off x="8274423" y="4222376"/>
            <a:ext cx="3065930" cy="923330"/>
          </a:xfrm>
          <a:prstGeom prst="rect">
            <a:avLst/>
          </a:prstGeom>
          <a:noFill/>
        </p:spPr>
        <p:txBody>
          <a:bodyPr wrap="square" rtlCol="0">
            <a:spAutoFit/>
          </a:bodyPr>
          <a:lstStyle/>
          <a:p>
            <a:r>
              <a:rPr lang="en-US" b="1" dirty="0">
                <a:solidFill>
                  <a:schemeClr val="tx2">
                    <a:lumMod val="75000"/>
                  </a:schemeClr>
                </a:solidFill>
                <a:latin typeface="Bahnschrift" panose="020B0502040204020203" pitchFamily="34" charset="0"/>
              </a:rPr>
              <a:t>^Observation: Constant Variance (Homoscedasticity) in Error</a:t>
            </a:r>
            <a:endParaRPr lang="en-IN" b="1" dirty="0">
              <a:solidFill>
                <a:schemeClr val="tx2">
                  <a:lumMod val="75000"/>
                </a:schemeClr>
              </a:solidFill>
              <a:latin typeface="Bahnschrift" panose="020B0502040204020203" pitchFamily="34" charset="0"/>
            </a:endParaRPr>
          </a:p>
        </p:txBody>
      </p:sp>
    </p:spTree>
    <p:extLst>
      <p:ext uri="{BB962C8B-B14F-4D97-AF65-F5344CB8AC3E}">
        <p14:creationId xmlns:p14="http://schemas.microsoft.com/office/powerpoint/2010/main" val="1964599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60C5D16-3027-9540-C268-F9E69C9F1596}"/>
              </a:ext>
            </a:extLst>
          </p:cNvPr>
          <p:cNvSpPr>
            <a:spLocks noGrp="1"/>
          </p:cNvSpPr>
          <p:nvPr>
            <p:ph idx="1"/>
          </p:nvPr>
        </p:nvSpPr>
        <p:spPr>
          <a:xfrm>
            <a:off x="2589212" y="224117"/>
            <a:ext cx="8915400" cy="6445623"/>
          </a:xfrm>
        </p:spPr>
        <p:txBody>
          <a:bodyPr/>
          <a:lstStyle/>
          <a:p>
            <a:r>
              <a:rPr lang="en-IN" sz="1800" b="1" dirty="0"/>
              <a:t>Regression plot </a:t>
            </a:r>
            <a:r>
              <a:rPr lang="en-IN" sz="1800" b="1" dirty="0" err="1"/>
              <a:t>amb_pressure</a:t>
            </a:r>
            <a:endParaRPr lang="en-IN" sz="1800" b="1" dirty="0"/>
          </a:p>
          <a:p>
            <a:endParaRPr lang="en-IN" b="1" dirty="0"/>
          </a:p>
          <a:p>
            <a:endParaRPr lang="en-IN" b="1" dirty="0"/>
          </a:p>
          <a:p>
            <a:endParaRPr lang="en-IN" b="1" dirty="0"/>
          </a:p>
          <a:p>
            <a:endParaRPr lang="en-IN" b="1" dirty="0"/>
          </a:p>
          <a:p>
            <a:endParaRPr lang="en-IN" b="1" dirty="0"/>
          </a:p>
          <a:p>
            <a:endParaRPr lang="en-IN" b="1" dirty="0"/>
          </a:p>
          <a:p>
            <a:endParaRPr lang="en-IN" b="1" dirty="0"/>
          </a:p>
          <a:p>
            <a:pPr marL="0" indent="0">
              <a:buNone/>
            </a:pPr>
            <a:r>
              <a:rPr lang="en-IN" b="1" dirty="0"/>
              <a:t>                                                                      </a:t>
            </a:r>
            <a:r>
              <a:rPr lang="en-IN" sz="1800" b="1" dirty="0"/>
              <a:t>Regression plot for </a:t>
            </a:r>
            <a:r>
              <a:rPr lang="en-IN" sz="1800" b="1" dirty="0" err="1"/>
              <a:t>r_humidity</a:t>
            </a:r>
            <a:r>
              <a:rPr lang="en-IN" sz="1800" b="1" dirty="0"/>
              <a:t> </a:t>
            </a:r>
          </a:p>
          <a:p>
            <a:pPr marL="0" indent="0">
              <a:buNone/>
            </a:pPr>
            <a:endParaRPr lang="en-IN" dirty="0"/>
          </a:p>
        </p:txBody>
      </p:sp>
      <p:pic>
        <p:nvPicPr>
          <p:cNvPr id="9" name="Picture 8">
            <a:extLst>
              <a:ext uri="{FF2B5EF4-FFF2-40B4-BE49-F238E27FC236}">
                <a16:creationId xmlns:a16="http://schemas.microsoft.com/office/drawing/2014/main" id="{FC1F3CAD-AE7E-A971-8523-465AED701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667871"/>
            <a:ext cx="4410635" cy="2761129"/>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B2C45AD4-8B65-5393-E86C-8CF0A69FF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4565" y="4007225"/>
            <a:ext cx="4790047" cy="26266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6212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8A86-9C95-FC19-5A12-2557E537ED7C}"/>
              </a:ext>
            </a:extLst>
          </p:cNvPr>
          <p:cNvSpPr>
            <a:spLocks noGrp="1"/>
          </p:cNvSpPr>
          <p:nvPr>
            <p:ph type="title"/>
          </p:nvPr>
        </p:nvSpPr>
        <p:spPr>
          <a:xfrm>
            <a:off x="1909012" y="344906"/>
            <a:ext cx="9499348" cy="1280890"/>
          </a:xfrm>
        </p:spPr>
        <p:txBody>
          <a:bodyPr/>
          <a:lstStyle/>
          <a:p>
            <a:r>
              <a:rPr lang="en-US" b="1" dirty="0"/>
              <a:t>Predicting values from Model using same dataset</a:t>
            </a:r>
            <a:endParaRPr lang="en-IN" b="1" dirty="0"/>
          </a:p>
        </p:txBody>
      </p:sp>
      <p:pic>
        <p:nvPicPr>
          <p:cNvPr id="7" name="Content Placeholder 6">
            <a:extLst>
              <a:ext uri="{FF2B5EF4-FFF2-40B4-BE49-F238E27FC236}">
                <a16:creationId xmlns:a16="http://schemas.microsoft.com/office/drawing/2014/main" id="{1ECFFA01-B206-D559-80A3-28FB81D995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6833" y="1941093"/>
            <a:ext cx="6503706" cy="43794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3165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1719-F1FF-F787-3F18-B72528C6031B}"/>
              </a:ext>
            </a:extLst>
          </p:cNvPr>
          <p:cNvSpPr>
            <a:spLocks noGrp="1"/>
          </p:cNvSpPr>
          <p:nvPr>
            <p:ph type="title"/>
          </p:nvPr>
        </p:nvSpPr>
        <p:spPr/>
        <p:txBody>
          <a:bodyPr>
            <a:normAutofit/>
          </a:bodyPr>
          <a:lstStyle/>
          <a:p>
            <a:r>
              <a:rPr lang="en-US" sz="3200" b="1" u="sng" dirty="0"/>
              <a:t>BUSINESS OBJECTIVE</a:t>
            </a:r>
            <a:endParaRPr lang="en-IN" sz="3200" u="sng" dirty="0"/>
          </a:p>
        </p:txBody>
      </p:sp>
      <p:sp>
        <p:nvSpPr>
          <p:cNvPr id="3" name="Content Placeholder 2">
            <a:extLst>
              <a:ext uri="{FF2B5EF4-FFF2-40B4-BE49-F238E27FC236}">
                <a16:creationId xmlns:a16="http://schemas.microsoft.com/office/drawing/2014/main" id="{11B50274-808C-9B34-B408-A10E6523FBD2}"/>
              </a:ext>
            </a:extLst>
          </p:cNvPr>
          <p:cNvSpPr>
            <a:spLocks noGrp="1"/>
          </p:cNvSpPr>
          <p:nvPr>
            <p:ph idx="1"/>
          </p:nvPr>
        </p:nvSpPr>
        <p:spPr/>
        <p:txBody>
          <a:bodyPr/>
          <a:lstStyle/>
          <a:p>
            <a:r>
              <a:rPr lang="en-US" sz="2000" b="1" dirty="0">
                <a:solidFill>
                  <a:schemeClr val="bg2">
                    <a:lumMod val="25000"/>
                  </a:schemeClr>
                </a:solidFill>
                <a:latin typeface="+mj-lt"/>
                <a:cs typeface="Times New Roman" panose="02020603050405020304" pitchFamily="18" charset="0"/>
              </a:rPr>
              <a:t>A combined-cycle power plant comprises gas turbines, steam turbines, and heat recovery steam generators. In this type of plant, the electricity is generated by gas and steam turbines combined in one cycle. Then, it is </a:t>
            </a:r>
            <a:r>
              <a:rPr lang="en-US" sz="2000" b="1" dirty="0">
                <a:solidFill>
                  <a:schemeClr val="tx2">
                    <a:lumMod val="75000"/>
                  </a:schemeClr>
                </a:solidFill>
                <a:latin typeface="+mj-lt"/>
                <a:cs typeface="Times New Roman" panose="02020603050405020304" pitchFamily="18" charset="0"/>
              </a:rPr>
              <a:t>transferred from one turbine </a:t>
            </a:r>
            <a:r>
              <a:rPr lang="en-US" sz="2000" b="1" dirty="0">
                <a:solidFill>
                  <a:schemeClr val="bg2">
                    <a:lumMod val="25000"/>
                  </a:schemeClr>
                </a:solidFill>
                <a:latin typeface="+mj-lt"/>
                <a:cs typeface="Times New Roman" panose="02020603050405020304" pitchFamily="18" charset="0"/>
              </a:rPr>
              <a:t>to another. </a:t>
            </a:r>
          </a:p>
          <a:p>
            <a:endParaRPr lang="en-US" sz="2000" b="1" dirty="0">
              <a:solidFill>
                <a:schemeClr val="bg2">
                  <a:lumMod val="25000"/>
                </a:schemeClr>
              </a:solidFill>
              <a:latin typeface="+mj-lt"/>
              <a:cs typeface="Times New Roman" panose="02020603050405020304" pitchFamily="18" charset="0"/>
            </a:endParaRPr>
          </a:p>
          <a:p>
            <a:r>
              <a:rPr lang="en-US" sz="2000" b="1" dirty="0">
                <a:solidFill>
                  <a:schemeClr val="bg2">
                    <a:lumMod val="25000"/>
                  </a:schemeClr>
                </a:solidFill>
                <a:latin typeface="+mj-lt"/>
                <a:cs typeface="Times New Roman" panose="02020603050405020304" pitchFamily="18" charset="0"/>
              </a:rPr>
              <a:t>We have to model the energy generated as a function of exhaust vacuum and ambient variables and use that model to improve the plant's performance.</a:t>
            </a:r>
          </a:p>
          <a:p>
            <a:endParaRPr lang="en-IN" dirty="0"/>
          </a:p>
        </p:txBody>
      </p:sp>
    </p:spTree>
    <p:extLst>
      <p:ext uri="{BB962C8B-B14F-4D97-AF65-F5344CB8AC3E}">
        <p14:creationId xmlns:p14="http://schemas.microsoft.com/office/powerpoint/2010/main" val="1928881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C19D-75ED-2D52-CF29-490AE16C25FB}"/>
              </a:ext>
            </a:extLst>
          </p:cNvPr>
          <p:cNvSpPr>
            <a:spLocks noGrp="1"/>
          </p:cNvSpPr>
          <p:nvPr>
            <p:ph type="title"/>
          </p:nvPr>
        </p:nvSpPr>
        <p:spPr/>
        <p:txBody>
          <a:bodyPr>
            <a:normAutofit fontScale="90000"/>
          </a:bodyPr>
          <a:lstStyle/>
          <a:p>
            <a:pPr rtl="0">
              <a:spcBef>
                <a:spcPts val="0"/>
              </a:spcBef>
              <a:spcAft>
                <a:spcPts val="0"/>
              </a:spcAft>
            </a:pPr>
            <a:r>
              <a:rPr lang="en-IN" sz="4000" b="1" i="0" u="sng" strike="noStrike" dirty="0">
                <a:effectLst/>
              </a:rPr>
              <a:t>Final Model Selection</a:t>
            </a:r>
            <a:br>
              <a:rPr lang="en-IN" b="0" dirty="0">
                <a:solidFill>
                  <a:srgbClr val="FF0000"/>
                </a:solidFill>
                <a:effectLst/>
              </a:rPr>
            </a:br>
            <a:br>
              <a:rPr lang="en-IN"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591708A2-B582-822E-A941-3369F403BDAD}"/>
              </a:ext>
            </a:extLst>
          </p:cNvPr>
          <p:cNvSpPr>
            <a:spLocks noGrp="1"/>
          </p:cNvSpPr>
          <p:nvPr>
            <p:ph idx="1"/>
          </p:nvPr>
        </p:nvSpPr>
        <p:spPr/>
        <p:txBody>
          <a:bodyPr>
            <a:normAutofit/>
          </a:bodyPr>
          <a:lstStyle/>
          <a:p>
            <a:r>
              <a:rPr lang="en-US" sz="2200" b="1" i="0" u="none" strike="noStrike" dirty="0">
                <a:solidFill>
                  <a:schemeClr val="tx2">
                    <a:lumMod val="75000"/>
                  </a:schemeClr>
                </a:solidFill>
                <a:effectLst/>
                <a:latin typeface="Bahnschrift" panose="020B0502040204020203" pitchFamily="34" charset="0"/>
              </a:rPr>
              <a:t>The Final model that would be used for the future predictions is Random Forest Regression Model as it has shown the highest r square value among all the 4 model we had tested our data on.</a:t>
            </a:r>
          </a:p>
          <a:p>
            <a:pPr rtl="0" fontAlgn="base">
              <a:spcBef>
                <a:spcPts val="0"/>
              </a:spcBef>
              <a:spcAft>
                <a:spcPts val="0"/>
              </a:spcAft>
              <a:buFont typeface="Arial" panose="020B0604020202020204" pitchFamily="34" charset="0"/>
              <a:buChar char="•"/>
            </a:pPr>
            <a:endParaRPr lang="en-US" sz="2200" b="1" i="0" u="none" strike="noStrike" dirty="0">
              <a:solidFill>
                <a:schemeClr val="tx2">
                  <a:lumMod val="75000"/>
                </a:schemeClr>
              </a:solidFill>
              <a:effectLst/>
              <a:latin typeface="Bahnschrift" panose="020B0502040204020203" pitchFamily="34" charset="0"/>
            </a:endParaRPr>
          </a:p>
          <a:p>
            <a:r>
              <a:rPr lang="en-IN" sz="2200" b="1" dirty="0">
                <a:solidFill>
                  <a:schemeClr val="tx2">
                    <a:lumMod val="75000"/>
                  </a:schemeClr>
                </a:solidFill>
                <a:latin typeface="Bahnschrift" panose="020B0502040204020203" pitchFamily="34" charset="0"/>
              </a:rPr>
              <a:t>Random forest regression con often be more accurate then linear regression for modelling.</a:t>
            </a:r>
          </a:p>
          <a:p>
            <a:r>
              <a:rPr lang="en-IN" sz="2200" b="1" dirty="0">
                <a:solidFill>
                  <a:schemeClr val="tx2">
                    <a:lumMod val="75000"/>
                  </a:schemeClr>
                </a:solidFill>
                <a:latin typeface="Bahnschrift" panose="020B0502040204020203" pitchFamily="34" charset="0"/>
              </a:rPr>
              <a:t>Further this model will be used for the deployment.</a:t>
            </a:r>
          </a:p>
        </p:txBody>
      </p:sp>
    </p:spTree>
    <p:extLst>
      <p:ext uri="{BB962C8B-B14F-4D97-AF65-F5344CB8AC3E}">
        <p14:creationId xmlns:p14="http://schemas.microsoft.com/office/powerpoint/2010/main" val="408476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6F5E9-7CA1-CA3F-CDD3-3CB8FB63A861}"/>
              </a:ext>
            </a:extLst>
          </p:cNvPr>
          <p:cNvSpPr>
            <a:spLocks noGrp="1"/>
          </p:cNvSpPr>
          <p:nvPr>
            <p:ph type="title"/>
          </p:nvPr>
        </p:nvSpPr>
        <p:spPr>
          <a:xfrm>
            <a:off x="2592925" y="624110"/>
            <a:ext cx="8911687" cy="819679"/>
          </a:xfrm>
        </p:spPr>
        <p:txBody>
          <a:bodyPr>
            <a:normAutofit/>
          </a:bodyPr>
          <a:lstStyle/>
          <a:p>
            <a:r>
              <a:rPr lang="en-IN" b="1" dirty="0"/>
              <a:t>D</a:t>
            </a:r>
            <a:r>
              <a:rPr lang="en-IN" b="1" i="0" u="none" strike="noStrike" dirty="0">
                <a:effectLst/>
              </a:rPr>
              <a:t>eployment</a:t>
            </a:r>
            <a:endParaRPr lang="en-IN" b="1" dirty="0"/>
          </a:p>
        </p:txBody>
      </p:sp>
      <p:pic>
        <p:nvPicPr>
          <p:cNvPr id="5" name="Content Placeholder 4">
            <a:extLst>
              <a:ext uri="{FF2B5EF4-FFF2-40B4-BE49-F238E27FC236}">
                <a16:creationId xmlns:a16="http://schemas.microsoft.com/office/drawing/2014/main" id="{021058DC-BA5E-6161-EA0A-A2C6046095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1117" y="1556084"/>
            <a:ext cx="6866020" cy="49573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5411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0064-AC37-E2E7-0C5A-0A533B20185B}"/>
              </a:ext>
            </a:extLst>
          </p:cNvPr>
          <p:cNvSpPr>
            <a:spLocks noGrp="1"/>
          </p:cNvSpPr>
          <p:nvPr>
            <p:ph type="title"/>
          </p:nvPr>
        </p:nvSpPr>
        <p:spPr/>
        <p:txBody>
          <a:bodyPr/>
          <a:lstStyle/>
          <a:p>
            <a:r>
              <a:rPr lang="en-IN" b="1" dirty="0"/>
              <a:t>Challenges:</a:t>
            </a:r>
          </a:p>
        </p:txBody>
      </p:sp>
      <p:sp>
        <p:nvSpPr>
          <p:cNvPr id="3" name="Content Placeholder 2">
            <a:extLst>
              <a:ext uri="{FF2B5EF4-FFF2-40B4-BE49-F238E27FC236}">
                <a16:creationId xmlns:a16="http://schemas.microsoft.com/office/drawing/2014/main" id="{1A7B71AB-4C18-A2A5-D6F8-7E3DF6A927C7}"/>
              </a:ext>
            </a:extLst>
          </p:cNvPr>
          <p:cNvSpPr>
            <a:spLocks noGrp="1"/>
          </p:cNvSpPr>
          <p:nvPr>
            <p:ph idx="1"/>
          </p:nvPr>
        </p:nvSpPr>
        <p:spPr/>
        <p:txBody>
          <a:bodyPr>
            <a:normAutofit/>
          </a:bodyPr>
          <a:lstStyle/>
          <a:p>
            <a:r>
              <a:rPr lang="en-IN" sz="2200" b="1" dirty="0">
                <a:latin typeface="Bahnschrift" panose="020B0502040204020203" pitchFamily="34" charset="0"/>
              </a:rPr>
              <a:t>Values are independently corelated with each other so its difficult to get relation</a:t>
            </a:r>
          </a:p>
          <a:p>
            <a:endParaRPr lang="en-IN" sz="2200" b="1" dirty="0">
              <a:latin typeface="Bahnschrift" panose="020B0502040204020203" pitchFamily="34" charset="0"/>
            </a:endParaRPr>
          </a:p>
          <a:p>
            <a:r>
              <a:rPr lang="en-IN" sz="2200" b="1" dirty="0">
                <a:latin typeface="Bahnschrift" panose="020B0502040204020203" pitchFamily="34" charset="0"/>
              </a:rPr>
              <a:t>We have so many models so its hard to select from them, for selecting model we check accuracy of each and after checking accuracy we selected Random Forest Regression Model.</a:t>
            </a:r>
          </a:p>
        </p:txBody>
      </p:sp>
    </p:spTree>
    <p:extLst>
      <p:ext uri="{BB962C8B-B14F-4D97-AF65-F5344CB8AC3E}">
        <p14:creationId xmlns:p14="http://schemas.microsoft.com/office/powerpoint/2010/main" val="4222332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560B-C7AC-826D-66F3-E60A9A411C9F}"/>
              </a:ext>
            </a:extLst>
          </p:cNvPr>
          <p:cNvSpPr>
            <a:spLocks noGrp="1"/>
          </p:cNvSpPr>
          <p:nvPr>
            <p:ph type="title"/>
          </p:nvPr>
        </p:nvSpPr>
        <p:spPr/>
        <p:txBody>
          <a:bodyPr>
            <a:normAutofit/>
          </a:bodyPr>
          <a:lstStyle/>
          <a:p>
            <a:r>
              <a:rPr lang="en-IN" b="1" i="0" u="sng" strike="noStrike" dirty="0">
                <a:solidFill>
                  <a:schemeClr val="accent3">
                    <a:lumMod val="60000"/>
                    <a:lumOff val="40000"/>
                  </a:schemeClr>
                </a:solidFill>
                <a:effectLst/>
                <a:latin typeface="Century Gothic" panose="020B0502020202020204" pitchFamily="34" charset="0"/>
              </a:rPr>
              <a:t>Conclusion</a:t>
            </a:r>
            <a:endParaRPr lang="en-IN" b="1" u="sng"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54A5FBB4-37D5-C568-0B0B-CEFAD158580D}"/>
              </a:ext>
            </a:extLst>
          </p:cNvPr>
          <p:cNvSpPr>
            <a:spLocks noGrp="1"/>
          </p:cNvSpPr>
          <p:nvPr>
            <p:ph idx="1"/>
          </p:nvPr>
        </p:nvSpPr>
        <p:spPr/>
        <p:txBody>
          <a:bodyPr/>
          <a:lstStyle/>
          <a:p>
            <a:pPr rtl="0">
              <a:spcBef>
                <a:spcPts val="0"/>
              </a:spcBef>
              <a:spcAft>
                <a:spcPts val="0"/>
              </a:spcAft>
            </a:pPr>
            <a:r>
              <a:rPr lang="en-US" sz="2200" b="1" i="0" u="none" strike="noStrike" dirty="0">
                <a:solidFill>
                  <a:srgbClr val="000000"/>
                </a:solidFill>
                <a:effectLst/>
                <a:latin typeface="Bahnschrift" panose="020B0502040204020203" pitchFamily="34" charset="0"/>
              </a:rPr>
              <a:t>We fulfill the objective of the analysis by building a model of Random Forest to predict the energy production from variables into the account and thereby increase the efficiency of the power plant </a:t>
            </a:r>
            <a:endParaRPr lang="en-US" sz="2200" b="1" dirty="0">
              <a:effectLst/>
              <a:latin typeface="Bahnschrift" panose="020B0502040204020203" pitchFamily="34" charset="0"/>
            </a:endParaRPr>
          </a:p>
          <a:p>
            <a:pPr marL="0" indent="0">
              <a:buNone/>
            </a:pPr>
            <a:endParaRPr lang="en-IN" dirty="0"/>
          </a:p>
        </p:txBody>
      </p:sp>
    </p:spTree>
    <p:extLst>
      <p:ext uri="{BB962C8B-B14F-4D97-AF65-F5344CB8AC3E}">
        <p14:creationId xmlns:p14="http://schemas.microsoft.com/office/powerpoint/2010/main" val="3542180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1688FA-ADA6-28BC-0776-574C3FF7371C}"/>
              </a:ext>
            </a:extLst>
          </p:cNvPr>
          <p:cNvSpPr>
            <a:spLocks noGrp="1"/>
          </p:cNvSpPr>
          <p:nvPr>
            <p:ph idx="1"/>
          </p:nvPr>
        </p:nvSpPr>
        <p:spPr/>
        <p:txBody>
          <a:bodyPr/>
          <a:lstStyle/>
          <a:p>
            <a:pPr marL="0" indent="0">
              <a:buNone/>
            </a:pPr>
            <a:r>
              <a:rPr lang="en-IN" dirty="0"/>
              <a:t>                                                         </a:t>
            </a:r>
          </a:p>
          <a:p>
            <a:pPr marL="0" indent="0">
              <a:buNone/>
            </a:pPr>
            <a:endParaRPr lang="en-IN" dirty="0"/>
          </a:p>
          <a:p>
            <a:pPr marL="0" indent="0">
              <a:buNone/>
            </a:pPr>
            <a:endParaRPr lang="en-IN" dirty="0"/>
          </a:p>
          <a:p>
            <a:pPr marL="0" indent="0">
              <a:buNone/>
            </a:pPr>
            <a:r>
              <a:rPr lang="en-IN" dirty="0"/>
              <a:t>                             </a:t>
            </a:r>
            <a:r>
              <a:rPr lang="en-IN" sz="6000" b="1" dirty="0"/>
              <a:t>THANK YOU</a:t>
            </a:r>
          </a:p>
        </p:txBody>
      </p:sp>
    </p:spTree>
    <p:extLst>
      <p:ext uri="{BB962C8B-B14F-4D97-AF65-F5344CB8AC3E}">
        <p14:creationId xmlns:p14="http://schemas.microsoft.com/office/powerpoint/2010/main" val="1121376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9C2F-67D3-34E7-D1E8-8E42F525E9F1}"/>
              </a:ext>
            </a:extLst>
          </p:cNvPr>
          <p:cNvSpPr>
            <a:spLocks noGrp="1"/>
          </p:cNvSpPr>
          <p:nvPr>
            <p:ph type="title"/>
          </p:nvPr>
        </p:nvSpPr>
        <p:spPr/>
        <p:txBody>
          <a:bodyPr/>
          <a:lstStyle/>
          <a:p>
            <a:r>
              <a:rPr lang="en-IN" sz="3600" b="1" u="sng" dirty="0">
                <a:effectLst/>
                <a:cs typeface="Times New Roman" pitchFamily="18" charset="0"/>
              </a:rPr>
              <a:t>VARIABLES OR FEATURES :</a:t>
            </a:r>
            <a:endParaRPr lang="en-IN" b="1" u="sng" dirty="0"/>
          </a:p>
        </p:txBody>
      </p:sp>
      <p:sp>
        <p:nvSpPr>
          <p:cNvPr id="3" name="Content Placeholder 2">
            <a:extLst>
              <a:ext uri="{FF2B5EF4-FFF2-40B4-BE49-F238E27FC236}">
                <a16:creationId xmlns:a16="http://schemas.microsoft.com/office/drawing/2014/main" id="{8B20B58A-22F2-0CA1-A5D4-790AB4BDA7FF}"/>
              </a:ext>
            </a:extLst>
          </p:cNvPr>
          <p:cNvSpPr>
            <a:spLocks noGrp="1"/>
          </p:cNvSpPr>
          <p:nvPr>
            <p:ph idx="1"/>
          </p:nvPr>
        </p:nvSpPr>
        <p:spPr>
          <a:xfrm>
            <a:off x="2015408" y="2133600"/>
            <a:ext cx="9952003" cy="3777622"/>
          </a:xfrm>
        </p:spPr>
        <p:txBody>
          <a:bodyPr/>
          <a:lstStyle/>
          <a:p>
            <a:r>
              <a:rPr lang="en-IN" sz="2000" b="1" dirty="0">
                <a:latin typeface="+mj-lt"/>
                <a:cs typeface="Times New Roman" pitchFamily="18" charset="0"/>
              </a:rPr>
              <a:t>Temperature, in degrees Celsius.</a:t>
            </a:r>
          </a:p>
          <a:p>
            <a:r>
              <a:rPr lang="en-IN" sz="2000" b="1" dirty="0">
                <a:latin typeface="+mj-lt"/>
                <a:cs typeface="Times New Roman" pitchFamily="18" charset="0"/>
              </a:rPr>
              <a:t>Exhaust vacuum, in cm Hg.                                       </a:t>
            </a:r>
          </a:p>
          <a:p>
            <a:r>
              <a:rPr lang="en-IN" sz="2000" b="1" dirty="0">
                <a:latin typeface="+mj-lt"/>
                <a:cs typeface="Times New Roman" pitchFamily="18" charset="0"/>
              </a:rPr>
              <a:t>Ambient pressure, in millibar. (Ambient pressure)                </a:t>
            </a:r>
            <a:r>
              <a:rPr lang="en-IN" sz="2000" b="1" dirty="0">
                <a:solidFill>
                  <a:schemeClr val="accent1">
                    <a:lumMod val="50000"/>
                  </a:schemeClr>
                </a:solidFill>
                <a:latin typeface="+mj-lt"/>
                <a:cs typeface="Times New Roman" pitchFamily="18" charset="0"/>
              </a:rPr>
              <a:t>Independent</a:t>
            </a:r>
          </a:p>
          <a:p>
            <a:r>
              <a:rPr lang="en-IN" sz="2000" b="1" dirty="0" err="1">
                <a:solidFill>
                  <a:schemeClr val="accent1">
                    <a:lumMod val="50000"/>
                  </a:schemeClr>
                </a:solidFill>
                <a:latin typeface="+mj-lt"/>
                <a:cs typeface="Times New Roman" pitchFamily="18" charset="0"/>
              </a:rPr>
              <a:t>r_humidity</a:t>
            </a:r>
            <a:r>
              <a:rPr lang="en-IN" sz="2000" b="1" dirty="0">
                <a:solidFill>
                  <a:schemeClr val="accent1">
                    <a:lumMod val="50000"/>
                  </a:schemeClr>
                </a:solidFill>
                <a:latin typeface="+mj-lt"/>
                <a:cs typeface="Times New Roman" pitchFamily="18" charset="0"/>
              </a:rPr>
              <a:t>, in percentage. (Relative humidity)                         Variables</a:t>
            </a:r>
          </a:p>
          <a:p>
            <a:endParaRPr lang="en-IN" sz="2000" b="1" dirty="0">
              <a:latin typeface="+mj-lt"/>
              <a:cs typeface="Times New Roman" pitchFamily="18" charset="0"/>
            </a:endParaRPr>
          </a:p>
          <a:p>
            <a:r>
              <a:rPr lang="en-IN" sz="2000" b="1" dirty="0" err="1">
                <a:latin typeface="+mj-lt"/>
                <a:cs typeface="Times New Roman" pitchFamily="18" charset="0"/>
              </a:rPr>
              <a:t>Energy_production</a:t>
            </a:r>
            <a:r>
              <a:rPr lang="en-IN" sz="2000" b="1" dirty="0">
                <a:latin typeface="+mj-lt"/>
                <a:cs typeface="Times New Roman" pitchFamily="18" charset="0"/>
              </a:rPr>
              <a:t>, in MW, net hourly electrical energy output.              Dependent</a:t>
            </a:r>
          </a:p>
          <a:p>
            <a:pPr marL="0" indent="0">
              <a:buNone/>
            </a:pPr>
            <a:r>
              <a:rPr lang="en-IN" b="1" dirty="0">
                <a:latin typeface="+mj-lt"/>
              </a:rPr>
              <a:t>                                                                                                                                    </a:t>
            </a:r>
            <a:r>
              <a:rPr lang="en-IN" sz="2000" b="1" dirty="0">
                <a:latin typeface="+mj-lt"/>
              </a:rPr>
              <a:t>Variable</a:t>
            </a:r>
          </a:p>
        </p:txBody>
      </p:sp>
      <p:sp>
        <p:nvSpPr>
          <p:cNvPr id="4" name="Right Brace 3">
            <a:extLst>
              <a:ext uri="{FF2B5EF4-FFF2-40B4-BE49-F238E27FC236}">
                <a16:creationId xmlns:a16="http://schemas.microsoft.com/office/drawing/2014/main" id="{CBE931BF-1D76-2E71-50DA-BAD34F9A700E}"/>
              </a:ext>
            </a:extLst>
          </p:cNvPr>
          <p:cNvSpPr/>
          <p:nvPr/>
        </p:nvSpPr>
        <p:spPr>
          <a:xfrm>
            <a:off x="7427495" y="2388595"/>
            <a:ext cx="1684421" cy="1633816"/>
          </a:xfrm>
          <a:prstGeom prst="righ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id="{5FDD0EAA-E363-3981-8F10-C18DF1A59DE1}"/>
              </a:ext>
            </a:extLst>
          </p:cNvPr>
          <p:cNvCxnSpPr/>
          <p:nvPr/>
        </p:nvCxnSpPr>
        <p:spPr>
          <a:xfrm>
            <a:off x="9545053" y="4523874"/>
            <a:ext cx="81814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316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56C6-10C0-02CC-C614-17391325A693}"/>
              </a:ext>
            </a:extLst>
          </p:cNvPr>
          <p:cNvSpPr>
            <a:spLocks noGrp="1"/>
          </p:cNvSpPr>
          <p:nvPr>
            <p:ph type="title"/>
          </p:nvPr>
        </p:nvSpPr>
        <p:spPr/>
        <p:txBody>
          <a:bodyPr>
            <a:normAutofit/>
          </a:bodyPr>
          <a:lstStyle/>
          <a:p>
            <a:r>
              <a:rPr lang="en-IN" sz="3200" b="1" u="sng" dirty="0"/>
              <a:t>DATA SET:</a:t>
            </a:r>
          </a:p>
        </p:txBody>
      </p:sp>
      <p:pic>
        <p:nvPicPr>
          <p:cNvPr id="5" name="Content Placeholder 4">
            <a:extLst>
              <a:ext uri="{FF2B5EF4-FFF2-40B4-BE49-F238E27FC236}">
                <a16:creationId xmlns:a16="http://schemas.microsoft.com/office/drawing/2014/main" id="{5DB1ED18-7ACC-3347-2483-3157645EFA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6422738" cy="44797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91837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71F7-B444-2985-37E0-AB35B4D90CE3}"/>
              </a:ext>
            </a:extLst>
          </p:cNvPr>
          <p:cNvSpPr>
            <a:spLocks noGrp="1"/>
          </p:cNvSpPr>
          <p:nvPr>
            <p:ph type="title"/>
          </p:nvPr>
        </p:nvSpPr>
        <p:spPr/>
        <p:txBody>
          <a:bodyPr/>
          <a:lstStyle/>
          <a:p>
            <a:r>
              <a:rPr lang="en-US" sz="3600" b="1" u="sng" dirty="0">
                <a:effectLst/>
              </a:rPr>
              <a:t>EXPLORATORY DATA ANALYSIS (EDA)</a:t>
            </a:r>
            <a:endParaRPr lang="en-IN" b="1" u="sng" dirty="0"/>
          </a:p>
        </p:txBody>
      </p:sp>
      <p:sp>
        <p:nvSpPr>
          <p:cNvPr id="3" name="Content Placeholder 2">
            <a:extLst>
              <a:ext uri="{FF2B5EF4-FFF2-40B4-BE49-F238E27FC236}">
                <a16:creationId xmlns:a16="http://schemas.microsoft.com/office/drawing/2014/main" id="{5E270845-5A81-E735-8FC2-1F516631BF54}"/>
              </a:ext>
            </a:extLst>
          </p:cNvPr>
          <p:cNvSpPr>
            <a:spLocks noGrp="1"/>
          </p:cNvSpPr>
          <p:nvPr>
            <p:ph idx="1"/>
          </p:nvPr>
        </p:nvSpPr>
        <p:spPr>
          <a:xfrm>
            <a:off x="2374232" y="1905000"/>
            <a:ext cx="9496926" cy="4495800"/>
          </a:xfrm>
        </p:spPr>
        <p:txBody>
          <a:bodyPr>
            <a:normAutofit lnSpcReduction="10000"/>
          </a:bodyPr>
          <a:lstStyle/>
          <a:p>
            <a:r>
              <a:rPr lang="en-US" sz="2000" b="1" dirty="0">
                <a:solidFill>
                  <a:schemeClr val="bg2">
                    <a:lumMod val="25000"/>
                  </a:schemeClr>
                </a:solidFill>
                <a:latin typeface="+mj-lt"/>
                <a:cs typeface="Times New Roman" pitchFamily="18" charset="0"/>
              </a:rPr>
              <a:t>The data types are floating point data types.</a:t>
            </a:r>
          </a:p>
          <a:p>
            <a:r>
              <a:rPr lang="en-US" sz="2000" b="1" dirty="0">
                <a:solidFill>
                  <a:schemeClr val="bg2">
                    <a:lumMod val="25000"/>
                  </a:schemeClr>
                </a:solidFill>
                <a:latin typeface="+mj-lt"/>
                <a:cs typeface="Times New Roman" pitchFamily="18" charset="0"/>
              </a:rPr>
              <a:t>The given dataset has no null values.</a:t>
            </a:r>
          </a:p>
          <a:p>
            <a:r>
              <a:rPr lang="en-US" sz="2000" b="1" dirty="0">
                <a:solidFill>
                  <a:schemeClr val="bg2">
                    <a:lumMod val="25000"/>
                  </a:schemeClr>
                </a:solidFill>
                <a:latin typeface="+mj-lt"/>
                <a:cs typeface="Times New Roman" pitchFamily="18" charset="0"/>
              </a:rPr>
              <a:t>The given dataset has </a:t>
            </a:r>
            <a:r>
              <a:rPr lang="en-IN" sz="2000" b="1" dirty="0">
                <a:solidFill>
                  <a:schemeClr val="bg2">
                    <a:lumMod val="25000"/>
                  </a:schemeClr>
                </a:solidFill>
                <a:latin typeface="+mj-lt"/>
                <a:cs typeface="Times New Roman" pitchFamily="18" charset="0"/>
              </a:rPr>
              <a:t>9568 rows and  5 column.</a:t>
            </a:r>
          </a:p>
          <a:p>
            <a:r>
              <a:rPr lang="en-US" sz="2000" b="1" dirty="0">
                <a:solidFill>
                  <a:schemeClr val="bg2">
                    <a:lumMod val="25000"/>
                  </a:schemeClr>
                </a:solidFill>
                <a:latin typeface="+mj-lt"/>
                <a:cs typeface="Times New Roman" pitchFamily="18" charset="0"/>
              </a:rPr>
              <a:t>We found 41 duplicate values on given dataset and we cleaned that duplicate values.</a:t>
            </a:r>
          </a:p>
          <a:p>
            <a:r>
              <a:rPr lang="en-US" sz="2000" b="1" dirty="0">
                <a:solidFill>
                  <a:schemeClr val="bg2">
                    <a:lumMod val="25000"/>
                  </a:schemeClr>
                </a:solidFill>
                <a:latin typeface="+mj-lt"/>
                <a:cs typeface="Times New Roman" pitchFamily="18" charset="0"/>
              </a:rPr>
              <a:t>Also visualize the data and check the data distribution with  </a:t>
            </a:r>
            <a:r>
              <a:rPr lang="en-US" sz="2000" b="1" dirty="0" err="1">
                <a:solidFill>
                  <a:schemeClr val="bg2">
                    <a:lumMod val="25000"/>
                  </a:schemeClr>
                </a:solidFill>
                <a:latin typeface="+mj-lt"/>
                <a:cs typeface="Times New Roman" pitchFamily="18" charset="0"/>
              </a:rPr>
              <a:t>histplot</a:t>
            </a:r>
            <a:r>
              <a:rPr lang="en-US" sz="2000" b="1" dirty="0">
                <a:solidFill>
                  <a:schemeClr val="bg2">
                    <a:lumMod val="25000"/>
                  </a:schemeClr>
                </a:solidFill>
                <a:latin typeface="+mj-lt"/>
                <a:cs typeface="Times New Roman" pitchFamily="18" charset="0"/>
              </a:rPr>
              <a:t> of ‘temperature’.</a:t>
            </a:r>
          </a:p>
          <a:p>
            <a:r>
              <a:rPr lang="en-US" sz="2000" b="1" dirty="0">
                <a:solidFill>
                  <a:schemeClr val="bg2">
                    <a:lumMod val="25000"/>
                  </a:schemeClr>
                </a:solidFill>
                <a:latin typeface="+mj-lt"/>
                <a:cs typeface="Times New Roman" pitchFamily="18" charset="0"/>
              </a:rPr>
              <a:t>From the dataset we  found that Energy production is a dependent variable (Y)</a:t>
            </a:r>
          </a:p>
          <a:p>
            <a:r>
              <a:rPr lang="en-US" sz="2000" b="1" dirty="0">
                <a:solidFill>
                  <a:schemeClr val="bg2">
                    <a:lumMod val="25000"/>
                  </a:schemeClr>
                </a:solidFill>
                <a:latin typeface="+mj-lt"/>
                <a:cs typeface="Times New Roman" pitchFamily="18" charset="0"/>
              </a:rPr>
              <a:t>Temperature, Relative Humidity, Ambient pressure, Exhaust vacuum are Independent variables(X)</a:t>
            </a:r>
          </a:p>
          <a:p>
            <a:r>
              <a:rPr lang="en-US" sz="2000" b="1" dirty="0">
                <a:solidFill>
                  <a:schemeClr val="bg2">
                    <a:lumMod val="25000"/>
                  </a:schemeClr>
                </a:solidFill>
                <a:latin typeface="+mj-lt"/>
                <a:cs typeface="Times New Roman" pitchFamily="18" charset="0"/>
              </a:rPr>
              <a:t>Used norm() to normalize data, </a:t>
            </a:r>
            <a:r>
              <a:rPr lang="en-US" sz="2000" b="1" dirty="0" err="1">
                <a:solidFill>
                  <a:schemeClr val="bg2">
                    <a:lumMod val="25000"/>
                  </a:schemeClr>
                </a:solidFill>
                <a:latin typeface="+mj-lt"/>
                <a:cs typeface="Times New Roman" pitchFamily="18" charset="0"/>
              </a:rPr>
              <a:t>iloc</a:t>
            </a:r>
            <a:r>
              <a:rPr lang="en-US" sz="2000" b="1" dirty="0">
                <a:solidFill>
                  <a:schemeClr val="bg2">
                    <a:lumMod val="25000"/>
                  </a:schemeClr>
                </a:solidFill>
                <a:latin typeface="+mj-lt"/>
                <a:cs typeface="Times New Roman" pitchFamily="18" charset="0"/>
              </a:rPr>
              <a:t>() to store the location of data.</a:t>
            </a:r>
          </a:p>
          <a:p>
            <a:endParaRPr lang="en-IN" dirty="0"/>
          </a:p>
          <a:p>
            <a:endParaRPr lang="en-IN" dirty="0"/>
          </a:p>
        </p:txBody>
      </p:sp>
    </p:spTree>
    <p:extLst>
      <p:ext uri="{BB962C8B-B14F-4D97-AF65-F5344CB8AC3E}">
        <p14:creationId xmlns:p14="http://schemas.microsoft.com/office/powerpoint/2010/main" val="159536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3050C7-1805-2F3F-4B94-76757BFFEF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940" y="0"/>
            <a:ext cx="4876534" cy="3270110"/>
          </a:xfrm>
        </p:spPr>
      </p:pic>
      <p:pic>
        <p:nvPicPr>
          <p:cNvPr id="11" name="Picture 10">
            <a:extLst>
              <a:ext uri="{FF2B5EF4-FFF2-40B4-BE49-F238E27FC236}">
                <a16:creationId xmlns:a16="http://schemas.microsoft.com/office/drawing/2014/main" id="{7F8B6389-4280-4020-1B99-41CA63852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4568" y="190026"/>
            <a:ext cx="4876534" cy="3080084"/>
          </a:xfrm>
          <a:prstGeom prst="rect">
            <a:avLst/>
          </a:prstGeom>
        </p:spPr>
      </p:pic>
      <p:pic>
        <p:nvPicPr>
          <p:cNvPr id="15" name="Picture 14">
            <a:extLst>
              <a:ext uri="{FF2B5EF4-FFF2-40B4-BE49-F238E27FC236}">
                <a16:creationId xmlns:a16="http://schemas.microsoft.com/office/drawing/2014/main" id="{C2EFC886-E919-521A-FE93-C0A6BA5298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1346" y="3587891"/>
            <a:ext cx="5325979" cy="3270109"/>
          </a:xfrm>
          <a:prstGeom prst="rect">
            <a:avLst/>
          </a:prstGeom>
        </p:spPr>
      </p:pic>
    </p:spTree>
    <p:extLst>
      <p:ext uri="{BB962C8B-B14F-4D97-AF65-F5344CB8AC3E}">
        <p14:creationId xmlns:p14="http://schemas.microsoft.com/office/powerpoint/2010/main" val="2180605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D0743B-77F4-B1D0-1CB5-A6540476F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882" y="1148247"/>
            <a:ext cx="4547150" cy="3327500"/>
          </a:xfrm>
          <a:prstGeom prst="rect">
            <a:avLst/>
          </a:prstGeom>
        </p:spPr>
      </p:pic>
      <p:pic>
        <p:nvPicPr>
          <p:cNvPr id="6" name="Picture 5">
            <a:extLst>
              <a:ext uri="{FF2B5EF4-FFF2-40B4-BE49-F238E27FC236}">
                <a16:creationId xmlns:a16="http://schemas.microsoft.com/office/drawing/2014/main" id="{23AE16EE-4F93-52E9-2580-5CBE6C4C56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675" y="1148247"/>
            <a:ext cx="4818219" cy="3327500"/>
          </a:xfrm>
          <a:prstGeom prst="rect">
            <a:avLst/>
          </a:prstGeom>
        </p:spPr>
      </p:pic>
    </p:spTree>
    <p:extLst>
      <p:ext uri="{BB962C8B-B14F-4D97-AF65-F5344CB8AC3E}">
        <p14:creationId xmlns:p14="http://schemas.microsoft.com/office/powerpoint/2010/main" val="497160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042775-A8F8-E1D0-D9B6-EC72E775F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560" y="128775"/>
            <a:ext cx="5919537" cy="2935705"/>
          </a:xfrm>
          <a:prstGeom prst="rect">
            <a:avLst/>
          </a:prstGeom>
        </p:spPr>
      </p:pic>
      <p:pic>
        <p:nvPicPr>
          <p:cNvPr id="6" name="Picture 5">
            <a:extLst>
              <a:ext uri="{FF2B5EF4-FFF2-40B4-BE49-F238E27FC236}">
                <a16:creationId xmlns:a16="http://schemas.microsoft.com/office/drawing/2014/main" id="{99620042-8FDC-A5AC-BB44-FFEFF9F14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6189" y="3429000"/>
            <a:ext cx="6785811" cy="3429000"/>
          </a:xfrm>
          <a:prstGeom prst="rect">
            <a:avLst/>
          </a:prstGeom>
        </p:spPr>
      </p:pic>
    </p:spTree>
    <p:extLst>
      <p:ext uri="{BB962C8B-B14F-4D97-AF65-F5344CB8AC3E}">
        <p14:creationId xmlns:p14="http://schemas.microsoft.com/office/powerpoint/2010/main" val="6736394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361</TotalTime>
  <Words>1535</Words>
  <Application>Microsoft Office PowerPoint</Application>
  <PresentationFormat>Widescreen</PresentationFormat>
  <Paragraphs>141</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Bahnschrift</vt:lpstr>
      <vt:lpstr>Century Gothic</vt:lpstr>
      <vt:lpstr>Consolas</vt:lpstr>
      <vt:lpstr>var(--notebook-cell-output-font-family)</vt:lpstr>
      <vt:lpstr>Wingdings 3</vt:lpstr>
      <vt:lpstr>Wisp</vt:lpstr>
      <vt:lpstr>PREDICTION OF ENERGY PRODUCTION FOR         COMBINED CYCLE POWER PLANT</vt:lpstr>
      <vt:lpstr>Architecture</vt:lpstr>
      <vt:lpstr>BUSINESS OBJECTIVE</vt:lpstr>
      <vt:lpstr>VARIABLES OR FEATURES :</vt:lpstr>
      <vt:lpstr>DATA SET:</vt:lpstr>
      <vt:lpstr>EXPLORATORY DATA ANALYSIS (EDA)</vt:lpstr>
      <vt:lpstr>PowerPoint Presentation</vt:lpstr>
      <vt:lpstr>PowerPoint Presentation</vt:lpstr>
      <vt:lpstr>PowerPoint Presentation</vt:lpstr>
      <vt:lpstr>PowerPoint Presentation</vt:lpstr>
      <vt:lpstr>Outlier Detection:   Outliers were present in amb_pressure and r_humidity, these were removed successfully. Now the dataset contain 9416 observations and 5 features.</vt:lpstr>
      <vt:lpstr>Box Plots of Variables after removing the outliers  </vt:lpstr>
      <vt:lpstr>PowerPoint Presentation</vt:lpstr>
      <vt:lpstr>HEATMAP:</vt:lpstr>
      <vt:lpstr>SKEWNESS,CORRELATION AND OUTLIERS:</vt:lpstr>
      <vt:lpstr>Normalization:   </vt:lpstr>
      <vt:lpstr>Split The Data Into X and Y and split into train and test  </vt:lpstr>
      <vt:lpstr>Standardize the Values   </vt:lpstr>
      <vt:lpstr>Model Building 1. Random Forest Regressor</vt:lpstr>
      <vt:lpstr>2.Decision Tree Regressor Model  </vt:lpstr>
      <vt:lpstr>KNN Model: </vt:lpstr>
      <vt:lpstr>Gradient Boosting Regressor Model </vt:lpstr>
      <vt:lpstr>Ridge Regression</vt:lpstr>
      <vt:lpstr>Lasso Regression</vt:lpstr>
      <vt:lpstr>MultiLinear Regression Model</vt:lpstr>
      <vt:lpstr>PowerPoint Presentation</vt:lpstr>
      <vt:lpstr>PowerPoint Presentation</vt:lpstr>
      <vt:lpstr>PowerPoint Presentation</vt:lpstr>
      <vt:lpstr>Predicting values from Model using same dataset</vt:lpstr>
      <vt:lpstr>Final Model Selection  </vt:lpstr>
      <vt:lpstr>Deployment</vt:lpstr>
      <vt:lpstr>Challenges: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ENERGY PRODUCTION FOR         COMBINED CYCLE POWER PLANT</dc:title>
  <dc:creator>Vidya Chavan</dc:creator>
  <cp:lastModifiedBy>Vidya Chavan</cp:lastModifiedBy>
  <cp:revision>6</cp:revision>
  <dcterms:created xsi:type="dcterms:W3CDTF">2023-09-04T13:48:12Z</dcterms:created>
  <dcterms:modified xsi:type="dcterms:W3CDTF">2023-09-23T07:46:05Z</dcterms:modified>
</cp:coreProperties>
</file>