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78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671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4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6969-6621-459B-9093-E78F3CB88B8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C30042-E8B3-482B-91E8-B7CDE696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tagholdings/nsw-suburb-median-price-years-20072020" TargetMode="External"/><Relationship Id="rId2" Type="http://schemas.openxmlformats.org/officeDocument/2006/relationships/hyperlink" Target="https://en.wikipedia.org/wiki/Category:Suburbs_of_Sydne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Sydney_Trains_railway_stations" TargetMode="External"/><Relationship Id="rId4" Type="http://schemas.openxmlformats.org/officeDocument/2006/relationships/hyperlink" Target="https://www.facs.nsw.gov.au/resources/statistics/rent-and-sales/dashbo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" y="1336358"/>
            <a:ext cx="8432800" cy="138652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PREDICTING AN IDEAL SYDNEY SUBURB FOR PROPERTY PURCHASE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FACBAF-4EAD-4B30-9935-7FC00D39F756}"/>
              </a:ext>
            </a:extLst>
          </p:cNvPr>
          <p:cNvSpPr txBox="1">
            <a:spLocks/>
          </p:cNvSpPr>
          <p:nvPr/>
        </p:nvSpPr>
        <p:spPr>
          <a:xfrm>
            <a:off x="843280" y="3441860"/>
            <a:ext cx="8432800" cy="138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9EC1C3-38C1-49CB-8AAA-C0135F138BCA}"/>
              </a:ext>
            </a:extLst>
          </p:cNvPr>
          <p:cNvSpPr txBox="1">
            <a:spLocks/>
          </p:cNvSpPr>
          <p:nvPr/>
        </p:nvSpPr>
        <p:spPr>
          <a:xfrm>
            <a:off x="2418080" y="3070701"/>
            <a:ext cx="5486400" cy="1277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IBM Data Science Professional certificate</a:t>
            </a:r>
          </a:p>
          <a:p>
            <a:pPr algn="ctr"/>
            <a:r>
              <a:rPr lang="en-US" b="1" dirty="0"/>
              <a:t>Capstone Project – Battle Of The Neighborhoods</a:t>
            </a:r>
          </a:p>
          <a:p>
            <a:pPr algn="ctr"/>
            <a:r>
              <a:rPr lang="en-US" b="1" dirty="0"/>
              <a:t>February 2021</a:t>
            </a:r>
            <a:endParaRPr lang="en-US" dirty="0"/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0B9DD67-FFD3-440A-AF29-7F612914155E}"/>
              </a:ext>
            </a:extLst>
          </p:cNvPr>
          <p:cNvSpPr txBox="1">
            <a:spLocks/>
          </p:cNvSpPr>
          <p:nvPr/>
        </p:nvSpPr>
        <p:spPr>
          <a:xfrm>
            <a:off x="3825240" y="4950941"/>
            <a:ext cx="2672080" cy="46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Vidyadhari Prerepa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4560" y="533718"/>
            <a:ext cx="3525520" cy="492442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/>
              <a:t>OBJECTIVE AND INTEREST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FACBAF-4EAD-4B30-9935-7FC00D39F756}"/>
              </a:ext>
            </a:extLst>
          </p:cNvPr>
          <p:cNvSpPr txBox="1">
            <a:spLocks/>
          </p:cNvSpPr>
          <p:nvPr/>
        </p:nvSpPr>
        <p:spPr>
          <a:xfrm>
            <a:off x="843280" y="3441860"/>
            <a:ext cx="8432800" cy="138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2F632D-8C92-4B95-A260-018BFA775E53}"/>
              </a:ext>
            </a:extLst>
          </p:cNvPr>
          <p:cNvSpPr txBox="1">
            <a:spLocks/>
          </p:cNvSpPr>
          <p:nvPr/>
        </p:nvSpPr>
        <p:spPr>
          <a:xfrm>
            <a:off x="640080" y="1691958"/>
            <a:ext cx="9296400" cy="4393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main objective of this project is to predict an ideal suburb in which a property purchase would yield maximum profit to the purchaser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important for those who are willing to purchase a property but are unsure about the uncertain factors related to rent or people’s preferences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Predicting an ideal suburb will give the owner a general idea of the types of suburbs in Sydney and how weekly rent differs in each of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960" y="571659"/>
            <a:ext cx="4236720" cy="624522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/>
              <a:t>DATA ACQUISITION AND CLEANING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FACBAF-4EAD-4B30-9935-7FC00D39F756}"/>
              </a:ext>
            </a:extLst>
          </p:cNvPr>
          <p:cNvSpPr txBox="1">
            <a:spLocks/>
          </p:cNvSpPr>
          <p:nvPr/>
        </p:nvSpPr>
        <p:spPr>
          <a:xfrm>
            <a:off x="843280" y="3441860"/>
            <a:ext cx="8432800" cy="138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2F632D-8C92-4B95-A260-018BFA775E53}"/>
              </a:ext>
            </a:extLst>
          </p:cNvPr>
          <p:cNvSpPr txBox="1">
            <a:spLocks/>
          </p:cNvSpPr>
          <p:nvPr/>
        </p:nvSpPr>
        <p:spPr>
          <a:xfrm>
            <a:off x="579120" y="1580198"/>
            <a:ext cx="9296400" cy="4393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900" b="1" dirty="0"/>
              <a:t>Sydney suburbs</a:t>
            </a:r>
            <a:r>
              <a:rPr lang="en-US" sz="1900" dirty="0"/>
              <a:t> – Using web scraping of Wikipedia source containing a bullet list of suburbs in alphabetical order (</a:t>
            </a:r>
            <a:r>
              <a:rPr lang="en-US" sz="1900" u="sng" dirty="0">
                <a:hlinkClick r:id="rId2"/>
              </a:rPr>
              <a:t>https://en.wikipedia.org/wiki/Category:Suburbs_of_Sydney</a:t>
            </a:r>
            <a:r>
              <a:rPr lang="en-US" sz="1900" dirty="0"/>
              <a:t>)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900" b="1" dirty="0"/>
              <a:t>Suburbs postcodes</a:t>
            </a:r>
            <a:r>
              <a:rPr lang="en-US" sz="1900" dirty="0"/>
              <a:t> : Downloaded a dataset from Kaggle from which suburb postcodes were extracted (</a:t>
            </a:r>
            <a:r>
              <a:rPr lang="en-US" sz="1900" u="sng" dirty="0">
                <a:hlinkClick r:id="rId3"/>
              </a:rPr>
              <a:t>https://www.kaggle.com/htagholdings/nsw-suburb-median-price-years-20072020</a:t>
            </a:r>
            <a:r>
              <a:rPr lang="en-US" sz="1900" dirty="0"/>
              <a:t>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900" b="1" dirty="0"/>
              <a:t>Unit/House in each suburb</a:t>
            </a:r>
            <a:r>
              <a:rPr lang="en-US" sz="1900" dirty="0"/>
              <a:t> : Extracted this information from a dataset containing weekly rents which was available publicly on NSW communities &amp; justice (</a:t>
            </a:r>
            <a:r>
              <a:rPr lang="en-US" sz="1900" u="sng" dirty="0">
                <a:hlinkClick r:id="rId4"/>
              </a:rPr>
              <a:t>https://www.facs.nsw.gov.au/resources/statistics/rent-and-sales/dashboard</a:t>
            </a:r>
            <a:r>
              <a:rPr lang="en-US" sz="1900" dirty="0"/>
              <a:t>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900" b="1" dirty="0"/>
              <a:t>First, Median, Third Quartile weekly rent</a:t>
            </a:r>
            <a:r>
              <a:rPr lang="en-US" sz="1900" dirty="0"/>
              <a:t> : Extracted from the dataset available on NSW communities &amp; justice (</a:t>
            </a:r>
            <a:r>
              <a:rPr lang="en-US" sz="1900" u="sng" dirty="0">
                <a:hlinkClick r:id="rId4"/>
              </a:rPr>
              <a:t>https://www.facs.nsw.gov.au/resources/statistics/rent-and-sales/dashboard</a:t>
            </a:r>
            <a:r>
              <a:rPr lang="en-US" sz="1900" dirty="0"/>
              <a:t>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900" b="1" dirty="0"/>
              <a:t>Train stations in each suburb</a:t>
            </a:r>
            <a:r>
              <a:rPr lang="en-US" sz="1900" dirty="0"/>
              <a:t> : Using web scraping of Wikipedia source containing a table of train stations in Sydney (</a:t>
            </a:r>
            <a:r>
              <a:rPr lang="en-US" sz="1900" u="sng" dirty="0">
                <a:hlinkClick r:id="rId5"/>
              </a:rPr>
              <a:t>https://en.wikipedia.org/wiki/List_of_Sydney_Trains_railway_stations</a:t>
            </a:r>
            <a:r>
              <a:rPr lang="en-US" sz="1900" dirty="0"/>
              <a:t>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900" b="1" dirty="0"/>
              <a:t>Supermarkets in each suburb : </a:t>
            </a:r>
            <a:r>
              <a:rPr lang="en-US" sz="1900" dirty="0"/>
              <a:t>Used Foursquare API to get the latitude, longitude of each suburb and sent the venue request to get a </a:t>
            </a:r>
            <a:r>
              <a:rPr lang="en-US" sz="1900" dirty="0" err="1"/>
              <a:t>boolean</a:t>
            </a:r>
            <a:r>
              <a:rPr lang="en-US" sz="1900" dirty="0"/>
              <a:t> result of the presence of Woolworths or Coles within 1km.  </a:t>
            </a:r>
          </a:p>
          <a:p>
            <a:r>
              <a:rPr lang="en-US" sz="1900" b="1" dirty="0"/>
              <a:t> 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4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880" y="434500"/>
            <a:ext cx="5770880" cy="624522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/>
              <a:t>PLOT OF WEEKLY RENT IN DIFFERENT SUBURBS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FACBAF-4EAD-4B30-9935-7FC00D39F756}"/>
              </a:ext>
            </a:extLst>
          </p:cNvPr>
          <p:cNvSpPr txBox="1">
            <a:spLocks/>
          </p:cNvSpPr>
          <p:nvPr/>
        </p:nvSpPr>
        <p:spPr>
          <a:xfrm>
            <a:off x="843280" y="3441860"/>
            <a:ext cx="8432800" cy="138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2F632D-8C92-4B95-A260-018BFA775E53}"/>
              </a:ext>
            </a:extLst>
          </p:cNvPr>
          <p:cNvSpPr txBox="1">
            <a:spLocks/>
          </p:cNvSpPr>
          <p:nvPr/>
        </p:nvSpPr>
        <p:spPr>
          <a:xfrm>
            <a:off x="579120" y="1620838"/>
            <a:ext cx="9296400" cy="4393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 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67E6AB-FF4C-4C10-8BA9-D418F7807ECE}"/>
              </a:ext>
            </a:extLst>
          </p:cNvPr>
          <p:cNvSpPr txBox="1">
            <a:spLocks/>
          </p:cNvSpPr>
          <p:nvPr/>
        </p:nvSpPr>
        <p:spPr>
          <a:xfrm>
            <a:off x="843280" y="1130461"/>
            <a:ext cx="8432800" cy="624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This box plot gives an idea of the median and 75</a:t>
            </a:r>
            <a:r>
              <a:rPr lang="en-US" baseline="30000" dirty="0"/>
              <a:t>th</a:t>
            </a:r>
            <a:r>
              <a:rPr lang="en-US" dirty="0"/>
              <a:t> percentile of weekly rent in all quartiles of an year from the year 2009 to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9B5D7-F76E-4A42-B9CD-3862A7862E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1975167"/>
            <a:ext cx="8122920" cy="4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90" y="285755"/>
            <a:ext cx="7993380" cy="62452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SCATTER PLOT OF TOTAL NUMBER OF BONDS LODGED IN EACH SUBURB </a:t>
            </a:r>
            <a:endParaRPr lang="en-US" sz="2000" b="1" u="sng" dirty="0"/>
          </a:p>
          <a:p>
            <a:endParaRPr lang="en-US" u="sn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FACBAF-4EAD-4B30-9935-7FC00D39F756}"/>
              </a:ext>
            </a:extLst>
          </p:cNvPr>
          <p:cNvSpPr txBox="1">
            <a:spLocks/>
          </p:cNvSpPr>
          <p:nvPr/>
        </p:nvSpPr>
        <p:spPr>
          <a:xfrm>
            <a:off x="843280" y="3441860"/>
            <a:ext cx="8432800" cy="138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2F632D-8C92-4B95-A260-018BFA775E53}"/>
              </a:ext>
            </a:extLst>
          </p:cNvPr>
          <p:cNvSpPr txBox="1">
            <a:spLocks/>
          </p:cNvSpPr>
          <p:nvPr/>
        </p:nvSpPr>
        <p:spPr>
          <a:xfrm>
            <a:off x="579120" y="1620838"/>
            <a:ext cx="9296400" cy="4393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 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67E6AB-FF4C-4C10-8BA9-D418F7807ECE}"/>
              </a:ext>
            </a:extLst>
          </p:cNvPr>
          <p:cNvSpPr txBox="1">
            <a:spLocks/>
          </p:cNvSpPr>
          <p:nvPr/>
        </p:nvSpPr>
        <p:spPr>
          <a:xfrm>
            <a:off x="843280" y="1198251"/>
            <a:ext cx="8432800" cy="1053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This box plot gives an idea of the total bonds signed in each suburb. Each datapoint is a suburb and for further analysis, we will consider the suburbs which have total number of bonds lodged &gt; 35000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CC15A-CEB2-4109-968F-3C5943EA8E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568732"/>
            <a:ext cx="5570855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6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90" y="285755"/>
            <a:ext cx="7993380" cy="486405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SCATTER PLOT OF NEW BONDS LODGED IN EACH SUBURB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FACBAF-4EAD-4B30-9935-7FC00D39F756}"/>
              </a:ext>
            </a:extLst>
          </p:cNvPr>
          <p:cNvSpPr txBox="1">
            <a:spLocks/>
          </p:cNvSpPr>
          <p:nvPr/>
        </p:nvSpPr>
        <p:spPr>
          <a:xfrm>
            <a:off x="843280" y="3441860"/>
            <a:ext cx="8432800" cy="138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2F632D-8C92-4B95-A260-018BFA775E53}"/>
              </a:ext>
            </a:extLst>
          </p:cNvPr>
          <p:cNvSpPr txBox="1">
            <a:spLocks/>
          </p:cNvSpPr>
          <p:nvPr/>
        </p:nvSpPr>
        <p:spPr>
          <a:xfrm>
            <a:off x="579120" y="1620838"/>
            <a:ext cx="9296400" cy="4393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 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67E6AB-FF4C-4C10-8BA9-D418F7807ECE}"/>
              </a:ext>
            </a:extLst>
          </p:cNvPr>
          <p:cNvSpPr txBox="1">
            <a:spLocks/>
          </p:cNvSpPr>
          <p:nvPr/>
        </p:nvSpPr>
        <p:spPr>
          <a:xfrm>
            <a:off x="843280" y="1198251"/>
            <a:ext cx="8432800" cy="1053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This box plot gives an idea of the new bonds lodged in each suburb. Each datapoint is a suburb and for further analysis, we will consider the suburbs which have new bonds lodged &gt; 4000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274DC-B13A-464D-B34B-F9234514B4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2514600"/>
            <a:ext cx="5668645" cy="36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280" y="520385"/>
            <a:ext cx="7993380" cy="486405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SCATTER PLOT OF ANNUAL CHANGE IN WEEKLY RENT IN EACH SUBURB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FACBAF-4EAD-4B30-9935-7FC00D39F756}"/>
              </a:ext>
            </a:extLst>
          </p:cNvPr>
          <p:cNvSpPr txBox="1">
            <a:spLocks/>
          </p:cNvSpPr>
          <p:nvPr/>
        </p:nvSpPr>
        <p:spPr>
          <a:xfrm>
            <a:off x="843280" y="3441860"/>
            <a:ext cx="8432800" cy="138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2F632D-8C92-4B95-A260-018BFA775E53}"/>
              </a:ext>
            </a:extLst>
          </p:cNvPr>
          <p:cNvSpPr txBox="1">
            <a:spLocks/>
          </p:cNvSpPr>
          <p:nvPr/>
        </p:nvSpPr>
        <p:spPr>
          <a:xfrm>
            <a:off x="579120" y="1620838"/>
            <a:ext cx="9296400" cy="4393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 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67E6AB-FF4C-4C10-8BA9-D418F7807ECE}"/>
              </a:ext>
            </a:extLst>
          </p:cNvPr>
          <p:cNvSpPr txBox="1">
            <a:spLocks/>
          </p:cNvSpPr>
          <p:nvPr/>
        </p:nvSpPr>
        <p:spPr>
          <a:xfrm>
            <a:off x="843280" y="1335648"/>
            <a:ext cx="8432800" cy="1290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This box plot gives an idea of the annual change (positive or negative) in weekly rent in each suburb. Each datapoint is a suburb and for further analysis, we will consider the suburbs which have a positive change of &gt; 10 %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4773E-81D6-4031-B217-5A3F6E53EA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626597"/>
            <a:ext cx="5687060" cy="36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C699D0-6ED3-40CE-A81F-C5BFA60F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240" y="223922"/>
            <a:ext cx="1148080" cy="486405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RESULTS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2F632D-8C92-4B95-A260-018BFA775E53}"/>
              </a:ext>
            </a:extLst>
          </p:cNvPr>
          <p:cNvSpPr txBox="1">
            <a:spLocks/>
          </p:cNvSpPr>
          <p:nvPr/>
        </p:nvSpPr>
        <p:spPr>
          <a:xfrm>
            <a:off x="579120" y="1620838"/>
            <a:ext cx="9296400" cy="4393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 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67E6AB-FF4C-4C10-8BA9-D418F7807ECE}"/>
              </a:ext>
            </a:extLst>
          </p:cNvPr>
          <p:cNvSpPr txBox="1">
            <a:spLocks/>
          </p:cNvSpPr>
          <p:nvPr/>
        </p:nvSpPr>
        <p:spPr>
          <a:xfrm>
            <a:off x="1036320" y="843280"/>
            <a:ext cx="7874000" cy="904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Following dataframe is the filtered final dataset that clearly let’s us decide the ideal suburb to solve the problem. “</a:t>
            </a:r>
            <a:r>
              <a:rPr lang="en-US" b="1" dirty="0"/>
              <a:t>Wentworthville</a:t>
            </a:r>
            <a:r>
              <a:rPr lang="en-US" dirty="0"/>
              <a:t>” the best suburb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1B1F0FE-D3EB-4018-AC35-9D6AAC834CAF}"/>
              </a:ext>
            </a:extLst>
          </p:cNvPr>
          <p:cNvSpPr txBox="1">
            <a:spLocks/>
          </p:cNvSpPr>
          <p:nvPr/>
        </p:nvSpPr>
        <p:spPr>
          <a:xfrm>
            <a:off x="1036320" y="5289437"/>
            <a:ext cx="7874000" cy="73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If the purchaser is looking for a property with high positive change in annual rent, then the ideal suburb would be </a:t>
            </a:r>
            <a:r>
              <a:rPr lang="en-US" b="1" dirty="0"/>
              <a:t>Richmond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E57CD-9754-4574-94B5-B8CFBBFC6A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994532"/>
            <a:ext cx="7589520" cy="286893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CB3F6E-F52E-4F43-AE89-538FEB538DBD}"/>
              </a:ext>
            </a:extLst>
          </p:cNvPr>
          <p:cNvSpPr/>
          <p:nvPr/>
        </p:nvSpPr>
        <p:spPr>
          <a:xfrm>
            <a:off x="1036320" y="4252244"/>
            <a:ext cx="7589520" cy="203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4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580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Vidyadhari</dc:creator>
  <cp:lastModifiedBy>P Vidyadhari</cp:lastModifiedBy>
  <cp:revision>59</cp:revision>
  <dcterms:created xsi:type="dcterms:W3CDTF">2021-02-05T07:25:09Z</dcterms:created>
  <dcterms:modified xsi:type="dcterms:W3CDTF">2021-02-05T12:34:49Z</dcterms:modified>
</cp:coreProperties>
</file>