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2" r:id="rId6"/>
    <p:sldId id="268" r:id="rId7"/>
    <p:sldId id="269" r:id="rId8"/>
    <p:sldId id="270" r:id="rId9"/>
    <p:sldId id="273" r:id="rId10"/>
    <p:sldId id="274" r:id="rId11"/>
    <p:sldId id="275" r:id="rId12"/>
    <p:sldId id="276" r:id="rId13"/>
    <p:sldId id="277" r:id="rId14"/>
    <p:sldId id="278" r:id="rId15"/>
    <p:sldId id="284" r:id="rId16"/>
    <p:sldId id="279" r:id="rId17"/>
    <p:sldId id="280" r:id="rId18"/>
    <p:sldId id="281" r:id="rId19"/>
    <p:sldId id="282" r:id="rId20"/>
    <p:sldId id="283" r:id="rId21"/>
    <p:sldId id="261" r:id="rId22"/>
    <p:sldId id="262" r:id="rId23"/>
    <p:sldId id="263" r:id="rId24"/>
    <p:sldId id="265"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BE0B80-7A6B-49E1-AB54-BCE7B56A74D5}"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6916C-C093-4110-9B26-A1E138FC5996}" type="slidenum">
              <a:rPr lang="en-US" smtClean="0"/>
              <a:pPr/>
              <a:t>‹#›</a:t>
            </a:fld>
            <a:endParaRPr lang="en-US"/>
          </a:p>
        </p:txBody>
      </p:sp>
    </p:spTree>
    <p:extLst>
      <p:ext uri="{BB962C8B-B14F-4D97-AF65-F5344CB8AC3E}">
        <p14:creationId xmlns="" xmlns:p14="http://schemas.microsoft.com/office/powerpoint/2010/main" val="4065623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BE0B80-7A6B-49E1-AB54-BCE7B56A74D5}"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6916C-C093-4110-9B26-A1E138FC5996}" type="slidenum">
              <a:rPr lang="en-US" smtClean="0"/>
              <a:pPr/>
              <a:t>‹#›</a:t>
            </a:fld>
            <a:endParaRPr lang="en-US"/>
          </a:p>
        </p:txBody>
      </p:sp>
    </p:spTree>
    <p:extLst>
      <p:ext uri="{BB962C8B-B14F-4D97-AF65-F5344CB8AC3E}">
        <p14:creationId xmlns="" xmlns:p14="http://schemas.microsoft.com/office/powerpoint/2010/main" val="63945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BE0B80-7A6B-49E1-AB54-BCE7B56A74D5}"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6916C-C093-4110-9B26-A1E138FC5996}" type="slidenum">
              <a:rPr lang="en-US" smtClean="0"/>
              <a:pPr/>
              <a:t>‹#›</a:t>
            </a:fld>
            <a:endParaRPr lang="en-US"/>
          </a:p>
        </p:txBody>
      </p:sp>
    </p:spTree>
    <p:extLst>
      <p:ext uri="{BB962C8B-B14F-4D97-AF65-F5344CB8AC3E}">
        <p14:creationId xmlns="" xmlns:p14="http://schemas.microsoft.com/office/powerpoint/2010/main" val="118625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BE0B80-7A6B-49E1-AB54-BCE7B56A74D5}"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6916C-C093-4110-9B26-A1E138FC5996}" type="slidenum">
              <a:rPr lang="en-US" smtClean="0"/>
              <a:pPr/>
              <a:t>‹#›</a:t>
            </a:fld>
            <a:endParaRPr lang="en-US"/>
          </a:p>
        </p:txBody>
      </p:sp>
    </p:spTree>
    <p:extLst>
      <p:ext uri="{BB962C8B-B14F-4D97-AF65-F5344CB8AC3E}">
        <p14:creationId xmlns="" xmlns:p14="http://schemas.microsoft.com/office/powerpoint/2010/main" val="87769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BE0B80-7A6B-49E1-AB54-BCE7B56A74D5}" type="datetimeFigureOut">
              <a:rPr lang="en-US" smtClean="0"/>
              <a:pPr/>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6916C-C093-4110-9B26-A1E138FC5996}" type="slidenum">
              <a:rPr lang="en-US" smtClean="0"/>
              <a:pPr/>
              <a:t>‹#›</a:t>
            </a:fld>
            <a:endParaRPr lang="en-US"/>
          </a:p>
        </p:txBody>
      </p:sp>
    </p:spTree>
    <p:extLst>
      <p:ext uri="{BB962C8B-B14F-4D97-AF65-F5344CB8AC3E}">
        <p14:creationId xmlns="" xmlns:p14="http://schemas.microsoft.com/office/powerpoint/2010/main" val="159788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BE0B80-7A6B-49E1-AB54-BCE7B56A74D5}"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6916C-C093-4110-9B26-A1E138FC5996}" type="slidenum">
              <a:rPr lang="en-US" smtClean="0"/>
              <a:pPr/>
              <a:t>‹#›</a:t>
            </a:fld>
            <a:endParaRPr lang="en-US"/>
          </a:p>
        </p:txBody>
      </p:sp>
    </p:spTree>
    <p:extLst>
      <p:ext uri="{BB962C8B-B14F-4D97-AF65-F5344CB8AC3E}">
        <p14:creationId xmlns="" xmlns:p14="http://schemas.microsoft.com/office/powerpoint/2010/main" val="328823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BE0B80-7A6B-49E1-AB54-BCE7B56A74D5}" type="datetimeFigureOut">
              <a:rPr lang="en-US" smtClean="0"/>
              <a:pPr/>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56916C-C093-4110-9B26-A1E138FC5996}" type="slidenum">
              <a:rPr lang="en-US" smtClean="0"/>
              <a:pPr/>
              <a:t>‹#›</a:t>
            </a:fld>
            <a:endParaRPr lang="en-US"/>
          </a:p>
        </p:txBody>
      </p:sp>
    </p:spTree>
    <p:extLst>
      <p:ext uri="{BB962C8B-B14F-4D97-AF65-F5344CB8AC3E}">
        <p14:creationId xmlns="" xmlns:p14="http://schemas.microsoft.com/office/powerpoint/2010/main" val="336592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BE0B80-7A6B-49E1-AB54-BCE7B56A74D5}" type="datetimeFigureOut">
              <a:rPr lang="en-US" smtClean="0"/>
              <a:pPr/>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56916C-C093-4110-9B26-A1E138FC5996}" type="slidenum">
              <a:rPr lang="en-US" smtClean="0"/>
              <a:pPr/>
              <a:t>‹#›</a:t>
            </a:fld>
            <a:endParaRPr lang="en-US"/>
          </a:p>
        </p:txBody>
      </p:sp>
    </p:spTree>
    <p:extLst>
      <p:ext uri="{BB962C8B-B14F-4D97-AF65-F5344CB8AC3E}">
        <p14:creationId xmlns="" xmlns:p14="http://schemas.microsoft.com/office/powerpoint/2010/main" val="107180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E0B80-7A6B-49E1-AB54-BCE7B56A74D5}" type="datetimeFigureOut">
              <a:rPr lang="en-US" smtClean="0"/>
              <a:pPr/>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56916C-C093-4110-9B26-A1E138FC5996}" type="slidenum">
              <a:rPr lang="en-US" smtClean="0"/>
              <a:pPr/>
              <a:t>‹#›</a:t>
            </a:fld>
            <a:endParaRPr lang="en-US"/>
          </a:p>
        </p:txBody>
      </p:sp>
    </p:spTree>
    <p:extLst>
      <p:ext uri="{BB962C8B-B14F-4D97-AF65-F5344CB8AC3E}">
        <p14:creationId xmlns="" xmlns:p14="http://schemas.microsoft.com/office/powerpoint/2010/main" val="121155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BE0B80-7A6B-49E1-AB54-BCE7B56A74D5}"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6916C-C093-4110-9B26-A1E138FC5996}" type="slidenum">
              <a:rPr lang="en-US" smtClean="0"/>
              <a:pPr/>
              <a:t>‹#›</a:t>
            </a:fld>
            <a:endParaRPr lang="en-US"/>
          </a:p>
        </p:txBody>
      </p:sp>
    </p:spTree>
    <p:extLst>
      <p:ext uri="{BB962C8B-B14F-4D97-AF65-F5344CB8AC3E}">
        <p14:creationId xmlns="" xmlns:p14="http://schemas.microsoft.com/office/powerpoint/2010/main" val="376331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BE0B80-7A6B-49E1-AB54-BCE7B56A74D5}" type="datetimeFigureOut">
              <a:rPr lang="en-US" smtClean="0"/>
              <a:pPr/>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6916C-C093-4110-9B26-A1E138FC5996}" type="slidenum">
              <a:rPr lang="en-US" smtClean="0"/>
              <a:pPr/>
              <a:t>‹#›</a:t>
            </a:fld>
            <a:endParaRPr lang="en-US"/>
          </a:p>
        </p:txBody>
      </p:sp>
    </p:spTree>
    <p:extLst>
      <p:ext uri="{BB962C8B-B14F-4D97-AF65-F5344CB8AC3E}">
        <p14:creationId xmlns="" xmlns:p14="http://schemas.microsoft.com/office/powerpoint/2010/main" val="342108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E0B80-7A6B-49E1-AB54-BCE7B56A74D5}" type="datetimeFigureOut">
              <a:rPr lang="en-US" smtClean="0"/>
              <a:pPr/>
              <a:t>4/4/2019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6916C-C093-4110-9B26-A1E138FC5996}" type="slidenum">
              <a:rPr lang="en-US" smtClean="0"/>
              <a:pPr/>
              <a:t>‹#›</a:t>
            </a:fld>
            <a:endParaRPr lang="en-US"/>
          </a:p>
        </p:txBody>
      </p:sp>
    </p:spTree>
    <p:extLst>
      <p:ext uri="{BB962C8B-B14F-4D97-AF65-F5344CB8AC3E}">
        <p14:creationId xmlns="" xmlns:p14="http://schemas.microsoft.com/office/powerpoint/2010/main" val="2666834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8949" y="953589"/>
            <a:ext cx="9144000" cy="2387600"/>
          </a:xfrm>
        </p:spPr>
        <p:txBody>
          <a:bodyPr/>
          <a:lstStyle/>
          <a:p>
            <a:r>
              <a:rPr lang="en-US" b="1" dirty="0" smtClean="0"/>
              <a:t>BLOOD BANK MANAGEMENT SYSTEM</a:t>
            </a:r>
            <a:endParaRPr lang="en-US" b="1" dirty="0"/>
          </a:p>
        </p:txBody>
      </p:sp>
      <p:pic>
        <p:nvPicPr>
          <p:cNvPr id="4" name="Picture 3" descr="blood-bank_-_2014-04-21__06_57_20.jpeg"/>
          <p:cNvPicPr>
            <a:picLocks noChangeAspect="1"/>
          </p:cNvPicPr>
          <p:nvPr/>
        </p:nvPicPr>
        <p:blipFill>
          <a:blip r:embed="rId2" cstate="print"/>
          <a:stretch>
            <a:fillRect/>
          </a:stretch>
        </p:blipFill>
        <p:spPr>
          <a:xfrm>
            <a:off x="949235" y="4038055"/>
            <a:ext cx="4040777" cy="1666821"/>
          </a:xfrm>
          <a:prstGeom prst="rect">
            <a:avLst/>
          </a:prstGeom>
        </p:spPr>
      </p:pic>
    </p:spTree>
    <p:extLst>
      <p:ext uri="{BB962C8B-B14F-4D97-AF65-F5344CB8AC3E}">
        <p14:creationId xmlns="" xmlns:p14="http://schemas.microsoft.com/office/powerpoint/2010/main" val="684294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13063"/>
            <a:ext cx="13011150" cy="7315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19879" t="11607" r="19883" b="17321"/>
          <a:stretch>
            <a:fillRect/>
          </a:stretch>
        </p:blipFill>
        <p:spPr bwMode="auto">
          <a:xfrm>
            <a:off x="1" y="0"/>
            <a:ext cx="12192000" cy="6858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l="30119" t="19643" r="30224" b="25893"/>
          <a:stretch>
            <a:fillRect/>
          </a:stretch>
        </p:blipFill>
        <p:spPr bwMode="auto">
          <a:xfrm>
            <a:off x="0" y="0"/>
            <a:ext cx="12192000" cy="685799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l="16164" t="8214" r="16269" b="14464"/>
          <a:stretch>
            <a:fillRect/>
          </a:stretch>
        </p:blipFill>
        <p:spPr bwMode="auto">
          <a:xfrm>
            <a:off x="0" y="0"/>
            <a:ext cx="12192000" cy="685799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l="17971" t="30000" r="18176" b="36250"/>
          <a:stretch>
            <a:fillRect/>
          </a:stretch>
        </p:blipFill>
        <p:spPr bwMode="auto">
          <a:xfrm>
            <a:off x="0" y="913247"/>
            <a:ext cx="12192000" cy="44947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29617" t="26250" r="29521" b="32321"/>
          <a:stretch>
            <a:fillRect/>
          </a:stretch>
        </p:blipFill>
        <p:spPr bwMode="auto">
          <a:xfrm>
            <a:off x="0" y="13063"/>
            <a:ext cx="12192000" cy="6858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37850" t="30357" r="38055" b="36607"/>
          <a:stretch>
            <a:fillRect/>
          </a:stretch>
        </p:blipFill>
        <p:spPr bwMode="auto">
          <a:xfrm>
            <a:off x="0" y="0"/>
            <a:ext cx="12192000" cy="684438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24296" t="23929" r="24401" b="30178"/>
          <a:stretch>
            <a:fillRect/>
          </a:stretch>
        </p:blipFill>
        <p:spPr bwMode="auto">
          <a:xfrm>
            <a:off x="-15419" y="0"/>
            <a:ext cx="12207419" cy="6858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l="24095" t="23750" r="24401" b="29821"/>
          <a:stretch>
            <a:fillRect/>
          </a:stretch>
        </p:blipFill>
        <p:spPr bwMode="auto">
          <a:xfrm>
            <a:off x="-24884" y="13063"/>
            <a:ext cx="12216884"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11" y="299811"/>
            <a:ext cx="10515600" cy="1325563"/>
          </a:xfrm>
        </p:spPr>
        <p:txBody>
          <a:bodyPr/>
          <a:lstStyle/>
          <a:p>
            <a:pPr algn="ctr"/>
            <a:r>
              <a:rPr lang="en-US" b="1" dirty="0" smtClean="0"/>
              <a:t>OVERVIEW</a:t>
            </a:r>
            <a:endParaRPr lang="en-US" b="1" dirty="0"/>
          </a:p>
        </p:txBody>
      </p:sp>
      <p:sp>
        <p:nvSpPr>
          <p:cNvPr id="3" name="Content Placeholder 2"/>
          <p:cNvSpPr>
            <a:spLocks noGrp="1"/>
          </p:cNvSpPr>
          <p:nvPr>
            <p:ph idx="1"/>
          </p:nvPr>
        </p:nvSpPr>
        <p:spPr>
          <a:xfrm>
            <a:off x="851263" y="1655807"/>
            <a:ext cx="10839994" cy="4614363"/>
          </a:xfrm>
        </p:spPr>
        <p:txBody>
          <a:bodyPr>
            <a:normAutofit fontScale="92500" lnSpcReduction="20000"/>
          </a:bodyPr>
          <a:lstStyle/>
          <a:p>
            <a:r>
              <a:rPr lang="en-US" dirty="0"/>
              <a:t> </a:t>
            </a:r>
            <a:r>
              <a:rPr lang="en-US" sz="3000" dirty="0" smtClean="0"/>
              <a:t>The aim of this project is to create an online Blood Bank     Management System. The entire project has been developed keeping in view of Java Database Connectivity.</a:t>
            </a:r>
          </a:p>
          <a:p>
            <a:r>
              <a:rPr lang="en-US" sz="3000" dirty="0" smtClean="0"/>
              <a:t>The Agenda </a:t>
            </a:r>
            <a:r>
              <a:rPr lang="en-US" sz="3000" dirty="0"/>
              <a:t>is to create an e-Information about the </a:t>
            </a:r>
            <a:r>
              <a:rPr lang="en-US" sz="3000" dirty="0" smtClean="0"/>
              <a:t>donor or the organization are </a:t>
            </a:r>
            <a:r>
              <a:rPr lang="en-US" sz="3000" dirty="0"/>
              <a:t>related to donating the </a:t>
            </a:r>
            <a:r>
              <a:rPr lang="en-US" sz="3000" dirty="0" smtClean="0"/>
              <a:t>blood and the receiver or the organization in need of the blood. </a:t>
            </a:r>
            <a:r>
              <a:rPr lang="en-US" sz="3000" dirty="0"/>
              <a:t>Through this application any </a:t>
            </a:r>
            <a:r>
              <a:rPr lang="en-US" sz="3000" dirty="0" smtClean="0"/>
              <a:t>individual or organization </a:t>
            </a:r>
            <a:r>
              <a:rPr lang="en-US" sz="3000" dirty="0"/>
              <a:t>who is interested in donating the blood can register </a:t>
            </a:r>
            <a:r>
              <a:rPr lang="en-US" sz="3000" dirty="0" smtClean="0"/>
              <a:t>himself. </a:t>
            </a:r>
            <a:r>
              <a:rPr lang="en-US" sz="3000" dirty="0"/>
              <a:t>Moreover if any general consumer wants to make request blood online he can also take the help of this site. </a:t>
            </a:r>
            <a:endParaRPr lang="en-US" sz="3000" dirty="0" smtClean="0"/>
          </a:p>
          <a:p>
            <a:r>
              <a:rPr lang="en-US" sz="3000" dirty="0" smtClean="0"/>
              <a:t>Using the constructs of </a:t>
            </a:r>
            <a:r>
              <a:rPr lang="en-US" sz="3000" dirty="0" err="1" smtClean="0"/>
              <a:t>MySQL</a:t>
            </a:r>
            <a:r>
              <a:rPr lang="en-US" sz="3000" dirty="0" smtClean="0"/>
              <a:t> Server and the database connectivity, it is planned using the “SQL Connection” methodology. The standards of security and data protective mechanism have been given a big choice for proper usage.</a:t>
            </a:r>
            <a:endParaRPr lang="en-US" sz="3000" dirty="0"/>
          </a:p>
        </p:txBody>
      </p:sp>
    </p:spTree>
    <p:extLst>
      <p:ext uri="{BB962C8B-B14F-4D97-AF65-F5344CB8AC3E}">
        <p14:creationId xmlns="" xmlns:p14="http://schemas.microsoft.com/office/powerpoint/2010/main" val="3510821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l="42970" t="33214" r="43075" b="39286"/>
          <a:stretch>
            <a:fillRect/>
          </a:stretch>
        </p:blipFill>
        <p:spPr bwMode="auto">
          <a:xfrm>
            <a:off x="2515697" y="-22461"/>
            <a:ext cx="6210291" cy="6880461"/>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ADVANTAGES</a:t>
            </a:r>
            <a:endParaRPr lang="en-US" b="1" dirty="0"/>
          </a:p>
        </p:txBody>
      </p:sp>
      <p:sp>
        <p:nvSpPr>
          <p:cNvPr id="3" name="Content Placeholder 2"/>
          <p:cNvSpPr>
            <a:spLocks noGrp="1"/>
          </p:cNvSpPr>
          <p:nvPr>
            <p:ph idx="1"/>
          </p:nvPr>
        </p:nvSpPr>
        <p:spPr>
          <a:xfrm>
            <a:off x="838200" y="2165260"/>
            <a:ext cx="10515600" cy="4351338"/>
          </a:xfrm>
        </p:spPr>
        <p:txBody>
          <a:bodyPr/>
          <a:lstStyle/>
          <a:p>
            <a:pPr lvl="0"/>
            <a:r>
              <a:rPr lang="en-US" sz="3200" dirty="0"/>
              <a:t>User </a:t>
            </a:r>
            <a:r>
              <a:rPr lang="en-US" sz="3200" dirty="0" smtClean="0"/>
              <a:t>friendliness is provided </a:t>
            </a:r>
            <a:r>
              <a:rPr lang="en-US" sz="3200" dirty="0"/>
              <a:t>in the application with various controls.</a:t>
            </a:r>
          </a:p>
          <a:p>
            <a:pPr lvl="0"/>
            <a:r>
              <a:rPr lang="en-US" sz="3200" dirty="0"/>
              <a:t>The system makes the overall project management much easier and flexible.</a:t>
            </a:r>
          </a:p>
          <a:p>
            <a:pPr lvl="0"/>
            <a:r>
              <a:rPr lang="en-US" sz="3200" dirty="0"/>
              <a:t>Readily upload the latest </a:t>
            </a:r>
            <a:r>
              <a:rPr lang="en-US" sz="3200" dirty="0" smtClean="0"/>
              <a:t>updates in the database.</a:t>
            </a:r>
            <a:endParaRPr lang="en-US" sz="3200" dirty="0"/>
          </a:p>
          <a:p>
            <a:endParaRPr lang="en-US" dirty="0"/>
          </a:p>
        </p:txBody>
      </p:sp>
    </p:spTree>
    <p:extLst>
      <p:ext uri="{BB962C8B-B14F-4D97-AF65-F5344CB8AC3E}">
        <p14:creationId xmlns="" xmlns:p14="http://schemas.microsoft.com/office/powerpoint/2010/main" val="1799322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US" b="1" dirty="0"/>
          </a:p>
        </p:txBody>
      </p:sp>
      <p:sp>
        <p:nvSpPr>
          <p:cNvPr id="3" name="Content Placeholder 2"/>
          <p:cNvSpPr>
            <a:spLocks noGrp="1"/>
          </p:cNvSpPr>
          <p:nvPr>
            <p:ph idx="1"/>
          </p:nvPr>
        </p:nvSpPr>
        <p:spPr/>
        <p:txBody>
          <a:bodyPr/>
          <a:lstStyle/>
          <a:p>
            <a:pPr>
              <a:buNone/>
            </a:pPr>
            <a:r>
              <a:rPr lang="en-US" dirty="0" smtClean="0"/>
              <a:t>		It </a:t>
            </a:r>
            <a:r>
              <a:rPr lang="en-US" dirty="0"/>
              <a:t>has been a great pleasure </a:t>
            </a:r>
            <a:r>
              <a:rPr lang="en-US" dirty="0" smtClean="0"/>
              <a:t>for us </a:t>
            </a:r>
            <a:r>
              <a:rPr lang="en-US" dirty="0"/>
              <a:t>to work on this exciting and challenging project. This project proved good for </a:t>
            </a:r>
            <a:r>
              <a:rPr lang="en-US" dirty="0" smtClean="0"/>
              <a:t>us </a:t>
            </a:r>
            <a:r>
              <a:rPr lang="en-US" dirty="0"/>
              <a:t>as it provided practical knowledge of not only programming in </a:t>
            </a:r>
            <a:r>
              <a:rPr lang="en-US" dirty="0" smtClean="0"/>
              <a:t>web </a:t>
            </a:r>
            <a:r>
              <a:rPr lang="en-US" dirty="0"/>
              <a:t>based application and </a:t>
            </a:r>
            <a:r>
              <a:rPr lang="en-US" dirty="0" smtClean="0"/>
              <a:t>to </a:t>
            </a:r>
            <a:r>
              <a:rPr lang="en-US" dirty="0"/>
              <a:t>some extent Windows Application and SQL Server, but also about all handling procedure related with </a:t>
            </a:r>
            <a:r>
              <a:rPr lang="en-US" b="1" dirty="0"/>
              <a:t>“Blood </a:t>
            </a:r>
            <a:r>
              <a:rPr lang="en-US" b="1" dirty="0" smtClean="0"/>
              <a:t>Bank Management System”. </a:t>
            </a:r>
            <a:r>
              <a:rPr lang="en-US" dirty="0"/>
              <a:t>It also provides knowledge about the latest technology used in developing web enabled application and client server technology that will be great demand in future. This will provide better opportunities and guidance in future in developing projects independently.</a:t>
            </a:r>
          </a:p>
          <a:p>
            <a:endParaRPr lang="en-US" dirty="0"/>
          </a:p>
        </p:txBody>
      </p:sp>
    </p:spTree>
    <p:extLst>
      <p:ext uri="{BB962C8B-B14F-4D97-AF65-F5344CB8AC3E}">
        <p14:creationId xmlns="" xmlns:p14="http://schemas.microsoft.com/office/powerpoint/2010/main" val="4058177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35" y="156754"/>
            <a:ext cx="10515600" cy="1325563"/>
          </a:xfrm>
        </p:spPr>
        <p:txBody>
          <a:bodyPr/>
          <a:lstStyle/>
          <a:p>
            <a:pPr algn="ctr"/>
            <a:r>
              <a:rPr lang="en-US" b="1" dirty="0" smtClean="0"/>
              <a:t>BENEFITS</a:t>
            </a:r>
            <a:endParaRPr lang="en-US" b="1" dirty="0"/>
          </a:p>
        </p:txBody>
      </p:sp>
      <p:sp>
        <p:nvSpPr>
          <p:cNvPr id="3" name="Content Placeholder 2"/>
          <p:cNvSpPr>
            <a:spLocks noGrp="1"/>
          </p:cNvSpPr>
          <p:nvPr>
            <p:ph idx="1"/>
          </p:nvPr>
        </p:nvSpPr>
        <p:spPr>
          <a:xfrm>
            <a:off x="483326" y="1499054"/>
            <a:ext cx="11338559" cy="4653552"/>
          </a:xfrm>
        </p:spPr>
        <p:txBody>
          <a:bodyPr>
            <a:noAutofit/>
          </a:bodyPr>
          <a:lstStyle/>
          <a:p>
            <a:pPr lvl="0"/>
            <a:r>
              <a:rPr lang="en-US" dirty="0"/>
              <a:t>It’s a web-enabled project.</a:t>
            </a:r>
          </a:p>
          <a:p>
            <a:pPr lvl="0"/>
            <a:r>
              <a:rPr lang="en-US" dirty="0"/>
              <a:t>This project offers user to enter the data through simple and interactive forms. This is very helpful for the client to enter the desired information through so much simplicity.</a:t>
            </a:r>
          </a:p>
          <a:p>
            <a:pPr lvl="0"/>
            <a:r>
              <a:rPr lang="en-US" dirty="0"/>
              <a:t>Data storage and retrieval will become faster and easier to maintain because data is stored in a systematic manner and in a single database.</a:t>
            </a:r>
          </a:p>
          <a:p>
            <a:pPr lvl="0"/>
            <a:r>
              <a:rPr lang="en-US" dirty="0"/>
              <a:t>Decision making process would be greatly enhanced because of faster processing of information since data collection from information available on computer takes much less time then manual system</a:t>
            </a:r>
            <a:r>
              <a:rPr lang="en-US" dirty="0" smtClean="0"/>
              <a:t>.</a:t>
            </a:r>
          </a:p>
          <a:p>
            <a:pPr lvl="0"/>
            <a:r>
              <a:rPr lang="en-US" dirty="0" smtClean="0"/>
              <a:t>Allocating of sample results becomes much faster because at a time the user can see the records of last years.</a:t>
            </a:r>
          </a:p>
        </p:txBody>
      </p:sp>
    </p:spTree>
    <p:extLst>
      <p:ext uri="{BB962C8B-B14F-4D97-AF65-F5344CB8AC3E}">
        <p14:creationId xmlns="" xmlns:p14="http://schemas.microsoft.com/office/powerpoint/2010/main" val="1996591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LIMITATIONS</a:t>
            </a:r>
            <a:endParaRPr lang="en-US" b="1" dirty="0"/>
          </a:p>
        </p:txBody>
      </p:sp>
      <p:sp>
        <p:nvSpPr>
          <p:cNvPr id="3" name="Content Placeholder 2"/>
          <p:cNvSpPr>
            <a:spLocks noGrp="1"/>
          </p:cNvSpPr>
          <p:nvPr>
            <p:ph idx="1"/>
          </p:nvPr>
        </p:nvSpPr>
        <p:spPr>
          <a:xfrm>
            <a:off x="825137" y="2126071"/>
            <a:ext cx="10515600" cy="4351338"/>
          </a:xfrm>
        </p:spPr>
        <p:txBody>
          <a:bodyPr/>
          <a:lstStyle/>
          <a:p>
            <a:pPr lvl="0"/>
            <a:r>
              <a:rPr lang="en-US" sz="3200" dirty="0"/>
              <a:t>The size of the database increases day-by-day, increasing the load on the database back up and data maintenance activity.</a:t>
            </a:r>
          </a:p>
          <a:p>
            <a:pPr lvl="0"/>
            <a:endParaRPr lang="en-US" sz="3200" dirty="0" smtClean="0"/>
          </a:p>
          <a:p>
            <a:pPr lvl="0"/>
            <a:r>
              <a:rPr lang="en-US" sz="3200" dirty="0" smtClean="0"/>
              <a:t>Training in database connectivity for </a:t>
            </a:r>
            <a:r>
              <a:rPr lang="en-US" sz="3200" dirty="0"/>
              <a:t>simple computer operations is necessary for </a:t>
            </a:r>
            <a:r>
              <a:rPr lang="en-US" sz="3200" dirty="0" smtClean="0"/>
              <a:t>the users </a:t>
            </a:r>
            <a:r>
              <a:rPr lang="en-US" sz="3200" dirty="0"/>
              <a:t>working on the system.</a:t>
            </a:r>
          </a:p>
          <a:p>
            <a:endParaRPr lang="en-US" dirty="0"/>
          </a:p>
        </p:txBody>
      </p:sp>
    </p:spTree>
    <p:extLst>
      <p:ext uri="{BB962C8B-B14F-4D97-AF65-F5344CB8AC3E}">
        <p14:creationId xmlns="" xmlns:p14="http://schemas.microsoft.com/office/powerpoint/2010/main" val="261933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2432" y="2532853"/>
            <a:ext cx="10515600" cy="1325563"/>
          </a:xfrm>
        </p:spPr>
        <p:txBody>
          <a:bodyPr>
            <a:normAutofit/>
          </a:bodyPr>
          <a:lstStyle/>
          <a:p>
            <a:pPr algn="ctr"/>
            <a:r>
              <a:rPr lang="en-US" sz="7200" dirty="0" smtClean="0"/>
              <a:t>THANK YOU</a:t>
            </a:r>
            <a:endParaRPr lang="en-US" sz="7200" dirty="0"/>
          </a:p>
        </p:txBody>
      </p:sp>
      <p:pic>
        <p:nvPicPr>
          <p:cNvPr id="3" name="Picture 2" descr="blood.png"/>
          <p:cNvPicPr>
            <a:picLocks noChangeAspect="1"/>
          </p:cNvPicPr>
          <p:nvPr/>
        </p:nvPicPr>
        <p:blipFill>
          <a:blip r:embed="rId2" cstate="print"/>
          <a:stretch>
            <a:fillRect/>
          </a:stretch>
        </p:blipFill>
        <p:spPr>
          <a:xfrm>
            <a:off x="432350" y="1345279"/>
            <a:ext cx="4064352" cy="4480949"/>
          </a:xfrm>
          <a:prstGeom prst="rect">
            <a:avLst/>
          </a:prstGeom>
        </p:spPr>
      </p:pic>
    </p:spTree>
    <p:extLst>
      <p:ext uri="{BB962C8B-B14F-4D97-AF65-F5344CB8AC3E}">
        <p14:creationId xmlns="" xmlns:p14="http://schemas.microsoft.com/office/powerpoint/2010/main" val="397165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a:xfrm>
            <a:off x="838200" y="1721122"/>
            <a:ext cx="10515600" cy="4351338"/>
          </a:xfrm>
        </p:spPr>
        <p:txBody>
          <a:bodyPr/>
          <a:lstStyle/>
          <a:p>
            <a:r>
              <a:rPr lang="en-US" dirty="0" smtClean="0"/>
              <a:t>The project blood bank management system is known to be a pilot project that is designed for the blood bank to gather blood from various sources and distribute it to the needy people who have high requirements for it.</a:t>
            </a:r>
          </a:p>
          <a:p>
            <a:r>
              <a:rPr lang="en-US" dirty="0" smtClean="0"/>
              <a:t>The software is designed to handle the daily transactions of the blood bank and search the details when required.</a:t>
            </a:r>
          </a:p>
          <a:p>
            <a:r>
              <a:rPr lang="en-US" dirty="0" smtClean="0"/>
              <a:t>It also helps to register the details of donors, blood collection details and blood packets available .</a:t>
            </a:r>
          </a:p>
          <a:p>
            <a:r>
              <a:rPr lang="en-US" dirty="0" smtClean="0"/>
              <a:t>The software application is designed in such a manner that it can suit the needs of all the blood bank requirements in the course of future.</a:t>
            </a:r>
            <a:endParaRPr lang="en-US" dirty="0"/>
          </a:p>
        </p:txBody>
      </p:sp>
    </p:spTree>
    <p:extLst>
      <p:ext uri="{BB962C8B-B14F-4D97-AF65-F5344CB8AC3E}">
        <p14:creationId xmlns="" xmlns:p14="http://schemas.microsoft.com/office/powerpoint/2010/main" val="414102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b="1" dirty="0"/>
          </a:p>
        </p:txBody>
      </p:sp>
      <p:sp>
        <p:nvSpPr>
          <p:cNvPr id="3" name="Content Placeholder 2"/>
          <p:cNvSpPr>
            <a:spLocks noGrp="1"/>
          </p:cNvSpPr>
          <p:nvPr>
            <p:ph idx="1"/>
          </p:nvPr>
        </p:nvSpPr>
        <p:spPr/>
        <p:txBody>
          <a:bodyPr>
            <a:normAutofit lnSpcReduction="10000"/>
          </a:bodyPr>
          <a:lstStyle/>
          <a:p>
            <a:r>
              <a:rPr lang="en-US" dirty="0" smtClean="0"/>
              <a:t>Scarcity of rare blood group.</a:t>
            </a:r>
          </a:p>
          <a:p>
            <a:r>
              <a:rPr lang="en-US" dirty="0" smtClean="0"/>
              <a:t>Unavailability of blood during emergency.</a:t>
            </a:r>
          </a:p>
          <a:p>
            <a:r>
              <a:rPr lang="en-US" dirty="0" smtClean="0"/>
              <a:t>Less awareness among people about blood donation and blood transfusion.</a:t>
            </a:r>
          </a:p>
          <a:p>
            <a:r>
              <a:rPr lang="en-US" dirty="0" smtClean="0"/>
              <a:t>Deaths due to lack of blood during operations.</a:t>
            </a:r>
          </a:p>
          <a:p>
            <a:r>
              <a:rPr lang="en-US" dirty="0" smtClean="0"/>
              <a:t>The blood bank management system project aims to make all the procedures automated and therefore with computer system it can be more fast and accurate.</a:t>
            </a:r>
          </a:p>
          <a:p>
            <a:r>
              <a:rPr lang="en-US" dirty="0" smtClean="0"/>
              <a:t>This project is a high quality software to manage all these cumbersome jobs.</a:t>
            </a:r>
          </a:p>
        </p:txBody>
      </p:sp>
    </p:spTree>
    <p:extLst>
      <p:ext uri="{BB962C8B-B14F-4D97-AF65-F5344CB8AC3E}">
        <p14:creationId xmlns="" xmlns:p14="http://schemas.microsoft.com/office/powerpoint/2010/main" val="315744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SOFTWARE</a:t>
            </a:r>
            <a:r>
              <a:rPr lang="en-IN" dirty="0" smtClean="0"/>
              <a:t> </a:t>
            </a:r>
            <a:r>
              <a:rPr lang="en-IN" b="1" dirty="0" smtClean="0"/>
              <a:t>REQUIREMENTS</a:t>
            </a:r>
            <a:endParaRPr lang="en-US" b="1" dirty="0"/>
          </a:p>
        </p:txBody>
      </p:sp>
      <p:sp>
        <p:nvSpPr>
          <p:cNvPr id="3" name="Content Placeholder 2"/>
          <p:cNvSpPr>
            <a:spLocks noGrp="1"/>
          </p:cNvSpPr>
          <p:nvPr>
            <p:ph idx="1"/>
          </p:nvPr>
        </p:nvSpPr>
        <p:spPr>
          <a:xfrm>
            <a:off x="851263" y="2191385"/>
            <a:ext cx="10515600" cy="4351338"/>
          </a:xfrm>
        </p:spPr>
        <p:txBody>
          <a:bodyPr/>
          <a:lstStyle/>
          <a:p>
            <a:r>
              <a:rPr lang="en-IN" dirty="0" smtClean="0"/>
              <a:t>SQL Server</a:t>
            </a:r>
          </a:p>
          <a:p>
            <a:r>
              <a:rPr lang="en-IN" dirty="0" smtClean="0"/>
              <a:t>XAMPP(To Execute SQL Queries)</a:t>
            </a:r>
          </a:p>
          <a:p>
            <a:r>
              <a:rPr lang="en-IN" dirty="0" err="1" smtClean="0"/>
              <a:t>NetBeans</a:t>
            </a:r>
            <a:r>
              <a:rPr lang="en-IN" dirty="0" smtClean="0"/>
              <a:t> IDE with Java SE</a:t>
            </a:r>
          </a:p>
          <a:p>
            <a:r>
              <a:rPr lang="en-IN" dirty="0" smtClean="0"/>
              <a:t>Windows OS</a:t>
            </a:r>
            <a:endParaRPr lang="en-US" dirty="0" smtClean="0"/>
          </a:p>
        </p:txBody>
      </p:sp>
      <p:pic>
        <p:nvPicPr>
          <p:cNvPr id="1026" name="Picture 2" descr="C:\Program Files (x86)\Microsoft Office\MEDIA\CAGCAT10\j0292982.wmf"/>
          <p:cNvPicPr>
            <a:picLocks noChangeAspect="1" noChangeArrowheads="1"/>
          </p:cNvPicPr>
          <p:nvPr/>
        </p:nvPicPr>
        <p:blipFill>
          <a:blip r:embed="rId2" cstate="print"/>
          <a:srcRect/>
          <a:stretch>
            <a:fillRect/>
          </a:stretch>
        </p:blipFill>
        <p:spPr bwMode="auto">
          <a:xfrm>
            <a:off x="8492251" y="3446634"/>
            <a:ext cx="2079649" cy="205282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AWT Class</a:t>
            </a:r>
            <a:endParaRPr lang="en-US" b="1" dirty="0"/>
          </a:p>
        </p:txBody>
      </p:sp>
      <p:sp>
        <p:nvSpPr>
          <p:cNvPr id="3" name="Content Placeholder 2"/>
          <p:cNvSpPr>
            <a:spLocks noGrp="1"/>
          </p:cNvSpPr>
          <p:nvPr>
            <p:ph idx="1"/>
          </p:nvPr>
        </p:nvSpPr>
        <p:spPr/>
        <p:txBody>
          <a:bodyPr>
            <a:normAutofit/>
          </a:bodyPr>
          <a:lstStyle/>
          <a:p>
            <a:pPr>
              <a:buNone/>
            </a:pPr>
            <a:r>
              <a:rPr lang="en-US" i="1" dirty="0" smtClean="0"/>
              <a:t>Java.awt</a:t>
            </a:r>
          </a:p>
          <a:p>
            <a:r>
              <a:rPr lang="en-US" i="1" dirty="0" smtClean="0"/>
              <a:t>Java AWT (Abstract Window Toolkit) is an API to develop GUI or window-based applications in java.</a:t>
            </a:r>
          </a:p>
          <a:p>
            <a:r>
              <a:rPr lang="en-US" i="1" dirty="0" smtClean="0"/>
              <a:t>Java AWT components are platform dependent i.e. components are displayed according to the view of operating system. </a:t>
            </a:r>
          </a:p>
          <a:p>
            <a:r>
              <a:rPr lang="en-US" i="1" dirty="0" smtClean="0"/>
              <a:t>AWT is heavy weight i.e. its components are using the resources of OS.</a:t>
            </a:r>
          </a:p>
          <a:p>
            <a:r>
              <a:rPr lang="en-US" i="1" dirty="0" smtClean="0"/>
              <a:t>The java.awt package provides classes for AWT API such as </a:t>
            </a:r>
            <a:r>
              <a:rPr lang="en-US" i="1" dirty="0" err="1" smtClean="0"/>
              <a:t>TextField</a:t>
            </a:r>
            <a:r>
              <a:rPr lang="en-US" i="1" dirty="0" smtClean="0"/>
              <a:t>, Label, </a:t>
            </a:r>
            <a:r>
              <a:rPr lang="en-US" i="1" dirty="0" err="1" smtClean="0"/>
              <a:t>TextArea</a:t>
            </a:r>
            <a:r>
              <a:rPr lang="en-US" i="1" dirty="0" smtClean="0"/>
              <a:t>, </a:t>
            </a:r>
            <a:r>
              <a:rPr lang="en-US" i="1" dirty="0" err="1" smtClean="0"/>
              <a:t>RadioButton</a:t>
            </a:r>
            <a:r>
              <a:rPr lang="en-US" i="1" dirty="0" smtClean="0"/>
              <a:t>, </a:t>
            </a:r>
            <a:r>
              <a:rPr lang="en-US" i="1" dirty="0" err="1" smtClean="0"/>
              <a:t>CheckBox</a:t>
            </a:r>
            <a:r>
              <a:rPr lang="en-US" i="1" dirty="0" smtClean="0"/>
              <a:t>, Choice, List etc.</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Swing Class</a:t>
            </a:r>
            <a:endParaRPr lang="en-US" b="1" dirty="0"/>
          </a:p>
        </p:txBody>
      </p:sp>
      <p:sp>
        <p:nvSpPr>
          <p:cNvPr id="3" name="Content Placeholder 2"/>
          <p:cNvSpPr>
            <a:spLocks noGrp="1"/>
          </p:cNvSpPr>
          <p:nvPr>
            <p:ph idx="1"/>
          </p:nvPr>
        </p:nvSpPr>
        <p:spPr/>
        <p:txBody>
          <a:bodyPr/>
          <a:lstStyle/>
          <a:p>
            <a:pPr>
              <a:buNone/>
            </a:pPr>
            <a:r>
              <a:rPr lang="en-US" i="1" dirty="0" err="1" smtClean="0"/>
              <a:t>Javax.Swing</a:t>
            </a:r>
            <a:endParaRPr lang="en-US" i="1" dirty="0" smtClean="0"/>
          </a:p>
          <a:p>
            <a:r>
              <a:rPr lang="en-US" i="1" dirty="0" smtClean="0"/>
              <a:t>Swing is a part of JFC(Java Foundation Classes). Building Graphical User Interface in Java requires the use of Swings. Swing Framework contain a large set of components which allow high level of customization and provide rich functionalities, and is used to create window based applications.</a:t>
            </a:r>
          </a:p>
          <a:p>
            <a:r>
              <a:rPr lang="en-US" i="1" dirty="0" smtClean="0"/>
              <a:t>Java swing components are light weight, platform independent, provide powerful components like tables, scroll panels, buttons, list, color chooser, etc.</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45" y="0"/>
            <a:ext cx="10515600" cy="1325563"/>
          </a:xfrm>
        </p:spPr>
        <p:txBody>
          <a:bodyPr/>
          <a:lstStyle/>
          <a:p>
            <a:pPr algn="ctr"/>
            <a:r>
              <a:rPr lang="en-IN" b="1" dirty="0" smtClean="0"/>
              <a:t>My SQL</a:t>
            </a:r>
            <a:endParaRPr lang="en-US" b="1" dirty="0"/>
          </a:p>
        </p:txBody>
      </p:sp>
      <p:sp>
        <p:nvSpPr>
          <p:cNvPr id="3" name="Content Placeholder 2"/>
          <p:cNvSpPr>
            <a:spLocks noGrp="1"/>
          </p:cNvSpPr>
          <p:nvPr>
            <p:ph idx="1"/>
          </p:nvPr>
        </p:nvSpPr>
        <p:spPr>
          <a:xfrm>
            <a:off x="169817" y="1084216"/>
            <a:ext cx="12022183" cy="5381898"/>
          </a:xfrm>
        </p:spPr>
        <p:txBody>
          <a:bodyPr>
            <a:noAutofit/>
          </a:bodyPr>
          <a:lstStyle/>
          <a:p>
            <a:r>
              <a:rPr lang="en-US" dirty="0" smtClean="0"/>
              <a:t>SQL (Structured Query Language) is used to perform operations on the records stored in database such as updating records, deleting records, creating and modifying tables, views etc.</a:t>
            </a:r>
          </a:p>
          <a:p>
            <a:r>
              <a:rPr lang="en-US" dirty="0" smtClean="0"/>
              <a:t>SQL is just a query language, it is not a database. To perform SQL queries, you need to install any database for example Oracle, </a:t>
            </a:r>
            <a:r>
              <a:rPr lang="en-US" dirty="0" err="1" smtClean="0"/>
              <a:t>MySQL</a:t>
            </a:r>
            <a:r>
              <a:rPr lang="en-US" dirty="0" smtClean="0"/>
              <a:t>, </a:t>
            </a:r>
            <a:r>
              <a:rPr lang="en-US" dirty="0" err="1" smtClean="0"/>
              <a:t>MongoDB</a:t>
            </a:r>
            <a:r>
              <a:rPr lang="en-US" dirty="0" smtClean="0"/>
              <a:t>, SQLServer,DB2, XAMPP, etc.</a:t>
            </a:r>
          </a:p>
          <a:p>
            <a:r>
              <a:rPr lang="en-US" dirty="0" smtClean="0"/>
              <a:t>SQL is required:</a:t>
            </a:r>
          </a:p>
          <a:p>
            <a:pPr>
              <a:buNone/>
            </a:pPr>
            <a:r>
              <a:rPr lang="en-US" dirty="0" smtClean="0"/>
              <a:t> 	o To create new databases, tables and views</a:t>
            </a:r>
          </a:p>
          <a:p>
            <a:pPr>
              <a:buNone/>
            </a:pPr>
            <a:r>
              <a:rPr lang="en-US" dirty="0" smtClean="0"/>
              <a:t>	o To insert records in a database</a:t>
            </a:r>
          </a:p>
          <a:p>
            <a:pPr>
              <a:buNone/>
            </a:pPr>
            <a:r>
              <a:rPr lang="en-US" dirty="0" smtClean="0"/>
              <a:t>	o To update records in a database</a:t>
            </a:r>
          </a:p>
          <a:p>
            <a:pPr>
              <a:buNone/>
            </a:pPr>
            <a:r>
              <a:rPr lang="en-US" dirty="0" smtClean="0"/>
              <a:t>	o To delete records from a database</a:t>
            </a:r>
          </a:p>
          <a:p>
            <a:pPr>
              <a:buNone/>
            </a:pPr>
            <a:r>
              <a:rPr lang="en-US" dirty="0" smtClean="0"/>
              <a:t>	o To retrieve data from a database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13063"/>
            <a:ext cx="13011150" cy="7315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768</Words>
  <Application>Microsoft Office PowerPoint</Application>
  <PresentationFormat>Custom</PresentationFormat>
  <Paragraphs>58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BLOOD BANK MANAGEMENT SYSTEM</vt:lpstr>
      <vt:lpstr>OVERVIEW</vt:lpstr>
      <vt:lpstr>INTRODUCTION</vt:lpstr>
      <vt:lpstr>PROBLEM STATEMENT</vt:lpstr>
      <vt:lpstr>SOFTWARE REQUIREMENTS</vt:lpstr>
      <vt:lpstr>AWT Class</vt:lpstr>
      <vt:lpstr>Swing Class</vt:lpstr>
      <vt:lpstr>My SQL</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ADVANTAGES</vt:lpstr>
      <vt:lpstr>CONCLUSION</vt:lpstr>
      <vt:lpstr>BENEFITS</vt:lpstr>
      <vt:lpstr>LIMITATIONS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Sayali Khot</dc:creator>
  <cp:lastModifiedBy>Windows User</cp:lastModifiedBy>
  <cp:revision>31</cp:revision>
  <dcterms:created xsi:type="dcterms:W3CDTF">2018-11-12T12:43:57Z</dcterms:created>
  <dcterms:modified xsi:type="dcterms:W3CDTF">2019-04-04T14:16:01Z</dcterms:modified>
</cp:coreProperties>
</file>