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70" r:id="rId2"/>
    <p:sldId id="285" r:id="rId3"/>
    <p:sldId id="269" r:id="rId4"/>
    <p:sldId id="286" r:id="rId5"/>
    <p:sldId id="272" r:id="rId6"/>
    <p:sldId id="287" r:id="rId7"/>
    <p:sldId id="260" r:id="rId8"/>
    <p:sldId id="261" r:id="rId9"/>
    <p:sldId id="262" r:id="rId10"/>
    <p:sldId id="263" r:id="rId11"/>
    <p:sldId id="289" r:id="rId12"/>
    <p:sldId id="284" r:id="rId13"/>
    <p:sldId id="273" r:id="rId14"/>
    <p:sldId id="267" r:id="rId15"/>
    <p:sldId id="288" r:id="rId16"/>
    <p:sldId id="279" r:id="rId17"/>
    <p:sldId id="268" r:id="rId18"/>
    <p:sldId id="277" r:id="rId19"/>
    <p:sldId id="281" r:id="rId20"/>
    <p:sldId id="282" r:id="rId21"/>
    <p:sldId id="280" r:id="rId22"/>
    <p:sldId id="283" r:id="rId23"/>
    <p:sldId id="274" r:id="rId24"/>
    <p:sldId id="275" r:id="rId25"/>
    <p:sldId id="266" r:id="rId26"/>
    <p:sldId id="276"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0"/>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E0E0-16D3-8247-AF93-A20C6F3AEE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BEE1FB2-72E8-CE4C-869D-ABCAED2AC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9D58A52-4BBF-484D-BBD6-307C23276639}"/>
              </a:ext>
            </a:extLst>
          </p:cNvPr>
          <p:cNvSpPr>
            <a:spLocks noGrp="1"/>
          </p:cNvSpPr>
          <p:nvPr>
            <p:ph type="dt" sz="half" idx="10"/>
          </p:nvPr>
        </p:nvSpPr>
        <p:spPr/>
        <p:txBody>
          <a:bodyPr/>
          <a:lstStyle/>
          <a:p>
            <a:fld id="{11A6662E-FAF4-44BC-88B5-85A7CBFB6D30}" type="datetime1">
              <a:rPr lang="en-US" smtClean="0"/>
              <a:pPr/>
              <a:t>4/14/22</a:t>
            </a:fld>
            <a:endParaRPr lang="en-US" dirty="0"/>
          </a:p>
        </p:txBody>
      </p:sp>
      <p:sp>
        <p:nvSpPr>
          <p:cNvPr id="5" name="Footer Placeholder 4">
            <a:extLst>
              <a:ext uri="{FF2B5EF4-FFF2-40B4-BE49-F238E27FC236}">
                <a16:creationId xmlns:a16="http://schemas.microsoft.com/office/drawing/2014/main" id="{7D6961AF-01CB-394E-BA75-52C5C0F088EE}"/>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9210790A-EBCB-1345-8BA7-D1C504854844}"/>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2507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DA26-FF56-9B4B-A608-441D7995C7E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9E04BB2-1F1F-BB46-A5A8-72BA322942A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EB5B08-6191-874A-8E2D-57603C9D5F05}"/>
              </a:ext>
            </a:extLst>
          </p:cNvPr>
          <p:cNvSpPr>
            <a:spLocks noGrp="1"/>
          </p:cNvSpPr>
          <p:nvPr>
            <p:ph type="dt" sz="half" idx="10"/>
          </p:nvPr>
        </p:nvSpPr>
        <p:spPr/>
        <p:txBody>
          <a:bodyPr/>
          <a:lstStyle/>
          <a:p>
            <a:fld id="{4C559632-1575-4E14-B53B-3DC3D5ED3947}" type="datetime1">
              <a:rPr lang="en-US" smtClean="0"/>
              <a:t>4/14/22</a:t>
            </a:fld>
            <a:endParaRPr lang="en-US"/>
          </a:p>
        </p:txBody>
      </p:sp>
      <p:sp>
        <p:nvSpPr>
          <p:cNvPr id="5" name="Footer Placeholder 4">
            <a:extLst>
              <a:ext uri="{FF2B5EF4-FFF2-40B4-BE49-F238E27FC236}">
                <a16:creationId xmlns:a16="http://schemas.microsoft.com/office/drawing/2014/main" id="{465E8753-71F6-A84F-AFAC-11D24830B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BC744-BEEE-0D46-800D-9E8BC639485E}"/>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604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636EE8-C9B3-584A-A45F-A6F3871EDC5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E02FEF-F143-E34D-97DE-8D937AA3863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9DEEB5-0E06-B142-AFC5-94F3BA05C484}"/>
              </a:ext>
            </a:extLst>
          </p:cNvPr>
          <p:cNvSpPr>
            <a:spLocks noGrp="1"/>
          </p:cNvSpPr>
          <p:nvPr>
            <p:ph type="dt" sz="half" idx="10"/>
          </p:nvPr>
        </p:nvSpPr>
        <p:spPr/>
        <p:txBody>
          <a:bodyPr/>
          <a:lstStyle/>
          <a:p>
            <a:fld id="{CC4A6868-2568-4CC9-B302-F37117B01A6E}" type="datetime1">
              <a:rPr lang="en-US" smtClean="0"/>
              <a:t>4/14/22</a:t>
            </a:fld>
            <a:endParaRPr lang="en-US"/>
          </a:p>
        </p:txBody>
      </p:sp>
      <p:sp>
        <p:nvSpPr>
          <p:cNvPr id="5" name="Footer Placeholder 4">
            <a:extLst>
              <a:ext uri="{FF2B5EF4-FFF2-40B4-BE49-F238E27FC236}">
                <a16:creationId xmlns:a16="http://schemas.microsoft.com/office/drawing/2014/main" id="{FC5EE843-8B73-3E45-9DD8-7E6BA81F2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0E802-ADDF-5E48-BE3A-A375C303133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3656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4315-5EAE-5E48-BB6F-2F4E5E10193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512214C-0478-7043-8A69-23B03C66D0D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C68798-25C8-6F45-957F-708624C6057D}"/>
              </a:ext>
            </a:extLst>
          </p:cNvPr>
          <p:cNvSpPr>
            <a:spLocks noGrp="1"/>
          </p:cNvSpPr>
          <p:nvPr>
            <p:ph type="dt" sz="half" idx="10"/>
          </p:nvPr>
        </p:nvSpPr>
        <p:spPr/>
        <p:txBody>
          <a:bodyPr/>
          <a:lstStyle/>
          <a:p>
            <a:fld id="{0055F08A-1E71-4B2B-BB49-E743F2903911}" type="datetime1">
              <a:rPr lang="en-US" smtClean="0"/>
              <a:t>4/14/22</a:t>
            </a:fld>
            <a:endParaRPr lang="en-US" dirty="0"/>
          </a:p>
        </p:txBody>
      </p:sp>
      <p:sp>
        <p:nvSpPr>
          <p:cNvPr id="5" name="Footer Placeholder 4">
            <a:extLst>
              <a:ext uri="{FF2B5EF4-FFF2-40B4-BE49-F238E27FC236}">
                <a16:creationId xmlns:a16="http://schemas.microsoft.com/office/drawing/2014/main" id="{280CAACF-8C18-5746-BBE1-5CE998758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391ED-00DD-F54F-88C8-1A652DA5618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6901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DDCB-6A35-0F4D-9A59-2FC07C3BE9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1E18FD-B203-A24C-8583-2FFA47622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2BBE07-3D7A-0D41-9B6D-C66D1C7C6751}"/>
              </a:ext>
            </a:extLst>
          </p:cNvPr>
          <p:cNvSpPr>
            <a:spLocks noGrp="1"/>
          </p:cNvSpPr>
          <p:nvPr>
            <p:ph type="dt" sz="half" idx="10"/>
          </p:nvPr>
        </p:nvSpPr>
        <p:spPr/>
        <p:txBody>
          <a:bodyPr/>
          <a:lstStyle/>
          <a:p>
            <a:fld id="{15417D9E-721A-44BB-8863-9873FE64DA75}" type="datetime1">
              <a:rPr lang="en-US" smtClean="0"/>
              <a:t>4/14/22</a:t>
            </a:fld>
            <a:endParaRPr lang="en-US"/>
          </a:p>
        </p:txBody>
      </p:sp>
      <p:sp>
        <p:nvSpPr>
          <p:cNvPr id="5" name="Footer Placeholder 4">
            <a:extLst>
              <a:ext uri="{FF2B5EF4-FFF2-40B4-BE49-F238E27FC236}">
                <a16:creationId xmlns:a16="http://schemas.microsoft.com/office/drawing/2014/main" id="{7D3A0694-9271-B94D-B952-2BF3E8D9D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8EAFA-8CE5-2B40-ACE4-9B795B30D54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181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C6FE-2845-AE4B-982D-7150FD090A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C4A3F75-51ED-FA4C-81B3-D9CE82A6D7B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D2A4E7E-D55E-A34E-A1B3-1C534E286F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282C524-2526-144A-8FF6-B978BAE6C4EF}"/>
              </a:ext>
            </a:extLst>
          </p:cNvPr>
          <p:cNvSpPr>
            <a:spLocks noGrp="1"/>
          </p:cNvSpPr>
          <p:nvPr>
            <p:ph type="dt" sz="half" idx="10"/>
          </p:nvPr>
        </p:nvSpPr>
        <p:spPr/>
        <p:txBody>
          <a:bodyPr/>
          <a:lstStyle/>
          <a:p>
            <a:fld id="{5F31DA2F-80B8-49CF-99FB-5ABCA53A607A}" type="datetime1">
              <a:rPr lang="en-US" smtClean="0"/>
              <a:t>4/14/22</a:t>
            </a:fld>
            <a:endParaRPr lang="en-US"/>
          </a:p>
        </p:txBody>
      </p:sp>
      <p:sp>
        <p:nvSpPr>
          <p:cNvPr id="6" name="Footer Placeholder 5">
            <a:extLst>
              <a:ext uri="{FF2B5EF4-FFF2-40B4-BE49-F238E27FC236}">
                <a16:creationId xmlns:a16="http://schemas.microsoft.com/office/drawing/2014/main" id="{5F7401EE-C0BC-AB41-B849-611D9F0D8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7CA13-210E-1D4E-9D46-49DE5F9ED0B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638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4FD9-FECA-4D48-9D94-364B7F6201B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F9BFF50-972F-114B-A578-2531D1FA9B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97B1F2B-4B89-7B42-B4B2-F08A812643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D3DFBF2-27AA-0346-BA9D-598666106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124A791-7148-7649-9223-749E90DD5BD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EA6F441-1DDD-0649-844A-8DF4E7EF551A}"/>
              </a:ext>
            </a:extLst>
          </p:cNvPr>
          <p:cNvSpPr>
            <a:spLocks noGrp="1"/>
          </p:cNvSpPr>
          <p:nvPr>
            <p:ph type="dt" sz="half" idx="10"/>
          </p:nvPr>
        </p:nvSpPr>
        <p:spPr/>
        <p:txBody>
          <a:bodyPr/>
          <a:lstStyle/>
          <a:p>
            <a:fld id="{28852172-E6C9-4B6C-929A-A9DE3837BBF1}" type="datetime1">
              <a:rPr lang="en-US" smtClean="0"/>
              <a:t>4/14/22</a:t>
            </a:fld>
            <a:endParaRPr lang="en-US"/>
          </a:p>
        </p:txBody>
      </p:sp>
      <p:sp>
        <p:nvSpPr>
          <p:cNvPr id="8" name="Footer Placeholder 7">
            <a:extLst>
              <a:ext uri="{FF2B5EF4-FFF2-40B4-BE49-F238E27FC236}">
                <a16:creationId xmlns:a16="http://schemas.microsoft.com/office/drawing/2014/main" id="{B91E7C4D-4053-9341-B563-2F90B5F1A1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CA4A8A-D141-7C46-9948-0BE955F609C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465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1CE8-AF23-E242-8D27-33D9315F5CA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9FFB7C7-2D9D-1044-ADD3-F06331A556BF}"/>
              </a:ext>
            </a:extLst>
          </p:cNvPr>
          <p:cNvSpPr>
            <a:spLocks noGrp="1"/>
          </p:cNvSpPr>
          <p:nvPr>
            <p:ph type="dt" sz="half" idx="10"/>
          </p:nvPr>
        </p:nvSpPr>
        <p:spPr/>
        <p:txBody>
          <a:bodyPr/>
          <a:lstStyle/>
          <a:p>
            <a:fld id="{3AB41CFF-90C9-47B3-9DA1-F2BF8D839F7E}" type="datetime1">
              <a:rPr lang="en-US" smtClean="0"/>
              <a:t>4/14/22</a:t>
            </a:fld>
            <a:endParaRPr lang="en-US"/>
          </a:p>
        </p:txBody>
      </p:sp>
      <p:sp>
        <p:nvSpPr>
          <p:cNvPr id="4" name="Footer Placeholder 3">
            <a:extLst>
              <a:ext uri="{FF2B5EF4-FFF2-40B4-BE49-F238E27FC236}">
                <a16:creationId xmlns:a16="http://schemas.microsoft.com/office/drawing/2014/main" id="{97900960-0A7F-B144-B340-A510C4A2A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32C258-2EE3-8F4D-98B1-734CFB0CF2C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138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26530-1710-114B-A858-E8A0654B94E0}"/>
              </a:ext>
            </a:extLst>
          </p:cNvPr>
          <p:cNvSpPr>
            <a:spLocks noGrp="1"/>
          </p:cNvSpPr>
          <p:nvPr>
            <p:ph type="dt" sz="half" idx="10"/>
          </p:nvPr>
        </p:nvSpPr>
        <p:spPr/>
        <p:txBody>
          <a:bodyPr/>
          <a:lstStyle/>
          <a:p>
            <a:fld id="{F06048FA-06AB-4884-A69B-986B96E68A24}" type="datetime1">
              <a:rPr lang="en-US" smtClean="0"/>
              <a:t>4/14/22</a:t>
            </a:fld>
            <a:endParaRPr lang="en-US"/>
          </a:p>
        </p:txBody>
      </p:sp>
      <p:sp>
        <p:nvSpPr>
          <p:cNvPr id="3" name="Footer Placeholder 2">
            <a:extLst>
              <a:ext uri="{FF2B5EF4-FFF2-40B4-BE49-F238E27FC236}">
                <a16:creationId xmlns:a16="http://schemas.microsoft.com/office/drawing/2014/main" id="{BC59428E-07BE-7747-BFB3-436640F247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27B98-D4A7-E44F-A6CA-C7D328A7053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290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59AF-93B2-1541-B9D9-A8490A27A9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A73FE5-225F-7146-9BE6-4C5BAC392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3F9A8A3-36C8-584C-8390-F4B91DDC6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9E7D92-7EC5-854A-9015-35DD94884FD7}"/>
              </a:ext>
            </a:extLst>
          </p:cNvPr>
          <p:cNvSpPr>
            <a:spLocks noGrp="1"/>
          </p:cNvSpPr>
          <p:nvPr>
            <p:ph type="dt" sz="half" idx="10"/>
          </p:nvPr>
        </p:nvSpPr>
        <p:spPr/>
        <p:txBody>
          <a:bodyPr/>
          <a:lstStyle/>
          <a:p>
            <a:fld id="{50DB7ABA-0172-4F9C-889D-567164F66BCD}" type="datetime1">
              <a:rPr lang="en-US" smtClean="0"/>
              <a:t>4/14/22</a:t>
            </a:fld>
            <a:endParaRPr lang="en-US"/>
          </a:p>
        </p:txBody>
      </p:sp>
      <p:sp>
        <p:nvSpPr>
          <p:cNvPr id="6" name="Footer Placeholder 5">
            <a:extLst>
              <a:ext uri="{FF2B5EF4-FFF2-40B4-BE49-F238E27FC236}">
                <a16:creationId xmlns:a16="http://schemas.microsoft.com/office/drawing/2014/main" id="{70E6E4CD-DEDA-8843-A597-DD39E678B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EB462-F506-3F49-986A-661A78AA17A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0503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3FBD-3C6B-1841-A984-E223DFD805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32AE90-FCB9-5847-BD63-1F896B03F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08240-6C6F-474E-BBA7-95904F523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6AE84C-B068-6047-99FB-D351818E4160}"/>
              </a:ext>
            </a:extLst>
          </p:cNvPr>
          <p:cNvSpPr>
            <a:spLocks noGrp="1"/>
          </p:cNvSpPr>
          <p:nvPr>
            <p:ph type="dt" sz="half" idx="10"/>
          </p:nvPr>
        </p:nvSpPr>
        <p:spPr/>
        <p:txBody>
          <a:bodyPr/>
          <a:lstStyle/>
          <a:p>
            <a:fld id="{78AC6A5B-8AE7-4A41-B5A7-9ADC6686DC18}" type="datetime1">
              <a:rPr lang="en-US" smtClean="0"/>
              <a:t>4/14/22</a:t>
            </a:fld>
            <a:endParaRPr lang="en-US"/>
          </a:p>
        </p:txBody>
      </p:sp>
      <p:sp>
        <p:nvSpPr>
          <p:cNvPr id="6" name="Footer Placeholder 5">
            <a:extLst>
              <a:ext uri="{FF2B5EF4-FFF2-40B4-BE49-F238E27FC236}">
                <a16:creationId xmlns:a16="http://schemas.microsoft.com/office/drawing/2014/main" id="{D0CD00FF-B3D6-FD48-8776-97E16B924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04718-DF56-E646-9B29-47FD6E948B0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129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5C75D-07C9-894B-9EE5-66B0727671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97ACBC-FECD-6346-9DCF-3F413CCAF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10C93B-FDF6-7642-BD14-B4F2F921D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4/14/22</a:t>
            </a:fld>
            <a:endParaRPr lang="en-US" dirty="0"/>
          </a:p>
        </p:txBody>
      </p:sp>
      <p:sp>
        <p:nvSpPr>
          <p:cNvPr id="5" name="Footer Placeholder 4">
            <a:extLst>
              <a:ext uri="{FF2B5EF4-FFF2-40B4-BE49-F238E27FC236}">
                <a16:creationId xmlns:a16="http://schemas.microsoft.com/office/drawing/2014/main" id="{03167539-01E5-6347-9E44-19FABE2A8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F135AD75-E6C9-AF4E-96BB-607A884F9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0270566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1C21-0504-D942-A3E6-9F721E3258AE}"/>
              </a:ext>
            </a:extLst>
          </p:cNvPr>
          <p:cNvSpPr>
            <a:spLocks noGrp="1"/>
          </p:cNvSpPr>
          <p:nvPr>
            <p:ph type="ctrTitle"/>
          </p:nvPr>
        </p:nvSpPr>
        <p:spPr>
          <a:xfrm>
            <a:off x="835152" y="785812"/>
            <a:ext cx="7530685" cy="1557338"/>
          </a:xfrm>
        </p:spPr>
        <p:txBody>
          <a:bodyPr>
            <a:normAutofit fontScale="90000"/>
          </a:bodyPr>
          <a:lstStyle/>
          <a:p>
            <a:pPr algn="l"/>
            <a:r>
              <a:rPr lang="en-US" sz="6000" dirty="0">
                <a:solidFill>
                  <a:srgbClr val="FFFFFF"/>
                </a:solidFill>
              </a:rPr>
              <a:t>Agenda</a:t>
            </a:r>
            <a:br>
              <a:rPr lang="en-US" sz="5200" dirty="0">
                <a:solidFill>
                  <a:srgbClr val="FFFFFF"/>
                </a:solidFill>
              </a:rPr>
            </a:br>
            <a:endParaRPr lang="en-US" sz="5200" dirty="0">
              <a:solidFill>
                <a:srgbClr val="FFFFFF"/>
              </a:solidFill>
            </a:endParaRPr>
          </a:p>
        </p:txBody>
      </p:sp>
      <p:sp>
        <p:nvSpPr>
          <p:cNvPr id="3" name="Subtitle 2">
            <a:extLst>
              <a:ext uri="{FF2B5EF4-FFF2-40B4-BE49-F238E27FC236}">
                <a16:creationId xmlns:a16="http://schemas.microsoft.com/office/drawing/2014/main" id="{4F0BF439-7715-6149-AF5F-75977CB95855}"/>
              </a:ext>
            </a:extLst>
          </p:cNvPr>
          <p:cNvSpPr>
            <a:spLocks noGrp="1"/>
          </p:cNvSpPr>
          <p:nvPr>
            <p:ph type="subTitle" idx="1"/>
          </p:nvPr>
        </p:nvSpPr>
        <p:spPr>
          <a:xfrm>
            <a:off x="838200" y="2019335"/>
            <a:ext cx="7267832" cy="4052853"/>
          </a:xfrm>
        </p:spPr>
        <p:txBody>
          <a:bodyPr>
            <a:normAutofit lnSpcReduction="10000"/>
          </a:bodyPr>
          <a:lstStyle/>
          <a:p>
            <a:pPr algn="l"/>
            <a:r>
              <a:rPr lang="en-US" sz="2200" dirty="0">
                <a:solidFill>
                  <a:srgbClr val="FFFFFF"/>
                </a:solidFill>
              </a:rPr>
              <a:t>What are Abstract classes in Java?</a:t>
            </a:r>
          </a:p>
          <a:p>
            <a:pPr algn="l"/>
            <a:r>
              <a:rPr lang="en-US" sz="2200" dirty="0">
                <a:solidFill>
                  <a:srgbClr val="FFFFFF"/>
                </a:solidFill>
              </a:rPr>
              <a:t>Why we need Abstract classes in Java?</a:t>
            </a:r>
          </a:p>
          <a:p>
            <a:pPr algn="l"/>
            <a:r>
              <a:rPr lang="en-US" sz="2200" dirty="0">
                <a:solidFill>
                  <a:srgbClr val="FFFFFF"/>
                </a:solidFill>
              </a:rPr>
              <a:t>Rules for Abstract classes in Java</a:t>
            </a:r>
          </a:p>
          <a:p>
            <a:pPr algn="l"/>
            <a:r>
              <a:rPr lang="en-US" sz="2200" dirty="0">
                <a:solidFill>
                  <a:srgbClr val="FFFFFF"/>
                </a:solidFill>
              </a:rPr>
              <a:t>How to use Abstract Classes in Java</a:t>
            </a:r>
          </a:p>
          <a:p>
            <a:pPr algn="l"/>
            <a:r>
              <a:rPr lang="en-US" sz="2200" dirty="0">
                <a:solidFill>
                  <a:srgbClr val="FFFFFF"/>
                </a:solidFill>
              </a:rPr>
              <a:t>Practical Examples</a:t>
            </a:r>
          </a:p>
          <a:p>
            <a:pPr algn="l"/>
            <a:r>
              <a:rPr lang="en-US" sz="2200" dirty="0">
                <a:solidFill>
                  <a:srgbClr val="FFFFFF"/>
                </a:solidFill>
              </a:rPr>
              <a:t>What is Interface in Java?</a:t>
            </a:r>
          </a:p>
          <a:p>
            <a:pPr algn="l"/>
            <a:r>
              <a:rPr lang="en-US" sz="2200" dirty="0">
                <a:solidFill>
                  <a:srgbClr val="FFFFFF"/>
                </a:solidFill>
              </a:rPr>
              <a:t>Why we need interface in Java?</a:t>
            </a:r>
          </a:p>
          <a:p>
            <a:pPr algn="l"/>
            <a:r>
              <a:rPr lang="en-US" sz="2200" dirty="0">
                <a:solidFill>
                  <a:srgbClr val="FFFFFF"/>
                </a:solidFill>
              </a:rPr>
              <a:t>Rules for interface in Java</a:t>
            </a:r>
          </a:p>
          <a:p>
            <a:pPr algn="l"/>
            <a:r>
              <a:rPr lang="en-US" sz="2200" dirty="0">
                <a:solidFill>
                  <a:srgbClr val="FFFFFF"/>
                </a:solidFill>
              </a:rPr>
              <a:t>Practical Example</a:t>
            </a:r>
          </a:p>
          <a:p>
            <a:pPr algn="l"/>
            <a:r>
              <a:rPr lang="en-US" sz="2200" dirty="0">
                <a:solidFill>
                  <a:srgbClr val="FFFFFF"/>
                </a:solidFill>
              </a:rPr>
              <a:t>Abstract Class Vs Interface</a:t>
            </a:r>
          </a:p>
          <a:p>
            <a:pPr algn="l"/>
            <a:endParaRPr lang="en-US" sz="2200" dirty="0">
              <a:solidFill>
                <a:srgbClr val="FFFFFF"/>
              </a:solidFill>
            </a:endParaRPr>
          </a:p>
          <a:p>
            <a:pPr algn="l"/>
            <a:endParaRPr lang="en-US" sz="2200" dirty="0">
              <a:solidFill>
                <a:srgbClr val="FFFFFF"/>
              </a:solidFill>
            </a:endParaRPr>
          </a:p>
          <a:p>
            <a:pPr algn="l"/>
            <a:endParaRPr lang="en-US" sz="2200" dirty="0">
              <a:solidFill>
                <a:srgbClr val="FFFFFF"/>
              </a:solidFill>
            </a:endParaRPr>
          </a:p>
        </p:txBody>
      </p:sp>
      <p:sp>
        <p:nvSpPr>
          <p:cNvPr id="5" name="Rectangle 4">
            <a:extLst>
              <a:ext uri="{FF2B5EF4-FFF2-40B4-BE49-F238E27FC236}">
                <a16:creationId xmlns:a16="http://schemas.microsoft.com/office/drawing/2014/main" id="{ABB0FD09-EBB1-8F47-8610-4ED6A46AC2E6}"/>
              </a:ext>
            </a:extLst>
          </p:cNvPr>
          <p:cNvSpPr/>
          <p:nvPr/>
        </p:nvSpPr>
        <p:spPr>
          <a:xfrm>
            <a:off x="935165" y="1665720"/>
            <a:ext cx="7008686" cy="128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45793198-7054-AD4F-B80D-7B7997BF4FAA}"/>
              </a:ext>
            </a:extLst>
          </p:cNvPr>
          <p:cNvPicPr>
            <a:picLocks noChangeAspect="1"/>
          </p:cNvPicPr>
          <p:nvPr/>
        </p:nvPicPr>
        <p:blipFill>
          <a:blip r:embed="rId2"/>
          <a:stretch>
            <a:fillRect/>
          </a:stretch>
        </p:blipFill>
        <p:spPr>
          <a:xfrm>
            <a:off x="7943851" y="1993900"/>
            <a:ext cx="2603500" cy="2870200"/>
          </a:xfrm>
          <a:prstGeom prst="rect">
            <a:avLst/>
          </a:prstGeom>
        </p:spPr>
      </p:pic>
    </p:spTree>
    <p:extLst>
      <p:ext uri="{BB962C8B-B14F-4D97-AF65-F5344CB8AC3E}">
        <p14:creationId xmlns:p14="http://schemas.microsoft.com/office/powerpoint/2010/main" val="188934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Practical Examples</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838200" y="1562100"/>
            <a:ext cx="10515600" cy="4614863"/>
          </a:xfrm>
        </p:spPr>
        <p:txBody>
          <a:bodyPr/>
          <a:lstStyle/>
          <a:p>
            <a:pPr marL="0" indent="0">
              <a:buNone/>
            </a:pPr>
            <a:r>
              <a:rPr lang="en-US" dirty="0">
                <a:solidFill>
                  <a:schemeClr val="bg1"/>
                </a:solidFill>
              </a:rPr>
              <a:t>Consider we want to start a </a:t>
            </a:r>
            <a:r>
              <a:rPr lang="en-US" dirty="0" err="1">
                <a:solidFill>
                  <a:schemeClr val="bg1"/>
                </a:solidFill>
              </a:rPr>
              <a:t>VehicleRegistration</a:t>
            </a:r>
            <a:r>
              <a:rPr lang="en-US" dirty="0">
                <a:solidFill>
                  <a:schemeClr val="bg1"/>
                </a:solidFill>
              </a:rPr>
              <a:t> service, where we verify the vehicle details, calculate the road tax and issue the vehicle number to the customer from various states like Karnataka, Odisha, </a:t>
            </a:r>
            <a:r>
              <a:rPr lang="en-US" dirty="0" err="1">
                <a:solidFill>
                  <a:schemeClr val="bg1"/>
                </a:solidFill>
              </a:rPr>
              <a:t>AndhraPradesh</a:t>
            </a:r>
            <a:r>
              <a:rPr lang="en-US" dirty="0">
                <a:solidFill>
                  <a:schemeClr val="bg1"/>
                </a:solidFill>
              </a:rPr>
              <a:t>, Delhi etc.</a:t>
            </a:r>
          </a:p>
          <a:p>
            <a:pPr marL="0" indent="0">
              <a:buNone/>
            </a:pPr>
            <a:r>
              <a:rPr lang="en-US" dirty="0">
                <a:solidFill>
                  <a:schemeClr val="bg1"/>
                </a:solidFill>
              </a:rPr>
              <a:t>For verifying the vehicle details we don’t rely on respective states it can be verified against  documents provided by the customer.</a:t>
            </a:r>
          </a:p>
          <a:p>
            <a:pPr marL="0" indent="0">
              <a:buNone/>
            </a:pPr>
            <a:r>
              <a:rPr lang="en-US" dirty="0">
                <a:solidFill>
                  <a:schemeClr val="bg1"/>
                </a:solidFill>
              </a:rPr>
              <a:t>But for calculating road tax and to issue the vehicle number we need to follow the govt rules which will be vary from state to state.</a:t>
            </a:r>
          </a:p>
          <a:p>
            <a:pPr marL="0" indent="0">
              <a:buNone/>
            </a:pPr>
            <a:endParaRPr lang="en-US" dirty="0">
              <a:solidFill>
                <a:schemeClr val="bg1"/>
              </a:solidFill>
            </a:endParaRPr>
          </a:p>
        </p:txBody>
      </p:sp>
    </p:spTree>
    <p:extLst>
      <p:ext uri="{BB962C8B-B14F-4D97-AF65-F5344CB8AC3E}">
        <p14:creationId xmlns:p14="http://schemas.microsoft.com/office/powerpoint/2010/main" val="30774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2D307E-C2A0-F444-B0D2-9A95F2BC405B}"/>
              </a:ext>
            </a:extLst>
          </p:cNvPr>
          <p:cNvSpPr/>
          <p:nvPr/>
        </p:nvSpPr>
        <p:spPr>
          <a:xfrm>
            <a:off x="172995" y="1489350"/>
            <a:ext cx="3405528" cy="8446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Some methods I know. Some methods I don’t know, and I will depend upon you to provide</a:t>
            </a:r>
          </a:p>
        </p:txBody>
      </p:sp>
      <p:pic>
        <p:nvPicPr>
          <p:cNvPr id="7" name="Picture 6" descr="A picture containing text&#10;&#10;Description automatically generated">
            <a:extLst>
              <a:ext uri="{FF2B5EF4-FFF2-40B4-BE49-F238E27FC236}">
                <a16:creationId xmlns:a16="http://schemas.microsoft.com/office/drawing/2014/main" id="{6865C06A-5479-2646-960B-D1DCFC074DA0}"/>
              </a:ext>
            </a:extLst>
          </p:cNvPr>
          <p:cNvPicPr>
            <a:picLocks noChangeAspect="1"/>
          </p:cNvPicPr>
          <p:nvPr/>
        </p:nvPicPr>
        <p:blipFill>
          <a:blip r:embed="rId2"/>
          <a:stretch>
            <a:fillRect/>
          </a:stretch>
        </p:blipFill>
        <p:spPr>
          <a:xfrm>
            <a:off x="1252839" y="3939138"/>
            <a:ext cx="1298832" cy="2120056"/>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CBB1A69C-83E9-BE4D-84F1-4AF1931971B2}"/>
              </a:ext>
            </a:extLst>
          </p:cNvPr>
          <p:cNvPicPr>
            <a:picLocks noChangeAspect="1"/>
          </p:cNvPicPr>
          <p:nvPr/>
        </p:nvPicPr>
        <p:blipFill>
          <a:blip r:embed="rId3"/>
          <a:stretch>
            <a:fillRect/>
          </a:stretch>
        </p:blipFill>
        <p:spPr>
          <a:xfrm>
            <a:off x="9348700" y="3136569"/>
            <a:ext cx="1298832" cy="2252559"/>
          </a:xfrm>
          <a:prstGeom prst="rect">
            <a:avLst/>
          </a:prstGeom>
        </p:spPr>
      </p:pic>
      <p:cxnSp>
        <p:nvCxnSpPr>
          <p:cNvPr id="15" name="Straight Arrow Connector 14">
            <a:extLst>
              <a:ext uri="{FF2B5EF4-FFF2-40B4-BE49-F238E27FC236}">
                <a16:creationId xmlns:a16="http://schemas.microsoft.com/office/drawing/2014/main" id="{BC120008-1E3F-B64E-8B21-0951A51963B5}"/>
              </a:ext>
            </a:extLst>
          </p:cNvPr>
          <p:cNvCxnSpPr>
            <a:cxnSpLocks/>
          </p:cNvCxnSpPr>
          <p:nvPr/>
        </p:nvCxnSpPr>
        <p:spPr>
          <a:xfrm flipH="1">
            <a:off x="1813572" y="2334002"/>
            <a:ext cx="1764951" cy="160513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9838D30-64E6-7845-8023-91D377C7E194}"/>
              </a:ext>
            </a:extLst>
          </p:cNvPr>
          <p:cNvCxnSpPr/>
          <p:nvPr/>
        </p:nvCxnSpPr>
        <p:spPr>
          <a:xfrm>
            <a:off x="4960463" y="2142491"/>
            <a:ext cx="4782064" cy="96178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2AA632D-443B-B08E-03BC-F1F511C4A3E1}"/>
              </a:ext>
            </a:extLst>
          </p:cNvPr>
          <p:cNvPicPr>
            <a:picLocks noChangeAspect="1"/>
          </p:cNvPicPr>
          <p:nvPr/>
        </p:nvPicPr>
        <p:blipFill>
          <a:blip r:embed="rId4"/>
          <a:stretch>
            <a:fillRect/>
          </a:stretch>
        </p:blipFill>
        <p:spPr>
          <a:xfrm>
            <a:off x="3658633" y="1207722"/>
            <a:ext cx="1301830" cy="2252560"/>
          </a:xfrm>
          <a:prstGeom prst="rect">
            <a:avLst/>
          </a:prstGeom>
        </p:spPr>
      </p:pic>
      <p:sp>
        <p:nvSpPr>
          <p:cNvPr id="16" name="Rectangle 15">
            <a:extLst>
              <a:ext uri="{FF2B5EF4-FFF2-40B4-BE49-F238E27FC236}">
                <a16:creationId xmlns:a16="http://schemas.microsoft.com/office/drawing/2014/main" id="{8B3166C0-9FC4-DF74-9A3B-992FAC5DB2CA}"/>
              </a:ext>
            </a:extLst>
          </p:cNvPr>
          <p:cNvSpPr/>
          <p:nvPr/>
        </p:nvSpPr>
        <p:spPr>
          <a:xfrm>
            <a:off x="7351495" y="1491398"/>
            <a:ext cx="3405528" cy="8446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Some methods I know. Some methods I don’t know, and I will depend upon you to provide</a:t>
            </a:r>
          </a:p>
        </p:txBody>
      </p:sp>
    </p:spTree>
    <p:extLst>
      <p:ext uri="{BB962C8B-B14F-4D97-AF65-F5344CB8AC3E}">
        <p14:creationId xmlns:p14="http://schemas.microsoft.com/office/powerpoint/2010/main" val="52256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Practical Examples</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838200" y="1562100"/>
            <a:ext cx="10515600" cy="4614863"/>
          </a:xfrm>
        </p:spPr>
        <p:txBody>
          <a:bodyPr/>
          <a:lstStyle/>
          <a:p>
            <a:pPr marL="0" indent="0">
              <a:buNone/>
            </a:pPr>
            <a:r>
              <a:rPr lang="en-US" dirty="0" err="1">
                <a:solidFill>
                  <a:schemeClr val="bg1"/>
                </a:solidFill>
              </a:rPr>
              <a:t>VehicleRegistration</a:t>
            </a:r>
            <a:r>
              <a:rPr lang="en-US" dirty="0">
                <a:solidFill>
                  <a:schemeClr val="bg1"/>
                </a:solidFill>
              </a:rPr>
              <a:t> Abstract class</a:t>
            </a:r>
          </a:p>
          <a:p>
            <a:pPr marL="0" indent="0">
              <a:buNone/>
            </a:pPr>
            <a:endParaRPr lang="en-US" dirty="0">
              <a:solidFill>
                <a:schemeClr val="bg1"/>
              </a:solidFill>
            </a:endParaRPr>
          </a:p>
          <a:p>
            <a:pPr marL="0" indent="0">
              <a:buNone/>
            </a:pPr>
            <a:endParaRPr lang="en-US" dirty="0">
              <a:solidFill>
                <a:schemeClr val="bg1"/>
              </a:solidFill>
            </a:endParaRPr>
          </a:p>
        </p:txBody>
      </p:sp>
      <p:pic>
        <p:nvPicPr>
          <p:cNvPr id="4" name="Picture 3" descr="Text&#10;&#10;Description automatically generated">
            <a:extLst>
              <a:ext uri="{FF2B5EF4-FFF2-40B4-BE49-F238E27FC236}">
                <a16:creationId xmlns:a16="http://schemas.microsoft.com/office/drawing/2014/main" id="{6D4CFB92-28E4-8448-936A-A4291F2D78EA}"/>
              </a:ext>
            </a:extLst>
          </p:cNvPr>
          <p:cNvPicPr>
            <a:picLocks noChangeAspect="1"/>
          </p:cNvPicPr>
          <p:nvPr/>
        </p:nvPicPr>
        <p:blipFill>
          <a:blip r:embed="rId2"/>
          <a:stretch>
            <a:fillRect/>
          </a:stretch>
        </p:blipFill>
        <p:spPr>
          <a:xfrm>
            <a:off x="948381" y="2051050"/>
            <a:ext cx="8420100" cy="2755900"/>
          </a:xfrm>
          <a:prstGeom prst="rect">
            <a:avLst/>
          </a:prstGeom>
        </p:spPr>
      </p:pic>
    </p:spTree>
    <p:extLst>
      <p:ext uri="{BB962C8B-B14F-4D97-AF65-F5344CB8AC3E}">
        <p14:creationId xmlns:p14="http://schemas.microsoft.com/office/powerpoint/2010/main" val="113302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xfrm>
            <a:off x="838200" y="365125"/>
            <a:ext cx="10515600" cy="1196975"/>
          </a:xfrm>
          <a:solidFill>
            <a:schemeClr val="tx1"/>
          </a:solidFill>
        </p:spPr>
        <p:txBody>
          <a:bodyPr>
            <a:normAutofit/>
          </a:bodyPr>
          <a:lstStyle/>
          <a:p>
            <a:pPr algn="r"/>
            <a:r>
              <a:rPr lang="en-US" sz="4800" dirty="0">
                <a:solidFill>
                  <a:schemeClr val="bg1"/>
                </a:solidFill>
              </a:rPr>
              <a:t>What is Java Interface</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838200" y="1562100"/>
            <a:ext cx="10515600" cy="4614863"/>
          </a:xfrm>
        </p:spPr>
        <p:txBody>
          <a:bodyPr/>
          <a:lstStyle/>
          <a:p>
            <a:pPr marL="0" indent="0">
              <a:buNone/>
            </a:pPr>
            <a:r>
              <a:rPr lang="en-US" dirty="0">
                <a:solidFill>
                  <a:schemeClr val="bg1"/>
                </a:solidFill>
              </a:rPr>
              <a:t>An interface is a shared boundary across which two or more separate components of a computer system can exchange information.</a:t>
            </a:r>
          </a:p>
          <a:p>
            <a:pPr marL="0" indent="0">
              <a:buNone/>
            </a:pPr>
            <a:r>
              <a:rPr lang="en-US" dirty="0">
                <a:solidFill>
                  <a:schemeClr val="bg1"/>
                </a:solidFill>
              </a:rPr>
              <a:t>Java interface is an abstract type that is used to specify a behavior that all classes must implement.</a:t>
            </a:r>
          </a:p>
          <a:p>
            <a:pPr marL="0" indent="0">
              <a:buNone/>
            </a:pPr>
            <a:endParaRPr lang="en-US" dirty="0">
              <a:solidFill>
                <a:schemeClr val="bg1"/>
              </a:solidFill>
            </a:endParaRPr>
          </a:p>
        </p:txBody>
      </p:sp>
    </p:spTree>
    <p:extLst>
      <p:ext uri="{BB962C8B-B14F-4D97-AF65-F5344CB8AC3E}">
        <p14:creationId xmlns:p14="http://schemas.microsoft.com/office/powerpoint/2010/main" val="202341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Why we need Java Interface</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p:txBody>
          <a:bodyPr/>
          <a:lstStyle/>
          <a:p>
            <a:pPr marL="0" indent="0">
              <a:buNone/>
            </a:pPr>
            <a:r>
              <a:rPr lang="en-US" dirty="0">
                <a:solidFill>
                  <a:schemeClr val="bg1"/>
                </a:solidFill>
              </a:rPr>
              <a:t>Interface is used in a situation,</a:t>
            </a:r>
            <a:br>
              <a:rPr lang="en-US" dirty="0">
                <a:solidFill>
                  <a:schemeClr val="bg1"/>
                </a:solidFill>
              </a:rPr>
            </a:br>
            <a:r>
              <a:rPr lang="en-US" dirty="0">
                <a:solidFill>
                  <a:schemeClr val="bg1"/>
                </a:solidFill>
              </a:rPr>
              <a:t>When you know the contract methods but don't know anything about the implementation.</a:t>
            </a:r>
          </a:p>
          <a:p>
            <a:pPr marL="0" indent="0">
              <a:buNone/>
            </a:pPr>
            <a:r>
              <a:rPr lang="en-US" dirty="0">
                <a:solidFill>
                  <a:schemeClr val="bg1"/>
                </a:solidFill>
              </a:rPr>
              <a:t>Your contract implementation can change in future.</a:t>
            </a:r>
          </a:p>
          <a:p>
            <a:pPr marL="0" indent="0">
              <a:buNone/>
            </a:pPr>
            <a:r>
              <a:rPr lang="en-US" dirty="0">
                <a:solidFill>
                  <a:schemeClr val="bg1"/>
                </a:solidFill>
              </a:rPr>
              <a:t>You want to achieve dynamic polymorphism and loose coupling that is by just changing one line of code, you should be able to switch between contract implementer.</a:t>
            </a:r>
          </a:p>
          <a:p>
            <a:pPr marL="0" indent="0">
              <a:buNone/>
            </a:pPr>
            <a:endParaRPr lang="en-US" dirty="0">
              <a:solidFill>
                <a:schemeClr val="bg1"/>
              </a:solidFill>
            </a:endParaRPr>
          </a:p>
        </p:txBody>
      </p:sp>
    </p:spTree>
    <p:extLst>
      <p:ext uri="{BB962C8B-B14F-4D97-AF65-F5344CB8AC3E}">
        <p14:creationId xmlns:p14="http://schemas.microsoft.com/office/powerpoint/2010/main" val="278596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Interface helps in polymorphism</a:t>
            </a:r>
          </a:p>
        </p:txBody>
      </p:sp>
      <p:sp>
        <p:nvSpPr>
          <p:cNvPr id="5" name="Rectangle 4">
            <a:extLst>
              <a:ext uri="{FF2B5EF4-FFF2-40B4-BE49-F238E27FC236}">
                <a16:creationId xmlns:a16="http://schemas.microsoft.com/office/drawing/2014/main" id="{E42D307E-C2A0-F444-B0D2-9A95F2BC405B}"/>
              </a:ext>
            </a:extLst>
          </p:cNvPr>
          <p:cNvSpPr/>
          <p:nvPr/>
        </p:nvSpPr>
        <p:spPr>
          <a:xfrm>
            <a:off x="492211" y="1804087"/>
            <a:ext cx="4129216" cy="98854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t>I only know the method names that I will require for my job to be done. You must provide body for those methods</a:t>
            </a:r>
          </a:p>
        </p:txBody>
      </p:sp>
      <p:sp>
        <p:nvSpPr>
          <p:cNvPr id="8" name="Rectangle 7">
            <a:extLst>
              <a:ext uri="{FF2B5EF4-FFF2-40B4-BE49-F238E27FC236}">
                <a16:creationId xmlns:a16="http://schemas.microsoft.com/office/drawing/2014/main" id="{C5FB5EFC-CDC0-924C-81FC-B14B1C48FC38}"/>
              </a:ext>
            </a:extLst>
          </p:cNvPr>
          <p:cNvSpPr/>
          <p:nvPr/>
        </p:nvSpPr>
        <p:spPr>
          <a:xfrm>
            <a:off x="7416114" y="1927655"/>
            <a:ext cx="4129216" cy="86497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t>Sure, I will provide body to all your methods but in my way</a:t>
            </a:r>
          </a:p>
        </p:txBody>
      </p:sp>
      <p:pic>
        <p:nvPicPr>
          <p:cNvPr id="9" name="Picture 8">
            <a:extLst>
              <a:ext uri="{FF2B5EF4-FFF2-40B4-BE49-F238E27FC236}">
                <a16:creationId xmlns:a16="http://schemas.microsoft.com/office/drawing/2014/main" id="{D075B16A-5653-AC45-ACBF-EFE7254FC504}"/>
              </a:ext>
            </a:extLst>
          </p:cNvPr>
          <p:cNvPicPr>
            <a:picLocks noChangeAspect="1"/>
          </p:cNvPicPr>
          <p:nvPr/>
        </p:nvPicPr>
        <p:blipFill>
          <a:blip r:embed="rId2"/>
          <a:stretch>
            <a:fillRect/>
          </a:stretch>
        </p:blipFill>
        <p:spPr>
          <a:xfrm>
            <a:off x="3569043" y="3047528"/>
            <a:ext cx="5053914" cy="3445347"/>
          </a:xfrm>
          <a:prstGeom prst="rect">
            <a:avLst/>
          </a:prstGeom>
        </p:spPr>
      </p:pic>
    </p:spTree>
    <p:extLst>
      <p:ext uri="{BB962C8B-B14F-4D97-AF65-F5344CB8AC3E}">
        <p14:creationId xmlns:p14="http://schemas.microsoft.com/office/powerpoint/2010/main" val="3260667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xfrm>
            <a:off x="838200" y="365125"/>
            <a:ext cx="10707130" cy="1325563"/>
          </a:xfrm>
          <a:solidFill>
            <a:schemeClr val="tx1"/>
          </a:solidFill>
        </p:spPr>
        <p:txBody>
          <a:bodyPr>
            <a:normAutofit/>
          </a:bodyPr>
          <a:lstStyle/>
          <a:p>
            <a:r>
              <a:rPr lang="en-US" sz="4000" dirty="0">
                <a:solidFill>
                  <a:schemeClr val="bg1"/>
                </a:solidFill>
              </a:rPr>
              <a:t>Interface helps in extensibility and loose coupling</a:t>
            </a:r>
          </a:p>
        </p:txBody>
      </p:sp>
      <p:sp>
        <p:nvSpPr>
          <p:cNvPr id="5" name="Rectangle 4">
            <a:extLst>
              <a:ext uri="{FF2B5EF4-FFF2-40B4-BE49-F238E27FC236}">
                <a16:creationId xmlns:a16="http://schemas.microsoft.com/office/drawing/2014/main" id="{E42D307E-C2A0-F444-B0D2-9A95F2BC405B}"/>
              </a:ext>
            </a:extLst>
          </p:cNvPr>
          <p:cNvSpPr/>
          <p:nvPr/>
        </p:nvSpPr>
        <p:spPr>
          <a:xfrm>
            <a:off x="1324573" y="2431853"/>
            <a:ext cx="1460157" cy="383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t>I may use you</a:t>
            </a:r>
          </a:p>
        </p:txBody>
      </p:sp>
      <p:pic>
        <p:nvPicPr>
          <p:cNvPr id="4" name="Picture 3">
            <a:extLst>
              <a:ext uri="{FF2B5EF4-FFF2-40B4-BE49-F238E27FC236}">
                <a16:creationId xmlns:a16="http://schemas.microsoft.com/office/drawing/2014/main" id="{2992F190-EDB0-FC4B-90B3-3561A5EAFBFD}"/>
              </a:ext>
            </a:extLst>
          </p:cNvPr>
          <p:cNvPicPr>
            <a:picLocks noChangeAspect="1"/>
          </p:cNvPicPr>
          <p:nvPr/>
        </p:nvPicPr>
        <p:blipFill>
          <a:blip r:embed="rId2"/>
          <a:stretch>
            <a:fillRect/>
          </a:stretch>
        </p:blipFill>
        <p:spPr>
          <a:xfrm>
            <a:off x="3667206" y="1386515"/>
            <a:ext cx="1283731" cy="1894976"/>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865C06A-5479-2646-960B-D1DCFC074DA0}"/>
              </a:ext>
            </a:extLst>
          </p:cNvPr>
          <p:cNvPicPr>
            <a:picLocks noChangeAspect="1"/>
          </p:cNvPicPr>
          <p:nvPr/>
        </p:nvPicPr>
        <p:blipFill>
          <a:blip r:embed="rId3"/>
          <a:stretch>
            <a:fillRect/>
          </a:stretch>
        </p:blipFill>
        <p:spPr>
          <a:xfrm>
            <a:off x="1252839" y="3939138"/>
            <a:ext cx="1298832" cy="2120056"/>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F462804A-18FB-D44A-9AA2-29BFF355493F}"/>
              </a:ext>
            </a:extLst>
          </p:cNvPr>
          <p:cNvPicPr>
            <a:picLocks noChangeAspect="1"/>
          </p:cNvPicPr>
          <p:nvPr/>
        </p:nvPicPr>
        <p:blipFill>
          <a:blip r:embed="rId4"/>
          <a:stretch>
            <a:fillRect/>
          </a:stretch>
        </p:blipFill>
        <p:spPr>
          <a:xfrm>
            <a:off x="6096000" y="3939138"/>
            <a:ext cx="1298832" cy="2217905"/>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CBB1A69C-83E9-BE4D-84F1-4AF1931971B2}"/>
              </a:ext>
            </a:extLst>
          </p:cNvPr>
          <p:cNvPicPr>
            <a:picLocks noChangeAspect="1"/>
          </p:cNvPicPr>
          <p:nvPr/>
        </p:nvPicPr>
        <p:blipFill>
          <a:blip r:embed="rId5"/>
          <a:stretch>
            <a:fillRect/>
          </a:stretch>
        </p:blipFill>
        <p:spPr>
          <a:xfrm>
            <a:off x="9459911" y="3281491"/>
            <a:ext cx="1298832" cy="2252559"/>
          </a:xfrm>
          <a:prstGeom prst="rect">
            <a:avLst/>
          </a:prstGeom>
        </p:spPr>
      </p:pic>
      <p:cxnSp>
        <p:nvCxnSpPr>
          <p:cNvPr id="15" name="Straight Arrow Connector 14">
            <a:extLst>
              <a:ext uri="{FF2B5EF4-FFF2-40B4-BE49-F238E27FC236}">
                <a16:creationId xmlns:a16="http://schemas.microsoft.com/office/drawing/2014/main" id="{BC120008-1E3F-B64E-8B21-0951A51963B5}"/>
              </a:ext>
            </a:extLst>
          </p:cNvPr>
          <p:cNvCxnSpPr>
            <a:cxnSpLocks/>
          </p:cNvCxnSpPr>
          <p:nvPr/>
        </p:nvCxnSpPr>
        <p:spPr>
          <a:xfrm flipH="1">
            <a:off x="1813572" y="2334002"/>
            <a:ext cx="1764951" cy="160513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4668120-81B5-584F-89CD-D59E953B455E}"/>
              </a:ext>
            </a:extLst>
          </p:cNvPr>
          <p:cNvCxnSpPr>
            <a:cxnSpLocks/>
          </p:cNvCxnSpPr>
          <p:nvPr/>
        </p:nvCxnSpPr>
        <p:spPr>
          <a:xfrm>
            <a:off x="5039620" y="2334003"/>
            <a:ext cx="1794479" cy="160513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9838D30-64E6-7845-8023-91D377C7E194}"/>
              </a:ext>
            </a:extLst>
          </p:cNvPr>
          <p:cNvCxnSpPr/>
          <p:nvPr/>
        </p:nvCxnSpPr>
        <p:spPr>
          <a:xfrm>
            <a:off x="5103341" y="2174789"/>
            <a:ext cx="4782064" cy="96178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068AA12-9D55-F145-9FBC-5294F8ADF453}"/>
              </a:ext>
            </a:extLst>
          </p:cNvPr>
          <p:cNvSpPr/>
          <p:nvPr/>
        </p:nvSpPr>
        <p:spPr>
          <a:xfrm>
            <a:off x="4744178" y="3440705"/>
            <a:ext cx="1460157" cy="383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t>I may use you</a:t>
            </a:r>
          </a:p>
        </p:txBody>
      </p:sp>
      <p:sp>
        <p:nvSpPr>
          <p:cNvPr id="21" name="Rectangle 20">
            <a:extLst>
              <a:ext uri="{FF2B5EF4-FFF2-40B4-BE49-F238E27FC236}">
                <a16:creationId xmlns:a16="http://schemas.microsoft.com/office/drawing/2014/main" id="{74F15BEA-BBFD-F64D-A52A-5858BE87704E}"/>
              </a:ext>
            </a:extLst>
          </p:cNvPr>
          <p:cNvSpPr/>
          <p:nvPr/>
        </p:nvSpPr>
        <p:spPr>
          <a:xfrm>
            <a:off x="7767177" y="2240323"/>
            <a:ext cx="1460157" cy="383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t>I may use you</a:t>
            </a:r>
          </a:p>
        </p:txBody>
      </p:sp>
    </p:spTree>
    <p:extLst>
      <p:ext uri="{BB962C8B-B14F-4D97-AF65-F5344CB8AC3E}">
        <p14:creationId xmlns:p14="http://schemas.microsoft.com/office/powerpoint/2010/main" val="3237070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Syntax to declare interface in Java</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p:txBody>
          <a:bodyPr/>
          <a:lstStyle/>
          <a:p>
            <a:pPr marL="0" indent="0">
              <a:buNone/>
            </a:pPr>
            <a:r>
              <a:rPr lang="en-US" dirty="0">
                <a:solidFill>
                  <a:schemeClr val="bg1"/>
                </a:solidFill>
              </a:rPr>
              <a:t>Syntax:</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The keyword “implement” used by a class to implement an interface.</a:t>
            </a:r>
          </a:p>
          <a:p>
            <a:pPr marL="0" indent="0">
              <a:buNone/>
            </a:pPr>
            <a:r>
              <a:rPr lang="en-US" dirty="0">
                <a:solidFill>
                  <a:schemeClr val="bg1"/>
                </a:solidFill>
              </a:rPr>
              <a:t>Class must implement all methods declared in an interface, or else it must be declared as an Abstract class.</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
        <p:nvSpPr>
          <p:cNvPr id="3" name="Rounded Rectangle 2">
            <a:extLst>
              <a:ext uri="{FF2B5EF4-FFF2-40B4-BE49-F238E27FC236}">
                <a16:creationId xmlns:a16="http://schemas.microsoft.com/office/drawing/2014/main" id="{6985A3A2-A5D8-674D-87EA-70A16B602D66}"/>
              </a:ext>
            </a:extLst>
          </p:cNvPr>
          <p:cNvSpPr/>
          <p:nvPr/>
        </p:nvSpPr>
        <p:spPr>
          <a:xfrm>
            <a:off x="1037968" y="2434281"/>
            <a:ext cx="4572000" cy="1272746"/>
          </a:xfrm>
          <a:prstGeom prst="roundRect">
            <a:avLst/>
          </a:prstGeom>
          <a:solidFill>
            <a:schemeClr val="tx1"/>
          </a:solid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interface &lt;</a:t>
            </a:r>
            <a:r>
              <a:rPr lang="en-US" sz="2000" dirty="0" err="1"/>
              <a:t>interface_name</a:t>
            </a:r>
            <a:r>
              <a:rPr lang="en-US" sz="2000" dirty="0"/>
              <a:t>&gt; {</a:t>
            </a:r>
          </a:p>
          <a:p>
            <a:r>
              <a:rPr lang="en-US" sz="2000" dirty="0"/>
              <a:t>//constant fields</a:t>
            </a:r>
          </a:p>
          <a:p>
            <a:r>
              <a:rPr lang="en-US" sz="2000" dirty="0"/>
              <a:t>// abstract methods</a:t>
            </a:r>
          </a:p>
          <a:p>
            <a:r>
              <a:rPr lang="en-US" sz="2000" dirty="0"/>
              <a:t>}</a:t>
            </a:r>
          </a:p>
        </p:txBody>
      </p:sp>
    </p:spTree>
    <p:extLst>
      <p:ext uri="{BB962C8B-B14F-4D97-AF65-F5344CB8AC3E}">
        <p14:creationId xmlns:p14="http://schemas.microsoft.com/office/powerpoint/2010/main" val="208347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Practical Example</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704335" y="1532238"/>
            <a:ext cx="10649465" cy="4644725"/>
          </a:xfrm>
        </p:spPr>
        <p:txBody>
          <a:bodyPr>
            <a:normAutofit/>
          </a:bodyPr>
          <a:lstStyle/>
          <a:p>
            <a:pPr marL="0" indent="0">
              <a:buNone/>
            </a:pPr>
            <a:r>
              <a:rPr lang="en-US" dirty="0">
                <a:solidFill>
                  <a:schemeClr val="bg1"/>
                </a:solidFill>
              </a:rPr>
              <a:t>Let's say we want to start a service like ”Zomato" or ”</a:t>
            </a:r>
            <a:r>
              <a:rPr lang="en-US" dirty="0" err="1">
                <a:solidFill>
                  <a:schemeClr val="bg1"/>
                </a:solidFill>
              </a:rPr>
              <a:t>swiggy</a:t>
            </a:r>
            <a:r>
              <a:rPr lang="en-US" dirty="0">
                <a:solidFill>
                  <a:schemeClr val="bg1"/>
                </a:solidFill>
              </a:rPr>
              <a:t>",  where we are responsible for displaying the food items from various restaurants and place an order from customer. </a:t>
            </a:r>
            <a:br>
              <a:rPr lang="en-US" dirty="0">
                <a:solidFill>
                  <a:schemeClr val="bg1"/>
                </a:solidFill>
              </a:rPr>
            </a:br>
            <a:r>
              <a:rPr lang="en-US" dirty="0">
                <a:solidFill>
                  <a:schemeClr val="bg1"/>
                </a:solidFill>
              </a:rPr>
              <a:t>Let's keep our service as simple as, </a:t>
            </a:r>
            <a:br>
              <a:rPr lang="en-US" dirty="0">
                <a:solidFill>
                  <a:schemeClr val="bg1"/>
                </a:solidFill>
              </a:rPr>
            </a:br>
            <a:r>
              <a:rPr lang="en-US" dirty="0">
                <a:solidFill>
                  <a:schemeClr val="bg1"/>
                </a:solidFill>
              </a:rPr>
              <a:t>Displaying food items available from restaurants like ”A2B", ”Punjabi </a:t>
            </a:r>
            <a:r>
              <a:rPr lang="en-US" dirty="0" err="1">
                <a:solidFill>
                  <a:schemeClr val="bg1"/>
                </a:solidFill>
              </a:rPr>
              <a:t>Dhaba</a:t>
            </a:r>
            <a:r>
              <a:rPr lang="en-US" dirty="0">
                <a:solidFill>
                  <a:schemeClr val="bg1"/>
                </a:solidFill>
              </a:rPr>
              <a:t>" and ”KFC".</a:t>
            </a:r>
          </a:p>
          <a:p>
            <a:pPr marL="0" indent="0" algn="just">
              <a:buNone/>
            </a:pPr>
            <a:r>
              <a:rPr lang="en-US" dirty="0">
                <a:solidFill>
                  <a:schemeClr val="bg1"/>
                </a:solidFill>
              </a:rPr>
              <a:t>Place and order for food to respective customer.</a:t>
            </a:r>
          </a:p>
          <a:p>
            <a:pPr marL="0" indent="0">
              <a:buNone/>
            </a:pPr>
            <a:r>
              <a:rPr lang="en-US" dirty="0">
                <a:solidFill>
                  <a:schemeClr val="bg1"/>
                </a:solidFill>
              </a:rPr>
              <a:t>Remember, In this application, we don't own any restaurant. we are just a middleman/aggregator.</a:t>
            </a:r>
            <a:br>
              <a:rPr lang="en-US" dirty="0">
                <a:solidFill>
                  <a:schemeClr val="bg1"/>
                </a:solidFill>
              </a:rPr>
            </a:br>
            <a:r>
              <a:rPr lang="en-US" dirty="0">
                <a:solidFill>
                  <a:schemeClr val="bg1"/>
                </a:solidFill>
              </a:rPr>
              <a:t>Let's see how to design it.</a:t>
            </a:r>
          </a:p>
        </p:txBody>
      </p:sp>
    </p:spTree>
    <p:extLst>
      <p:ext uri="{BB962C8B-B14F-4D97-AF65-F5344CB8AC3E}">
        <p14:creationId xmlns:p14="http://schemas.microsoft.com/office/powerpoint/2010/main" val="149631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xfrm>
            <a:off x="838200" y="543697"/>
            <a:ext cx="10515600" cy="988541"/>
          </a:xfrm>
          <a:solidFill>
            <a:schemeClr val="tx1"/>
          </a:solidFill>
        </p:spPr>
        <p:txBody>
          <a:bodyPr>
            <a:normAutofit/>
          </a:bodyPr>
          <a:lstStyle/>
          <a:p>
            <a:pPr algn="r"/>
            <a:r>
              <a:rPr lang="en-US" sz="4800" dirty="0">
                <a:solidFill>
                  <a:schemeClr val="bg1"/>
                </a:solidFill>
              </a:rPr>
              <a:t>Practical Example</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704335" y="1532238"/>
            <a:ext cx="10649465" cy="4644725"/>
          </a:xfrm>
        </p:spPr>
        <p:txBody>
          <a:bodyPr>
            <a:normAutofit/>
          </a:bodyPr>
          <a:lstStyle/>
          <a:p>
            <a:pPr marL="0" indent="0">
              <a:buNone/>
            </a:pPr>
            <a:r>
              <a:rPr lang="en-US" dirty="0" err="1">
                <a:solidFill>
                  <a:schemeClr val="bg1"/>
                </a:solidFill>
              </a:rPr>
              <a:t>FoodService</a:t>
            </a:r>
            <a:r>
              <a:rPr lang="en-US" dirty="0">
                <a:solidFill>
                  <a:schemeClr val="bg1"/>
                </a:solidFill>
              </a:rPr>
              <a:t> interface</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A2B Implementation</a:t>
            </a:r>
          </a:p>
          <a:p>
            <a:pPr marL="0" indent="0">
              <a:buNone/>
            </a:pPr>
            <a:endParaRPr lang="en-US" dirty="0">
              <a:solidFill>
                <a:schemeClr val="bg1"/>
              </a:solidFill>
            </a:endParaRPr>
          </a:p>
        </p:txBody>
      </p:sp>
      <p:pic>
        <p:nvPicPr>
          <p:cNvPr id="6" name="Picture 5" descr="Text&#10;&#10;Description automatically generated">
            <a:extLst>
              <a:ext uri="{FF2B5EF4-FFF2-40B4-BE49-F238E27FC236}">
                <a16:creationId xmlns:a16="http://schemas.microsoft.com/office/drawing/2014/main" id="{338C936E-6430-634F-9FCA-61BC2FB68C27}"/>
              </a:ext>
            </a:extLst>
          </p:cNvPr>
          <p:cNvPicPr>
            <a:picLocks noChangeAspect="1"/>
          </p:cNvPicPr>
          <p:nvPr/>
        </p:nvPicPr>
        <p:blipFill>
          <a:blip r:embed="rId2"/>
          <a:stretch>
            <a:fillRect/>
          </a:stretch>
        </p:blipFill>
        <p:spPr>
          <a:xfrm>
            <a:off x="704335" y="2080763"/>
            <a:ext cx="4965700" cy="1219200"/>
          </a:xfrm>
          <a:prstGeom prst="rect">
            <a:avLst/>
          </a:prstGeom>
        </p:spPr>
      </p:pic>
      <p:pic>
        <p:nvPicPr>
          <p:cNvPr id="9" name="Picture 8" descr="Text&#10;&#10;Description automatically generated">
            <a:extLst>
              <a:ext uri="{FF2B5EF4-FFF2-40B4-BE49-F238E27FC236}">
                <a16:creationId xmlns:a16="http://schemas.microsoft.com/office/drawing/2014/main" id="{83280990-5C06-3049-96AF-B79B9DEBF90C}"/>
              </a:ext>
            </a:extLst>
          </p:cNvPr>
          <p:cNvPicPr>
            <a:picLocks noChangeAspect="1"/>
          </p:cNvPicPr>
          <p:nvPr/>
        </p:nvPicPr>
        <p:blipFill>
          <a:blip r:embed="rId3"/>
          <a:stretch>
            <a:fillRect/>
          </a:stretch>
        </p:blipFill>
        <p:spPr>
          <a:xfrm>
            <a:off x="704335" y="3973212"/>
            <a:ext cx="8915400" cy="2705100"/>
          </a:xfrm>
          <a:prstGeom prst="rect">
            <a:avLst/>
          </a:prstGeom>
        </p:spPr>
      </p:pic>
    </p:spTree>
    <p:extLst>
      <p:ext uri="{BB962C8B-B14F-4D97-AF65-F5344CB8AC3E}">
        <p14:creationId xmlns:p14="http://schemas.microsoft.com/office/powerpoint/2010/main" val="280380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B0FD09-EBB1-8F47-8610-4ED6A46AC2E6}"/>
              </a:ext>
            </a:extLst>
          </p:cNvPr>
          <p:cNvSpPr/>
          <p:nvPr/>
        </p:nvSpPr>
        <p:spPr>
          <a:xfrm rot="5400000">
            <a:off x="3468619" y="3015780"/>
            <a:ext cx="1655762" cy="56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45793198-7054-AD4F-B80D-7B7997BF4FAA}"/>
              </a:ext>
            </a:extLst>
          </p:cNvPr>
          <p:cNvPicPr>
            <a:picLocks noChangeAspect="1"/>
          </p:cNvPicPr>
          <p:nvPr/>
        </p:nvPicPr>
        <p:blipFill>
          <a:blip r:embed="rId2"/>
          <a:stretch>
            <a:fillRect/>
          </a:stretch>
        </p:blipFill>
        <p:spPr>
          <a:xfrm>
            <a:off x="1140940" y="1609044"/>
            <a:ext cx="2603500" cy="2870200"/>
          </a:xfrm>
          <a:prstGeom prst="rect">
            <a:avLst/>
          </a:prstGeom>
        </p:spPr>
      </p:pic>
      <p:sp>
        <p:nvSpPr>
          <p:cNvPr id="9" name="Title 8">
            <a:extLst>
              <a:ext uri="{FF2B5EF4-FFF2-40B4-BE49-F238E27FC236}">
                <a16:creationId xmlns:a16="http://schemas.microsoft.com/office/drawing/2014/main" id="{18F6D29A-3FA4-7642-8D78-0E393FD5653E}"/>
              </a:ext>
            </a:extLst>
          </p:cNvPr>
          <p:cNvSpPr>
            <a:spLocks noGrp="1"/>
          </p:cNvSpPr>
          <p:nvPr>
            <p:ph type="ctrTitle"/>
          </p:nvPr>
        </p:nvSpPr>
        <p:spPr>
          <a:xfrm>
            <a:off x="4436076" y="2338921"/>
            <a:ext cx="6614984" cy="1212737"/>
          </a:xfrm>
        </p:spPr>
        <p:txBody>
          <a:bodyPr/>
          <a:lstStyle/>
          <a:p>
            <a:r>
              <a:rPr lang="en-US" b="1" dirty="0">
                <a:solidFill>
                  <a:schemeClr val="bg1"/>
                </a:solidFill>
              </a:rPr>
              <a:t>What is Abstraction</a:t>
            </a:r>
          </a:p>
        </p:txBody>
      </p:sp>
    </p:spTree>
    <p:extLst>
      <p:ext uri="{BB962C8B-B14F-4D97-AF65-F5344CB8AC3E}">
        <p14:creationId xmlns:p14="http://schemas.microsoft.com/office/powerpoint/2010/main" val="71224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xfrm>
            <a:off x="838200" y="543697"/>
            <a:ext cx="10515600" cy="988541"/>
          </a:xfrm>
          <a:solidFill>
            <a:schemeClr val="tx1"/>
          </a:solidFill>
        </p:spPr>
        <p:txBody>
          <a:bodyPr>
            <a:normAutofit/>
          </a:bodyPr>
          <a:lstStyle/>
          <a:p>
            <a:pPr algn="r"/>
            <a:r>
              <a:rPr lang="en-US" sz="4800" dirty="0">
                <a:solidFill>
                  <a:schemeClr val="bg1"/>
                </a:solidFill>
              </a:rPr>
              <a:t>Practical Example</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704335" y="1532238"/>
            <a:ext cx="10649465" cy="5146074"/>
          </a:xfrm>
        </p:spPr>
        <p:txBody>
          <a:bodyPr>
            <a:normAutofit/>
          </a:bodyPr>
          <a:lstStyle/>
          <a:p>
            <a:pPr marL="0" indent="0">
              <a:buNone/>
            </a:pPr>
            <a:r>
              <a:rPr lang="en-US" dirty="0">
                <a:solidFill>
                  <a:schemeClr val="bg1"/>
                </a:solidFill>
              </a:rPr>
              <a:t>KFC Implementation</a:t>
            </a:r>
          </a:p>
          <a:p>
            <a:pPr marL="0" indent="0">
              <a:buNone/>
            </a:pPr>
            <a:endParaRPr lang="en-US" dirty="0">
              <a:solidFill>
                <a:schemeClr val="bg1"/>
              </a:solidFill>
            </a:endParaRPr>
          </a:p>
        </p:txBody>
      </p:sp>
      <p:pic>
        <p:nvPicPr>
          <p:cNvPr id="8" name="Picture 7" descr="Text&#10;&#10;Description automatically generated">
            <a:extLst>
              <a:ext uri="{FF2B5EF4-FFF2-40B4-BE49-F238E27FC236}">
                <a16:creationId xmlns:a16="http://schemas.microsoft.com/office/drawing/2014/main" id="{36855AD0-C13E-974E-B82E-38D0E13C6B59}"/>
              </a:ext>
            </a:extLst>
          </p:cNvPr>
          <p:cNvPicPr>
            <a:picLocks noChangeAspect="1"/>
          </p:cNvPicPr>
          <p:nvPr/>
        </p:nvPicPr>
        <p:blipFill>
          <a:blip r:embed="rId2"/>
          <a:stretch>
            <a:fillRect/>
          </a:stretch>
        </p:blipFill>
        <p:spPr>
          <a:xfrm>
            <a:off x="838200" y="2325130"/>
            <a:ext cx="8280400" cy="2590800"/>
          </a:xfrm>
          <a:prstGeom prst="rect">
            <a:avLst/>
          </a:prstGeom>
        </p:spPr>
      </p:pic>
    </p:spTree>
    <p:extLst>
      <p:ext uri="{BB962C8B-B14F-4D97-AF65-F5344CB8AC3E}">
        <p14:creationId xmlns:p14="http://schemas.microsoft.com/office/powerpoint/2010/main" val="367570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Try it Yourself</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838200" y="1470454"/>
            <a:ext cx="10515600" cy="4706509"/>
          </a:xfrm>
        </p:spPr>
        <p:txBody>
          <a:bodyPr/>
          <a:lstStyle/>
          <a:p>
            <a:pPr marL="0" indent="0" algn="just">
              <a:buNone/>
            </a:pPr>
            <a:r>
              <a:rPr lang="en-US" dirty="0">
                <a:solidFill>
                  <a:schemeClr val="bg1"/>
                </a:solidFill>
              </a:rPr>
              <a:t>Let's say we have a requirement to Sort array but don't know which sorting algorithm to use because it depends on the nature of array.</a:t>
            </a:r>
            <a:br>
              <a:rPr lang="en-US" dirty="0">
                <a:solidFill>
                  <a:schemeClr val="bg1"/>
                </a:solidFill>
              </a:rPr>
            </a:br>
            <a:r>
              <a:rPr lang="en-US" dirty="0">
                <a:solidFill>
                  <a:schemeClr val="bg1"/>
                </a:solidFill>
              </a:rPr>
              <a:t>If the data set is small and nearly sorted, then Insertion sort works well.  </a:t>
            </a:r>
          </a:p>
          <a:p>
            <a:pPr marL="0" indent="0" algn="just">
              <a:buNone/>
            </a:pPr>
            <a:r>
              <a:rPr lang="en-US" dirty="0">
                <a:solidFill>
                  <a:schemeClr val="bg1"/>
                </a:solidFill>
              </a:rPr>
              <a:t>If we are working on big size array and have space constraint, then Merge sort works very well.</a:t>
            </a:r>
          </a:p>
          <a:p>
            <a:pPr marL="0" indent="0" algn="just">
              <a:buNone/>
            </a:pPr>
            <a:r>
              <a:rPr lang="en-US" dirty="0">
                <a:solidFill>
                  <a:schemeClr val="bg1"/>
                </a:solidFill>
              </a:rPr>
              <a:t>So, each sorting algorithm is fit for particular use cases.</a:t>
            </a:r>
            <a:br>
              <a:rPr lang="en-US" dirty="0">
                <a:solidFill>
                  <a:schemeClr val="bg1"/>
                </a:solidFill>
              </a:rPr>
            </a:br>
            <a:r>
              <a:rPr lang="en-US" dirty="0">
                <a:solidFill>
                  <a:schemeClr val="bg1"/>
                </a:solidFill>
              </a:rPr>
              <a:t>How to design our sorting application which helps other application to sort integer array.</a:t>
            </a:r>
          </a:p>
        </p:txBody>
      </p:sp>
    </p:spTree>
    <p:extLst>
      <p:ext uri="{BB962C8B-B14F-4D97-AF65-F5344CB8AC3E}">
        <p14:creationId xmlns:p14="http://schemas.microsoft.com/office/powerpoint/2010/main" val="365320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Extending an Interface</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p:txBody>
          <a:bodyPr/>
          <a:lstStyle/>
          <a:p>
            <a:pPr marL="0" indent="0">
              <a:buNone/>
            </a:pPr>
            <a:r>
              <a:rPr lang="en-US" dirty="0">
                <a:solidFill>
                  <a:schemeClr val="bg1"/>
                </a:solidFill>
              </a:rPr>
              <a:t>Java Interface is capable to extend any number of Interfaces but can never implement one.</a:t>
            </a:r>
          </a:p>
          <a:p>
            <a:pPr marL="0" indent="0">
              <a:buNone/>
            </a:pPr>
            <a:r>
              <a:rPr lang="en-US" dirty="0">
                <a:solidFill>
                  <a:schemeClr val="bg1"/>
                </a:solidFill>
              </a:rPr>
              <a:t>A Java class can implement any number of Interfaces.</a:t>
            </a:r>
          </a:p>
          <a:p>
            <a:pPr marL="0" indent="0">
              <a:buNone/>
            </a:pPr>
            <a:r>
              <a:rPr lang="en-US" dirty="0">
                <a:solidFill>
                  <a:schemeClr val="bg1"/>
                </a:solidFill>
              </a:rPr>
              <a:t>Java Class cannot implement Interfaces with the same method name and different return type.</a:t>
            </a:r>
          </a:p>
          <a:p>
            <a:pPr marL="0" indent="0">
              <a:buNone/>
            </a:pPr>
            <a:r>
              <a:rPr lang="en-US" dirty="0">
                <a:solidFill>
                  <a:schemeClr val="bg1"/>
                </a:solidFill>
              </a:rPr>
              <a:t>If there are two or more methods with the same method name, are existing in multiple interfaces, then implementing the method for once is enough.</a:t>
            </a:r>
          </a:p>
        </p:txBody>
      </p:sp>
    </p:spTree>
    <p:extLst>
      <p:ext uri="{BB962C8B-B14F-4D97-AF65-F5344CB8AC3E}">
        <p14:creationId xmlns:p14="http://schemas.microsoft.com/office/powerpoint/2010/main" val="1394398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Advantages </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p:txBody>
          <a:bodyPr/>
          <a:lstStyle/>
          <a:p>
            <a:pPr marL="0" indent="0">
              <a:buNone/>
            </a:pPr>
            <a:r>
              <a:rPr lang="en-US" dirty="0">
                <a:solidFill>
                  <a:schemeClr val="bg1"/>
                </a:solidFill>
              </a:rPr>
              <a:t>Java Interface supports Multiple Inheritance.</a:t>
            </a:r>
          </a:p>
          <a:p>
            <a:pPr marL="0" indent="0">
              <a:buNone/>
            </a:pPr>
            <a:r>
              <a:rPr lang="en-US" dirty="0">
                <a:solidFill>
                  <a:schemeClr val="bg1"/>
                </a:solidFill>
              </a:rPr>
              <a:t>Java Interface enables programmers to break up the complex programming approaches and simplify the dependencies between the objects.</a:t>
            </a:r>
          </a:p>
          <a:p>
            <a:pPr marL="0" indent="0">
              <a:buNone/>
            </a:pPr>
            <a:r>
              <a:rPr lang="en-US" dirty="0">
                <a:solidFill>
                  <a:schemeClr val="bg1"/>
                </a:solidFill>
              </a:rPr>
              <a:t>Java Interface makes the data members and methods in an application to be loosely coupled.</a:t>
            </a:r>
          </a:p>
        </p:txBody>
      </p:sp>
    </p:spTree>
    <p:extLst>
      <p:ext uri="{BB962C8B-B14F-4D97-AF65-F5344CB8AC3E}">
        <p14:creationId xmlns:p14="http://schemas.microsoft.com/office/powerpoint/2010/main" val="2378377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Disadvantages </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p:txBody>
          <a:bodyPr/>
          <a:lstStyle/>
          <a:p>
            <a:pPr marL="0" indent="0">
              <a:buNone/>
            </a:pPr>
            <a:r>
              <a:rPr lang="en-US" dirty="0">
                <a:solidFill>
                  <a:schemeClr val="bg1"/>
                </a:solidFill>
              </a:rPr>
              <a:t>Use of Java Interface brings down the execution speed of the application.</a:t>
            </a:r>
          </a:p>
          <a:p>
            <a:pPr marL="0" indent="0">
              <a:buNone/>
            </a:pPr>
            <a:r>
              <a:rPr lang="en-US" dirty="0">
                <a:solidFill>
                  <a:schemeClr val="bg1"/>
                </a:solidFill>
              </a:rPr>
              <a:t>Java Interfaces in the application are either used repeatedly at large extent or hardly used at all.</a:t>
            </a:r>
          </a:p>
        </p:txBody>
      </p:sp>
    </p:spTree>
    <p:extLst>
      <p:ext uri="{BB962C8B-B14F-4D97-AF65-F5344CB8AC3E}">
        <p14:creationId xmlns:p14="http://schemas.microsoft.com/office/powerpoint/2010/main" val="2222546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Abstract class v/s Interface</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6268401" y="1814513"/>
            <a:ext cx="5631482" cy="4351338"/>
          </a:xfrm>
        </p:spPr>
        <p:txBody>
          <a:bodyPr/>
          <a:lstStyle/>
          <a:p>
            <a:pPr marL="0" indent="0">
              <a:buNone/>
            </a:pPr>
            <a:r>
              <a:rPr lang="en-US" dirty="0">
                <a:solidFill>
                  <a:schemeClr val="bg1"/>
                </a:solidFill>
              </a:rPr>
              <a:t>Interface can have only abstract methods.</a:t>
            </a:r>
          </a:p>
          <a:p>
            <a:pPr marL="0" indent="0">
              <a:buNone/>
            </a:pPr>
            <a:r>
              <a:rPr lang="en-US" dirty="0">
                <a:solidFill>
                  <a:schemeClr val="bg1"/>
                </a:solidFill>
              </a:rPr>
              <a:t>Interface can have only static and final variables.</a:t>
            </a:r>
          </a:p>
          <a:p>
            <a:pPr marL="0" indent="0">
              <a:buNone/>
            </a:pPr>
            <a:r>
              <a:rPr lang="en-US" dirty="0">
                <a:solidFill>
                  <a:schemeClr val="bg1"/>
                </a:solidFill>
              </a:rPr>
              <a:t>Interface is implemented using “implements” keyword.</a:t>
            </a:r>
          </a:p>
          <a:p>
            <a:pPr marL="0" indent="0">
              <a:buNone/>
            </a:pPr>
            <a:r>
              <a:rPr lang="en-US" dirty="0">
                <a:solidFill>
                  <a:schemeClr val="bg1"/>
                </a:solidFill>
              </a:rPr>
              <a:t>Members are public by default in an interface.</a:t>
            </a:r>
          </a:p>
        </p:txBody>
      </p:sp>
      <p:sp>
        <p:nvSpPr>
          <p:cNvPr id="4" name="Content Placeholder 6">
            <a:extLst>
              <a:ext uri="{FF2B5EF4-FFF2-40B4-BE49-F238E27FC236}">
                <a16:creationId xmlns:a16="http://schemas.microsoft.com/office/drawing/2014/main" id="{6D610C28-7DE8-C349-9BD4-C65D4C38F83B}"/>
              </a:ext>
            </a:extLst>
          </p:cNvPr>
          <p:cNvSpPr txBox="1">
            <a:spLocks/>
          </p:cNvSpPr>
          <p:nvPr/>
        </p:nvSpPr>
        <p:spPr>
          <a:xfrm>
            <a:off x="292107" y="1825625"/>
            <a:ext cx="56314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Abstract class can have abstract and non-abstract methods.</a:t>
            </a:r>
          </a:p>
          <a:p>
            <a:pPr marL="0" indent="0">
              <a:buFont typeface="Arial" panose="020B0604020202020204" pitchFamily="34" charset="0"/>
              <a:buNone/>
            </a:pPr>
            <a:r>
              <a:rPr lang="en-US" dirty="0">
                <a:solidFill>
                  <a:schemeClr val="bg1"/>
                </a:solidFill>
              </a:rPr>
              <a:t>Abstract class has static, non-static, final, non-final variables</a:t>
            </a:r>
          </a:p>
          <a:p>
            <a:pPr marL="0" indent="0">
              <a:buFont typeface="Arial" panose="020B0604020202020204" pitchFamily="34" charset="0"/>
              <a:buNone/>
            </a:pPr>
            <a:r>
              <a:rPr lang="en-US" dirty="0">
                <a:solidFill>
                  <a:schemeClr val="bg1"/>
                </a:solidFill>
              </a:rPr>
              <a:t>Abstract class is implemented using “extends” keyword.</a:t>
            </a:r>
          </a:p>
          <a:p>
            <a:pPr marL="0" indent="0">
              <a:buFont typeface="Arial" panose="020B0604020202020204" pitchFamily="34" charset="0"/>
              <a:buNone/>
            </a:pPr>
            <a:r>
              <a:rPr lang="en-US" dirty="0">
                <a:solidFill>
                  <a:schemeClr val="bg1"/>
                </a:solidFill>
              </a:rPr>
              <a:t>Members can be private and protected in Abstract class</a:t>
            </a:r>
          </a:p>
        </p:txBody>
      </p:sp>
      <p:cxnSp>
        <p:nvCxnSpPr>
          <p:cNvPr id="5" name="Straight Connector 4">
            <a:extLst>
              <a:ext uri="{FF2B5EF4-FFF2-40B4-BE49-F238E27FC236}">
                <a16:creationId xmlns:a16="http://schemas.microsoft.com/office/drawing/2014/main" id="{C1A47F08-CD51-D842-BC41-BC570FF64327}"/>
              </a:ext>
            </a:extLst>
          </p:cNvPr>
          <p:cNvCxnSpPr/>
          <p:nvPr/>
        </p:nvCxnSpPr>
        <p:spPr>
          <a:xfrm>
            <a:off x="6096000" y="1825625"/>
            <a:ext cx="0" cy="421957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877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When to use Abstract class Vs Interface</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p:txBody>
          <a:bodyPr/>
          <a:lstStyle/>
          <a:p>
            <a:pPr marL="0" indent="0">
              <a:buNone/>
            </a:pPr>
            <a:r>
              <a:rPr lang="en-US" dirty="0">
                <a:solidFill>
                  <a:schemeClr val="bg1"/>
                </a:solidFill>
              </a:rPr>
              <a:t>Interface is used when you want to define a contract and you don't know anything about implementation. (here it is total abstraction as you don't know anything.)</a:t>
            </a:r>
          </a:p>
          <a:p>
            <a:pPr marL="0" indent="0">
              <a:buNone/>
            </a:pPr>
            <a:r>
              <a:rPr lang="en-US" dirty="0">
                <a:solidFill>
                  <a:schemeClr val="bg1"/>
                </a:solidFill>
              </a:rPr>
              <a:t>Abstract class is used when you know something and rely on others for what you don't know.(here it is partial abstraction as some of the things you know and some you don't know.)</a:t>
            </a:r>
          </a:p>
        </p:txBody>
      </p:sp>
    </p:spTree>
    <p:extLst>
      <p:ext uri="{BB962C8B-B14F-4D97-AF65-F5344CB8AC3E}">
        <p14:creationId xmlns:p14="http://schemas.microsoft.com/office/powerpoint/2010/main" val="2160627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13B3284B-A9E4-4AB8-A812-8EC8595E96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4957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What is Abstraction</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838199" y="1825625"/>
            <a:ext cx="10515600" cy="4167402"/>
          </a:xfrm>
        </p:spPr>
        <p:txBody>
          <a:bodyPr>
            <a:normAutofit/>
          </a:bodyPr>
          <a:lstStyle/>
          <a:p>
            <a:pPr marL="0" indent="0" algn="just">
              <a:buNone/>
            </a:pPr>
            <a:r>
              <a:rPr lang="en-US" dirty="0">
                <a:solidFill>
                  <a:schemeClr val="bg1"/>
                </a:solidFill>
              </a:rPr>
              <a:t>Abstraction is a process of hiding the implementation details and showing only the functionality to the user.</a:t>
            </a:r>
          </a:p>
          <a:p>
            <a:pPr marL="0" indent="0" algn="just">
              <a:buNone/>
            </a:pPr>
            <a:r>
              <a:rPr lang="en-US" dirty="0">
                <a:solidFill>
                  <a:schemeClr val="bg1"/>
                </a:solidFill>
              </a:rPr>
              <a:t>The process of Abstraction in Java can be achieved by</a:t>
            </a:r>
          </a:p>
          <a:p>
            <a:pPr lvl="1" algn="just">
              <a:buFont typeface="Wingdings" pitchFamily="2" charset="2"/>
              <a:buChar char="Ø"/>
            </a:pPr>
            <a:r>
              <a:rPr lang="en-US" dirty="0">
                <a:solidFill>
                  <a:schemeClr val="bg1"/>
                </a:solidFill>
              </a:rPr>
              <a:t>Abstract Class (partially abstraction)</a:t>
            </a:r>
          </a:p>
          <a:p>
            <a:pPr lvl="1" algn="just">
              <a:buFont typeface="Wingdings" pitchFamily="2" charset="2"/>
              <a:buChar char="Ø"/>
            </a:pPr>
            <a:r>
              <a:rPr lang="en-US" dirty="0">
                <a:solidFill>
                  <a:schemeClr val="bg1"/>
                </a:solidFill>
              </a:rPr>
              <a:t>Interface (fully abstraction)</a:t>
            </a:r>
          </a:p>
        </p:txBody>
      </p:sp>
    </p:spTree>
    <p:extLst>
      <p:ext uri="{BB962C8B-B14F-4D97-AF65-F5344CB8AC3E}">
        <p14:creationId xmlns:p14="http://schemas.microsoft.com/office/powerpoint/2010/main" val="169472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B0FD09-EBB1-8F47-8610-4ED6A46AC2E6}"/>
              </a:ext>
            </a:extLst>
          </p:cNvPr>
          <p:cNvSpPr/>
          <p:nvPr/>
        </p:nvSpPr>
        <p:spPr>
          <a:xfrm rot="5400000">
            <a:off x="3468619" y="3015780"/>
            <a:ext cx="1655762" cy="56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45793198-7054-AD4F-B80D-7B7997BF4FAA}"/>
              </a:ext>
            </a:extLst>
          </p:cNvPr>
          <p:cNvPicPr>
            <a:picLocks noChangeAspect="1"/>
          </p:cNvPicPr>
          <p:nvPr/>
        </p:nvPicPr>
        <p:blipFill>
          <a:blip r:embed="rId2"/>
          <a:stretch>
            <a:fillRect/>
          </a:stretch>
        </p:blipFill>
        <p:spPr>
          <a:xfrm>
            <a:off x="1140940" y="1609044"/>
            <a:ext cx="2603500" cy="2870200"/>
          </a:xfrm>
          <a:prstGeom prst="rect">
            <a:avLst/>
          </a:prstGeom>
        </p:spPr>
      </p:pic>
      <p:sp>
        <p:nvSpPr>
          <p:cNvPr id="9" name="Title 8">
            <a:extLst>
              <a:ext uri="{FF2B5EF4-FFF2-40B4-BE49-F238E27FC236}">
                <a16:creationId xmlns:a16="http://schemas.microsoft.com/office/drawing/2014/main" id="{18F6D29A-3FA4-7642-8D78-0E393FD5653E}"/>
              </a:ext>
            </a:extLst>
          </p:cNvPr>
          <p:cNvSpPr>
            <a:spLocks noGrp="1"/>
          </p:cNvSpPr>
          <p:nvPr>
            <p:ph type="ctrTitle"/>
          </p:nvPr>
        </p:nvSpPr>
        <p:spPr>
          <a:xfrm>
            <a:off x="4436076" y="2338921"/>
            <a:ext cx="6614984" cy="1212737"/>
          </a:xfrm>
        </p:spPr>
        <p:txBody>
          <a:bodyPr>
            <a:normAutofit fontScale="90000"/>
          </a:bodyPr>
          <a:lstStyle/>
          <a:p>
            <a:r>
              <a:rPr lang="en-US" b="1" dirty="0">
                <a:solidFill>
                  <a:schemeClr val="bg1"/>
                </a:solidFill>
              </a:rPr>
              <a:t>What is Abstract Class</a:t>
            </a:r>
          </a:p>
        </p:txBody>
      </p:sp>
    </p:spTree>
    <p:extLst>
      <p:ext uri="{BB962C8B-B14F-4D97-AF65-F5344CB8AC3E}">
        <p14:creationId xmlns:p14="http://schemas.microsoft.com/office/powerpoint/2010/main" val="296199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What is Abstract class</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a:xfrm>
            <a:off x="838199" y="1825625"/>
            <a:ext cx="7700319" cy="2313889"/>
          </a:xfrm>
        </p:spPr>
        <p:txBody>
          <a:bodyPr/>
          <a:lstStyle/>
          <a:p>
            <a:pPr marL="0" indent="0" algn="just">
              <a:buNone/>
            </a:pPr>
            <a:r>
              <a:rPr lang="en-US" dirty="0">
                <a:solidFill>
                  <a:schemeClr val="bg1"/>
                </a:solidFill>
              </a:rPr>
              <a:t>Abstract class in Java acts as a boundary between the implementation method and its functionality. </a:t>
            </a:r>
          </a:p>
          <a:p>
            <a:pPr marL="0" indent="0" algn="just">
              <a:buNone/>
            </a:pPr>
            <a:r>
              <a:rPr lang="en-US" dirty="0">
                <a:solidFill>
                  <a:schemeClr val="bg1"/>
                </a:solidFill>
              </a:rPr>
              <a:t>It is used to exchange the functionality between the concrete class members and the Abstract Class method.</a:t>
            </a:r>
          </a:p>
        </p:txBody>
      </p:sp>
      <p:pic>
        <p:nvPicPr>
          <p:cNvPr id="4" name="Picture 3" descr="A person in a suit holding a sword&#10;&#10;Description automatically generated with low confidence">
            <a:extLst>
              <a:ext uri="{FF2B5EF4-FFF2-40B4-BE49-F238E27FC236}">
                <a16:creationId xmlns:a16="http://schemas.microsoft.com/office/drawing/2014/main" id="{0FB4A434-67BE-E343-8113-A59AE91655C0}"/>
              </a:ext>
            </a:extLst>
          </p:cNvPr>
          <p:cNvPicPr>
            <a:picLocks noChangeAspect="1"/>
          </p:cNvPicPr>
          <p:nvPr/>
        </p:nvPicPr>
        <p:blipFill>
          <a:blip r:embed="rId2"/>
          <a:stretch>
            <a:fillRect/>
          </a:stretch>
        </p:blipFill>
        <p:spPr>
          <a:xfrm>
            <a:off x="8410489" y="1554764"/>
            <a:ext cx="3175000" cy="4351338"/>
          </a:xfrm>
          <a:prstGeom prst="rect">
            <a:avLst/>
          </a:prstGeom>
        </p:spPr>
      </p:pic>
    </p:spTree>
    <p:extLst>
      <p:ext uri="{BB962C8B-B14F-4D97-AF65-F5344CB8AC3E}">
        <p14:creationId xmlns:p14="http://schemas.microsoft.com/office/powerpoint/2010/main" val="149465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B0FD09-EBB1-8F47-8610-4ED6A46AC2E6}"/>
              </a:ext>
            </a:extLst>
          </p:cNvPr>
          <p:cNvSpPr/>
          <p:nvPr/>
        </p:nvSpPr>
        <p:spPr>
          <a:xfrm rot="5400000">
            <a:off x="3468619" y="3015780"/>
            <a:ext cx="1655762" cy="56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45793198-7054-AD4F-B80D-7B7997BF4FAA}"/>
              </a:ext>
            </a:extLst>
          </p:cNvPr>
          <p:cNvPicPr>
            <a:picLocks noChangeAspect="1"/>
          </p:cNvPicPr>
          <p:nvPr/>
        </p:nvPicPr>
        <p:blipFill>
          <a:blip r:embed="rId2"/>
          <a:stretch>
            <a:fillRect/>
          </a:stretch>
        </p:blipFill>
        <p:spPr>
          <a:xfrm>
            <a:off x="1140940" y="1609044"/>
            <a:ext cx="2603500" cy="2870200"/>
          </a:xfrm>
          <a:prstGeom prst="rect">
            <a:avLst/>
          </a:prstGeom>
        </p:spPr>
      </p:pic>
      <p:sp>
        <p:nvSpPr>
          <p:cNvPr id="9" name="Title 8">
            <a:extLst>
              <a:ext uri="{FF2B5EF4-FFF2-40B4-BE49-F238E27FC236}">
                <a16:creationId xmlns:a16="http://schemas.microsoft.com/office/drawing/2014/main" id="{18F6D29A-3FA4-7642-8D78-0E393FD5653E}"/>
              </a:ext>
            </a:extLst>
          </p:cNvPr>
          <p:cNvSpPr>
            <a:spLocks noGrp="1"/>
          </p:cNvSpPr>
          <p:nvPr>
            <p:ph type="ctrTitle"/>
          </p:nvPr>
        </p:nvSpPr>
        <p:spPr>
          <a:xfrm>
            <a:off x="4436076" y="2338921"/>
            <a:ext cx="6614984" cy="1212737"/>
          </a:xfrm>
        </p:spPr>
        <p:txBody>
          <a:bodyPr>
            <a:normAutofit fontScale="90000"/>
          </a:bodyPr>
          <a:lstStyle/>
          <a:p>
            <a:r>
              <a:rPr lang="en-US" b="1" dirty="0">
                <a:solidFill>
                  <a:schemeClr val="bg1"/>
                </a:solidFill>
              </a:rPr>
              <a:t>What is Abstract Class</a:t>
            </a:r>
          </a:p>
        </p:txBody>
      </p:sp>
    </p:spTree>
    <p:extLst>
      <p:ext uri="{BB962C8B-B14F-4D97-AF65-F5344CB8AC3E}">
        <p14:creationId xmlns:p14="http://schemas.microsoft.com/office/powerpoint/2010/main" val="289821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Rules for Abstract Classes in Java</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p:txBody>
          <a:bodyPr/>
          <a:lstStyle/>
          <a:p>
            <a:pPr marL="0" indent="0">
              <a:buNone/>
            </a:pPr>
            <a:r>
              <a:rPr lang="en-US" dirty="0">
                <a:solidFill>
                  <a:schemeClr val="bg1"/>
                </a:solidFill>
              </a:rPr>
              <a:t>It cannot be instantiated</a:t>
            </a:r>
          </a:p>
          <a:p>
            <a:pPr marL="0" indent="0">
              <a:buNone/>
            </a:pPr>
            <a:r>
              <a:rPr lang="en-US" dirty="0">
                <a:solidFill>
                  <a:schemeClr val="bg1"/>
                </a:solidFill>
              </a:rPr>
              <a:t>It can have final methods</a:t>
            </a:r>
          </a:p>
          <a:p>
            <a:pPr marL="0" indent="0">
              <a:buNone/>
            </a:pPr>
            <a:r>
              <a:rPr lang="en-US" dirty="0">
                <a:solidFill>
                  <a:schemeClr val="bg1"/>
                </a:solidFill>
              </a:rPr>
              <a:t>An Abstract class must be declared using Abstract keyword.</a:t>
            </a:r>
          </a:p>
          <a:p>
            <a:pPr marL="0" indent="0">
              <a:buNone/>
            </a:pPr>
            <a:r>
              <a:rPr lang="en-US" dirty="0">
                <a:solidFill>
                  <a:schemeClr val="bg1"/>
                </a:solidFill>
              </a:rPr>
              <a:t>It can have abstract and non-abstract methods</a:t>
            </a:r>
          </a:p>
          <a:p>
            <a:pPr marL="0" indent="0">
              <a:buNone/>
            </a:pPr>
            <a:r>
              <a:rPr lang="en-US" dirty="0">
                <a:solidFill>
                  <a:schemeClr val="bg1"/>
                </a:solidFill>
              </a:rPr>
              <a:t>It can have constructors and static methods</a:t>
            </a:r>
          </a:p>
        </p:txBody>
      </p:sp>
    </p:spTree>
    <p:extLst>
      <p:ext uri="{BB962C8B-B14F-4D97-AF65-F5344CB8AC3E}">
        <p14:creationId xmlns:p14="http://schemas.microsoft.com/office/powerpoint/2010/main" val="3785740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Why we need Abstract Class</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p:txBody>
          <a:bodyPr/>
          <a:lstStyle/>
          <a:p>
            <a:pPr marL="0" indent="0">
              <a:buNone/>
            </a:pPr>
            <a:r>
              <a:rPr lang="en-US" dirty="0">
                <a:solidFill>
                  <a:schemeClr val="bg1"/>
                </a:solidFill>
              </a:rPr>
              <a:t>Abstract class is used to provide common method implementation to all the subclasses or to provide default implementation.</a:t>
            </a:r>
          </a:p>
          <a:p>
            <a:pPr marL="0" indent="0">
              <a:buNone/>
            </a:pPr>
            <a:r>
              <a:rPr lang="en-US" dirty="0">
                <a:solidFill>
                  <a:schemeClr val="bg1"/>
                </a:solidFill>
              </a:rPr>
              <a:t>It provides flexibility to the software for any future modification</a:t>
            </a:r>
          </a:p>
          <a:p>
            <a:pPr marL="0" indent="0">
              <a:buNone/>
            </a:pPr>
            <a:r>
              <a:rPr lang="en-US" dirty="0">
                <a:solidFill>
                  <a:schemeClr val="bg1"/>
                </a:solidFill>
              </a:rPr>
              <a:t>It  provides the Default Functionality of the defined method for all the Sub-Classes</a:t>
            </a:r>
          </a:p>
          <a:p>
            <a:pPr marL="0" indent="0">
              <a:buNone/>
            </a:pPr>
            <a:r>
              <a:rPr lang="en-US" dirty="0">
                <a:solidFill>
                  <a:schemeClr val="bg1"/>
                </a:solidFill>
              </a:rPr>
              <a:t>Abstract classes provide a Template for future specific classes</a:t>
            </a:r>
          </a:p>
          <a:p>
            <a:pPr marL="0" indent="0">
              <a:buNone/>
            </a:pPr>
            <a:r>
              <a:rPr lang="en-US" dirty="0">
                <a:solidFill>
                  <a:schemeClr val="bg1"/>
                </a:solidFill>
              </a:rPr>
              <a:t>The abstract class allows Code Re-usability</a:t>
            </a:r>
          </a:p>
          <a:p>
            <a:pPr marL="0" indent="0">
              <a:buNone/>
            </a:pPr>
            <a:endParaRPr lang="en-US" dirty="0">
              <a:solidFill>
                <a:schemeClr val="bg1"/>
              </a:solidFill>
            </a:endParaRPr>
          </a:p>
        </p:txBody>
      </p:sp>
    </p:spTree>
    <p:extLst>
      <p:ext uri="{BB962C8B-B14F-4D97-AF65-F5344CB8AC3E}">
        <p14:creationId xmlns:p14="http://schemas.microsoft.com/office/powerpoint/2010/main" val="217792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59A4-2956-6F49-AB59-38D6ECE2624D}"/>
              </a:ext>
            </a:extLst>
          </p:cNvPr>
          <p:cNvSpPr>
            <a:spLocks noGrp="1"/>
          </p:cNvSpPr>
          <p:nvPr>
            <p:ph type="title"/>
          </p:nvPr>
        </p:nvSpPr>
        <p:spPr>
          <a:solidFill>
            <a:schemeClr val="tx1"/>
          </a:solidFill>
        </p:spPr>
        <p:txBody>
          <a:bodyPr>
            <a:normAutofit/>
          </a:bodyPr>
          <a:lstStyle/>
          <a:p>
            <a:pPr algn="r"/>
            <a:r>
              <a:rPr lang="en-US" sz="4800" dirty="0">
                <a:solidFill>
                  <a:schemeClr val="bg1"/>
                </a:solidFill>
              </a:rPr>
              <a:t>Syntax</a:t>
            </a:r>
          </a:p>
        </p:txBody>
      </p:sp>
      <p:sp>
        <p:nvSpPr>
          <p:cNvPr id="7" name="Content Placeholder 6">
            <a:extLst>
              <a:ext uri="{FF2B5EF4-FFF2-40B4-BE49-F238E27FC236}">
                <a16:creationId xmlns:a16="http://schemas.microsoft.com/office/drawing/2014/main" id="{D8AAE848-005A-514A-8E2D-77989F36B80E}"/>
              </a:ext>
            </a:extLst>
          </p:cNvPr>
          <p:cNvSpPr>
            <a:spLocks noGrp="1"/>
          </p:cNvSpPr>
          <p:nvPr>
            <p:ph idx="1"/>
          </p:nvPr>
        </p:nvSpPr>
        <p:spPr/>
        <p:txBody>
          <a:bodyPr/>
          <a:lstStyle/>
          <a:p>
            <a:pPr marL="0" indent="0">
              <a:buNone/>
            </a:pPr>
            <a:r>
              <a:rPr lang="en-US" dirty="0">
                <a:solidFill>
                  <a:schemeClr val="bg1"/>
                </a:solidFill>
              </a:rPr>
              <a:t>Abstract Class:</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Abstract Method:</a:t>
            </a:r>
          </a:p>
          <a:p>
            <a:pPr marL="0" indent="0">
              <a:buNone/>
            </a:pPr>
            <a:endParaRPr lang="en-US" dirty="0">
              <a:solidFill>
                <a:schemeClr val="bg1"/>
              </a:solidFill>
            </a:endParaRPr>
          </a:p>
        </p:txBody>
      </p:sp>
      <p:pic>
        <p:nvPicPr>
          <p:cNvPr id="4" name="Picture 3" descr="A skeleton sitting at a desk with a computer&#10;&#10;Description automatically generated with low confidence">
            <a:extLst>
              <a:ext uri="{FF2B5EF4-FFF2-40B4-BE49-F238E27FC236}">
                <a16:creationId xmlns:a16="http://schemas.microsoft.com/office/drawing/2014/main" id="{9D67FC79-B6E8-0040-B7AA-07AAA6B37B28}"/>
              </a:ext>
            </a:extLst>
          </p:cNvPr>
          <p:cNvPicPr>
            <a:picLocks noChangeAspect="1"/>
          </p:cNvPicPr>
          <p:nvPr/>
        </p:nvPicPr>
        <p:blipFill>
          <a:blip r:embed="rId2"/>
          <a:stretch>
            <a:fillRect/>
          </a:stretch>
        </p:blipFill>
        <p:spPr>
          <a:xfrm>
            <a:off x="8128000" y="1666558"/>
            <a:ext cx="3086100" cy="4126230"/>
          </a:xfrm>
          <a:prstGeom prst="rect">
            <a:avLst/>
          </a:prstGeom>
        </p:spPr>
      </p:pic>
      <p:sp>
        <p:nvSpPr>
          <p:cNvPr id="3" name="Rounded Rectangle 2">
            <a:extLst>
              <a:ext uri="{FF2B5EF4-FFF2-40B4-BE49-F238E27FC236}">
                <a16:creationId xmlns:a16="http://schemas.microsoft.com/office/drawing/2014/main" id="{F6F0E1B4-B290-8142-B49C-CB4361EA88BC}"/>
              </a:ext>
            </a:extLst>
          </p:cNvPr>
          <p:cNvSpPr/>
          <p:nvPr/>
        </p:nvSpPr>
        <p:spPr>
          <a:xfrm>
            <a:off x="1262105" y="2409567"/>
            <a:ext cx="4374291" cy="630195"/>
          </a:xfrm>
          <a:prstGeom prst="roundRect">
            <a:avLst/>
          </a:prstGeom>
          <a:solidFill>
            <a:schemeClr val="tx1"/>
          </a:solid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abstract class </a:t>
            </a:r>
            <a:r>
              <a:rPr lang="en-US" sz="2000" dirty="0" err="1"/>
              <a:t>class_name</a:t>
            </a:r>
            <a:r>
              <a:rPr lang="en-US" sz="2000" dirty="0"/>
              <a:t> { }</a:t>
            </a:r>
          </a:p>
        </p:txBody>
      </p:sp>
      <p:sp>
        <p:nvSpPr>
          <p:cNvPr id="8" name="Rounded Rectangle 7">
            <a:extLst>
              <a:ext uri="{FF2B5EF4-FFF2-40B4-BE49-F238E27FC236}">
                <a16:creationId xmlns:a16="http://schemas.microsoft.com/office/drawing/2014/main" id="{71627DB1-DD25-414B-B833-27165A4D25A8}"/>
              </a:ext>
            </a:extLst>
          </p:cNvPr>
          <p:cNvSpPr/>
          <p:nvPr/>
        </p:nvSpPr>
        <p:spPr>
          <a:xfrm>
            <a:off x="1262105" y="3978167"/>
            <a:ext cx="4374291" cy="630195"/>
          </a:xfrm>
          <a:prstGeom prst="roundRect">
            <a:avLst/>
          </a:prstGeom>
          <a:solidFill>
            <a:schemeClr val="tx1"/>
          </a:solid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abstract method ( );</a:t>
            </a:r>
          </a:p>
        </p:txBody>
      </p:sp>
    </p:spTree>
    <p:extLst>
      <p:ext uri="{BB962C8B-B14F-4D97-AF65-F5344CB8AC3E}">
        <p14:creationId xmlns:p14="http://schemas.microsoft.com/office/powerpoint/2010/main" val="3045830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{A119E90B-A99C-AE4A-9BE9-A16DB7B1B26E}tf16401378</Template>
  <TotalTime>983</TotalTime>
  <Words>1133</Words>
  <Application>Microsoft Macintosh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Agenda </vt:lpstr>
      <vt:lpstr>What is Abstraction</vt:lpstr>
      <vt:lpstr>What is Abstraction</vt:lpstr>
      <vt:lpstr>What is Abstract Class</vt:lpstr>
      <vt:lpstr>What is Abstract class</vt:lpstr>
      <vt:lpstr>What is Abstract Class</vt:lpstr>
      <vt:lpstr>Rules for Abstract Classes in Java</vt:lpstr>
      <vt:lpstr>Why we need Abstract Class</vt:lpstr>
      <vt:lpstr>Syntax</vt:lpstr>
      <vt:lpstr>Practical Examples</vt:lpstr>
      <vt:lpstr>PowerPoint Presentation</vt:lpstr>
      <vt:lpstr>Practical Examples</vt:lpstr>
      <vt:lpstr>What is Java Interface</vt:lpstr>
      <vt:lpstr>Why we need Java Interface</vt:lpstr>
      <vt:lpstr>Interface helps in polymorphism</vt:lpstr>
      <vt:lpstr>Interface helps in extensibility and loose coupling</vt:lpstr>
      <vt:lpstr>Syntax to declare interface in Java</vt:lpstr>
      <vt:lpstr>Practical Example</vt:lpstr>
      <vt:lpstr>Practical Example</vt:lpstr>
      <vt:lpstr>Practical Example</vt:lpstr>
      <vt:lpstr>Try it Yourself</vt:lpstr>
      <vt:lpstr>Extending an Interface</vt:lpstr>
      <vt:lpstr>Advantages </vt:lpstr>
      <vt:lpstr>Disadvantages </vt:lpstr>
      <vt:lpstr>Abstract class v/s Interface</vt:lpstr>
      <vt:lpstr>When to use Abstract class Vs Interface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c:title>
  <dc:creator>Sree Kalyan Devaki</dc:creator>
  <cp:lastModifiedBy>Sree Kalyan Devaki</cp:lastModifiedBy>
  <cp:revision>28</cp:revision>
  <dcterms:created xsi:type="dcterms:W3CDTF">2022-02-18T07:20:58Z</dcterms:created>
  <dcterms:modified xsi:type="dcterms:W3CDTF">2022-04-14T14:18:39Z</dcterms:modified>
</cp:coreProperties>
</file>