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58" r:id="rId3"/>
    <p:sldId id="259" r:id="rId4"/>
    <p:sldId id="260" r:id="rId5"/>
    <p:sldId id="261" r:id="rId6"/>
    <p:sldId id="263" r:id="rId7"/>
    <p:sldId id="312" r:id="rId8"/>
    <p:sldId id="306" r:id="rId9"/>
    <p:sldId id="307" r:id="rId10"/>
    <p:sldId id="323" r:id="rId11"/>
    <p:sldId id="324" r:id="rId12"/>
    <p:sldId id="322" r:id="rId13"/>
    <p:sldId id="308" r:id="rId14"/>
    <p:sldId id="310" r:id="rId15"/>
    <p:sldId id="311" r:id="rId16"/>
    <p:sldId id="314" r:id="rId17"/>
    <p:sldId id="315" r:id="rId18"/>
    <p:sldId id="316" r:id="rId19"/>
    <p:sldId id="262" r:id="rId20"/>
    <p:sldId id="318" r:id="rId21"/>
    <p:sldId id="319" r:id="rId22"/>
    <p:sldId id="325" r:id="rId23"/>
    <p:sldId id="321" r:id="rId24"/>
    <p:sldId id="264" r:id="rId25"/>
    <p:sldId id="287" r:id="rId26"/>
  </p:sldIdLst>
  <p:sldSz cx="9144000" cy="5143500" type="screen16x9"/>
  <p:notesSz cx="6858000" cy="9144000"/>
  <p:embeddedFontLst>
    <p:embeddedFont>
      <p:font typeface="Bebas Neue" panose="020B0606020202050201" pitchFamily="34" charset="0"/>
      <p:regular r:id="rId28"/>
    </p:embeddedFont>
    <p:embeddedFont>
      <p:font typeface="Inter"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22D846-820E-4907-8092-28F6A4E61D8B}">
  <a:tblStyle styleId="{BA22D846-820E-4907-8092-28F6A4E61D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37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094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38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nk</a:t>
            </a:r>
            <a:endParaRPr dirty="0"/>
          </a:p>
        </p:txBody>
      </p:sp>
    </p:spTree>
    <p:extLst>
      <p:ext uri="{BB962C8B-B14F-4D97-AF65-F5344CB8AC3E}">
        <p14:creationId xmlns:p14="http://schemas.microsoft.com/office/powerpoint/2010/main" val="85571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nk</a:t>
            </a:r>
            <a:endParaRPr dirty="0"/>
          </a:p>
        </p:txBody>
      </p:sp>
    </p:spTree>
    <p:extLst>
      <p:ext uri="{BB962C8B-B14F-4D97-AF65-F5344CB8AC3E}">
        <p14:creationId xmlns:p14="http://schemas.microsoft.com/office/powerpoint/2010/main" val="785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85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634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1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634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4b392d219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b392d219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068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13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695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d7545c8ea_3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d7545c8ea_3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78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39928c640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39928c640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24d7545c8ea_3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4d7545c8ea_3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b392d219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b392d219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39928c640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e39928c64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e39928c640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e39928c640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e39928c640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e39928c640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NK</a:t>
            </a:r>
            <a:endParaRPr dirty="0"/>
          </a:p>
        </p:txBody>
      </p:sp>
    </p:spTree>
    <p:extLst>
      <p:ext uri="{BB962C8B-B14F-4D97-AF65-F5344CB8AC3E}">
        <p14:creationId xmlns:p14="http://schemas.microsoft.com/office/powerpoint/2010/main" val="308991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b392d219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b392d219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76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39928c6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39928c6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78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68900" y="0"/>
            <a:ext cx="5475300" cy="51435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320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156197" y="1463750"/>
            <a:ext cx="4272600" cy="1380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Inter"/>
                <a:ea typeface="Inter"/>
                <a:cs typeface="Inter"/>
                <a:sym typeface="Int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156177" y="3270275"/>
            <a:ext cx="4272600" cy="409500"/>
          </a:xfrm>
          <a:prstGeom prst="rect">
            <a:avLst/>
          </a:prstGeom>
          <a:solidFill>
            <a:schemeClr val="lt1"/>
          </a:solidFill>
          <a:effectLst>
            <a:outerShdw blurRad="428625" dist="19050" dir="5400000" algn="bl" rotWithShape="0">
              <a:schemeClr val="dk1">
                <a:alpha val="16000"/>
              </a:schemeClr>
            </a:outerShdw>
          </a:effectLst>
        </p:spPr>
        <p:txBody>
          <a:bodyPr spcFirstLastPara="1" wrap="square" lIns="91425" tIns="91425" rIns="91425" bIns="91425" anchor="t" anchorCtr="0">
            <a:noAutofit/>
          </a:bodyPr>
          <a:lstStyle>
            <a:lvl1pPr lvl="0">
              <a:lnSpc>
                <a:spcPct val="115000"/>
              </a:lnSpc>
              <a:spcBef>
                <a:spcPts val="0"/>
              </a:spcBef>
              <a:spcAft>
                <a:spcPts val="0"/>
              </a:spcAft>
              <a:buSzPts val="1400"/>
              <a:buNone/>
              <a:defRPr>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a:spLocks noGrp="1"/>
          </p:cNvSpPr>
          <p:nvPr>
            <p:ph type="pic" idx="2"/>
          </p:nvPr>
        </p:nvSpPr>
        <p:spPr>
          <a:xfrm>
            <a:off x="0" y="376125"/>
            <a:ext cx="2764500" cy="4391100"/>
          </a:xfrm>
          <a:prstGeom prst="rect">
            <a:avLst/>
          </a:prstGeom>
          <a:noFill/>
          <a:ln>
            <a:noFill/>
          </a:ln>
        </p:spPr>
      </p:sp>
      <p:sp>
        <p:nvSpPr>
          <p:cNvPr id="14" name="Google Shape;14;p2"/>
          <p:cNvSpPr/>
          <p:nvPr/>
        </p:nvSpPr>
        <p:spPr>
          <a:xfrm>
            <a:off x="8705400" y="3270282"/>
            <a:ext cx="438600" cy="187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20"/>
          <p:cNvSpPr txBox="1">
            <a:spLocks noGrp="1"/>
          </p:cNvSpPr>
          <p:nvPr>
            <p:ph type="subTitle" idx="1"/>
          </p:nvPr>
        </p:nvSpPr>
        <p:spPr>
          <a:xfrm>
            <a:off x="1969838" y="14228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400" b="1">
                <a:solidFill>
                  <a:schemeClr val="dk1"/>
                </a:solidFill>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28" name="Google Shape;128;p20"/>
          <p:cNvSpPr txBox="1">
            <a:spLocks noGrp="1"/>
          </p:cNvSpPr>
          <p:nvPr>
            <p:ph type="subTitle" idx="2"/>
          </p:nvPr>
        </p:nvSpPr>
        <p:spPr>
          <a:xfrm>
            <a:off x="1969850" y="1873627"/>
            <a:ext cx="2336400" cy="64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subTitle" idx="3"/>
          </p:nvPr>
        </p:nvSpPr>
        <p:spPr>
          <a:xfrm>
            <a:off x="5743113" y="14228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400" b="1">
                <a:solidFill>
                  <a:schemeClr val="dk1"/>
                </a:solidFill>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30" name="Google Shape;130;p20"/>
          <p:cNvSpPr txBox="1">
            <a:spLocks noGrp="1"/>
          </p:cNvSpPr>
          <p:nvPr>
            <p:ph type="subTitle" idx="4"/>
          </p:nvPr>
        </p:nvSpPr>
        <p:spPr>
          <a:xfrm>
            <a:off x="5743125" y="1873627"/>
            <a:ext cx="2336400" cy="64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subTitle" idx="5"/>
          </p:nvPr>
        </p:nvSpPr>
        <p:spPr>
          <a:xfrm>
            <a:off x="1969838" y="32138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400" b="1">
                <a:solidFill>
                  <a:schemeClr val="dk1"/>
                </a:solidFill>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32" name="Google Shape;132;p20"/>
          <p:cNvSpPr txBox="1">
            <a:spLocks noGrp="1"/>
          </p:cNvSpPr>
          <p:nvPr>
            <p:ph type="subTitle" idx="6"/>
          </p:nvPr>
        </p:nvSpPr>
        <p:spPr>
          <a:xfrm>
            <a:off x="1969850" y="3664577"/>
            <a:ext cx="2336400" cy="64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subTitle" idx="7"/>
          </p:nvPr>
        </p:nvSpPr>
        <p:spPr>
          <a:xfrm>
            <a:off x="5743113" y="32138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400" b="1">
                <a:solidFill>
                  <a:schemeClr val="dk1"/>
                </a:solidFill>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34" name="Google Shape;134;p20"/>
          <p:cNvSpPr txBox="1">
            <a:spLocks noGrp="1"/>
          </p:cNvSpPr>
          <p:nvPr>
            <p:ph type="subTitle" idx="8"/>
          </p:nvPr>
        </p:nvSpPr>
        <p:spPr>
          <a:xfrm>
            <a:off x="5743125" y="3664577"/>
            <a:ext cx="2336400" cy="64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20"/>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8705400" y="7"/>
            <a:ext cx="438600" cy="190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
        <p:nvSpPr>
          <p:cNvPr id="182" name="Google Shape;182;p27"/>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8705400" y="7"/>
            <a:ext cx="438600" cy="190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4"/>
        <p:cNvGrpSpPr/>
        <p:nvPr/>
      </p:nvGrpSpPr>
      <p:grpSpPr>
        <a:xfrm>
          <a:off x="0" y="0"/>
          <a:ext cx="0" cy="0"/>
          <a:chOff x="0" y="0"/>
          <a:chExt cx="0" cy="0"/>
        </a:xfrm>
      </p:grpSpPr>
      <p:sp>
        <p:nvSpPr>
          <p:cNvPr id="185" name="Google Shape;185;p28"/>
          <p:cNvSpPr/>
          <p:nvPr/>
        </p:nvSpPr>
        <p:spPr>
          <a:xfrm>
            <a:off x="825225" y="1185675"/>
            <a:ext cx="8318700" cy="39579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8705400" y="1185682"/>
            <a:ext cx="438600" cy="187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0"/>
            <a:ext cx="5475300" cy="41379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5100" y="2086600"/>
            <a:ext cx="4360200" cy="7317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15225" y="1023950"/>
            <a:ext cx="4360200" cy="8418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715100" y="2818300"/>
            <a:ext cx="4360200" cy="34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a:off x="5727775" y="0"/>
            <a:ext cx="3416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a:spLocks noGrp="1"/>
          </p:cNvSpPr>
          <p:nvPr>
            <p:ph type="pic" idx="3"/>
          </p:nvPr>
        </p:nvSpPr>
        <p:spPr>
          <a:xfrm>
            <a:off x="6194025" y="376125"/>
            <a:ext cx="2949900" cy="43911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1149300"/>
            <a:ext cx="9144000" cy="39942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7" name="Google Shape;27;p4"/>
          <p:cNvSpPr/>
          <p:nvPr/>
        </p:nvSpPr>
        <p:spPr>
          <a:xfrm>
            <a:off x="8705400" y="3240607"/>
            <a:ext cx="438600" cy="190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825225" y="1185675"/>
            <a:ext cx="8318700" cy="39579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ubTitle" idx="1"/>
          </p:nvPr>
        </p:nvSpPr>
        <p:spPr>
          <a:xfrm>
            <a:off x="1290763" y="2028050"/>
            <a:ext cx="3055800" cy="216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4797438" y="2028050"/>
            <a:ext cx="3055800" cy="216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5"/>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8705400" y="1185682"/>
            <a:ext cx="438600" cy="187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5"/>
        <p:cNvGrpSpPr/>
        <p:nvPr/>
      </p:nvGrpSpPr>
      <p:grpSpPr>
        <a:xfrm>
          <a:off x="0" y="0"/>
          <a:ext cx="0" cy="0"/>
          <a:chOff x="0" y="0"/>
          <a:chExt cx="0" cy="0"/>
        </a:xfrm>
      </p:grpSpPr>
      <p:sp>
        <p:nvSpPr>
          <p:cNvPr id="66" name="Google Shape;66;p13"/>
          <p:cNvSpPr txBox="1">
            <a:spLocks noGrp="1"/>
          </p:cNvSpPr>
          <p:nvPr>
            <p:ph type="title" hasCustomPrompt="1"/>
          </p:nvPr>
        </p:nvSpPr>
        <p:spPr>
          <a:xfrm>
            <a:off x="4894160" y="3084790"/>
            <a:ext cx="3520500" cy="593400"/>
          </a:xfrm>
          <a:prstGeom prst="rect">
            <a:avLst/>
          </a:prstGeom>
          <a:solidFill>
            <a:schemeClr val="lt1"/>
          </a:solidFill>
          <a:effectLst>
            <a:outerShdw blurRad="242888" dist="19050" dir="5400000" algn="bl" rotWithShape="0">
              <a:schemeClr val="dk1">
                <a:alpha val="17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
          </p:nvPr>
        </p:nvSpPr>
        <p:spPr>
          <a:xfrm>
            <a:off x="4894150" y="4035800"/>
            <a:ext cx="35205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3"/>
          </p:nvPr>
        </p:nvSpPr>
        <p:spPr>
          <a:xfrm>
            <a:off x="4886776" y="3678189"/>
            <a:ext cx="35205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title" idx="4" hasCustomPrompt="1"/>
          </p:nvPr>
        </p:nvSpPr>
        <p:spPr>
          <a:xfrm>
            <a:off x="732985" y="3084790"/>
            <a:ext cx="3509400" cy="593400"/>
          </a:xfrm>
          <a:prstGeom prst="rect">
            <a:avLst/>
          </a:prstGeom>
          <a:solidFill>
            <a:schemeClr val="lt1"/>
          </a:solidFill>
          <a:effectLst>
            <a:outerShdw blurRad="242888" dist="19050" dir="5400000" algn="bl" rotWithShape="0">
              <a:schemeClr val="dk1">
                <a:alpha val="17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5"/>
          </p:nvPr>
        </p:nvSpPr>
        <p:spPr>
          <a:xfrm>
            <a:off x="732975" y="4035800"/>
            <a:ext cx="35094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6"/>
          </p:nvPr>
        </p:nvSpPr>
        <p:spPr>
          <a:xfrm>
            <a:off x="725625" y="3678189"/>
            <a:ext cx="35094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title" idx="7" hasCustomPrompt="1"/>
          </p:nvPr>
        </p:nvSpPr>
        <p:spPr>
          <a:xfrm>
            <a:off x="4897865" y="1289400"/>
            <a:ext cx="3520500" cy="593400"/>
          </a:xfrm>
          <a:prstGeom prst="rect">
            <a:avLst/>
          </a:prstGeom>
          <a:solidFill>
            <a:schemeClr val="lt1"/>
          </a:solidFill>
          <a:effectLst>
            <a:outerShdw blurRad="242888" dist="19050" dir="5400000" algn="bl" rotWithShape="0">
              <a:schemeClr val="dk1">
                <a:alpha val="17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8"/>
          </p:nvPr>
        </p:nvSpPr>
        <p:spPr>
          <a:xfrm>
            <a:off x="4897869" y="2240398"/>
            <a:ext cx="35205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9"/>
          </p:nvPr>
        </p:nvSpPr>
        <p:spPr>
          <a:xfrm>
            <a:off x="4890481" y="1882799"/>
            <a:ext cx="35205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3"/>
          <p:cNvSpPr txBox="1">
            <a:spLocks noGrp="1"/>
          </p:cNvSpPr>
          <p:nvPr>
            <p:ph type="title" idx="13" hasCustomPrompt="1"/>
          </p:nvPr>
        </p:nvSpPr>
        <p:spPr>
          <a:xfrm>
            <a:off x="736678" y="1289400"/>
            <a:ext cx="3509400" cy="593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14"/>
          </p:nvPr>
        </p:nvSpPr>
        <p:spPr>
          <a:xfrm>
            <a:off x="736675" y="2240398"/>
            <a:ext cx="35094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subTitle" idx="15"/>
          </p:nvPr>
        </p:nvSpPr>
        <p:spPr>
          <a:xfrm>
            <a:off x="729318" y="1882799"/>
            <a:ext cx="35094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9" name="Google Shape;79;p13"/>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8705400" y="7"/>
            <a:ext cx="438600" cy="190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754075" y="3461950"/>
            <a:ext cx="4674900" cy="6675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3" name="Google Shape;83;p14"/>
          <p:cNvSpPr txBox="1">
            <a:spLocks noGrp="1"/>
          </p:cNvSpPr>
          <p:nvPr>
            <p:ph type="subTitle" idx="1"/>
          </p:nvPr>
        </p:nvSpPr>
        <p:spPr>
          <a:xfrm>
            <a:off x="3754075" y="1014050"/>
            <a:ext cx="4674900" cy="1979100"/>
          </a:xfrm>
          <a:prstGeom prst="rect">
            <a:avLst/>
          </a:prstGeom>
          <a:solidFill>
            <a:schemeClr val="lt1"/>
          </a:solidFill>
          <a:effectLst>
            <a:outerShdw blurRad="942975" dist="19050" dir="5400000" algn="bl" rotWithShape="0">
              <a:schemeClr val="dk1">
                <a:alpha val="11000"/>
              </a:schemeClr>
            </a:outerShdw>
          </a:effectLst>
        </p:spPr>
        <p:txBody>
          <a:bodyPr spcFirstLastPara="1" wrap="square" lIns="91425" tIns="91425" rIns="91425" bIns="91425" anchor="b" anchorCtr="0">
            <a:noAutofit/>
          </a:bodyPr>
          <a:lstStyle>
            <a:lvl1pPr lvl="0" rtl="0">
              <a:lnSpc>
                <a:spcPct val="115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4" name="Google Shape;84;p14"/>
          <p:cNvSpPr/>
          <p:nvPr/>
        </p:nvSpPr>
        <p:spPr>
          <a:xfrm>
            <a:off x="0" y="0"/>
            <a:ext cx="3329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a:spLocks noGrp="1"/>
          </p:cNvSpPr>
          <p:nvPr>
            <p:ph type="pic" idx="2"/>
          </p:nvPr>
        </p:nvSpPr>
        <p:spPr>
          <a:xfrm>
            <a:off x="0" y="456450"/>
            <a:ext cx="2826600" cy="42306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7"/>
          <p:cNvSpPr txBox="1">
            <a:spLocks noGrp="1"/>
          </p:cNvSpPr>
          <p:nvPr>
            <p:ph type="subTitle" idx="1"/>
          </p:nvPr>
        </p:nvSpPr>
        <p:spPr>
          <a:xfrm>
            <a:off x="4991210" y="3114500"/>
            <a:ext cx="2862600" cy="11016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7"/>
          <p:cNvSpPr txBox="1">
            <a:spLocks noGrp="1"/>
          </p:cNvSpPr>
          <p:nvPr>
            <p:ph type="subTitle" idx="2"/>
          </p:nvPr>
        </p:nvSpPr>
        <p:spPr>
          <a:xfrm>
            <a:off x="4991209" y="2673051"/>
            <a:ext cx="28626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2" name="Google Shape;102;p17"/>
          <p:cNvSpPr txBox="1">
            <a:spLocks noGrp="1"/>
          </p:cNvSpPr>
          <p:nvPr>
            <p:ph type="subTitle" idx="3"/>
          </p:nvPr>
        </p:nvSpPr>
        <p:spPr>
          <a:xfrm>
            <a:off x="1491675" y="3114501"/>
            <a:ext cx="2853600" cy="11016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subTitle" idx="4"/>
          </p:nvPr>
        </p:nvSpPr>
        <p:spPr>
          <a:xfrm>
            <a:off x="1490176" y="2673050"/>
            <a:ext cx="2853600" cy="51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7"/>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5"/>
        <p:cNvGrpSpPr/>
        <p:nvPr/>
      </p:nvGrpSpPr>
      <p:grpSpPr>
        <a:xfrm>
          <a:off x="0" y="0"/>
          <a:ext cx="0" cy="0"/>
          <a:chOff x="0" y="0"/>
          <a:chExt cx="0" cy="0"/>
        </a:xfrm>
      </p:grpSpPr>
      <p:sp>
        <p:nvSpPr>
          <p:cNvPr id="106" name="Google Shape;106;p18"/>
          <p:cNvSpPr/>
          <p:nvPr/>
        </p:nvSpPr>
        <p:spPr>
          <a:xfrm>
            <a:off x="0" y="1149300"/>
            <a:ext cx="9144000" cy="3994200"/>
          </a:xfrm>
          <a:prstGeom prst="rect">
            <a:avLst/>
          </a:prstGeom>
          <a:solidFill>
            <a:schemeClr val="lt1"/>
          </a:solidFill>
          <a:ln>
            <a:noFill/>
          </a:ln>
          <a:effectLst>
            <a:outerShdw blurRad="45720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a:spLocks noGrp="1"/>
          </p:cNvSpPr>
          <p:nvPr>
            <p:ph type="subTitle" idx="1"/>
          </p:nvPr>
        </p:nvSpPr>
        <p:spPr>
          <a:xfrm>
            <a:off x="720000" y="307552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08" name="Google Shape;108;p18"/>
          <p:cNvSpPr txBox="1">
            <a:spLocks noGrp="1"/>
          </p:cNvSpPr>
          <p:nvPr>
            <p:ph type="subTitle" idx="2"/>
          </p:nvPr>
        </p:nvSpPr>
        <p:spPr>
          <a:xfrm>
            <a:off x="720000" y="3526309"/>
            <a:ext cx="2336400" cy="8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8"/>
          <p:cNvSpPr txBox="1">
            <a:spLocks noGrp="1"/>
          </p:cNvSpPr>
          <p:nvPr>
            <p:ph type="subTitle" idx="3"/>
          </p:nvPr>
        </p:nvSpPr>
        <p:spPr>
          <a:xfrm>
            <a:off x="3403800" y="3776609"/>
            <a:ext cx="2336400" cy="8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8"/>
          <p:cNvSpPr txBox="1">
            <a:spLocks noGrp="1"/>
          </p:cNvSpPr>
          <p:nvPr>
            <p:ph type="subTitle" idx="4"/>
          </p:nvPr>
        </p:nvSpPr>
        <p:spPr>
          <a:xfrm>
            <a:off x="6087600" y="3526309"/>
            <a:ext cx="2336400" cy="8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8"/>
          <p:cNvSpPr txBox="1">
            <a:spLocks noGrp="1"/>
          </p:cNvSpPr>
          <p:nvPr>
            <p:ph type="title"/>
          </p:nvPr>
        </p:nvSpPr>
        <p:spPr>
          <a:xfrm>
            <a:off x="720000" y="445025"/>
            <a:ext cx="7704000" cy="10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8"/>
          <p:cNvSpPr txBox="1">
            <a:spLocks noGrp="1"/>
          </p:cNvSpPr>
          <p:nvPr>
            <p:ph type="subTitle" idx="5"/>
          </p:nvPr>
        </p:nvSpPr>
        <p:spPr>
          <a:xfrm>
            <a:off x="3403800" y="332582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3" name="Google Shape;113;p18"/>
          <p:cNvSpPr txBox="1">
            <a:spLocks noGrp="1"/>
          </p:cNvSpPr>
          <p:nvPr>
            <p:ph type="subTitle" idx="6"/>
          </p:nvPr>
        </p:nvSpPr>
        <p:spPr>
          <a:xfrm>
            <a:off x="6087600" y="3075525"/>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4" name="Google Shape;114;p18"/>
          <p:cNvSpPr/>
          <p:nvPr/>
        </p:nvSpPr>
        <p:spPr>
          <a:xfrm>
            <a:off x="0" y="0"/>
            <a:ext cx="43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1pPr>
            <a:lvl2pPr lvl="1"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2pPr>
            <a:lvl3pPr lvl="2"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3pPr>
            <a:lvl4pPr lvl="3"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4pPr>
            <a:lvl5pPr lvl="4"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5pPr>
            <a:lvl6pPr lvl="5"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6pPr>
            <a:lvl7pPr lvl="6"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7pPr>
            <a:lvl8pPr lvl="7"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8pPr>
            <a:lvl9pPr lvl="8"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00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00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3" r:id="rId8"/>
    <p:sldLayoutId id="2147483664" r:id="rId9"/>
    <p:sldLayoutId id="2147483666"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2"/>
          <p:cNvPicPr preferRelativeResize="0">
            <a:picLocks noGrp="1"/>
          </p:cNvPicPr>
          <p:nvPr>
            <p:ph type="pic" idx="2"/>
          </p:nvPr>
        </p:nvPicPr>
        <p:blipFill rotWithShape="1">
          <a:blip r:embed="rId3">
            <a:alphaModFix/>
          </a:blip>
          <a:srcRect l="42150" r="15886"/>
          <a:stretch/>
        </p:blipFill>
        <p:spPr>
          <a:xfrm>
            <a:off x="0" y="376125"/>
            <a:ext cx="2764524" cy="4391099"/>
          </a:xfrm>
          <a:prstGeom prst="rect">
            <a:avLst/>
          </a:prstGeom>
        </p:spPr>
      </p:pic>
      <p:sp>
        <p:nvSpPr>
          <p:cNvPr id="199" name="Google Shape;199;p32"/>
          <p:cNvSpPr txBox="1">
            <a:spLocks noGrp="1"/>
          </p:cNvSpPr>
          <p:nvPr>
            <p:ph type="ctrTitle"/>
          </p:nvPr>
        </p:nvSpPr>
        <p:spPr>
          <a:xfrm>
            <a:off x="4156196" y="1463750"/>
            <a:ext cx="4584847" cy="138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0"/>
              <a:t>Spotify Music</a:t>
            </a:r>
            <a:r>
              <a:rPr lang="en" sz="4000"/>
              <a:t> </a:t>
            </a:r>
            <a:r>
              <a:rPr lang="en" sz="4000" b="1"/>
              <a:t>Recommendation </a:t>
            </a:r>
            <a:endParaRPr sz="4000" b="1"/>
          </a:p>
        </p:txBody>
      </p:sp>
      <p:sp>
        <p:nvSpPr>
          <p:cNvPr id="200" name="Google Shape;200;p32"/>
          <p:cNvSpPr txBox="1">
            <a:spLocks noGrp="1"/>
          </p:cNvSpPr>
          <p:nvPr>
            <p:ph type="subTitle" idx="1"/>
          </p:nvPr>
        </p:nvSpPr>
        <p:spPr>
          <a:xfrm>
            <a:off x="4156177" y="3270275"/>
            <a:ext cx="42726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ME228 Course Project</a:t>
            </a:r>
            <a:endParaRPr/>
          </a:p>
        </p:txBody>
      </p:sp>
      <p:sp>
        <p:nvSpPr>
          <p:cNvPr id="4" name="Rectangle 3">
            <a:extLst>
              <a:ext uri="{FF2B5EF4-FFF2-40B4-BE49-F238E27FC236}">
                <a16:creationId xmlns:a16="http://schemas.microsoft.com/office/drawing/2014/main" id="{6BCCC050-1BA5-7518-2CDA-BDBF9515940F}"/>
              </a:ext>
            </a:extLst>
          </p:cNvPr>
          <p:cNvSpPr/>
          <p:nvPr/>
        </p:nvSpPr>
        <p:spPr>
          <a:xfrm>
            <a:off x="3107410" y="-85241"/>
            <a:ext cx="542441" cy="5228741"/>
          </a:xfrm>
          <a:prstGeom prst="rect">
            <a:avLst/>
          </a:prstGeom>
          <a:solidFill>
            <a:srgbClr val="183D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32">
            <a:hlinkClick r:id="" action="ppaction://hlinkshowjump?jump=nextslide"/>
          </p:cNvPr>
          <p:cNvSpPr/>
          <p:nvPr/>
        </p:nvSpPr>
        <p:spPr>
          <a:xfrm>
            <a:off x="3432125" y="376125"/>
            <a:ext cx="479700" cy="479700"/>
          </a:xfrm>
          <a:prstGeom prst="rect">
            <a:avLst/>
          </a:prstGeom>
          <a:solidFill>
            <a:schemeClr val="lt2"/>
          </a:solid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dk2"/>
              </a:buClr>
              <a:buSzPts val="1800"/>
              <a:buChar char="➞"/>
            </a:pPr>
            <a:endParaRPr>
              <a:solidFill>
                <a:schemeClr val="dk2"/>
              </a:solidFill>
            </a:endParaRPr>
          </a:p>
        </p:txBody>
      </p:sp>
      <p:pic>
        <p:nvPicPr>
          <p:cNvPr id="3" name="Picture 2">
            <a:extLst>
              <a:ext uri="{FF2B5EF4-FFF2-40B4-BE49-F238E27FC236}">
                <a16:creationId xmlns:a16="http://schemas.microsoft.com/office/drawing/2014/main" id="{2B365EE5-FD8A-C657-227F-4B8B53F140D1}"/>
              </a:ext>
            </a:extLst>
          </p:cNvPr>
          <p:cNvPicPr>
            <a:picLocks noChangeAspect="1"/>
          </p:cNvPicPr>
          <p:nvPr/>
        </p:nvPicPr>
        <p:blipFill rotWithShape="1">
          <a:blip r:embed="rId4"/>
          <a:srcRect l="25667" r="-25490"/>
          <a:stretch/>
        </p:blipFill>
        <p:spPr>
          <a:xfrm>
            <a:off x="0" y="376124"/>
            <a:ext cx="4391099" cy="4391099"/>
          </a:xfrm>
          <a:prstGeom prst="rect">
            <a:avLst/>
          </a:prstGeom>
        </p:spPr>
      </p:pic>
      <p:sp>
        <p:nvSpPr>
          <p:cNvPr id="5" name="Google Shape;200;p32">
            <a:extLst>
              <a:ext uri="{FF2B5EF4-FFF2-40B4-BE49-F238E27FC236}">
                <a16:creationId xmlns:a16="http://schemas.microsoft.com/office/drawing/2014/main" id="{293183ED-697A-D68E-C2FA-742DD350D612}"/>
              </a:ext>
            </a:extLst>
          </p:cNvPr>
          <p:cNvSpPr txBox="1">
            <a:spLocks/>
          </p:cNvSpPr>
          <p:nvPr/>
        </p:nvSpPr>
        <p:spPr>
          <a:xfrm>
            <a:off x="4156177" y="4018748"/>
            <a:ext cx="4272600" cy="638493"/>
          </a:xfrm>
          <a:prstGeom prst="rect">
            <a:avLst/>
          </a:prstGeom>
          <a:solidFill>
            <a:schemeClr val="lt1"/>
          </a:solidFill>
          <a:ln>
            <a:noFill/>
          </a:ln>
          <a:effectLst>
            <a:outerShdw blurRad="428625" dist="19050" dir="5400000" algn="bl" rotWithShape="0">
              <a:schemeClr val="dk1">
                <a:alpha val="16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marL="0" indent="0"/>
            <a:r>
              <a:rPr lang="en-US"/>
              <a:t>Nikhil Meena (22B2263)</a:t>
            </a:r>
          </a:p>
          <a:p>
            <a:pPr marL="0" indent="0"/>
            <a:r>
              <a:rPr lang="en-US"/>
              <a:t>Vidyanand Kumar (22B2171)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Exploratory Data Analysis</a:t>
            </a:r>
            <a:endParaRPr dirty="0"/>
          </a:p>
        </p:txBody>
      </p:sp>
      <p:sp>
        <p:nvSpPr>
          <p:cNvPr id="242" name="Google Shape;242;p36"/>
          <p:cNvSpPr txBox="1">
            <a:spLocks noGrp="1"/>
          </p:cNvSpPr>
          <p:nvPr>
            <p:ph type="subTitle" idx="1"/>
          </p:nvPr>
        </p:nvSpPr>
        <p:spPr>
          <a:xfrm>
            <a:off x="1027290" y="1322878"/>
            <a:ext cx="6714629" cy="3117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Relationship Between Features:-</a:t>
            </a:r>
          </a:p>
          <a:p>
            <a:pPr marL="285750" lvl="0" indent="-285750" algn="l" rtl="0">
              <a:spcBef>
                <a:spcPts val="0"/>
              </a:spcBef>
              <a:spcAft>
                <a:spcPts val="0"/>
              </a:spcAft>
              <a:buFont typeface="Arial" panose="020B0604020202020204" pitchFamily="34" charset="0"/>
              <a:buChar char="•"/>
            </a:pPr>
            <a:r>
              <a:rPr lang="en-US" dirty="0"/>
              <a:t>We can see that energy and loudness has a very high positive correlation,</a:t>
            </a:r>
          </a:p>
          <a:p>
            <a:pPr marL="285750" lvl="0" indent="-285750" algn="l" rtl="0">
              <a:spcBef>
                <a:spcPts val="0"/>
              </a:spcBef>
              <a:spcAft>
                <a:spcPts val="0"/>
              </a:spcAft>
              <a:buFont typeface="Arial" panose="020B0604020202020204" pitchFamily="34" charset="0"/>
              <a:buChar char="•"/>
            </a:pPr>
            <a:r>
              <a:rPr lang="en-US" dirty="0"/>
              <a:t>Energy and </a:t>
            </a:r>
            <a:r>
              <a:rPr lang="en-US" dirty="0" err="1"/>
              <a:t>acousticness</a:t>
            </a:r>
            <a:r>
              <a:rPr lang="en-US" dirty="0"/>
              <a:t> has a very </a:t>
            </a:r>
            <a:r>
              <a:rPr lang="en-US" dirty="0" err="1"/>
              <a:t>very</a:t>
            </a:r>
            <a:r>
              <a:rPr lang="en-US" dirty="0"/>
              <a:t> high negative correlation</a:t>
            </a:r>
          </a:p>
          <a:p>
            <a:pPr marL="285750" lvl="0" indent="-285750" algn="l" rtl="0">
              <a:spcBef>
                <a:spcPts val="0"/>
              </a:spcBef>
              <a:spcAft>
                <a:spcPts val="0"/>
              </a:spcAft>
              <a:buFont typeface="Arial" panose="020B0604020202020204" pitchFamily="34" charset="0"/>
              <a:buChar char="•"/>
            </a:pPr>
            <a:r>
              <a:rPr lang="en-US" dirty="0"/>
              <a:t>And, Popularity and year has a very high positive correlation, which we also see by various plot</a:t>
            </a:r>
          </a:p>
          <a:p>
            <a:pPr marL="0" lvl="0" indent="0" algn="l" rtl="0">
              <a:spcBef>
                <a:spcPts val="0"/>
              </a:spcBef>
              <a:spcAft>
                <a:spcPts val="0"/>
              </a:spcAft>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4" name="Picture 3">
            <a:extLst>
              <a:ext uri="{FF2B5EF4-FFF2-40B4-BE49-F238E27FC236}">
                <a16:creationId xmlns:a16="http://schemas.microsoft.com/office/drawing/2014/main" id="{988FD5EF-1778-F343-C92D-DCBEE696316A}"/>
              </a:ext>
            </a:extLst>
          </p:cNvPr>
          <p:cNvPicPr>
            <a:picLocks noChangeAspect="1"/>
          </p:cNvPicPr>
          <p:nvPr/>
        </p:nvPicPr>
        <p:blipFill>
          <a:blip r:embed="rId3"/>
          <a:stretch>
            <a:fillRect/>
          </a:stretch>
        </p:blipFill>
        <p:spPr>
          <a:xfrm>
            <a:off x="836772" y="2637765"/>
            <a:ext cx="3815863" cy="2439898"/>
          </a:xfrm>
          <a:prstGeom prst="rect">
            <a:avLst/>
          </a:prstGeom>
        </p:spPr>
      </p:pic>
      <p:pic>
        <p:nvPicPr>
          <p:cNvPr id="6" name="Picture 5">
            <a:extLst>
              <a:ext uri="{FF2B5EF4-FFF2-40B4-BE49-F238E27FC236}">
                <a16:creationId xmlns:a16="http://schemas.microsoft.com/office/drawing/2014/main" id="{214E156C-53DE-2D27-568B-527052602646}"/>
              </a:ext>
            </a:extLst>
          </p:cNvPr>
          <p:cNvPicPr>
            <a:picLocks noChangeAspect="1"/>
          </p:cNvPicPr>
          <p:nvPr/>
        </p:nvPicPr>
        <p:blipFill>
          <a:blip r:embed="rId4"/>
          <a:stretch>
            <a:fillRect/>
          </a:stretch>
        </p:blipFill>
        <p:spPr>
          <a:xfrm>
            <a:off x="4740250" y="2662380"/>
            <a:ext cx="3728248" cy="2448201"/>
          </a:xfrm>
          <a:prstGeom prst="rect">
            <a:avLst/>
          </a:prstGeom>
        </p:spPr>
      </p:pic>
    </p:spTree>
    <p:extLst>
      <p:ext uri="{BB962C8B-B14F-4D97-AF65-F5344CB8AC3E}">
        <p14:creationId xmlns:p14="http://schemas.microsoft.com/office/powerpoint/2010/main" val="373507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Exploratory Data Analysis</a:t>
            </a:r>
            <a:endParaRPr dirty="0"/>
          </a:p>
        </p:txBody>
      </p:sp>
      <p:sp>
        <p:nvSpPr>
          <p:cNvPr id="242" name="Google Shape;242;p36"/>
          <p:cNvSpPr txBox="1">
            <a:spLocks noGrp="1"/>
          </p:cNvSpPr>
          <p:nvPr>
            <p:ph type="subTitle" idx="1"/>
          </p:nvPr>
        </p:nvSpPr>
        <p:spPr>
          <a:xfrm>
            <a:off x="1027290" y="1322878"/>
            <a:ext cx="7641222" cy="3117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Coorelation</a:t>
            </a:r>
            <a:r>
              <a:rPr lang="en-US" b="1" dirty="0"/>
              <a:t> Analysis:-</a:t>
            </a:r>
            <a:r>
              <a:rPr lang="en-US" dirty="0"/>
              <a:t>We can see that before 1964, average duration of song keep fluctuating between 150-220 seconds , but after 1964, duration keeps on increasing and became constant for sometime and after 2012 average duration again decreases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4" name="Picture 3">
            <a:extLst>
              <a:ext uri="{FF2B5EF4-FFF2-40B4-BE49-F238E27FC236}">
                <a16:creationId xmlns:a16="http://schemas.microsoft.com/office/drawing/2014/main" id="{6525B17F-7A86-CD7C-B6DA-E421D1299B04}"/>
              </a:ext>
            </a:extLst>
          </p:cNvPr>
          <p:cNvPicPr>
            <a:picLocks noChangeAspect="1"/>
          </p:cNvPicPr>
          <p:nvPr/>
        </p:nvPicPr>
        <p:blipFill>
          <a:blip r:embed="rId3"/>
          <a:stretch>
            <a:fillRect/>
          </a:stretch>
        </p:blipFill>
        <p:spPr>
          <a:xfrm>
            <a:off x="841248" y="2172614"/>
            <a:ext cx="7698470" cy="2970886"/>
          </a:xfrm>
          <a:prstGeom prst="rect">
            <a:avLst/>
          </a:prstGeom>
        </p:spPr>
      </p:pic>
    </p:spTree>
    <p:extLst>
      <p:ext uri="{BB962C8B-B14F-4D97-AF65-F5344CB8AC3E}">
        <p14:creationId xmlns:p14="http://schemas.microsoft.com/office/powerpoint/2010/main" val="29166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 &amp; Pre- Processing</a:t>
            </a:r>
            <a:endParaRPr dirty="0"/>
          </a:p>
        </p:txBody>
      </p:sp>
      <p:sp>
        <p:nvSpPr>
          <p:cNvPr id="242" name="Google Shape;242;p36"/>
          <p:cNvSpPr txBox="1">
            <a:spLocks noGrp="1"/>
          </p:cNvSpPr>
          <p:nvPr>
            <p:ph type="subTitle" idx="1"/>
          </p:nvPr>
        </p:nvSpPr>
        <p:spPr>
          <a:xfrm>
            <a:off x="1027290" y="1322878"/>
            <a:ext cx="6714629" cy="3117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started with cleaning the </a:t>
            </a:r>
            <a:r>
              <a:rPr lang="en-US" dirty="0" err="1"/>
              <a:t>data,i.e</a:t>
            </a:r>
            <a:r>
              <a:rPr lang="en-US" dirty="0"/>
              <a:t>. – </a:t>
            </a:r>
          </a:p>
          <a:p>
            <a:pPr marL="0" lvl="0" indent="0" algn="l" rtl="0">
              <a:spcBef>
                <a:spcPts val="0"/>
              </a:spcBef>
              <a:spcAft>
                <a:spcPts val="0"/>
              </a:spcAft>
              <a:buNone/>
            </a:pPr>
            <a:r>
              <a:rPr lang="en-US" b="1" dirty="0"/>
              <a:t>First :</a:t>
            </a:r>
            <a:r>
              <a:rPr lang="en-US" dirty="0"/>
              <a:t> Deleting the repeated data points</a:t>
            </a:r>
          </a:p>
          <a:p>
            <a:pPr marL="0" lvl="0" indent="0" algn="l" rtl="0">
              <a:spcBef>
                <a:spcPts val="0"/>
              </a:spcBef>
              <a:spcAft>
                <a:spcPts val="0"/>
              </a:spcAft>
              <a:buNone/>
            </a:pPr>
            <a:r>
              <a:rPr lang="en-US" b="1" dirty="0"/>
              <a:t>Second :</a:t>
            </a:r>
            <a:r>
              <a:rPr lang="en-US" dirty="0"/>
              <a:t> There was an </a:t>
            </a:r>
            <a:r>
              <a:rPr lang="en-US" b="1" dirty="0"/>
              <a:t>anomaly</a:t>
            </a:r>
            <a:r>
              <a:rPr lang="en-US" dirty="0"/>
              <a:t> in one data (date) as in some cases it was years and in some it was the date, to solve this, we shifted to years only</a:t>
            </a:r>
          </a:p>
          <a:p>
            <a:pPr marL="0" lvl="0" indent="0" algn="l" rtl="0">
              <a:spcBef>
                <a:spcPts val="0"/>
              </a:spcBef>
              <a:spcAft>
                <a:spcPts val="0"/>
              </a:spcAft>
              <a:buNone/>
            </a:pPr>
            <a:r>
              <a:rPr lang="en-US" b="1" dirty="0"/>
              <a:t>Third :</a:t>
            </a:r>
            <a:r>
              <a:rPr lang="en-US" dirty="0"/>
              <a:t> we </a:t>
            </a:r>
            <a:r>
              <a:rPr lang="en-US" b="1" dirty="0"/>
              <a:t>normalized</a:t>
            </a:r>
            <a:r>
              <a:rPr lang="en-US" dirty="0"/>
              <a:t> the dataset for learning</a:t>
            </a:r>
          </a:p>
          <a:p>
            <a:pPr marL="0" lvl="0" indent="0" algn="l" rtl="0">
              <a:spcBef>
                <a:spcPts val="0"/>
              </a:spcBef>
              <a:spcAft>
                <a:spcPts val="0"/>
              </a:spcAft>
              <a:buNone/>
            </a:pPr>
            <a:r>
              <a:rPr lang="en-US" b="1" dirty="0"/>
              <a:t>Fourth : </a:t>
            </a:r>
            <a:r>
              <a:rPr lang="en-US" dirty="0"/>
              <a:t>We also </a:t>
            </a:r>
            <a:r>
              <a:rPr lang="en-US" b="1" dirty="0"/>
              <a:t>scale</a:t>
            </a:r>
            <a:r>
              <a:rPr lang="en-US" dirty="0"/>
              <a:t> the data, specifically the features such as 'Duration of the music,' which was initially in milliseconds. We converted it to seconds. Additionally, we scale the 'Popularity' feature, which ranges from 0 to 100. We adjusted its range to 0 to 5 by dividing by 20, and we named this modified feature 'Rating'.</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607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Additions to Dataset</a:t>
            </a:r>
            <a:endParaRPr sz="3000" dirty="0"/>
          </a:p>
        </p:txBody>
      </p:sp>
      <p:sp>
        <p:nvSpPr>
          <p:cNvPr id="242" name="Google Shape;242;p36"/>
          <p:cNvSpPr txBox="1">
            <a:spLocks noGrp="1"/>
          </p:cNvSpPr>
          <p:nvPr>
            <p:ph type="subTitle" idx="1"/>
          </p:nvPr>
        </p:nvSpPr>
        <p:spPr>
          <a:xfrm>
            <a:off x="1027291" y="1322878"/>
            <a:ext cx="5311516" cy="3117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was </a:t>
            </a:r>
            <a:r>
              <a:rPr lang="en-US" b="1" dirty="0"/>
              <a:t>no user data in the dataset </a:t>
            </a:r>
            <a:r>
              <a:rPr lang="en-US" dirty="0"/>
              <a:t>we found (</a:t>
            </a:r>
            <a:r>
              <a:rPr lang="en-US" b="1" dirty="0"/>
              <a:t>Spotify can’t make user data public</a:t>
            </a:r>
            <a:r>
              <a:rPr lang="en-US" dirty="0"/>
              <a:t>) which is why we had to make our own target function.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chose to go ahead with a Boolean data type where </a:t>
            </a:r>
          </a:p>
          <a:p>
            <a:pPr marL="0" lvl="0" indent="0" algn="l" rtl="0">
              <a:spcBef>
                <a:spcPts val="0"/>
              </a:spcBef>
              <a:spcAft>
                <a:spcPts val="0"/>
              </a:spcAft>
              <a:buNone/>
            </a:pPr>
            <a:r>
              <a:rPr lang="en-US" b="1" dirty="0"/>
              <a:t>True</a:t>
            </a:r>
            <a:r>
              <a:rPr lang="en-US" dirty="0"/>
              <a:t> – Recommend the song</a:t>
            </a:r>
          </a:p>
          <a:p>
            <a:pPr marL="0" lvl="0" indent="0" algn="l" rtl="0">
              <a:spcBef>
                <a:spcPts val="0"/>
              </a:spcBef>
              <a:spcAft>
                <a:spcPts val="0"/>
              </a:spcAft>
              <a:buNone/>
            </a:pPr>
            <a:r>
              <a:rPr lang="en-US" b="1" dirty="0"/>
              <a:t>False</a:t>
            </a:r>
            <a:r>
              <a:rPr lang="en-US" dirty="0"/>
              <a:t> – Do not recommend the song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target function, we decided to go ahead with a linearly separable dataset. This data was made using a random number generator and it changes every time the code runs.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5990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t>Assumptions and Justification</a:t>
            </a:r>
            <a:endParaRPr sz="3000"/>
          </a:p>
        </p:txBody>
      </p:sp>
      <p:sp>
        <p:nvSpPr>
          <p:cNvPr id="4" name="Google Shape;234;p35">
            <a:extLst>
              <a:ext uri="{FF2B5EF4-FFF2-40B4-BE49-F238E27FC236}">
                <a16:creationId xmlns:a16="http://schemas.microsoft.com/office/drawing/2014/main" id="{9587FCBE-AC07-9EC7-C674-1337B71A78D2}"/>
              </a:ext>
            </a:extLst>
          </p:cNvPr>
          <p:cNvSpPr txBox="1">
            <a:spLocks noGrp="1"/>
          </p:cNvSpPr>
          <p:nvPr>
            <p:ph type="subTitle" idx="1"/>
          </p:nvPr>
        </p:nvSpPr>
        <p:spPr>
          <a:xfrm>
            <a:off x="902880" y="1270516"/>
            <a:ext cx="7521120" cy="472388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 decided to not use some parameters of the data from the learning algorithm, as mentioned below with the reason/justification why</a:t>
            </a:r>
          </a:p>
          <a:p>
            <a:pPr marL="0" lvl="0" indent="0" rtl="0">
              <a:spcBef>
                <a:spcPts val="0"/>
              </a:spcBef>
              <a:spcAft>
                <a:spcPts val="0"/>
              </a:spcAft>
              <a:buNone/>
            </a:pPr>
            <a:endParaRPr lang="en-US"/>
          </a:p>
          <a:p>
            <a:pPr marL="342900" indent="-342900">
              <a:buFont typeface="+mj-lt"/>
              <a:buAutoNum type="arabicPeriod"/>
            </a:pPr>
            <a:r>
              <a:rPr lang="en-US" b="1" dirty="0"/>
              <a:t>Song id </a:t>
            </a:r>
            <a:r>
              <a:rPr lang="en-US" dirty="0"/>
              <a:t>-  it’s a variable introduced in the data by Spotify to recognize a song and is a function of other parameters</a:t>
            </a:r>
          </a:p>
          <a:p>
            <a:pPr marL="342900" indent="-342900">
              <a:buFont typeface="+mj-lt"/>
              <a:buAutoNum type="arabicPeriod"/>
            </a:pPr>
            <a:r>
              <a:rPr lang="en-US" b="1" dirty="0"/>
              <a:t>Genre</a:t>
            </a:r>
            <a:r>
              <a:rPr lang="en-US" dirty="0"/>
              <a:t> – It is highly dependent on other parameters which is proved using Neural Network.</a:t>
            </a:r>
          </a:p>
          <a:p>
            <a:pPr marL="342900" indent="-342900">
              <a:buFont typeface="+mj-lt"/>
              <a:buAutoNum type="arabicPeriod"/>
            </a:pPr>
            <a:r>
              <a:rPr lang="en-US" b="1" dirty="0"/>
              <a:t>Artist Name </a:t>
            </a:r>
            <a:r>
              <a:rPr lang="en-US" dirty="0"/>
              <a:t>– Mostly, particular artists are associated with a particular genre. (we did not have a dataset big enough (i.e. no. of songs in the list by 1 artist) to prove this.)</a:t>
            </a:r>
          </a:p>
          <a:p>
            <a:pPr marL="342900" indent="-342900">
              <a:buFont typeface="+mj-lt"/>
              <a:buAutoNum type="arabicPeriod"/>
            </a:pPr>
            <a:r>
              <a:rPr lang="en-US" b="1" dirty="0"/>
              <a:t>Song Name </a:t>
            </a:r>
            <a:r>
              <a:rPr lang="en-US" dirty="0"/>
              <a:t>– Very subjective, repetitive, and does not affect the first impression a listener has of the song unless they have heard of the name beforehand which can not be signified using the name or any other parameters in the dataset.</a:t>
            </a:r>
          </a:p>
        </p:txBody>
      </p:sp>
    </p:spTree>
    <p:extLst>
      <p:ext uri="{BB962C8B-B14F-4D97-AF65-F5344CB8AC3E}">
        <p14:creationId xmlns:p14="http://schemas.microsoft.com/office/powerpoint/2010/main" val="362108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Training</a:t>
            </a:r>
            <a:endParaRPr sz="3000" dirty="0"/>
          </a:p>
        </p:txBody>
      </p:sp>
      <p:sp>
        <p:nvSpPr>
          <p:cNvPr id="4" name="Google Shape;234;p35">
            <a:extLst>
              <a:ext uri="{FF2B5EF4-FFF2-40B4-BE49-F238E27FC236}">
                <a16:creationId xmlns:a16="http://schemas.microsoft.com/office/drawing/2014/main" id="{9587FCBE-AC07-9EC7-C674-1337B71A78D2}"/>
              </a:ext>
            </a:extLst>
          </p:cNvPr>
          <p:cNvSpPr txBox="1">
            <a:spLocks noGrp="1"/>
          </p:cNvSpPr>
          <p:nvPr>
            <p:ph type="subTitle" idx="1"/>
          </p:nvPr>
        </p:nvSpPr>
        <p:spPr>
          <a:xfrm>
            <a:off x="902880" y="1270516"/>
            <a:ext cx="7521120" cy="472388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dirty="0"/>
              <a:t>We split the data into </a:t>
            </a:r>
            <a:r>
              <a:rPr lang="en-US" b="1" dirty="0"/>
              <a:t>training and testing sets </a:t>
            </a:r>
            <a:r>
              <a:rPr lang="en-US" dirty="0"/>
              <a:t>using the rule of thumb K=N/5 as prescribed in class, i.e., </a:t>
            </a:r>
            <a:r>
              <a:rPr lang="en-US" b="1" dirty="0"/>
              <a:t>allocating 80% for training </a:t>
            </a:r>
            <a:r>
              <a:rPr lang="en-US" dirty="0"/>
              <a:t>and 20% for testing</a:t>
            </a:r>
          </a:p>
          <a:p>
            <a:pPr marL="285750" lvl="0" indent="-285750" rtl="0">
              <a:spcBef>
                <a:spcPts val="0"/>
              </a:spcBef>
              <a:spcAft>
                <a:spcPts val="0"/>
              </a:spcAft>
              <a:buFont typeface="Arial" panose="020B0604020202020204" pitchFamily="34" charset="0"/>
              <a:buChar char="•"/>
            </a:pPr>
            <a:r>
              <a:rPr lang="en-US" dirty="0"/>
              <a:t>We train our data using various models such as </a:t>
            </a:r>
            <a:r>
              <a:rPr lang="en-US" b="1" dirty="0"/>
              <a:t>Regression, PLA, Pocket, SVM, and Neural networks</a:t>
            </a:r>
          </a:p>
          <a:p>
            <a:pPr marL="285750" lvl="0" indent="-285750" rtl="0">
              <a:spcBef>
                <a:spcPts val="0"/>
              </a:spcBef>
              <a:spcAft>
                <a:spcPts val="0"/>
              </a:spcAft>
              <a:buFont typeface="Arial" panose="020B0604020202020204" pitchFamily="34" charset="0"/>
              <a:buChar char="•"/>
            </a:pPr>
            <a:r>
              <a:rPr lang="en-US" dirty="0"/>
              <a:t>We then test the obtained models on the test dataset. By comparing the predicted values generated by our trained models with the actual values from the dataset, we calculate errors such as </a:t>
            </a:r>
            <a:r>
              <a:rPr lang="en-US" b="1" dirty="0"/>
              <a:t>MSE</a:t>
            </a:r>
            <a:r>
              <a:rPr lang="en-US" dirty="0"/>
              <a:t> (Mean Squared Error). This process is repeated for each model</a:t>
            </a:r>
          </a:p>
          <a:p>
            <a:pPr marL="285750" lvl="0" indent="-285750" rtl="0">
              <a:spcBef>
                <a:spcPts val="0"/>
              </a:spcBef>
              <a:spcAft>
                <a:spcPts val="0"/>
              </a:spcAft>
              <a:buFont typeface="Arial" panose="020B0604020202020204" pitchFamily="34" charset="0"/>
              <a:buChar char="•"/>
            </a:pPr>
            <a:r>
              <a:rPr lang="en-US" dirty="0"/>
              <a:t>We also visualize the errors by creating plots such as </a:t>
            </a:r>
            <a:r>
              <a:rPr lang="en-US" b="1" dirty="0"/>
              <a:t>bar plots, histograms, and scatter plots</a:t>
            </a:r>
            <a:r>
              <a:rPr lang="en-US" dirty="0"/>
              <a:t> using Python libraries such as Seaborn and Matplotlib</a:t>
            </a:r>
          </a:p>
        </p:txBody>
      </p:sp>
    </p:spTree>
    <p:extLst>
      <p:ext uri="{BB962C8B-B14F-4D97-AF65-F5344CB8AC3E}">
        <p14:creationId xmlns:p14="http://schemas.microsoft.com/office/powerpoint/2010/main" val="405202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3"/>
            <a:ext cx="7608434" cy="1101600"/>
          </a:xfrm>
        </p:spPr>
        <p:txBody>
          <a:bodyPr/>
          <a:lstStyle/>
          <a:p>
            <a:pPr>
              <a:buFont typeface="Arial" panose="020B0604020202020204" pitchFamily="34" charset="0"/>
              <a:buChar char="•"/>
            </a:pPr>
            <a:r>
              <a:rPr lang="en-US" dirty="0"/>
              <a:t>We only Selected features such as  (valence, year, </a:t>
            </a:r>
            <a:r>
              <a:rPr lang="en-US" dirty="0" err="1"/>
              <a:t>acousticness</a:t>
            </a:r>
            <a:r>
              <a:rPr lang="en-US" dirty="0"/>
              <a:t>, danceability, duration, energy, explicit, </a:t>
            </a:r>
            <a:r>
              <a:rPr lang="en-US" dirty="0" err="1"/>
              <a:t>instrumentalness</a:t>
            </a:r>
            <a:r>
              <a:rPr lang="en-US" dirty="0"/>
              <a:t>, key, liveness, loudness, mode, year, </a:t>
            </a:r>
            <a:r>
              <a:rPr lang="en-US" dirty="0" err="1"/>
              <a:t>speechiness</a:t>
            </a:r>
            <a:r>
              <a:rPr lang="en-US" dirty="0"/>
              <a:t>, tempo) as predictors  and (rating) as the target variable</a:t>
            </a:r>
          </a:p>
          <a:p>
            <a:pPr>
              <a:buFont typeface="Arial" panose="020B0604020202020204" pitchFamily="34" charset="0"/>
              <a:buChar char="•"/>
            </a:pPr>
            <a:r>
              <a:rPr lang="en-US" dirty="0"/>
              <a:t>We then created a Linear Regression model  using the </a:t>
            </a:r>
            <a:r>
              <a:rPr lang="en-US" dirty="0" err="1"/>
              <a:t>LinearRegression</a:t>
            </a:r>
            <a:r>
              <a:rPr lang="en-US" dirty="0"/>
              <a:t> class from </a:t>
            </a:r>
            <a:r>
              <a:rPr lang="en-US" dirty="0" err="1"/>
              <a:t>sklearn</a:t>
            </a:r>
            <a:r>
              <a:rPr lang="en-US" dirty="0"/>
              <a:t> and trained it on the training data using the fit method.</a:t>
            </a:r>
          </a:p>
          <a:p>
            <a:pPr>
              <a:buFont typeface="Arial" panose="020B0604020202020204" pitchFamily="34" charset="0"/>
              <a:buChar char="•"/>
            </a:pPr>
            <a:r>
              <a:rPr lang="en-US" dirty="0"/>
              <a:t>We then generated predictions on the testing data using the predict method of the regression model</a:t>
            </a:r>
          </a:p>
          <a:p>
            <a:pPr>
              <a:buFont typeface="Arial" panose="020B0604020202020204" pitchFamily="34" charset="0"/>
              <a:buChar char="•"/>
            </a:pPr>
            <a:r>
              <a:rPr lang="en-US" dirty="0"/>
              <a:t>We Calculated the MSE between the actual popularity values and the predicted popularity values and then printed the calculated MSE</a:t>
            </a:r>
            <a:endParaRPr lang="en-IN" dirty="0"/>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2" y="1345997"/>
            <a:ext cx="2691994" cy="416967"/>
          </a:xfrm>
        </p:spPr>
        <p:txBody>
          <a:bodyPr/>
          <a:lstStyle/>
          <a:p>
            <a:r>
              <a:rPr lang="en-IN" dirty="0"/>
              <a:t>Regression:</a:t>
            </a:r>
          </a:p>
        </p:txBody>
      </p:sp>
    </p:spTree>
    <p:extLst>
      <p:ext uri="{BB962C8B-B14F-4D97-AF65-F5344CB8AC3E}">
        <p14:creationId xmlns:p14="http://schemas.microsoft.com/office/powerpoint/2010/main" val="63212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1" y="1345997"/>
            <a:ext cx="6093801" cy="416967"/>
          </a:xfrm>
        </p:spPr>
        <p:txBody>
          <a:bodyPr/>
          <a:lstStyle/>
          <a:p>
            <a:r>
              <a:rPr lang="en-IN" sz="2000" dirty="0"/>
              <a:t>Regression Plots: </a:t>
            </a:r>
            <a:r>
              <a:rPr lang="en-IN" sz="1000" b="0" dirty="0"/>
              <a:t>SHOWS MODEL’S STABILITY IN MULTIPLE ITERATIONS</a:t>
            </a:r>
          </a:p>
        </p:txBody>
      </p:sp>
      <p:pic>
        <p:nvPicPr>
          <p:cNvPr id="3" name="Picture 2">
            <a:extLst>
              <a:ext uri="{FF2B5EF4-FFF2-40B4-BE49-F238E27FC236}">
                <a16:creationId xmlns:a16="http://schemas.microsoft.com/office/drawing/2014/main" id="{4515F003-A274-DF9F-94C8-462EA7371782}"/>
              </a:ext>
            </a:extLst>
          </p:cNvPr>
          <p:cNvPicPr>
            <a:picLocks noChangeAspect="1"/>
          </p:cNvPicPr>
          <p:nvPr/>
        </p:nvPicPr>
        <p:blipFill>
          <a:blip r:embed="rId3"/>
          <a:stretch>
            <a:fillRect/>
          </a:stretch>
        </p:blipFill>
        <p:spPr>
          <a:xfrm>
            <a:off x="2317378" y="1762964"/>
            <a:ext cx="4509243" cy="3308693"/>
          </a:xfrm>
          <a:prstGeom prst="rect">
            <a:avLst/>
          </a:prstGeom>
        </p:spPr>
      </p:pic>
    </p:spTree>
    <p:extLst>
      <p:ext uri="{BB962C8B-B14F-4D97-AF65-F5344CB8AC3E}">
        <p14:creationId xmlns:p14="http://schemas.microsoft.com/office/powerpoint/2010/main" val="236514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2"/>
            <a:ext cx="7608434" cy="1974599"/>
          </a:xfrm>
        </p:spPr>
        <p:txBody>
          <a:bodyPr/>
          <a:lstStyle/>
          <a:p>
            <a:pPr>
              <a:buFont typeface="Arial" panose="020B0604020202020204" pitchFamily="34" charset="0"/>
              <a:buChar char="•"/>
            </a:pPr>
            <a:r>
              <a:rPr lang="en-US" dirty="0"/>
              <a:t>We Initiated a Perceptron model. </a:t>
            </a:r>
          </a:p>
          <a:p>
            <a:pPr>
              <a:buFont typeface="Arial" panose="020B0604020202020204" pitchFamily="34" charset="0"/>
              <a:buChar char="•"/>
            </a:pPr>
            <a:r>
              <a:rPr lang="en-US" dirty="0"/>
              <a:t>We train the Perceptron model using training data (</a:t>
            </a:r>
            <a:r>
              <a:rPr lang="en-US" dirty="0" err="1"/>
              <a:t>X_train</a:t>
            </a:r>
            <a:r>
              <a:rPr lang="en-US" dirty="0"/>
              <a:t>, </a:t>
            </a:r>
            <a:r>
              <a:rPr lang="en-US" dirty="0" err="1"/>
              <a:t>y_train</a:t>
            </a:r>
            <a:r>
              <a:rPr lang="en-US" dirty="0"/>
              <a:t>). </a:t>
            </a:r>
          </a:p>
          <a:p>
            <a:pPr>
              <a:buFont typeface="Arial" panose="020B0604020202020204" pitchFamily="34" charset="0"/>
              <a:buChar char="•"/>
            </a:pPr>
            <a:r>
              <a:rPr lang="en-US" dirty="0"/>
              <a:t>Then, calculate the error rate of the Perceptron model on the test data (</a:t>
            </a:r>
            <a:r>
              <a:rPr lang="en-US" dirty="0" err="1"/>
              <a:t>X_test</a:t>
            </a:r>
            <a:r>
              <a:rPr lang="en-US" dirty="0"/>
              <a:t>, </a:t>
            </a:r>
            <a:r>
              <a:rPr lang="en-US" dirty="0" err="1"/>
              <a:t>y_test</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Perceptron Error: 0.07417105534143398</a:t>
            </a:r>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2" y="1345997"/>
            <a:ext cx="2691994" cy="416967"/>
          </a:xfrm>
        </p:spPr>
        <p:txBody>
          <a:bodyPr/>
          <a:lstStyle/>
          <a:p>
            <a:r>
              <a:rPr lang="en-IN" dirty="0"/>
              <a:t>PLA:</a:t>
            </a:r>
          </a:p>
        </p:txBody>
      </p:sp>
    </p:spTree>
    <p:extLst>
      <p:ext uri="{BB962C8B-B14F-4D97-AF65-F5344CB8AC3E}">
        <p14:creationId xmlns:p14="http://schemas.microsoft.com/office/powerpoint/2010/main" val="18237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3"/>
            <a:ext cx="7608434" cy="1101600"/>
          </a:xfrm>
        </p:spPr>
        <p:txBody>
          <a:bodyPr/>
          <a:lstStyle/>
          <a:p>
            <a:pPr>
              <a:buFont typeface="Arial" panose="020B0604020202020204" pitchFamily="34" charset="0"/>
              <a:buChar char="•"/>
            </a:pPr>
            <a:r>
              <a:rPr lang="en-US" dirty="0"/>
              <a:t>We Initiated an SVM model.</a:t>
            </a:r>
          </a:p>
          <a:p>
            <a:pPr>
              <a:buFont typeface="Arial" panose="020B0604020202020204" pitchFamily="34" charset="0"/>
              <a:buChar char="•"/>
            </a:pPr>
            <a:r>
              <a:rPr lang="en-US" dirty="0"/>
              <a:t>Then, We train the SVM model using training data (</a:t>
            </a:r>
            <a:r>
              <a:rPr lang="en-US" dirty="0" err="1"/>
              <a:t>X_train</a:t>
            </a:r>
            <a:r>
              <a:rPr lang="en-US" dirty="0"/>
              <a:t>, </a:t>
            </a:r>
            <a:r>
              <a:rPr lang="en-US" dirty="0" err="1"/>
              <a:t>y_train</a:t>
            </a:r>
            <a:r>
              <a:rPr lang="en-US" dirty="0"/>
              <a:t>). </a:t>
            </a:r>
          </a:p>
          <a:p>
            <a:pPr>
              <a:buFont typeface="Arial" panose="020B0604020202020204" pitchFamily="34" charset="0"/>
              <a:buChar char="•"/>
            </a:pPr>
            <a:r>
              <a:rPr lang="en-US" dirty="0"/>
              <a:t>And, then calculate the error rate of the SVM model on the test data (</a:t>
            </a:r>
            <a:r>
              <a:rPr lang="en-US" dirty="0" err="1"/>
              <a:t>X_test</a:t>
            </a:r>
            <a:r>
              <a:rPr lang="en-US" dirty="0"/>
              <a:t>, </a:t>
            </a:r>
            <a:r>
              <a:rPr lang="en-US" dirty="0" err="1"/>
              <a:t>y_test</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IN" dirty="0"/>
              <a:t>SVM Error: 0.00035305540027652516</a:t>
            </a:r>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2" y="1345997"/>
            <a:ext cx="2691994" cy="416967"/>
          </a:xfrm>
        </p:spPr>
        <p:txBody>
          <a:bodyPr/>
          <a:lstStyle/>
          <a:p>
            <a:r>
              <a:rPr lang="en-IN" dirty="0"/>
              <a:t>SVM: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subTitle" idx="3"/>
          </p:nvPr>
        </p:nvSpPr>
        <p:spPr>
          <a:xfrm>
            <a:off x="4886776" y="3678189"/>
            <a:ext cx="3520500"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Learning</a:t>
            </a:r>
            <a:endParaRPr/>
          </a:p>
        </p:txBody>
      </p:sp>
      <p:sp>
        <p:nvSpPr>
          <p:cNvPr id="216" name="Google Shape;216;p34"/>
          <p:cNvSpPr txBox="1">
            <a:spLocks noGrp="1"/>
          </p:cNvSpPr>
          <p:nvPr>
            <p:ph type="title"/>
          </p:nvPr>
        </p:nvSpPr>
        <p:spPr>
          <a:xfrm>
            <a:off x="4894160" y="3084790"/>
            <a:ext cx="35205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7" name="Google Shape;217;p34"/>
          <p:cNvSpPr txBox="1">
            <a:spLocks noGrp="1"/>
          </p:cNvSpPr>
          <p:nvPr>
            <p:ph type="subTitle" idx="1"/>
          </p:nvPr>
        </p:nvSpPr>
        <p:spPr>
          <a:xfrm>
            <a:off x="4894150" y="4035800"/>
            <a:ext cx="352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personel learnings from the project</a:t>
            </a:r>
            <a:endParaRPr/>
          </a:p>
        </p:txBody>
      </p:sp>
      <p:sp>
        <p:nvSpPr>
          <p:cNvPr id="218" name="Google Shape;218;p34"/>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9" name="Google Shape;219;p34"/>
          <p:cNvSpPr txBox="1">
            <a:spLocks noGrp="1"/>
          </p:cNvSpPr>
          <p:nvPr>
            <p:ph type="title" idx="4"/>
          </p:nvPr>
        </p:nvSpPr>
        <p:spPr>
          <a:xfrm>
            <a:off x="732985" y="3084790"/>
            <a:ext cx="35094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20" name="Google Shape;220;p34"/>
          <p:cNvSpPr txBox="1">
            <a:spLocks noGrp="1"/>
          </p:cNvSpPr>
          <p:nvPr>
            <p:ph type="subTitle" idx="5"/>
          </p:nvPr>
        </p:nvSpPr>
        <p:spPr>
          <a:xfrm>
            <a:off x="732975" y="4035800"/>
            <a:ext cx="350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from the learning</a:t>
            </a:r>
            <a:endParaRPr/>
          </a:p>
        </p:txBody>
      </p:sp>
      <p:sp>
        <p:nvSpPr>
          <p:cNvPr id="221" name="Google Shape;221;p34"/>
          <p:cNvSpPr txBox="1">
            <a:spLocks noGrp="1"/>
          </p:cNvSpPr>
          <p:nvPr>
            <p:ph type="subTitle" idx="6"/>
          </p:nvPr>
        </p:nvSpPr>
        <p:spPr>
          <a:xfrm>
            <a:off x="725625" y="3678189"/>
            <a:ext cx="3509400"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p:txBody>
      </p:sp>
      <p:sp>
        <p:nvSpPr>
          <p:cNvPr id="222" name="Google Shape;222;p34"/>
          <p:cNvSpPr txBox="1">
            <a:spLocks noGrp="1"/>
          </p:cNvSpPr>
          <p:nvPr>
            <p:ph type="title" idx="7"/>
          </p:nvPr>
        </p:nvSpPr>
        <p:spPr>
          <a:xfrm>
            <a:off x="4897865" y="1289400"/>
            <a:ext cx="35205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3" name="Google Shape;223;p34"/>
          <p:cNvSpPr txBox="1">
            <a:spLocks noGrp="1"/>
          </p:cNvSpPr>
          <p:nvPr>
            <p:ph type="subTitle" idx="8"/>
          </p:nvPr>
        </p:nvSpPr>
        <p:spPr>
          <a:xfrm>
            <a:off x="4897869" y="2240398"/>
            <a:ext cx="352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model with all assumptions and limitations stated</a:t>
            </a:r>
            <a:endParaRPr/>
          </a:p>
        </p:txBody>
      </p:sp>
      <p:sp>
        <p:nvSpPr>
          <p:cNvPr id="224" name="Google Shape;224;p34"/>
          <p:cNvSpPr txBox="1">
            <a:spLocks noGrp="1"/>
          </p:cNvSpPr>
          <p:nvPr>
            <p:ph type="subTitle" idx="9"/>
          </p:nvPr>
        </p:nvSpPr>
        <p:spPr>
          <a:xfrm>
            <a:off x="4890481" y="1882799"/>
            <a:ext cx="3520500"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ML Model</a:t>
            </a:r>
            <a:endParaRPr/>
          </a:p>
        </p:txBody>
      </p:sp>
      <p:sp>
        <p:nvSpPr>
          <p:cNvPr id="225" name="Google Shape;225;p34"/>
          <p:cNvSpPr txBox="1">
            <a:spLocks noGrp="1"/>
          </p:cNvSpPr>
          <p:nvPr>
            <p:ph type="title" idx="13"/>
          </p:nvPr>
        </p:nvSpPr>
        <p:spPr>
          <a:xfrm>
            <a:off x="736678" y="1289400"/>
            <a:ext cx="35094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6" name="Google Shape;226;p34"/>
          <p:cNvSpPr txBox="1">
            <a:spLocks noGrp="1"/>
          </p:cNvSpPr>
          <p:nvPr>
            <p:ph type="subTitle" idx="14"/>
          </p:nvPr>
        </p:nvSpPr>
        <p:spPr>
          <a:xfrm>
            <a:off x="736675" y="2240398"/>
            <a:ext cx="350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Aim and major considerations of the project</a:t>
            </a:r>
            <a:endParaRPr/>
          </a:p>
        </p:txBody>
      </p:sp>
      <p:sp>
        <p:nvSpPr>
          <p:cNvPr id="227" name="Google Shape;227;p34"/>
          <p:cNvSpPr txBox="1">
            <a:spLocks noGrp="1"/>
          </p:cNvSpPr>
          <p:nvPr>
            <p:ph type="subTitle" idx="15"/>
          </p:nvPr>
        </p:nvSpPr>
        <p:spPr>
          <a:xfrm>
            <a:off x="729318" y="1882799"/>
            <a:ext cx="3509400"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3"/>
            <a:ext cx="7608434" cy="1101600"/>
          </a:xfrm>
        </p:spPr>
        <p:txBody>
          <a:bodyPr/>
          <a:lstStyle/>
          <a:p>
            <a:pPr>
              <a:buFont typeface="Arial" panose="020B0604020202020204" pitchFamily="34" charset="0"/>
              <a:buChar char="•"/>
            </a:pPr>
            <a:r>
              <a:rPr lang="en-US" dirty="0"/>
              <a:t>We first defined a class named Pocket Algorithm. We Initialize attributes: </a:t>
            </a:r>
            <a:r>
              <a:rPr lang="en-US" dirty="0" err="1"/>
              <a:t>w_pocket</a:t>
            </a:r>
            <a:r>
              <a:rPr lang="en-US" dirty="0"/>
              <a:t> (to hold the best weights) and errors (to track errors during training). </a:t>
            </a:r>
          </a:p>
          <a:p>
            <a:pPr>
              <a:buFont typeface="Arial" panose="020B0604020202020204" pitchFamily="34" charset="0"/>
              <a:buChar char="•"/>
            </a:pPr>
            <a:r>
              <a:rPr lang="en-US" dirty="0"/>
              <a:t>And then, fit the Pocket Algorithm model using training data (</a:t>
            </a:r>
            <a:r>
              <a:rPr lang="en-US" dirty="0" err="1"/>
              <a:t>X_train</a:t>
            </a:r>
            <a:r>
              <a:rPr lang="en-US" dirty="0"/>
              <a:t>, </a:t>
            </a:r>
            <a:r>
              <a:rPr lang="en-US" dirty="0" err="1"/>
              <a:t>y_train</a:t>
            </a:r>
            <a:r>
              <a:rPr lang="en-US" dirty="0"/>
              <a:t>), with a maximum number of iterations specified. </a:t>
            </a:r>
          </a:p>
          <a:p>
            <a:pPr>
              <a:buFont typeface="Arial" panose="020B0604020202020204" pitchFamily="34" charset="0"/>
              <a:buChar char="•"/>
            </a:pPr>
            <a:r>
              <a:rPr lang="en-US" dirty="0"/>
              <a:t>During training, iterate through the specified number of iterations, randomly generating weights and updating the best weights if errors decrease. </a:t>
            </a:r>
          </a:p>
          <a:p>
            <a:pPr>
              <a:buFont typeface="Arial" panose="020B0604020202020204" pitchFamily="34" charset="0"/>
              <a:buChar char="•"/>
            </a:pPr>
            <a:r>
              <a:rPr lang="en-US" dirty="0"/>
              <a:t>Then, calculating the error rate of the Pocket Algorithm model on the test data (</a:t>
            </a:r>
            <a:r>
              <a:rPr lang="en-US" dirty="0" err="1"/>
              <a:t>X_test</a:t>
            </a:r>
            <a:r>
              <a:rPr lang="en-US" dirty="0"/>
              <a:t>, </a:t>
            </a:r>
            <a:r>
              <a:rPr lang="en-US" dirty="0" err="1"/>
              <a:t>y_test</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IN" dirty="0"/>
              <a:t>pocket error: 0.4998676042248963</a:t>
            </a:r>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2" y="1345997"/>
            <a:ext cx="2691994" cy="416967"/>
          </a:xfrm>
        </p:spPr>
        <p:txBody>
          <a:bodyPr/>
          <a:lstStyle/>
          <a:p>
            <a:r>
              <a:rPr lang="en-IN" dirty="0"/>
              <a:t>Pocket:</a:t>
            </a:r>
          </a:p>
        </p:txBody>
      </p:sp>
    </p:spTree>
    <p:extLst>
      <p:ext uri="{BB962C8B-B14F-4D97-AF65-F5344CB8AC3E}">
        <p14:creationId xmlns:p14="http://schemas.microsoft.com/office/powerpoint/2010/main" val="27130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3"/>
            <a:ext cx="7608434" cy="1101600"/>
          </a:xfrm>
        </p:spPr>
        <p:txBody>
          <a:bodyPr/>
          <a:lstStyle/>
          <a:p>
            <a:pPr marL="139700" indent="0"/>
            <a:r>
              <a:rPr lang="en-US" dirty="0"/>
              <a:t>We defined a neural network model using the </a:t>
            </a:r>
            <a:r>
              <a:rPr lang="en-US" dirty="0" err="1"/>
              <a:t>Keras</a:t>
            </a:r>
            <a:r>
              <a:rPr lang="en-US" dirty="0"/>
              <a:t> Sequential API.</a:t>
            </a:r>
          </a:p>
          <a:p>
            <a:pPr marL="139700" indent="0"/>
            <a:r>
              <a:rPr lang="en-US" dirty="0"/>
              <a:t> - The model consists of three dense (fully connected) layers:</a:t>
            </a:r>
          </a:p>
          <a:p>
            <a:pPr marL="139700" indent="0"/>
            <a:r>
              <a:rPr lang="en-US" dirty="0"/>
              <a:t> - The first layer has 128 neurons with </a:t>
            </a:r>
            <a:r>
              <a:rPr lang="en-US" dirty="0" err="1"/>
              <a:t>ReLU</a:t>
            </a:r>
            <a:r>
              <a:rPr lang="en-US" dirty="0"/>
              <a:t> activation function and expects input data with a shape determined by the number of features in the scaled training data.</a:t>
            </a:r>
          </a:p>
          <a:p>
            <a:pPr marL="139700" indent="0"/>
            <a:r>
              <a:rPr lang="en-US" dirty="0"/>
              <a:t> - We then Apply a dropout regularization with a rate of 0.2 after the first dense layer.</a:t>
            </a:r>
          </a:p>
          <a:p>
            <a:pPr marL="139700" indent="0"/>
            <a:r>
              <a:rPr lang="en-US" dirty="0"/>
              <a:t> - The second layer has 64 neurons with </a:t>
            </a:r>
            <a:r>
              <a:rPr lang="en-US" dirty="0" err="1"/>
              <a:t>ReLU</a:t>
            </a:r>
            <a:r>
              <a:rPr lang="en-US" dirty="0"/>
              <a:t> activation function.</a:t>
            </a:r>
          </a:p>
          <a:p>
            <a:pPr marL="139700" indent="0"/>
            <a:r>
              <a:rPr lang="en-US" dirty="0"/>
              <a:t> - Then applying a dropout regularization again with a rate of 0.2 after the second dense layer.</a:t>
            </a:r>
          </a:p>
          <a:p>
            <a:pPr marL="139700" indent="0"/>
            <a:r>
              <a:rPr lang="en-US" dirty="0"/>
              <a:t> - The output layer consists of a single neuron, used for regression tasks (as there is no activation function specified)</a:t>
            </a:r>
          </a:p>
          <a:p>
            <a:pPr>
              <a:buFont typeface="Arial" panose="020B0604020202020204" pitchFamily="34" charset="0"/>
              <a:buChar char="•"/>
            </a:pPr>
            <a:endParaRPr lang="en-US" dirty="0"/>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1" y="1345997"/>
            <a:ext cx="3101645" cy="416967"/>
          </a:xfrm>
        </p:spPr>
        <p:txBody>
          <a:bodyPr/>
          <a:lstStyle/>
          <a:p>
            <a:r>
              <a:rPr lang="en-IN" dirty="0"/>
              <a:t>Neural Networks:</a:t>
            </a:r>
          </a:p>
        </p:txBody>
      </p:sp>
    </p:spTree>
    <p:extLst>
      <p:ext uri="{BB962C8B-B14F-4D97-AF65-F5344CB8AC3E}">
        <p14:creationId xmlns:p14="http://schemas.microsoft.com/office/powerpoint/2010/main" val="359319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5" name="Subtitle 4">
            <a:extLst>
              <a:ext uri="{FF2B5EF4-FFF2-40B4-BE49-F238E27FC236}">
                <a16:creationId xmlns:a16="http://schemas.microsoft.com/office/drawing/2014/main" id="{DD89CB47-E70A-CBF5-DBEE-5B15D8DC0927}"/>
              </a:ext>
            </a:extLst>
          </p:cNvPr>
          <p:cNvSpPr>
            <a:spLocks noGrp="1"/>
          </p:cNvSpPr>
          <p:nvPr>
            <p:ph type="subTitle" idx="3"/>
          </p:nvPr>
        </p:nvSpPr>
        <p:spPr>
          <a:xfrm>
            <a:off x="877198" y="1892863"/>
            <a:ext cx="7608434" cy="1101600"/>
          </a:xfrm>
        </p:spPr>
        <p:txBody>
          <a:bodyPr/>
          <a:lstStyle/>
          <a:p>
            <a:pPr marL="139700" indent="0"/>
            <a:r>
              <a:rPr lang="en-US" dirty="0"/>
              <a:t>We then compile the neural network model using the Adam optimizer and mean squared error loss function.</a:t>
            </a:r>
          </a:p>
          <a:p>
            <a:pPr marL="139700" indent="0"/>
            <a:r>
              <a:rPr lang="en-US" dirty="0"/>
              <a:t> - Train the compiled model on the scaled training data for 50 epochs, with a batch    size of 32 and 20% validation split.</a:t>
            </a:r>
          </a:p>
          <a:p>
            <a:pPr marL="139700" indent="0"/>
            <a:r>
              <a:rPr lang="en-US" dirty="0"/>
              <a:t> - Store the training history for analysis.</a:t>
            </a:r>
          </a:p>
          <a:p>
            <a:pPr marL="139700" indent="0"/>
            <a:r>
              <a:rPr lang="en-US" dirty="0"/>
              <a:t> - Evaluate the trained model's performance on the scaled test data using the mean squared error (MSE) metric and print the result.</a:t>
            </a:r>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1" y="1345997"/>
            <a:ext cx="3101645" cy="416967"/>
          </a:xfrm>
        </p:spPr>
        <p:txBody>
          <a:bodyPr/>
          <a:lstStyle/>
          <a:p>
            <a:r>
              <a:rPr lang="en-IN" dirty="0"/>
              <a:t>Neural Networks:</a:t>
            </a:r>
          </a:p>
        </p:txBody>
      </p:sp>
    </p:spTree>
    <p:extLst>
      <p:ext uri="{BB962C8B-B14F-4D97-AF65-F5344CB8AC3E}">
        <p14:creationId xmlns:p14="http://schemas.microsoft.com/office/powerpoint/2010/main" val="271865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Training and Validation</a:t>
            </a:r>
            <a:endParaRPr dirty="0"/>
          </a:p>
        </p:txBody>
      </p:sp>
      <p:sp>
        <p:nvSpPr>
          <p:cNvPr id="7" name="Subtitle 6">
            <a:extLst>
              <a:ext uri="{FF2B5EF4-FFF2-40B4-BE49-F238E27FC236}">
                <a16:creationId xmlns:a16="http://schemas.microsoft.com/office/drawing/2014/main" id="{D08492ED-0799-92BA-D2B6-EED589DE67B2}"/>
              </a:ext>
            </a:extLst>
          </p:cNvPr>
          <p:cNvSpPr>
            <a:spLocks noGrp="1"/>
          </p:cNvSpPr>
          <p:nvPr>
            <p:ph type="subTitle" idx="2"/>
          </p:nvPr>
        </p:nvSpPr>
        <p:spPr>
          <a:xfrm>
            <a:off x="621791" y="1345997"/>
            <a:ext cx="3745383" cy="416967"/>
          </a:xfrm>
        </p:spPr>
        <p:txBody>
          <a:bodyPr/>
          <a:lstStyle/>
          <a:p>
            <a:r>
              <a:rPr lang="en-IN" dirty="0"/>
              <a:t>Neural Networks Plots:</a:t>
            </a:r>
          </a:p>
        </p:txBody>
      </p:sp>
      <p:pic>
        <p:nvPicPr>
          <p:cNvPr id="3" name="Picture 2">
            <a:extLst>
              <a:ext uri="{FF2B5EF4-FFF2-40B4-BE49-F238E27FC236}">
                <a16:creationId xmlns:a16="http://schemas.microsoft.com/office/drawing/2014/main" id="{F6DF8153-B7A1-F535-33B4-DCB393611EA5}"/>
              </a:ext>
            </a:extLst>
          </p:cNvPr>
          <p:cNvPicPr>
            <a:picLocks noChangeAspect="1"/>
          </p:cNvPicPr>
          <p:nvPr/>
        </p:nvPicPr>
        <p:blipFill>
          <a:blip r:embed="rId3"/>
          <a:stretch>
            <a:fillRect/>
          </a:stretch>
        </p:blipFill>
        <p:spPr>
          <a:xfrm>
            <a:off x="1813809" y="1696261"/>
            <a:ext cx="5636770" cy="3447239"/>
          </a:xfrm>
          <a:prstGeom prst="rect">
            <a:avLst/>
          </a:prstGeom>
        </p:spPr>
      </p:pic>
    </p:spTree>
    <p:extLst>
      <p:ext uri="{BB962C8B-B14F-4D97-AF65-F5344CB8AC3E}">
        <p14:creationId xmlns:p14="http://schemas.microsoft.com/office/powerpoint/2010/main" val="78451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17" name="Google Shape;317;p40"/>
          <p:cNvSpPr/>
          <p:nvPr/>
        </p:nvSpPr>
        <p:spPr>
          <a:xfrm>
            <a:off x="1064463" y="3308300"/>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Learnings:</a:t>
            </a:r>
            <a:endParaRPr dirty="0"/>
          </a:p>
        </p:txBody>
      </p:sp>
      <p:sp>
        <p:nvSpPr>
          <p:cNvPr id="308" name="Google Shape;308;p40"/>
          <p:cNvSpPr txBox="1">
            <a:spLocks noGrp="1"/>
          </p:cNvSpPr>
          <p:nvPr>
            <p:ph type="subTitle" idx="1"/>
          </p:nvPr>
        </p:nvSpPr>
        <p:spPr>
          <a:xfrm>
            <a:off x="1969838" y="1422850"/>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Data Analysis</a:t>
            </a:r>
            <a:endParaRPr sz="2000" dirty="0"/>
          </a:p>
        </p:txBody>
      </p:sp>
      <p:sp>
        <p:nvSpPr>
          <p:cNvPr id="309" name="Google Shape;309;p40"/>
          <p:cNvSpPr txBox="1">
            <a:spLocks noGrp="1"/>
          </p:cNvSpPr>
          <p:nvPr>
            <p:ph type="subTitle" idx="2"/>
          </p:nvPr>
        </p:nvSpPr>
        <p:spPr>
          <a:xfrm>
            <a:off x="1969850" y="1873627"/>
            <a:ext cx="2336400"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t>A lot can be seen just by analysing the data</a:t>
            </a:r>
            <a:endParaRPr sz="1050" dirty="0"/>
          </a:p>
        </p:txBody>
      </p:sp>
      <p:sp>
        <p:nvSpPr>
          <p:cNvPr id="310" name="Google Shape;310;p40"/>
          <p:cNvSpPr txBox="1">
            <a:spLocks noGrp="1"/>
          </p:cNvSpPr>
          <p:nvPr>
            <p:ph type="subTitle" idx="3"/>
          </p:nvPr>
        </p:nvSpPr>
        <p:spPr>
          <a:xfrm>
            <a:off x="5743113" y="1422850"/>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ML algorithms</a:t>
            </a:r>
            <a:endParaRPr sz="2000" dirty="0"/>
          </a:p>
        </p:txBody>
      </p:sp>
      <p:sp>
        <p:nvSpPr>
          <p:cNvPr id="311" name="Google Shape;311;p40"/>
          <p:cNvSpPr txBox="1">
            <a:spLocks noGrp="1"/>
          </p:cNvSpPr>
          <p:nvPr>
            <p:ph type="subTitle" idx="4"/>
          </p:nvPr>
        </p:nvSpPr>
        <p:spPr>
          <a:xfrm>
            <a:off x="5743125" y="1873627"/>
            <a:ext cx="2440304"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t>For linearly separable data. </a:t>
            </a:r>
            <a:r>
              <a:rPr lang="en-US" sz="1050" dirty="0"/>
              <a:t>E</a:t>
            </a:r>
            <a:r>
              <a:rPr lang="en" sz="1050" dirty="0"/>
              <a:t>g- PLA, Pocket, etc</a:t>
            </a:r>
            <a:endParaRPr sz="1050" dirty="0"/>
          </a:p>
        </p:txBody>
      </p:sp>
      <p:sp>
        <p:nvSpPr>
          <p:cNvPr id="312" name="Google Shape;312;p40"/>
          <p:cNvSpPr txBox="1">
            <a:spLocks noGrp="1"/>
          </p:cNvSpPr>
          <p:nvPr>
            <p:ph type="subTitle" idx="5"/>
          </p:nvPr>
        </p:nvSpPr>
        <p:spPr>
          <a:xfrm>
            <a:off x="1969838" y="3213800"/>
            <a:ext cx="256394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Neural network</a:t>
            </a:r>
            <a:endParaRPr sz="2000" dirty="0"/>
          </a:p>
        </p:txBody>
      </p:sp>
      <p:sp>
        <p:nvSpPr>
          <p:cNvPr id="313" name="Google Shape;313;p40"/>
          <p:cNvSpPr txBox="1">
            <a:spLocks noGrp="1"/>
          </p:cNvSpPr>
          <p:nvPr>
            <p:ph type="subTitle" idx="6"/>
          </p:nvPr>
        </p:nvSpPr>
        <p:spPr>
          <a:xfrm>
            <a:off x="1969850" y="3664577"/>
            <a:ext cx="2336400"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t>Very strong model, works on wide variety of data as we did</a:t>
            </a:r>
            <a:endParaRPr sz="1050" dirty="0"/>
          </a:p>
        </p:txBody>
      </p:sp>
      <p:sp>
        <p:nvSpPr>
          <p:cNvPr id="314" name="Google Shape;314;p40"/>
          <p:cNvSpPr txBox="1">
            <a:spLocks noGrp="1"/>
          </p:cNvSpPr>
          <p:nvPr>
            <p:ph type="subTitle" idx="7"/>
          </p:nvPr>
        </p:nvSpPr>
        <p:spPr>
          <a:xfrm>
            <a:off x="5743113" y="3213800"/>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Model designing</a:t>
            </a:r>
            <a:endParaRPr sz="2000" dirty="0"/>
          </a:p>
        </p:txBody>
      </p:sp>
      <p:sp>
        <p:nvSpPr>
          <p:cNvPr id="315" name="Google Shape;315;p40"/>
          <p:cNvSpPr txBox="1">
            <a:spLocks noGrp="1"/>
          </p:cNvSpPr>
          <p:nvPr>
            <p:ph type="subTitle" idx="8"/>
          </p:nvPr>
        </p:nvSpPr>
        <p:spPr>
          <a:xfrm>
            <a:off x="5743125" y="3664577"/>
            <a:ext cx="2336400"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t>How to take proper assumptions to keep the model accurate</a:t>
            </a:r>
            <a:endParaRPr sz="1050" dirty="0"/>
          </a:p>
        </p:txBody>
      </p:sp>
      <p:sp>
        <p:nvSpPr>
          <p:cNvPr id="316" name="Google Shape;316;p40"/>
          <p:cNvSpPr/>
          <p:nvPr/>
        </p:nvSpPr>
        <p:spPr>
          <a:xfrm>
            <a:off x="1064463" y="1517350"/>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0"/>
          <p:cNvSpPr/>
          <p:nvPr/>
        </p:nvSpPr>
        <p:spPr>
          <a:xfrm>
            <a:off x="4837713" y="1517350"/>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0"/>
          <p:cNvSpPr/>
          <p:nvPr/>
        </p:nvSpPr>
        <p:spPr>
          <a:xfrm>
            <a:off x="4837713" y="3308300"/>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40"/>
          <p:cNvCxnSpPr>
            <a:cxnSpLocks/>
            <a:stCxn id="316" idx="1"/>
            <a:endCxn id="317" idx="1"/>
          </p:cNvCxnSpPr>
          <p:nvPr/>
        </p:nvCxnSpPr>
        <p:spPr>
          <a:xfrm>
            <a:off x="1064463" y="1855750"/>
            <a:ext cx="600" cy="1791000"/>
          </a:xfrm>
          <a:prstGeom prst="bentConnector3">
            <a:avLst>
              <a:gd name="adj1" fmla="val -39687500"/>
            </a:avLst>
          </a:prstGeom>
          <a:noFill/>
          <a:ln w="19050" cap="flat" cmpd="sng">
            <a:solidFill>
              <a:schemeClr val="dk2"/>
            </a:solidFill>
            <a:prstDash val="solid"/>
            <a:round/>
            <a:headEnd type="none" w="med" len="med"/>
            <a:tailEnd type="none" w="med" len="med"/>
          </a:ln>
        </p:spPr>
      </p:cxnSp>
      <p:cxnSp>
        <p:nvCxnSpPr>
          <p:cNvPr id="341" name="Google Shape;341;p40"/>
          <p:cNvCxnSpPr>
            <a:stCxn id="318" idx="1"/>
            <a:endCxn id="319" idx="1"/>
          </p:cNvCxnSpPr>
          <p:nvPr/>
        </p:nvCxnSpPr>
        <p:spPr>
          <a:xfrm>
            <a:off x="4837713" y="1855750"/>
            <a:ext cx="600" cy="1791000"/>
          </a:xfrm>
          <a:prstGeom prst="bentConnector3">
            <a:avLst>
              <a:gd name="adj1" fmla="val -39687500"/>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7" name="Google Shape;1027;p63"/>
          <p:cNvSpPr txBox="1">
            <a:spLocks noGrp="1"/>
          </p:cNvSpPr>
          <p:nvPr>
            <p:ph type="body" idx="1"/>
          </p:nvPr>
        </p:nvSpPr>
        <p:spPr>
          <a:xfrm>
            <a:off x="2859610" y="2726442"/>
            <a:ext cx="3424780" cy="856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t>Thank You</a:t>
            </a:r>
            <a:endParaRPr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15100" y="2086600"/>
            <a:ext cx="4360200" cy="7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Project Outline</a:t>
            </a:r>
          </a:p>
        </p:txBody>
      </p:sp>
      <p:sp>
        <p:nvSpPr>
          <p:cNvPr id="233" name="Google Shape;233;p35"/>
          <p:cNvSpPr txBox="1">
            <a:spLocks noGrp="1"/>
          </p:cNvSpPr>
          <p:nvPr>
            <p:ph type="title" idx="2"/>
          </p:nvPr>
        </p:nvSpPr>
        <p:spPr>
          <a:xfrm>
            <a:off x="715225" y="1023950"/>
            <a:ext cx="4360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34" name="Google Shape;234;p35"/>
          <p:cNvSpPr txBox="1">
            <a:spLocks noGrp="1"/>
          </p:cNvSpPr>
          <p:nvPr>
            <p:ph type="subTitle" idx="1"/>
          </p:nvPr>
        </p:nvSpPr>
        <p:spPr>
          <a:xfrm>
            <a:off x="715100" y="2818300"/>
            <a:ext cx="4360200" cy="34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Spotify Music Recommendation Model</a:t>
            </a:r>
          </a:p>
        </p:txBody>
      </p:sp>
      <p:sp>
        <p:nvSpPr>
          <p:cNvPr id="236" name="Google Shape;236;p35">
            <a:hlinkClick r:id="" action="ppaction://hlinkshowjump?jump=nextslide"/>
          </p:cNvPr>
          <p:cNvSpPr/>
          <p:nvPr/>
        </p:nvSpPr>
        <p:spPr>
          <a:xfrm>
            <a:off x="715100" y="4128800"/>
            <a:ext cx="479700" cy="479700"/>
          </a:xfrm>
          <a:prstGeom prst="rect">
            <a:avLst/>
          </a:prstGeom>
          <a:solidFill>
            <a:schemeClr val="lt2"/>
          </a:solid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dk2"/>
              </a:buClr>
              <a:buSzPts val="1800"/>
              <a:buChar char="➞"/>
            </a:pPr>
            <a:endParaRPr>
              <a:solidFill>
                <a:schemeClr val="dk2"/>
              </a:solidFill>
            </a:endParaRPr>
          </a:p>
        </p:txBody>
      </p:sp>
      <p:grpSp>
        <p:nvGrpSpPr>
          <p:cNvPr id="4" name="Google Shape;7447;p70">
            <a:extLst>
              <a:ext uri="{FF2B5EF4-FFF2-40B4-BE49-F238E27FC236}">
                <a16:creationId xmlns:a16="http://schemas.microsoft.com/office/drawing/2014/main" id="{E43D217B-FE1B-67B8-9A01-40FCE92A58D7}"/>
              </a:ext>
            </a:extLst>
          </p:cNvPr>
          <p:cNvGrpSpPr/>
          <p:nvPr/>
        </p:nvGrpSpPr>
        <p:grpSpPr>
          <a:xfrm>
            <a:off x="6045200" y="656507"/>
            <a:ext cx="2778861" cy="3854533"/>
            <a:chOff x="803162" y="2667727"/>
            <a:chExt cx="1411906" cy="633611"/>
          </a:xfrm>
        </p:grpSpPr>
        <p:cxnSp>
          <p:nvCxnSpPr>
            <p:cNvPr id="5" name="Google Shape;7448;p70">
              <a:extLst>
                <a:ext uri="{FF2B5EF4-FFF2-40B4-BE49-F238E27FC236}">
                  <a16:creationId xmlns:a16="http://schemas.microsoft.com/office/drawing/2014/main" id="{108F63F6-6D0A-290E-4FD9-753488051BF0}"/>
                </a:ext>
              </a:extLst>
            </p:cNvPr>
            <p:cNvCxnSpPr>
              <a:stCxn id="17" idx="2"/>
              <a:endCxn id="1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6" name="Google Shape;7451;p70">
              <a:extLst>
                <a:ext uri="{FF2B5EF4-FFF2-40B4-BE49-F238E27FC236}">
                  <a16:creationId xmlns:a16="http://schemas.microsoft.com/office/drawing/2014/main" id="{6037E96D-7AB5-D681-A7C4-DEA4373FF45F}"/>
                </a:ext>
              </a:extLst>
            </p:cNvPr>
            <p:cNvCxnSpPr>
              <a:stCxn id="16" idx="0"/>
              <a:endCxn id="17"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7" name="Google Shape;7453;p70">
              <a:extLst>
                <a:ext uri="{FF2B5EF4-FFF2-40B4-BE49-F238E27FC236}">
                  <a16:creationId xmlns:a16="http://schemas.microsoft.com/office/drawing/2014/main" id="{CCA77287-DA63-9CF1-7E7E-31D5D49F90A3}"/>
                </a:ext>
              </a:extLst>
            </p:cNvPr>
            <p:cNvCxnSpPr>
              <a:stCxn id="16" idx="2"/>
              <a:endCxn id="12"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 name="Google Shape;7455;p70">
              <a:extLst>
                <a:ext uri="{FF2B5EF4-FFF2-40B4-BE49-F238E27FC236}">
                  <a16:creationId xmlns:a16="http://schemas.microsoft.com/office/drawing/2014/main" id="{AF33407D-A503-A2EE-0BF7-BE589D3444EA}"/>
                </a:ext>
              </a:extLst>
            </p:cNvPr>
            <p:cNvCxnSpPr>
              <a:stCxn id="11" idx="0"/>
              <a:endCxn id="16"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9" name="Google Shape;7457;p70">
              <a:extLst>
                <a:ext uri="{FF2B5EF4-FFF2-40B4-BE49-F238E27FC236}">
                  <a16:creationId xmlns:a16="http://schemas.microsoft.com/office/drawing/2014/main" id="{6A441343-1BE0-7BFE-E47A-94C06CFE2497}"/>
                </a:ext>
              </a:extLst>
            </p:cNvPr>
            <p:cNvCxnSpPr>
              <a:stCxn id="15" idx="2"/>
              <a:endCxn id="14"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0" name="Google Shape;7459;p70">
              <a:extLst>
                <a:ext uri="{FF2B5EF4-FFF2-40B4-BE49-F238E27FC236}">
                  <a16:creationId xmlns:a16="http://schemas.microsoft.com/office/drawing/2014/main" id="{1074F533-B3F9-546A-CC65-EC7D57AD7E32}"/>
                </a:ext>
              </a:extLst>
            </p:cNvPr>
            <p:cNvCxnSpPr>
              <a:stCxn id="13" idx="0"/>
              <a:endCxn id="1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 name="Google Shape;7456;p70">
              <a:extLst>
                <a:ext uri="{FF2B5EF4-FFF2-40B4-BE49-F238E27FC236}">
                  <a16:creationId xmlns:a16="http://schemas.microsoft.com/office/drawing/2014/main" id="{E1B1F086-6136-B6FE-5785-A79B16329BFB}"/>
                </a:ext>
              </a:extLst>
            </p:cNvPr>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2" name="Google Shape;7454;p70">
              <a:extLst>
                <a:ext uri="{FF2B5EF4-FFF2-40B4-BE49-F238E27FC236}">
                  <a16:creationId xmlns:a16="http://schemas.microsoft.com/office/drawing/2014/main" id="{CDFA6BD9-9515-407B-2026-69700F58D553}"/>
                </a:ext>
              </a:extLst>
            </p:cNvPr>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 name="Google Shape;7460;p70">
              <a:extLst>
                <a:ext uri="{FF2B5EF4-FFF2-40B4-BE49-F238E27FC236}">
                  <a16:creationId xmlns:a16="http://schemas.microsoft.com/office/drawing/2014/main" id="{02958B4B-999E-61EA-8FFA-FFBEBF736434}"/>
                </a:ext>
              </a:extLst>
            </p:cNvPr>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4" name="Google Shape;7458;p70">
              <a:extLst>
                <a:ext uri="{FF2B5EF4-FFF2-40B4-BE49-F238E27FC236}">
                  <a16:creationId xmlns:a16="http://schemas.microsoft.com/office/drawing/2014/main" id="{642B5669-9B36-5AD7-553F-FDDBE3AED0BA}"/>
                </a:ext>
              </a:extLst>
            </p:cNvPr>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5" name="Google Shape;7450;p70">
              <a:extLst>
                <a:ext uri="{FF2B5EF4-FFF2-40B4-BE49-F238E27FC236}">
                  <a16:creationId xmlns:a16="http://schemas.microsoft.com/office/drawing/2014/main" id="{6414725A-4113-ABF2-A9FD-1C76F9D4553B}"/>
                </a:ext>
              </a:extLst>
            </p:cNvPr>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6" name="Google Shape;7452;p70">
              <a:extLst>
                <a:ext uri="{FF2B5EF4-FFF2-40B4-BE49-F238E27FC236}">
                  <a16:creationId xmlns:a16="http://schemas.microsoft.com/office/drawing/2014/main" id="{6E7FB9C0-3399-A243-67DF-08CF83114BD7}"/>
                </a:ext>
              </a:extLst>
            </p:cNvPr>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7" name="Google Shape;7449;p70">
              <a:extLst>
                <a:ext uri="{FF2B5EF4-FFF2-40B4-BE49-F238E27FC236}">
                  <a16:creationId xmlns:a16="http://schemas.microsoft.com/office/drawing/2014/main" id="{F2B95770-88FF-C15F-0A8B-4260015BAFFD}"/>
                </a:ext>
              </a:extLst>
            </p:cNvPr>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42" name="Google Shape;242;p36"/>
          <p:cNvSpPr txBox="1">
            <a:spLocks noGrp="1"/>
          </p:cNvSpPr>
          <p:nvPr>
            <p:ph type="subTitle" idx="1"/>
          </p:nvPr>
        </p:nvSpPr>
        <p:spPr>
          <a:xfrm>
            <a:off x="1027291" y="1322878"/>
            <a:ext cx="5311516" cy="1714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the era of streaming services like Spotify, personalized music recommendations have become essential for enhancing user experience and engagement. This project aims to implement a comprehensive approach utilizing various machine-learning techniques to provide personalized music recommendations on Spotify.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subTitle" idx="1"/>
          </p:nvPr>
        </p:nvSpPr>
        <p:spPr>
          <a:xfrm>
            <a:off x="468434" y="1124595"/>
            <a:ext cx="2329010" cy="2894310"/>
          </a:xfrm>
          <a:prstGeom prst="rect">
            <a:avLst/>
          </a:prstGeom>
          <a:solidFill>
            <a:schemeClr val="bg1"/>
          </a:solidFill>
        </p:spPr>
        <p:txBody>
          <a:bodyPr spcFirstLastPara="1" wrap="square" lIns="91425" tIns="91425" rIns="91425" bIns="91425" anchor="b" anchorCtr="0">
            <a:noAutofit/>
          </a:bodyPr>
          <a:lstStyle/>
          <a:p>
            <a:pPr marL="0" lvl="0" indent="0" algn="l" rtl="0">
              <a:spcBef>
                <a:spcPts val="0"/>
              </a:spcBef>
              <a:spcAft>
                <a:spcPts val="0"/>
              </a:spcAft>
              <a:buNone/>
            </a:pPr>
            <a:r>
              <a:rPr lang="en-US" sz="1400" b="0" i="0">
                <a:solidFill>
                  <a:srgbClr val="191919"/>
                </a:solidFill>
                <a:effectLst/>
                <a:latin typeface="Inter" panose="020B0604020202020204" charset="0"/>
                <a:ea typeface="Inter" panose="020B0604020202020204" charset="0"/>
                <a:cs typeface="Inter" panose="020B0604020202020204" charset="0"/>
              </a:rPr>
              <a:t>The project will proceed by first acquiring a large dataset containing user preferences, listening history, and music attributes. This dataset will be preprocessed to handle missing values, normalize features, and encode categorical variables. </a:t>
            </a:r>
            <a:endParaRPr lang="en-US" sz="1400"/>
          </a:p>
        </p:txBody>
      </p:sp>
      <p:sp>
        <p:nvSpPr>
          <p:cNvPr id="7" name="Google Shape;248;p37">
            <a:extLst>
              <a:ext uri="{FF2B5EF4-FFF2-40B4-BE49-F238E27FC236}">
                <a16:creationId xmlns:a16="http://schemas.microsoft.com/office/drawing/2014/main" id="{99A627C6-8B57-15FD-28AD-08ED3643379C}"/>
              </a:ext>
            </a:extLst>
          </p:cNvPr>
          <p:cNvSpPr txBox="1">
            <a:spLocks/>
          </p:cNvSpPr>
          <p:nvPr/>
        </p:nvSpPr>
        <p:spPr>
          <a:xfrm>
            <a:off x="3657600" y="824460"/>
            <a:ext cx="5120259" cy="2627493"/>
          </a:xfrm>
          <a:prstGeom prst="rect">
            <a:avLst/>
          </a:prstGeom>
          <a:solidFill>
            <a:schemeClr val="lt1"/>
          </a:solidFill>
          <a:ln>
            <a:noFill/>
          </a:ln>
          <a:effectLst>
            <a:outerShdw blurRad="942975" dist="19050" dir="5400000" algn="bl" rotWithShape="0">
              <a:schemeClr val="dk1">
                <a:alpha val="11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9pPr>
          </a:lstStyle>
          <a:p>
            <a:pPr marL="0" indent="0"/>
            <a:r>
              <a:rPr lang="en-US" sz="1400" b="0" i="0" dirty="0">
                <a:solidFill>
                  <a:srgbClr val="191919"/>
                </a:solidFill>
                <a:effectLst/>
                <a:latin typeface="Inter" panose="020B0604020202020204" charset="0"/>
                <a:ea typeface="Inter" panose="020B0604020202020204" charset="0"/>
                <a:cs typeface="Inter" panose="020B0604020202020204" charset="0"/>
              </a:rPr>
              <a:t>For the classification aspect, algorithms such as </a:t>
            </a:r>
            <a:r>
              <a:rPr lang="en-US" sz="1400" b="1" i="0" dirty="0">
                <a:solidFill>
                  <a:srgbClr val="191919"/>
                </a:solidFill>
                <a:effectLst/>
                <a:latin typeface="Inter" panose="020B0604020202020204" charset="0"/>
                <a:ea typeface="Inter" panose="020B0604020202020204" charset="0"/>
                <a:cs typeface="Inter" panose="020B0604020202020204" charset="0"/>
              </a:rPr>
              <a:t>PLA</a:t>
            </a:r>
            <a:r>
              <a:rPr lang="en-US" sz="1400" b="0" i="0" dirty="0">
                <a:solidFill>
                  <a:srgbClr val="191919"/>
                </a:solidFill>
                <a:effectLst/>
                <a:latin typeface="Inter" panose="020B0604020202020204" charset="0"/>
                <a:ea typeface="Inter" panose="020B0604020202020204" charset="0"/>
                <a:cs typeface="Inter" panose="020B0604020202020204" charset="0"/>
              </a:rPr>
              <a:t>, </a:t>
            </a:r>
            <a:r>
              <a:rPr lang="en-US" sz="1400" b="1" i="0" dirty="0">
                <a:solidFill>
                  <a:srgbClr val="191919"/>
                </a:solidFill>
                <a:effectLst/>
                <a:latin typeface="Inter" panose="020B0604020202020204" charset="0"/>
                <a:ea typeface="Inter" panose="020B0604020202020204" charset="0"/>
                <a:cs typeface="Inter" panose="020B0604020202020204" charset="0"/>
              </a:rPr>
              <a:t>Pocket</a:t>
            </a:r>
            <a:r>
              <a:rPr lang="en-US" sz="1400" b="0" i="0" dirty="0">
                <a:solidFill>
                  <a:srgbClr val="191919"/>
                </a:solidFill>
                <a:effectLst/>
                <a:latin typeface="Inter" panose="020B0604020202020204" charset="0"/>
                <a:ea typeface="Inter" panose="020B0604020202020204" charset="0"/>
                <a:cs typeface="Inter" panose="020B0604020202020204" charset="0"/>
              </a:rPr>
              <a:t>, and </a:t>
            </a:r>
            <a:r>
              <a:rPr lang="en-US" sz="1400" b="1" i="0" dirty="0">
                <a:solidFill>
                  <a:srgbClr val="191919"/>
                </a:solidFill>
                <a:effectLst/>
                <a:latin typeface="Inter" panose="020B0604020202020204" charset="0"/>
                <a:ea typeface="Inter" panose="020B0604020202020204" charset="0"/>
                <a:cs typeface="Inter" panose="020B0604020202020204" charset="0"/>
              </a:rPr>
              <a:t>SVM</a:t>
            </a:r>
            <a:r>
              <a:rPr lang="en-US" sz="1400" b="0" i="0" dirty="0">
                <a:solidFill>
                  <a:srgbClr val="191919"/>
                </a:solidFill>
                <a:effectLst/>
                <a:latin typeface="Inter" panose="020B0604020202020204" charset="0"/>
                <a:ea typeface="Inter" panose="020B0604020202020204" charset="0"/>
                <a:cs typeface="Inter" panose="020B0604020202020204" charset="0"/>
              </a:rPr>
              <a:t> will be employed to classify users into different segments based on their music preferences. </a:t>
            </a:r>
          </a:p>
          <a:p>
            <a:pPr marL="0" indent="0"/>
            <a:r>
              <a:rPr lang="en-US" sz="1400" b="1" i="0" dirty="0">
                <a:solidFill>
                  <a:srgbClr val="191919"/>
                </a:solidFill>
                <a:effectLst/>
                <a:latin typeface="Inter" panose="020B0604020202020204" charset="0"/>
                <a:ea typeface="Inter" panose="020B0604020202020204" charset="0"/>
                <a:cs typeface="Inter" panose="020B0604020202020204" charset="0"/>
              </a:rPr>
              <a:t>Regression</a:t>
            </a:r>
            <a:r>
              <a:rPr lang="en-US" sz="1400" b="0" i="0" dirty="0">
                <a:solidFill>
                  <a:srgbClr val="191919"/>
                </a:solidFill>
                <a:effectLst/>
                <a:latin typeface="Inter" panose="020B0604020202020204" charset="0"/>
                <a:ea typeface="Inter" panose="020B0604020202020204" charset="0"/>
                <a:cs typeface="Inter" panose="020B0604020202020204" charset="0"/>
              </a:rPr>
              <a:t> techniques will then be utilized to predict real-valued outputs such as user ratings or the likelihood of enjoying a particular song or genre. </a:t>
            </a:r>
          </a:p>
          <a:p>
            <a:pPr marL="0" indent="0"/>
            <a:endParaRPr lang="en-US" sz="1400" b="0" i="0" dirty="0">
              <a:solidFill>
                <a:srgbClr val="191919"/>
              </a:solidFill>
              <a:effectLst/>
              <a:latin typeface="Inter" panose="020B0604020202020204" charset="0"/>
              <a:ea typeface="Inter" panose="020B0604020202020204" charset="0"/>
              <a:cs typeface="Inter" panose="020B0604020202020204" charset="0"/>
            </a:endParaRPr>
          </a:p>
          <a:p>
            <a:pPr marL="0" indent="0"/>
            <a:r>
              <a:rPr lang="en-US" sz="1400" b="1" i="0" dirty="0">
                <a:solidFill>
                  <a:srgbClr val="191919"/>
                </a:solidFill>
                <a:effectLst/>
                <a:latin typeface="Inter" panose="020B0604020202020204" charset="0"/>
                <a:ea typeface="Inter" panose="020B0604020202020204" charset="0"/>
                <a:cs typeface="Inter" panose="020B0604020202020204" charset="0"/>
              </a:rPr>
              <a:t>Shallow and deep neural networks </a:t>
            </a:r>
            <a:r>
              <a:rPr lang="en-US" sz="1400" b="0" i="0" dirty="0">
                <a:solidFill>
                  <a:srgbClr val="191919"/>
                </a:solidFill>
                <a:effectLst/>
                <a:latin typeface="Inter" panose="020B0604020202020204" charset="0"/>
                <a:ea typeface="Inter" panose="020B0604020202020204" charset="0"/>
                <a:cs typeface="Inter" panose="020B0604020202020204" charset="0"/>
              </a:rPr>
              <a:t>will be trained to perform classification tasks and highly accurately predict user preferences.</a:t>
            </a:r>
          </a:p>
        </p:txBody>
      </p:sp>
      <p:sp>
        <p:nvSpPr>
          <p:cNvPr id="8" name="Google Shape;248;p37">
            <a:extLst>
              <a:ext uri="{FF2B5EF4-FFF2-40B4-BE49-F238E27FC236}">
                <a16:creationId xmlns:a16="http://schemas.microsoft.com/office/drawing/2014/main" id="{658C7D16-CB8F-30AB-0F43-25BC08B2C414}"/>
              </a:ext>
            </a:extLst>
          </p:cNvPr>
          <p:cNvSpPr txBox="1">
            <a:spLocks/>
          </p:cNvSpPr>
          <p:nvPr/>
        </p:nvSpPr>
        <p:spPr>
          <a:xfrm>
            <a:off x="468434" y="535897"/>
            <a:ext cx="1939486" cy="401944"/>
          </a:xfrm>
          <a:prstGeom prst="rect">
            <a:avLst/>
          </a:prstGeom>
          <a:solidFill>
            <a:schemeClr val="bg1"/>
          </a:solidFill>
          <a:ln>
            <a:noFill/>
          </a:ln>
          <a:effectLst>
            <a:outerShdw blurRad="942975" dist="19050" dir="5400000" algn="bl" rotWithShape="0">
              <a:schemeClr val="dk1">
                <a:alpha val="11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9pPr>
          </a:lstStyle>
          <a:p>
            <a:pPr marL="0" indent="0"/>
            <a:r>
              <a:rPr lang="en-US" sz="1400">
                <a:solidFill>
                  <a:srgbClr val="191919"/>
                </a:solidFill>
                <a:latin typeface="Inter" panose="020B0604020202020204" charset="0"/>
                <a:ea typeface="Inter" panose="020B0604020202020204" charset="0"/>
                <a:cs typeface="Inter" panose="020B0604020202020204" charset="0"/>
              </a:rPr>
              <a:t>Data Pre-Processing</a:t>
            </a:r>
            <a:endParaRPr lang="en-US" sz="1400"/>
          </a:p>
        </p:txBody>
      </p:sp>
      <p:sp>
        <p:nvSpPr>
          <p:cNvPr id="9" name="Google Shape;248;p37">
            <a:extLst>
              <a:ext uri="{FF2B5EF4-FFF2-40B4-BE49-F238E27FC236}">
                <a16:creationId xmlns:a16="http://schemas.microsoft.com/office/drawing/2014/main" id="{7EBF4B76-CDF5-55BE-24E5-7A6F8F3C26FD}"/>
              </a:ext>
            </a:extLst>
          </p:cNvPr>
          <p:cNvSpPr txBox="1">
            <a:spLocks/>
          </p:cNvSpPr>
          <p:nvPr/>
        </p:nvSpPr>
        <p:spPr>
          <a:xfrm>
            <a:off x="3657600" y="233680"/>
            <a:ext cx="1004766" cy="401944"/>
          </a:xfrm>
          <a:prstGeom prst="rect">
            <a:avLst/>
          </a:prstGeom>
          <a:solidFill>
            <a:schemeClr val="bg1"/>
          </a:solidFill>
          <a:ln>
            <a:noFill/>
          </a:ln>
          <a:effectLst>
            <a:outerShdw blurRad="942975" dist="19050" dir="5400000" algn="bl" rotWithShape="0">
              <a:schemeClr val="dk1">
                <a:alpha val="11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2500"/>
              <a:buFont typeface="Inter"/>
              <a:buNone/>
              <a:defRPr sz="2500" b="0" i="0" u="none" strike="noStrike" cap="none">
                <a:solidFill>
                  <a:schemeClr val="dk1"/>
                </a:solidFill>
                <a:latin typeface="Inter"/>
                <a:ea typeface="Inter"/>
                <a:cs typeface="Inter"/>
                <a:sym typeface="Inter"/>
              </a:defRPr>
            </a:lvl9pPr>
          </a:lstStyle>
          <a:p>
            <a:pPr marL="0" indent="0"/>
            <a:r>
              <a:rPr lang="en-US" sz="1400">
                <a:solidFill>
                  <a:srgbClr val="191919"/>
                </a:solidFill>
                <a:latin typeface="Inter" panose="020B0604020202020204" charset="0"/>
                <a:ea typeface="Inter" panose="020B0604020202020204" charset="0"/>
                <a:cs typeface="Inter" panose="020B0604020202020204" charset="0"/>
              </a:rPr>
              <a:t>Learning</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9" name="Google Shape;279;p39"/>
          <p:cNvSpPr txBox="1">
            <a:spLocks noGrp="1"/>
          </p:cNvSpPr>
          <p:nvPr>
            <p:ph type="title"/>
          </p:nvPr>
        </p:nvSpPr>
        <p:spPr>
          <a:xfrm>
            <a:off x="720000" y="445025"/>
            <a:ext cx="7704000" cy="10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Dataset details</a:t>
            </a:r>
            <a:endParaRPr dirty="0"/>
          </a:p>
        </p:txBody>
      </p:sp>
      <p:sp>
        <p:nvSpPr>
          <p:cNvPr id="282" name="Google Shape;282;p39"/>
          <p:cNvSpPr txBox="1">
            <a:spLocks noGrp="1"/>
          </p:cNvSpPr>
          <p:nvPr>
            <p:ph type="subTitle" idx="2"/>
          </p:nvPr>
        </p:nvSpPr>
        <p:spPr>
          <a:xfrm>
            <a:off x="778520" y="1213272"/>
            <a:ext cx="6719559" cy="10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Source</a:t>
            </a:r>
            <a:r>
              <a:rPr lang="en-US" dirty="0"/>
              <a:t>: Kaggle.com</a:t>
            </a:r>
          </a:p>
          <a:p>
            <a:pPr marL="0" lvl="0" indent="0" algn="l" rtl="0">
              <a:spcBef>
                <a:spcPts val="0"/>
              </a:spcBef>
              <a:spcAft>
                <a:spcPts val="0"/>
              </a:spcAft>
              <a:buNone/>
            </a:pPr>
            <a:r>
              <a:rPr lang="en-US" b="1" dirty="0"/>
              <a:t>Process</a:t>
            </a:r>
            <a:r>
              <a:rPr lang="en-US" dirty="0"/>
              <a:t>: Extensive search led to Kaggle.com, where we found the suitable dataset for our project.</a:t>
            </a:r>
          </a:p>
          <a:p>
            <a:pPr marL="0" lvl="0" indent="0" algn="l" rtl="0">
              <a:spcBef>
                <a:spcPts val="0"/>
              </a:spcBef>
              <a:spcAft>
                <a:spcPts val="0"/>
              </a:spcAft>
              <a:buNone/>
            </a:pPr>
            <a:r>
              <a:rPr lang="en-US" b="1" dirty="0"/>
              <a:t>Reason for Selection</a:t>
            </a:r>
            <a:r>
              <a:rPr lang="en-US" dirty="0"/>
              <a:t>: Kaggle is renowned for its vast collection of datasets and robust community support, making it an ideal platform for sourcing high-quality data for machine learning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Dataset Overview:</a:t>
            </a:r>
          </a:p>
          <a:p>
            <a:pPr marL="0" lvl="0" indent="0" algn="l" rtl="0">
              <a:spcBef>
                <a:spcPts val="0"/>
              </a:spcBef>
              <a:spcAft>
                <a:spcPts val="0"/>
              </a:spcAft>
              <a:buNone/>
            </a:pPr>
            <a:r>
              <a:rPr lang="en-US" b="1" dirty="0"/>
              <a:t>Content: </a:t>
            </a:r>
            <a:r>
              <a:rPr lang="en-US" dirty="0"/>
              <a:t>The dataset contains 18 columns such as "Valence," "Year," "</a:t>
            </a:r>
            <a:r>
              <a:rPr lang="en-US" dirty="0" err="1"/>
              <a:t>Acousticness</a:t>
            </a:r>
            <a:r>
              <a:rPr lang="en-US" dirty="0"/>
              <a:t>," "Artists," "Danceability," "</a:t>
            </a:r>
            <a:r>
              <a:rPr lang="en-US" dirty="0" err="1"/>
              <a:t>Duration_ms</a:t>
            </a:r>
            <a:r>
              <a:rPr lang="en-US" dirty="0"/>
              <a:t>," "Energy," "Explicit," "ID," "</a:t>
            </a:r>
            <a:r>
              <a:rPr lang="en-US" dirty="0" err="1"/>
              <a:t>Instrumentalness</a:t>
            </a:r>
            <a:r>
              <a:rPr lang="en-US" dirty="0"/>
              <a:t>," "Key," "Liveness," "Loudness," "Mode," "Name," "Popularity," "</a:t>
            </a:r>
            <a:r>
              <a:rPr lang="en-US" dirty="0" err="1"/>
              <a:t>Release_date</a:t>
            </a:r>
            <a:r>
              <a:rPr lang="en-US" dirty="0"/>
              <a:t>," "</a:t>
            </a:r>
            <a:r>
              <a:rPr lang="en-US" dirty="0" err="1"/>
              <a:t>Speechiness</a:t>
            </a:r>
            <a:r>
              <a:rPr lang="en-US" dirty="0"/>
              <a:t>," and "Tempo."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p:nvPr/>
        </p:nvSpPr>
        <p:spPr>
          <a:xfrm>
            <a:off x="1549800" y="2255675"/>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4233600" y="2255688"/>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6917400" y="2255688"/>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txBox="1">
            <a:spLocks noGrp="1"/>
          </p:cNvSpPr>
          <p:nvPr>
            <p:ph type="title"/>
          </p:nvPr>
        </p:nvSpPr>
        <p:spPr>
          <a:xfrm>
            <a:off x="720000" y="445025"/>
            <a:ext cx="7704000" cy="10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Navigating the Project</a:t>
            </a:r>
            <a:endParaRPr/>
          </a:p>
        </p:txBody>
      </p:sp>
      <p:sp>
        <p:nvSpPr>
          <p:cNvPr id="280" name="Google Shape;280;p39"/>
          <p:cNvSpPr txBox="1">
            <a:spLocks noGrp="1"/>
          </p:cNvSpPr>
          <p:nvPr>
            <p:ph type="subTitle" idx="6"/>
          </p:nvPr>
        </p:nvSpPr>
        <p:spPr>
          <a:xfrm>
            <a:off x="6087600" y="3075525"/>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Proof</a:t>
            </a:r>
            <a:endParaRPr/>
          </a:p>
        </p:txBody>
      </p:sp>
      <p:sp>
        <p:nvSpPr>
          <p:cNvPr id="281" name="Google Shape;281;p39"/>
          <p:cNvSpPr txBox="1">
            <a:spLocks noGrp="1"/>
          </p:cNvSpPr>
          <p:nvPr>
            <p:ph type="subTitle" idx="1"/>
          </p:nvPr>
        </p:nvSpPr>
        <p:spPr>
          <a:xfrm>
            <a:off x="720000" y="3075525"/>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Pre-Planning</a:t>
            </a:r>
            <a:endParaRPr/>
          </a:p>
        </p:txBody>
      </p:sp>
      <p:sp>
        <p:nvSpPr>
          <p:cNvPr id="282" name="Google Shape;282;p39"/>
          <p:cNvSpPr txBox="1">
            <a:spLocks noGrp="1"/>
          </p:cNvSpPr>
          <p:nvPr>
            <p:ph type="subTitle" idx="2"/>
          </p:nvPr>
        </p:nvSpPr>
        <p:spPr>
          <a:xfrm>
            <a:off x="720000" y="3526309"/>
            <a:ext cx="2336400" cy="10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Cleaning the dataset and deciding the algorithms to implement based on learning needs </a:t>
            </a:r>
            <a:endParaRPr/>
          </a:p>
        </p:txBody>
      </p:sp>
      <p:sp>
        <p:nvSpPr>
          <p:cNvPr id="283" name="Google Shape;283;p39"/>
          <p:cNvSpPr txBox="1">
            <a:spLocks noGrp="1"/>
          </p:cNvSpPr>
          <p:nvPr>
            <p:ph type="subTitle" idx="3"/>
          </p:nvPr>
        </p:nvSpPr>
        <p:spPr>
          <a:xfrm>
            <a:off x="3403800" y="3776609"/>
            <a:ext cx="2336400" cy="8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Designing the models with suitable assumptions</a:t>
            </a:r>
            <a:endParaRPr/>
          </a:p>
        </p:txBody>
      </p:sp>
      <p:sp>
        <p:nvSpPr>
          <p:cNvPr id="284" name="Google Shape;284;p39"/>
          <p:cNvSpPr txBox="1">
            <a:spLocks noGrp="1"/>
          </p:cNvSpPr>
          <p:nvPr>
            <p:ph type="subTitle" idx="4"/>
          </p:nvPr>
        </p:nvSpPr>
        <p:spPr>
          <a:xfrm>
            <a:off x="5880049" y="3526309"/>
            <a:ext cx="2802400" cy="8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Prove why the assumptions are valid using either domain knowledge or mathematics</a:t>
            </a:r>
            <a:endParaRPr/>
          </a:p>
        </p:txBody>
      </p:sp>
      <p:sp>
        <p:nvSpPr>
          <p:cNvPr id="285" name="Google Shape;285;p39"/>
          <p:cNvSpPr txBox="1">
            <a:spLocks noGrp="1"/>
          </p:cNvSpPr>
          <p:nvPr>
            <p:ph type="subTitle" idx="5"/>
          </p:nvPr>
        </p:nvSpPr>
        <p:spPr>
          <a:xfrm>
            <a:off x="3403800" y="3325825"/>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Implementing</a:t>
            </a:r>
            <a:endParaRPr/>
          </a:p>
        </p:txBody>
      </p:sp>
      <p:grpSp>
        <p:nvGrpSpPr>
          <p:cNvPr id="286" name="Google Shape;286;p39"/>
          <p:cNvGrpSpPr/>
          <p:nvPr/>
        </p:nvGrpSpPr>
        <p:grpSpPr>
          <a:xfrm>
            <a:off x="1702501" y="2408826"/>
            <a:ext cx="375030" cy="370490"/>
            <a:chOff x="720431" y="1484515"/>
            <a:chExt cx="282274" cy="278879"/>
          </a:xfrm>
        </p:grpSpPr>
        <p:sp>
          <p:nvSpPr>
            <p:cNvPr id="287" name="Google Shape;287;p39"/>
            <p:cNvSpPr/>
            <p:nvPr/>
          </p:nvSpPr>
          <p:spPr>
            <a:xfrm>
              <a:off x="720431" y="1484515"/>
              <a:ext cx="282274" cy="278879"/>
            </a:xfrm>
            <a:custGeom>
              <a:avLst/>
              <a:gdLst/>
              <a:ahLst/>
              <a:cxnLst/>
              <a:rect l="l" t="t" r="r" b="b"/>
              <a:pathLst>
                <a:path w="10474" h="10348" extrusionOk="0">
                  <a:moveTo>
                    <a:pt x="8166" y="404"/>
                  </a:moveTo>
                  <a:cubicBezTo>
                    <a:pt x="8250" y="404"/>
                    <a:pt x="8334" y="436"/>
                    <a:pt x="8399" y="500"/>
                  </a:cubicBezTo>
                  <a:cubicBezTo>
                    <a:pt x="8527" y="629"/>
                    <a:pt x="8527" y="839"/>
                    <a:pt x="8399" y="967"/>
                  </a:cubicBezTo>
                  <a:lnTo>
                    <a:pt x="8116" y="1250"/>
                  </a:lnTo>
                  <a:lnTo>
                    <a:pt x="8034" y="1332"/>
                  </a:lnTo>
                  <a:cubicBezTo>
                    <a:pt x="8000" y="1227"/>
                    <a:pt x="7940" y="1127"/>
                    <a:pt x="7857" y="1043"/>
                  </a:cubicBezTo>
                  <a:cubicBezTo>
                    <a:pt x="7775" y="960"/>
                    <a:pt x="7676" y="901"/>
                    <a:pt x="7568" y="865"/>
                  </a:cubicBezTo>
                  <a:lnTo>
                    <a:pt x="7933" y="500"/>
                  </a:lnTo>
                  <a:cubicBezTo>
                    <a:pt x="7997" y="436"/>
                    <a:pt x="8081" y="404"/>
                    <a:pt x="8166" y="404"/>
                  </a:cubicBezTo>
                  <a:close/>
                  <a:moveTo>
                    <a:pt x="9463" y="611"/>
                  </a:moveTo>
                  <a:cubicBezTo>
                    <a:pt x="9550" y="611"/>
                    <a:pt x="9633" y="645"/>
                    <a:pt x="9696" y="707"/>
                  </a:cubicBezTo>
                  <a:cubicBezTo>
                    <a:pt x="9757" y="770"/>
                    <a:pt x="9791" y="852"/>
                    <a:pt x="9791" y="941"/>
                  </a:cubicBezTo>
                  <a:cubicBezTo>
                    <a:pt x="9791" y="1030"/>
                    <a:pt x="9757" y="1112"/>
                    <a:pt x="9696" y="1174"/>
                  </a:cubicBezTo>
                  <a:lnTo>
                    <a:pt x="9332" y="1539"/>
                  </a:lnTo>
                  <a:cubicBezTo>
                    <a:pt x="9296" y="1432"/>
                    <a:pt x="9238" y="1334"/>
                    <a:pt x="9154" y="1250"/>
                  </a:cubicBezTo>
                  <a:cubicBezTo>
                    <a:pt x="9072" y="1167"/>
                    <a:pt x="8973" y="1107"/>
                    <a:pt x="8865" y="1072"/>
                  </a:cubicBezTo>
                  <a:lnTo>
                    <a:pt x="9230" y="707"/>
                  </a:lnTo>
                  <a:cubicBezTo>
                    <a:pt x="9291" y="645"/>
                    <a:pt x="9374" y="611"/>
                    <a:pt x="9463" y="611"/>
                  </a:cubicBezTo>
                  <a:close/>
                  <a:moveTo>
                    <a:pt x="4720" y="817"/>
                  </a:moveTo>
                  <a:cubicBezTo>
                    <a:pt x="4786" y="817"/>
                    <a:pt x="4851" y="838"/>
                    <a:pt x="4905" y="876"/>
                  </a:cubicBezTo>
                  <a:cubicBezTo>
                    <a:pt x="5054" y="980"/>
                    <a:pt x="5090" y="1187"/>
                    <a:pt x="4986" y="1335"/>
                  </a:cubicBezTo>
                  <a:lnTo>
                    <a:pt x="4538" y="1976"/>
                  </a:lnTo>
                  <a:cubicBezTo>
                    <a:pt x="4485" y="1879"/>
                    <a:pt x="4411" y="1791"/>
                    <a:pt x="4314" y="1723"/>
                  </a:cubicBezTo>
                  <a:cubicBezTo>
                    <a:pt x="4218" y="1656"/>
                    <a:pt x="4110" y="1614"/>
                    <a:pt x="3998" y="1599"/>
                  </a:cubicBezTo>
                  <a:lnTo>
                    <a:pt x="4446" y="959"/>
                  </a:lnTo>
                  <a:cubicBezTo>
                    <a:pt x="4496" y="886"/>
                    <a:pt x="4571" y="839"/>
                    <a:pt x="4659" y="823"/>
                  </a:cubicBezTo>
                  <a:cubicBezTo>
                    <a:pt x="4680" y="819"/>
                    <a:pt x="4700" y="817"/>
                    <a:pt x="4720" y="817"/>
                  </a:cubicBezTo>
                  <a:close/>
                  <a:moveTo>
                    <a:pt x="9668" y="1909"/>
                  </a:moveTo>
                  <a:cubicBezTo>
                    <a:pt x="9757" y="1909"/>
                    <a:pt x="9840" y="1943"/>
                    <a:pt x="9901" y="2005"/>
                  </a:cubicBezTo>
                  <a:cubicBezTo>
                    <a:pt x="10030" y="2134"/>
                    <a:pt x="10030" y="2343"/>
                    <a:pt x="9901" y="2472"/>
                  </a:cubicBezTo>
                  <a:lnTo>
                    <a:pt x="9537" y="2837"/>
                  </a:lnTo>
                  <a:cubicBezTo>
                    <a:pt x="9503" y="2731"/>
                    <a:pt x="9443" y="2632"/>
                    <a:pt x="9359" y="2548"/>
                  </a:cubicBezTo>
                  <a:cubicBezTo>
                    <a:pt x="9279" y="2466"/>
                    <a:pt x="9180" y="2406"/>
                    <a:pt x="9072" y="2370"/>
                  </a:cubicBezTo>
                  <a:cubicBezTo>
                    <a:pt x="9072" y="2370"/>
                    <a:pt x="9434" y="2008"/>
                    <a:pt x="9435" y="2005"/>
                  </a:cubicBezTo>
                  <a:cubicBezTo>
                    <a:pt x="9498" y="1943"/>
                    <a:pt x="9581" y="1909"/>
                    <a:pt x="9668" y="1909"/>
                  </a:cubicBezTo>
                  <a:close/>
                  <a:moveTo>
                    <a:pt x="9376" y="3709"/>
                  </a:moveTo>
                  <a:cubicBezTo>
                    <a:pt x="9463" y="3709"/>
                    <a:pt x="9545" y="3743"/>
                    <a:pt x="9608" y="3804"/>
                  </a:cubicBezTo>
                  <a:cubicBezTo>
                    <a:pt x="9736" y="3934"/>
                    <a:pt x="9736" y="4142"/>
                    <a:pt x="9608" y="4271"/>
                  </a:cubicBezTo>
                  <a:lnTo>
                    <a:pt x="9243" y="4637"/>
                  </a:lnTo>
                  <a:cubicBezTo>
                    <a:pt x="9209" y="4530"/>
                    <a:pt x="9149" y="4431"/>
                    <a:pt x="9067" y="4347"/>
                  </a:cubicBezTo>
                  <a:cubicBezTo>
                    <a:pt x="8984" y="4265"/>
                    <a:pt x="8886" y="4205"/>
                    <a:pt x="8777" y="4170"/>
                  </a:cubicBezTo>
                  <a:lnTo>
                    <a:pt x="9141" y="3804"/>
                  </a:lnTo>
                  <a:cubicBezTo>
                    <a:pt x="9204" y="3743"/>
                    <a:pt x="9287" y="3709"/>
                    <a:pt x="9376" y="3709"/>
                  </a:cubicBezTo>
                  <a:close/>
                  <a:moveTo>
                    <a:pt x="978" y="6984"/>
                  </a:moveTo>
                  <a:lnTo>
                    <a:pt x="1373" y="7379"/>
                  </a:lnTo>
                  <a:lnTo>
                    <a:pt x="791" y="7962"/>
                  </a:lnTo>
                  <a:lnTo>
                    <a:pt x="504" y="7676"/>
                  </a:lnTo>
                  <a:cubicBezTo>
                    <a:pt x="445" y="7616"/>
                    <a:pt x="445" y="7518"/>
                    <a:pt x="504" y="7458"/>
                  </a:cubicBezTo>
                  <a:lnTo>
                    <a:pt x="978" y="6984"/>
                  </a:lnTo>
                  <a:close/>
                  <a:moveTo>
                    <a:pt x="1659" y="7665"/>
                  </a:moveTo>
                  <a:lnTo>
                    <a:pt x="2053" y="8061"/>
                  </a:lnTo>
                  <a:lnTo>
                    <a:pt x="1471" y="8645"/>
                  </a:lnTo>
                  <a:lnTo>
                    <a:pt x="1075" y="8249"/>
                  </a:lnTo>
                  <a:lnTo>
                    <a:pt x="1659" y="7665"/>
                  </a:lnTo>
                  <a:close/>
                  <a:moveTo>
                    <a:pt x="2339" y="8347"/>
                  </a:moveTo>
                  <a:lnTo>
                    <a:pt x="2734" y="8742"/>
                  </a:lnTo>
                  <a:lnTo>
                    <a:pt x="2152" y="9325"/>
                  </a:lnTo>
                  <a:lnTo>
                    <a:pt x="1756" y="8931"/>
                  </a:lnTo>
                  <a:lnTo>
                    <a:pt x="2339" y="8347"/>
                  </a:lnTo>
                  <a:close/>
                  <a:moveTo>
                    <a:pt x="3020" y="9028"/>
                  </a:moveTo>
                  <a:lnTo>
                    <a:pt x="3415" y="9424"/>
                  </a:lnTo>
                  <a:lnTo>
                    <a:pt x="2941" y="9898"/>
                  </a:lnTo>
                  <a:cubicBezTo>
                    <a:pt x="2911" y="9928"/>
                    <a:pt x="2871" y="9943"/>
                    <a:pt x="2832" y="9943"/>
                  </a:cubicBezTo>
                  <a:cubicBezTo>
                    <a:pt x="2793" y="9943"/>
                    <a:pt x="2754" y="9928"/>
                    <a:pt x="2724" y="9899"/>
                  </a:cubicBezTo>
                  <a:lnTo>
                    <a:pt x="2436" y="9611"/>
                  </a:lnTo>
                  <a:lnTo>
                    <a:pt x="3020" y="9028"/>
                  </a:lnTo>
                  <a:close/>
                  <a:moveTo>
                    <a:pt x="8166" y="0"/>
                  </a:moveTo>
                  <a:cubicBezTo>
                    <a:pt x="7978" y="0"/>
                    <a:pt x="7790" y="72"/>
                    <a:pt x="7647" y="215"/>
                  </a:cubicBezTo>
                  <a:cubicBezTo>
                    <a:pt x="7647" y="215"/>
                    <a:pt x="5557" y="2307"/>
                    <a:pt x="4886" y="2978"/>
                  </a:cubicBezTo>
                  <a:cubicBezTo>
                    <a:pt x="4863" y="3001"/>
                    <a:pt x="4763" y="3094"/>
                    <a:pt x="4654" y="3094"/>
                  </a:cubicBezTo>
                  <a:cubicBezTo>
                    <a:pt x="4620" y="3094"/>
                    <a:pt x="4584" y="3085"/>
                    <a:pt x="4550" y="3060"/>
                  </a:cubicBezTo>
                  <a:cubicBezTo>
                    <a:pt x="4446" y="2989"/>
                    <a:pt x="4422" y="2847"/>
                    <a:pt x="4493" y="2745"/>
                  </a:cubicBezTo>
                  <a:lnTo>
                    <a:pt x="5318" y="1567"/>
                  </a:lnTo>
                  <a:cubicBezTo>
                    <a:pt x="5549" y="1237"/>
                    <a:pt x="5468" y="778"/>
                    <a:pt x="5138" y="545"/>
                  </a:cubicBezTo>
                  <a:cubicBezTo>
                    <a:pt x="5015" y="459"/>
                    <a:pt x="4870" y="413"/>
                    <a:pt x="4721" y="413"/>
                  </a:cubicBezTo>
                  <a:cubicBezTo>
                    <a:pt x="4677" y="413"/>
                    <a:pt x="4633" y="417"/>
                    <a:pt x="4588" y="425"/>
                  </a:cubicBezTo>
                  <a:cubicBezTo>
                    <a:pt x="4394" y="459"/>
                    <a:pt x="4226" y="566"/>
                    <a:pt x="4115" y="726"/>
                  </a:cubicBezTo>
                  <a:lnTo>
                    <a:pt x="2744" y="2687"/>
                  </a:lnTo>
                  <a:cubicBezTo>
                    <a:pt x="2192" y="3474"/>
                    <a:pt x="2071" y="4035"/>
                    <a:pt x="1966" y="4530"/>
                  </a:cubicBezTo>
                  <a:cubicBezTo>
                    <a:pt x="1835" y="5141"/>
                    <a:pt x="1722" y="5668"/>
                    <a:pt x="836" y="6553"/>
                  </a:cubicBezTo>
                  <a:cubicBezTo>
                    <a:pt x="836" y="6553"/>
                    <a:pt x="836" y="6554"/>
                    <a:pt x="836" y="6554"/>
                  </a:cubicBezTo>
                  <a:lnTo>
                    <a:pt x="834" y="6554"/>
                  </a:lnTo>
                  <a:lnTo>
                    <a:pt x="218" y="7173"/>
                  </a:lnTo>
                  <a:cubicBezTo>
                    <a:pt x="0" y="7390"/>
                    <a:pt x="0" y="7744"/>
                    <a:pt x="218" y="7961"/>
                  </a:cubicBezTo>
                  <a:lnTo>
                    <a:pt x="2438" y="10184"/>
                  </a:lnTo>
                  <a:cubicBezTo>
                    <a:pt x="2546" y="10292"/>
                    <a:pt x="2690" y="10347"/>
                    <a:pt x="2833" y="10347"/>
                  </a:cubicBezTo>
                  <a:cubicBezTo>
                    <a:pt x="2975" y="10347"/>
                    <a:pt x="3119" y="10292"/>
                    <a:pt x="3227" y="10184"/>
                  </a:cubicBezTo>
                  <a:lnTo>
                    <a:pt x="3843" y="9566"/>
                  </a:lnTo>
                  <a:cubicBezTo>
                    <a:pt x="4894" y="8515"/>
                    <a:pt x="5547" y="8148"/>
                    <a:pt x="6179" y="7793"/>
                  </a:cubicBezTo>
                  <a:cubicBezTo>
                    <a:pt x="6585" y="7565"/>
                    <a:pt x="6968" y="7350"/>
                    <a:pt x="7429" y="6971"/>
                  </a:cubicBezTo>
                  <a:cubicBezTo>
                    <a:pt x="7515" y="6902"/>
                    <a:pt x="7528" y="6774"/>
                    <a:pt x="7456" y="6687"/>
                  </a:cubicBezTo>
                  <a:cubicBezTo>
                    <a:pt x="7416" y="6638"/>
                    <a:pt x="7359" y="6613"/>
                    <a:pt x="7300" y="6613"/>
                  </a:cubicBezTo>
                  <a:cubicBezTo>
                    <a:pt x="7255" y="6613"/>
                    <a:pt x="7210" y="6628"/>
                    <a:pt x="7172" y="6659"/>
                  </a:cubicBezTo>
                  <a:cubicBezTo>
                    <a:pt x="6740" y="7013"/>
                    <a:pt x="6372" y="7220"/>
                    <a:pt x="5982" y="7440"/>
                  </a:cubicBezTo>
                  <a:cubicBezTo>
                    <a:pt x="5384" y="7776"/>
                    <a:pt x="4711" y="8155"/>
                    <a:pt x="3702" y="9138"/>
                  </a:cubicBezTo>
                  <a:lnTo>
                    <a:pt x="1263" y="6695"/>
                  </a:lnTo>
                  <a:cubicBezTo>
                    <a:pt x="2105" y="5807"/>
                    <a:pt x="2230" y="5227"/>
                    <a:pt x="2360" y="4616"/>
                  </a:cubicBezTo>
                  <a:cubicBezTo>
                    <a:pt x="2464" y="4136"/>
                    <a:pt x="2571" y="3639"/>
                    <a:pt x="3075" y="2918"/>
                  </a:cubicBezTo>
                  <a:lnTo>
                    <a:pt x="3622" y="2136"/>
                  </a:lnTo>
                  <a:cubicBezTo>
                    <a:pt x="3672" y="2065"/>
                    <a:pt x="3748" y="2016"/>
                    <a:pt x="3835" y="2000"/>
                  </a:cubicBezTo>
                  <a:cubicBezTo>
                    <a:pt x="3854" y="1997"/>
                    <a:pt x="3873" y="1995"/>
                    <a:pt x="3892" y="1995"/>
                  </a:cubicBezTo>
                  <a:cubicBezTo>
                    <a:pt x="3960" y="1995"/>
                    <a:pt x="4027" y="2015"/>
                    <a:pt x="4082" y="2053"/>
                  </a:cubicBezTo>
                  <a:cubicBezTo>
                    <a:pt x="4231" y="2158"/>
                    <a:pt x="4267" y="2364"/>
                    <a:pt x="4163" y="2512"/>
                  </a:cubicBezTo>
                  <a:lnTo>
                    <a:pt x="4162" y="2512"/>
                  </a:lnTo>
                  <a:cubicBezTo>
                    <a:pt x="3963" y="2797"/>
                    <a:pt x="4032" y="3191"/>
                    <a:pt x="4318" y="3392"/>
                  </a:cubicBezTo>
                  <a:cubicBezTo>
                    <a:pt x="4420" y="3463"/>
                    <a:pt x="4535" y="3498"/>
                    <a:pt x="4653" y="3498"/>
                  </a:cubicBezTo>
                  <a:cubicBezTo>
                    <a:pt x="4832" y="3498"/>
                    <a:pt x="5018" y="3418"/>
                    <a:pt x="5172" y="3264"/>
                  </a:cubicBezTo>
                  <a:cubicBezTo>
                    <a:pt x="5843" y="2593"/>
                    <a:pt x="7107" y="1327"/>
                    <a:pt x="7107" y="1327"/>
                  </a:cubicBezTo>
                  <a:cubicBezTo>
                    <a:pt x="7169" y="1266"/>
                    <a:pt x="7251" y="1234"/>
                    <a:pt x="7338" y="1234"/>
                  </a:cubicBezTo>
                  <a:cubicBezTo>
                    <a:pt x="7426" y="1234"/>
                    <a:pt x="7510" y="1268"/>
                    <a:pt x="7571" y="1329"/>
                  </a:cubicBezTo>
                  <a:cubicBezTo>
                    <a:pt x="7699" y="1457"/>
                    <a:pt x="7699" y="1667"/>
                    <a:pt x="7571" y="1796"/>
                  </a:cubicBezTo>
                  <a:cubicBezTo>
                    <a:pt x="7570" y="1798"/>
                    <a:pt x="7568" y="1799"/>
                    <a:pt x="7565" y="1801"/>
                  </a:cubicBezTo>
                  <a:lnTo>
                    <a:pt x="5864" y="3505"/>
                  </a:lnTo>
                  <a:cubicBezTo>
                    <a:pt x="5785" y="3584"/>
                    <a:pt x="5785" y="3712"/>
                    <a:pt x="5864" y="3791"/>
                  </a:cubicBezTo>
                  <a:cubicBezTo>
                    <a:pt x="5903" y="3830"/>
                    <a:pt x="5955" y="3851"/>
                    <a:pt x="6006" y="3851"/>
                  </a:cubicBezTo>
                  <a:cubicBezTo>
                    <a:pt x="6058" y="3851"/>
                    <a:pt x="6110" y="3830"/>
                    <a:pt x="6149" y="3791"/>
                  </a:cubicBezTo>
                  <a:lnTo>
                    <a:pt x="8402" y="1536"/>
                  </a:lnTo>
                  <a:cubicBezTo>
                    <a:pt x="8464" y="1474"/>
                    <a:pt x="8546" y="1441"/>
                    <a:pt x="8635" y="1441"/>
                  </a:cubicBezTo>
                  <a:cubicBezTo>
                    <a:pt x="8724" y="1441"/>
                    <a:pt x="8806" y="1474"/>
                    <a:pt x="8868" y="1536"/>
                  </a:cubicBezTo>
                  <a:cubicBezTo>
                    <a:pt x="8994" y="1662"/>
                    <a:pt x="8996" y="1869"/>
                    <a:pt x="8873" y="1997"/>
                  </a:cubicBezTo>
                  <a:lnTo>
                    <a:pt x="8326" y="2545"/>
                  </a:lnTo>
                  <a:cubicBezTo>
                    <a:pt x="8325" y="2545"/>
                    <a:pt x="8323" y="2546"/>
                    <a:pt x="8323" y="2548"/>
                  </a:cubicBezTo>
                  <a:cubicBezTo>
                    <a:pt x="8321" y="2548"/>
                    <a:pt x="8321" y="2550"/>
                    <a:pt x="8321" y="2550"/>
                  </a:cubicBezTo>
                  <a:lnTo>
                    <a:pt x="6614" y="4258"/>
                  </a:lnTo>
                  <a:cubicBezTo>
                    <a:pt x="6537" y="4336"/>
                    <a:pt x="6537" y="4465"/>
                    <a:pt x="6616" y="4543"/>
                  </a:cubicBezTo>
                  <a:cubicBezTo>
                    <a:pt x="6655" y="4583"/>
                    <a:pt x="6706" y="4603"/>
                    <a:pt x="6758" y="4603"/>
                  </a:cubicBezTo>
                  <a:cubicBezTo>
                    <a:pt x="6810" y="4603"/>
                    <a:pt x="6861" y="4583"/>
                    <a:pt x="6900" y="4543"/>
                  </a:cubicBezTo>
                  <a:lnTo>
                    <a:pt x="8611" y="2833"/>
                  </a:lnTo>
                  <a:cubicBezTo>
                    <a:pt x="8672" y="2771"/>
                    <a:pt x="8755" y="2737"/>
                    <a:pt x="8842" y="2737"/>
                  </a:cubicBezTo>
                  <a:cubicBezTo>
                    <a:pt x="8931" y="2737"/>
                    <a:pt x="9013" y="2771"/>
                    <a:pt x="9075" y="2834"/>
                  </a:cubicBezTo>
                  <a:cubicBezTo>
                    <a:pt x="9203" y="2962"/>
                    <a:pt x="9203" y="3172"/>
                    <a:pt x="9075" y="3301"/>
                  </a:cubicBezTo>
                  <a:lnTo>
                    <a:pt x="8857" y="3520"/>
                  </a:lnTo>
                  <a:lnTo>
                    <a:pt x="7366" y="5010"/>
                  </a:lnTo>
                  <a:cubicBezTo>
                    <a:pt x="7288" y="5089"/>
                    <a:pt x="7288" y="5217"/>
                    <a:pt x="7366" y="5296"/>
                  </a:cubicBezTo>
                  <a:cubicBezTo>
                    <a:pt x="7406" y="5335"/>
                    <a:pt x="7458" y="5355"/>
                    <a:pt x="7510" y="5355"/>
                  </a:cubicBezTo>
                  <a:cubicBezTo>
                    <a:pt x="7562" y="5355"/>
                    <a:pt x="7613" y="5335"/>
                    <a:pt x="7652" y="5296"/>
                  </a:cubicBezTo>
                  <a:lnTo>
                    <a:pt x="8315" y="4634"/>
                  </a:lnTo>
                  <a:cubicBezTo>
                    <a:pt x="8376" y="4571"/>
                    <a:pt x="8459" y="4537"/>
                    <a:pt x="8548" y="4537"/>
                  </a:cubicBezTo>
                  <a:cubicBezTo>
                    <a:pt x="8635" y="4537"/>
                    <a:pt x="8718" y="4571"/>
                    <a:pt x="8781" y="4634"/>
                  </a:cubicBezTo>
                  <a:cubicBezTo>
                    <a:pt x="8908" y="4761"/>
                    <a:pt x="8908" y="4971"/>
                    <a:pt x="8781" y="5099"/>
                  </a:cubicBezTo>
                  <a:cubicBezTo>
                    <a:pt x="8779" y="5101"/>
                    <a:pt x="8779" y="5101"/>
                    <a:pt x="8779" y="5101"/>
                  </a:cubicBezTo>
                  <a:lnTo>
                    <a:pt x="8467" y="5413"/>
                  </a:lnTo>
                  <a:cubicBezTo>
                    <a:pt x="8388" y="5492"/>
                    <a:pt x="8388" y="5620"/>
                    <a:pt x="8467" y="5699"/>
                  </a:cubicBezTo>
                  <a:cubicBezTo>
                    <a:pt x="8507" y="5739"/>
                    <a:pt x="8558" y="5758"/>
                    <a:pt x="8610" y="5758"/>
                  </a:cubicBezTo>
                  <a:cubicBezTo>
                    <a:pt x="8662" y="5758"/>
                    <a:pt x="8713" y="5739"/>
                    <a:pt x="8753" y="5699"/>
                  </a:cubicBezTo>
                  <a:lnTo>
                    <a:pt x="9895" y="4558"/>
                  </a:lnTo>
                  <a:cubicBezTo>
                    <a:pt x="10179" y="4270"/>
                    <a:pt x="10179" y="3804"/>
                    <a:pt x="9895" y="3520"/>
                  </a:cubicBezTo>
                  <a:cubicBezTo>
                    <a:pt x="9812" y="3437"/>
                    <a:pt x="9713" y="3376"/>
                    <a:pt x="9605" y="3342"/>
                  </a:cubicBezTo>
                  <a:lnTo>
                    <a:pt x="10187" y="2758"/>
                  </a:lnTo>
                  <a:cubicBezTo>
                    <a:pt x="10473" y="2472"/>
                    <a:pt x="10473" y="2006"/>
                    <a:pt x="10187" y="1720"/>
                  </a:cubicBezTo>
                  <a:cubicBezTo>
                    <a:pt x="10105" y="1638"/>
                    <a:pt x="10006" y="1576"/>
                    <a:pt x="9899" y="1542"/>
                  </a:cubicBezTo>
                  <a:lnTo>
                    <a:pt x="9980" y="1460"/>
                  </a:lnTo>
                  <a:cubicBezTo>
                    <a:pt x="10119" y="1321"/>
                    <a:pt x="10195" y="1137"/>
                    <a:pt x="10195" y="941"/>
                  </a:cubicBezTo>
                  <a:cubicBezTo>
                    <a:pt x="10195" y="744"/>
                    <a:pt x="10119" y="559"/>
                    <a:pt x="9982" y="422"/>
                  </a:cubicBezTo>
                  <a:cubicBezTo>
                    <a:pt x="9843" y="283"/>
                    <a:pt x="9660" y="207"/>
                    <a:pt x="9463" y="207"/>
                  </a:cubicBezTo>
                  <a:cubicBezTo>
                    <a:pt x="9266" y="207"/>
                    <a:pt x="9081" y="283"/>
                    <a:pt x="8944" y="422"/>
                  </a:cubicBezTo>
                  <a:lnTo>
                    <a:pt x="8861" y="503"/>
                  </a:lnTo>
                  <a:cubicBezTo>
                    <a:pt x="8827" y="398"/>
                    <a:pt x="8768" y="297"/>
                    <a:pt x="8685" y="215"/>
                  </a:cubicBezTo>
                  <a:cubicBezTo>
                    <a:pt x="8541" y="72"/>
                    <a:pt x="8353" y="0"/>
                    <a:pt x="8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800634" y="1596007"/>
              <a:ext cx="85512" cy="84327"/>
            </a:xfrm>
            <a:custGeom>
              <a:avLst/>
              <a:gdLst/>
              <a:ahLst/>
              <a:cxnLst/>
              <a:rect l="l" t="t" r="r" b="b"/>
              <a:pathLst>
                <a:path w="3173" h="3129" extrusionOk="0">
                  <a:moveTo>
                    <a:pt x="1182" y="406"/>
                  </a:moveTo>
                  <a:cubicBezTo>
                    <a:pt x="1203" y="406"/>
                    <a:pt x="1224" y="412"/>
                    <a:pt x="1241" y="429"/>
                  </a:cubicBezTo>
                  <a:lnTo>
                    <a:pt x="2697" y="1887"/>
                  </a:lnTo>
                  <a:cubicBezTo>
                    <a:pt x="2728" y="1918"/>
                    <a:pt x="2728" y="1971"/>
                    <a:pt x="2697" y="2003"/>
                  </a:cubicBezTo>
                  <a:lnTo>
                    <a:pt x="2000" y="2700"/>
                  </a:lnTo>
                  <a:cubicBezTo>
                    <a:pt x="1979" y="2721"/>
                    <a:pt x="1955" y="2724"/>
                    <a:pt x="1944" y="2724"/>
                  </a:cubicBezTo>
                  <a:cubicBezTo>
                    <a:pt x="1931" y="2724"/>
                    <a:pt x="1907" y="2721"/>
                    <a:pt x="1886" y="2700"/>
                  </a:cubicBezTo>
                  <a:lnTo>
                    <a:pt x="429" y="1242"/>
                  </a:lnTo>
                  <a:cubicBezTo>
                    <a:pt x="408" y="1221"/>
                    <a:pt x="405" y="1197"/>
                    <a:pt x="405" y="1184"/>
                  </a:cubicBezTo>
                  <a:cubicBezTo>
                    <a:pt x="405" y="1171"/>
                    <a:pt x="408" y="1146"/>
                    <a:pt x="429" y="1127"/>
                  </a:cubicBezTo>
                  <a:lnTo>
                    <a:pt x="1126" y="429"/>
                  </a:lnTo>
                  <a:cubicBezTo>
                    <a:pt x="1140" y="414"/>
                    <a:pt x="1161" y="406"/>
                    <a:pt x="1182" y="406"/>
                  </a:cubicBezTo>
                  <a:close/>
                  <a:moveTo>
                    <a:pt x="1183" y="1"/>
                  </a:moveTo>
                  <a:cubicBezTo>
                    <a:pt x="1059" y="1"/>
                    <a:pt x="934" y="48"/>
                    <a:pt x="840" y="142"/>
                  </a:cubicBezTo>
                  <a:lnTo>
                    <a:pt x="143" y="841"/>
                  </a:lnTo>
                  <a:cubicBezTo>
                    <a:pt x="52" y="931"/>
                    <a:pt x="0" y="1054"/>
                    <a:pt x="0" y="1184"/>
                  </a:cubicBezTo>
                  <a:cubicBezTo>
                    <a:pt x="0" y="1313"/>
                    <a:pt x="51" y="1436"/>
                    <a:pt x="143" y="1528"/>
                  </a:cubicBezTo>
                  <a:lnTo>
                    <a:pt x="1599" y="2986"/>
                  </a:lnTo>
                  <a:cubicBezTo>
                    <a:pt x="1692" y="3078"/>
                    <a:pt x="1813" y="3129"/>
                    <a:pt x="1944" y="3129"/>
                  </a:cubicBezTo>
                  <a:cubicBezTo>
                    <a:pt x="2073" y="3129"/>
                    <a:pt x="2196" y="3077"/>
                    <a:pt x="2287" y="2986"/>
                  </a:cubicBezTo>
                  <a:lnTo>
                    <a:pt x="2983" y="2290"/>
                  </a:lnTo>
                  <a:cubicBezTo>
                    <a:pt x="3173" y="2099"/>
                    <a:pt x="3173" y="1792"/>
                    <a:pt x="2983" y="1601"/>
                  </a:cubicBezTo>
                  <a:lnTo>
                    <a:pt x="1527" y="142"/>
                  </a:lnTo>
                  <a:cubicBezTo>
                    <a:pt x="1432" y="48"/>
                    <a:pt x="1308"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928916" y="1646080"/>
              <a:ext cx="12478" cy="10942"/>
            </a:xfrm>
            <a:custGeom>
              <a:avLst/>
              <a:gdLst/>
              <a:ahLst/>
              <a:cxnLst/>
              <a:rect l="l" t="t" r="r" b="b"/>
              <a:pathLst>
                <a:path w="463" h="406" extrusionOk="0">
                  <a:moveTo>
                    <a:pt x="232" y="1"/>
                  </a:moveTo>
                  <a:cubicBezTo>
                    <a:pt x="159" y="1"/>
                    <a:pt x="87" y="42"/>
                    <a:pt x="52" y="113"/>
                  </a:cubicBezTo>
                  <a:lnTo>
                    <a:pt x="50" y="115"/>
                  </a:lnTo>
                  <a:cubicBezTo>
                    <a:pt x="0" y="213"/>
                    <a:pt x="42" y="335"/>
                    <a:pt x="141" y="385"/>
                  </a:cubicBezTo>
                  <a:cubicBezTo>
                    <a:pt x="170" y="399"/>
                    <a:pt x="201" y="406"/>
                    <a:pt x="231" y="406"/>
                  </a:cubicBezTo>
                  <a:cubicBezTo>
                    <a:pt x="306" y="406"/>
                    <a:pt x="377" y="365"/>
                    <a:pt x="412" y="294"/>
                  </a:cubicBezTo>
                  <a:cubicBezTo>
                    <a:pt x="463" y="194"/>
                    <a:pt x="422" y="73"/>
                    <a:pt x="322" y="22"/>
                  </a:cubicBezTo>
                  <a:cubicBezTo>
                    <a:pt x="293" y="8"/>
                    <a:pt x="263"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9"/>
          <p:cNvGrpSpPr/>
          <p:nvPr/>
        </p:nvGrpSpPr>
        <p:grpSpPr>
          <a:xfrm>
            <a:off x="4430834" y="2419801"/>
            <a:ext cx="282328" cy="370490"/>
            <a:chOff x="1579678" y="1484515"/>
            <a:chExt cx="212501" cy="278879"/>
          </a:xfrm>
        </p:grpSpPr>
        <p:sp>
          <p:nvSpPr>
            <p:cNvPr id="291" name="Google Shape;291;p39"/>
            <p:cNvSpPr/>
            <p:nvPr/>
          </p:nvSpPr>
          <p:spPr>
            <a:xfrm>
              <a:off x="1579678" y="1484515"/>
              <a:ext cx="212501" cy="278879"/>
            </a:xfrm>
            <a:custGeom>
              <a:avLst/>
              <a:gdLst/>
              <a:ahLst/>
              <a:cxnLst/>
              <a:rect l="l" t="t" r="r" b="b"/>
              <a:pathLst>
                <a:path w="7885" h="10348" extrusionOk="0">
                  <a:moveTo>
                    <a:pt x="2791" y="440"/>
                  </a:moveTo>
                  <a:cubicBezTo>
                    <a:pt x="2799" y="443"/>
                    <a:pt x="2809" y="445"/>
                    <a:pt x="2820" y="448"/>
                  </a:cubicBezTo>
                  <a:cubicBezTo>
                    <a:pt x="3153" y="542"/>
                    <a:pt x="3478" y="559"/>
                    <a:pt x="3786" y="559"/>
                  </a:cubicBezTo>
                  <a:cubicBezTo>
                    <a:pt x="3839" y="559"/>
                    <a:pt x="3891" y="558"/>
                    <a:pt x="3942" y="558"/>
                  </a:cubicBezTo>
                  <a:cubicBezTo>
                    <a:pt x="3994" y="558"/>
                    <a:pt x="4046" y="559"/>
                    <a:pt x="4099" y="559"/>
                  </a:cubicBezTo>
                  <a:cubicBezTo>
                    <a:pt x="4407" y="559"/>
                    <a:pt x="4732" y="542"/>
                    <a:pt x="5065" y="448"/>
                  </a:cubicBezTo>
                  <a:cubicBezTo>
                    <a:pt x="5076" y="445"/>
                    <a:pt x="5086" y="443"/>
                    <a:pt x="5094" y="440"/>
                  </a:cubicBezTo>
                  <a:lnTo>
                    <a:pt x="5094" y="440"/>
                  </a:lnTo>
                  <a:cubicBezTo>
                    <a:pt x="5063" y="517"/>
                    <a:pt x="4932" y="810"/>
                    <a:pt x="4904" y="870"/>
                  </a:cubicBezTo>
                  <a:cubicBezTo>
                    <a:pt x="4465" y="1866"/>
                    <a:pt x="4159" y="2792"/>
                    <a:pt x="3942" y="3819"/>
                  </a:cubicBezTo>
                  <a:cubicBezTo>
                    <a:pt x="3726" y="2792"/>
                    <a:pt x="3420" y="1866"/>
                    <a:pt x="2981" y="870"/>
                  </a:cubicBezTo>
                  <a:cubicBezTo>
                    <a:pt x="2953" y="810"/>
                    <a:pt x="2824" y="517"/>
                    <a:pt x="2791" y="440"/>
                  </a:cubicBezTo>
                  <a:close/>
                  <a:moveTo>
                    <a:pt x="2424" y="611"/>
                  </a:moveTo>
                  <a:cubicBezTo>
                    <a:pt x="2455" y="684"/>
                    <a:pt x="2584" y="975"/>
                    <a:pt x="2610" y="1033"/>
                  </a:cubicBezTo>
                  <a:cubicBezTo>
                    <a:pt x="3191" y="2343"/>
                    <a:pt x="3529" y="3531"/>
                    <a:pt x="3740" y="5002"/>
                  </a:cubicBezTo>
                  <a:lnTo>
                    <a:pt x="3740" y="5738"/>
                  </a:lnTo>
                  <a:lnTo>
                    <a:pt x="3272" y="5738"/>
                  </a:lnTo>
                  <a:cubicBezTo>
                    <a:pt x="3078" y="5738"/>
                    <a:pt x="2921" y="5895"/>
                    <a:pt x="2921" y="6089"/>
                  </a:cubicBezTo>
                  <a:lnTo>
                    <a:pt x="2921" y="6229"/>
                  </a:lnTo>
                  <a:lnTo>
                    <a:pt x="407" y="6229"/>
                  </a:lnTo>
                  <a:lnTo>
                    <a:pt x="407" y="6084"/>
                  </a:lnTo>
                  <a:cubicBezTo>
                    <a:pt x="407" y="5840"/>
                    <a:pt x="433" y="5798"/>
                    <a:pt x="685" y="5633"/>
                  </a:cubicBezTo>
                  <a:cubicBezTo>
                    <a:pt x="1031" y="5406"/>
                    <a:pt x="1024" y="4908"/>
                    <a:pt x="1018" y="4469"/>
                  </a:cubicBezTo>
                  <a:cubicBezTo>
                    <a:pt x="1018" y="4412"/>
                    <a:pt x="1016" y="1214"/>
                    <a:pt x="1016" y="1214"/>
                  </a:cubicBezTo>
                  <a:cubicBezTo>
                    <a:pt x="1016" y="1127"/>
                    <a:pt x="1058" y="1030"/>
                    <a:pt x="1369" y="918"/>
                  </a:cubicBezTo>
                  <a:cubicBezTo>
                    <a:pt x="1726" y="791"/>
                    <a:pt x="2080" y="687"/>
                    <a:pt x="2424" y="611"/>
                  </a:cubicBezTo>
                  <a:close/>
                  <a:moveTo>
                    <a:pt x="4560" y="6142"/>
                  </a:moveTo>
                  <a:lnTo>
                    <a:pt x="4560" y="6721"/>
                  </a:lnTo>
                  <a:lnTo>
                    <a:pt x="3325" y="6721"/>
                  </a:lnTo>
                  <a:lnTo>
                    <a:pt x="3325" y="6142"/>
                  </a:lnTo>
                  <a:close/>
                  <a:moveTo>
                    <a:pt x="2921" y="6633"/>
                  </a:moveTo>
                  <a:lnTo>
                    <a:pt x="2921" y="6774"/>
                  </a:lnTo>
                  <a:cubicBezTo>
                    <a:pt x="2921" y="6967"/>
                    <a:pt x="3078" y="7125"/>
                    <a:pt x="3272" y="7125"/>
                  </a:cubicBezTo>
                  <a:lnTo>
                    <a:pt x="3740" y="7125"/>
                  </a:lnTo>
                  <a:lnTo>
                    <a:pt x="3740" y="7689"/>
                  </a:lnTo>
                  <a:lnTo>
                    <a:pt x="3272" y="7689"/>
                  </a:lnTo>
                  <a:cubicBezTo>
                    <a:pt x="3078" y="7689"/>
                    <a:pt x="2921" y="7848"/>
                    <a:pt x="2921" y="8042"/>
                  </a:cubicBezTo>
                  <a:lnTo>
                    <a:pt x="2921" y="8181"/>
                  </a:lnTo>
                  <a:lnTo>
                    <a:pt x="407" y="8181"/>
                  </a:lnTo>
                  <a:lnTo>
                    <a:pt x="407" y="6633"/>
                  </a:lnTo>
                  <a:close/>
                  <a:moveTo>
                    <a:pt x="7480" y="6633"/>
                  </a:moveTo>
                  <a:lnTo>
                    <a:pt x="7480" y="8181"/>
                  </a:lnTo>
                  <a:lnTo>
                    <a:pt x="4964" y="8181"/>
                  </a:lnTo>
                  <a:lnTo>
                    <a:pt x="4964" y="8042"/>
                  </a:lnTo>
                  <a:cubicBezTo>
                    <a:pt x="4964" y="7848"/>
                    <a:pt x="4807" y="7689"/>
                    <a:pt x="4613" y="7689"/>
                  </a:cubicBezTo>
                  <a:lnTo>
                    <a:pt x="4145" y="7689"/>
                  </a:lnTo>
                  <a:lnTo>
                    <a:pt x="4145" y="7125"/>
                  </a:lnTo>
                  <a:lnTo>
                    <a:pt x="4613" y="7125"/>
                  </a:lnTo>
                  <a:cubicBezTo>
                    <a:pt x="4807" y="7125"/>
                    <a:pt x="4964" y="6967"/>
                    <a:pt x="4964" y="6774"/>
                  </a:cubicBezTo>
                  <a:lnTo>
                    <a:pt x="4964" y="6633"/>
                  </a:lnTo>
                  <a:close/>
                  <a:moveTo>
                    <a:pt x="4560" y="8093"/>
                  </a:moveTo>
                  <a:lnTo>
                    <a:pt x="4560" y="8672"/>
                  </a:lnTo>
                  <a:lnTo>
                    <a:pt x="3325" y="8672"/>
                  </a:lnTo>
                  <a:lnTo>
                    <a:pt x="3325" y="8093"/>
                  </a:lnTo>
                  <a:close/>
                  <a:moveTo>
                    <a:pt x="2921" y="8585"/>
                  </a:moveTo>
                  <a:lnTo>
                    <a:pt x="2921" y="8726"/>
                  </a:lnTo>
                  <a:cubicBezTo>
                    <a:pt x="2921" y="8920"/>
                    <a:pt x="3078" y="9076"/>
                    <a:pt x="3272" y="9076"/>
                  </a:cubicBezTo>
                  <a:lnTo>
                    <a:pt x="3740" y="9076"/>
                  </a:lnTo>
                  <a:lnTo>
                    <a:pt x="3740" y="9375"/>
                  </a:lnTo>
                  <a:cubicBezTo>
                    <a:pt x="3740" y="9662"/>
                    <a:pt x="3506" y="9894"/>
                    <a:pt x="3207" y="9904"/>
                  </a:cubicBezTo>
                  <a:cubicBezTo>
                    <a:pt x="3061" y="9907"/>
                    <a:pt x="2924" y="9912"/>
                    <a:pt x="2791" y="9917"/>
                  </a:cubicBezTo>
                  <a:cubicBezTo>
                    <a:pt x="2372" y="9931"/>
                    <a:pt x="2017" y="9943"/>
                    <a:pt x="1720" y="9943"/>
                  </a:cubicBezTo>
                  <a:cubicBezTo>
                    <a:pt x="1140" y="9943"/>
                    <a:pt x="783" y="9897"/>
                    <a:pt x="612" y="9733"/>
                  </a:cubicBezTo>
                  <a:cubicBezTo>
                    <a:pt x="465" y="9590"/>
                    <a:pt x="407" y="9314"/>
                    <a:pt x="407" y="8777"/>
                  </a:cubicBezTo>
                  <a:lnTo>
                    <a:pt x="407" y="8585"/>
                  </a:lnTo>
                  <a:close/>
                  <a:moveTo>
                    <a:pt x="7480" y="8585"/>
                  </a:moveTo>
                  <a:lnTo>
                    <a:pt x="7480" y="8777"/>
                  </a:lnTo>
                  <a:cubicBezTo>
                    <a:pt x="7480" y="9314"/>
                    <a:pt x="7420" y="9590"/>
                    <a:pt x="7273" y="9733"/>
                  </a:cubicBezTo>
                  <a:cubicBezTo>
                    <a:pt x="7102" y="9897"/>
                    <a:pt x="6745" y="9943"/>
                    <a:pt x="6165" y="9943"/>
                  </a:cubicBezTo>
                  <a:cubicBezTo>
                    <a:pt x="5868" y="9943"/>
                    <a:pt x="5513" y="9931"/>
                    <a:pt x="5094" y="9917"/>
                  </a:cubicBezTo>
                  <a:cubicBezTo>
                    <a:pt x="4961" y="9912"/>
                    <a:pt x="4824" y="9907"/>
                    <a:pt x="4680" y="9904"/>
                  </a:cubicBezTo>
                  <a:cubicBezTo>
                    <a:pt x="4379" y="9894"/>
                    <a:pt x="4145" y="9662"/>
                    <a:pt x="4145" y="9375"/>
                  </a:cubicBezTo>
                  <a:lnTo>
                    <a:pt x="4145" y="9076"/>
                  </a:lnTo>
                  <a:lnTo>
                    <a:pt x="4613" y="9076"/>
                  </a:lnTo>
                  <a:cubicBezTo>
                    <a:pt x="4807" y="9076"/>
                    <a:pt x="4964" y="8920"/>
                    <a:pt x="4964" y="8726"/>
                  </a:cubicBezTo>
                  <a:lnTo>
                    <a:pt x="4964" y="8585"/>
                  </a:lnTo>
                  <a:close/>
                  <a:moveTo>
                    <a:pt x="2623" y="0"/>
                  </a:moveTo>
                  <a:cubicBezTo>
                    <a:pt x="2536" y="0"/>
                    <a:pt x="2456" y="24"/>
                    <a:pt x="2395" y="94"/>
                  </a:cubicBezTo>
                  <a:cubicBezTo>
                    <a:pt x="2361" y="133"/>
                    <a:pt x="2344" y="175"/>
                    <a:pt x="2335" y="217"/>
                  </a:cubicBezTo>
                  <a:cubicBezTo>
                    <a:pt x="1975" y="296"/>
                    <a:pt x="1605" y="404"/>
                    <a:pt x="1233" y="538"/>
                  </a:cubicBezTo>
                  <a:cubicBezTo>
                    <a:pt x="1063" y="598"/>
                    <a:pt x="612" y="760"/>
                    <a:pt x="612" y="1214"/>
                  </a:cubicBezTo>
                  <a:cubicBezTo>
                    <a:pt x="612" y="1214"/>
                    <a:pt x="614" y="4417"/>
                    <a:pt x="614" y="4474"/>
                  </a:cubicBezTo>
                  <a:cubicBezTo>
                    <a:pt x="618" y="4794"/>
                    <a:pt x="623" y="5190"/>
                    <a:pt x="463" y="5295"/>
                  </a:cubicBezTo>
                  <a:cubicBezTo>
                    <a:pt x="122" y="5516"/>
                    <a:pt x="1" y="5668"/>
                    <a:pt x="1" y="6084"/>
                  </a:cubicBezTo>
                  <a:lnTo>
                    <a:pt x="1" y="8777"/>
                  </a:lnTo>
                  <a:cubicBezTo>
                    <a:pt x="1" y="9333"/>
                    <a:pt x="57" y="9759"/>
                    <a:pt x="331" y="10022"/>
                  </a:cubicBezTo>
                  <a:cubicBezTo>
                    <a:pt x="598" y="10282"/>
                    <a:pt x="1022" y="10347"/>
                    <a:pt x="1731" y="10347"/>
                  </a:cubicBezTo>
                  <a:cubicBezTo>
                    <a:pt x="2034" y="10347"/>
                    <a:pt x="2389" y="10335"/>
                    <a:pt x="2806" y="10321"/>
                  </a:cubicBezTo>
                  <a:cubicBezTo>
                    <a:pt x="2937" y="10316"/>
                    <a:pt x="3074" y="10312"/>
                    <a:pt x="3218" y="10307"/>
                  </a:cubicBezTo>
                  <a:cubicBezTo>
                    <a:pt x="3514" y="10299"/>
                    <a:pt x="3774" y="10161"/>
                    <a:pt x="3942" y="9951"/>
                  </a:cubicBezTo>
                  <a:cubicBezTo>
                    <a:pt x="4111" y="10161"/>
                    <a:pt x="4371" y="10299"/>
                    <a:pt x="4667" y="10307"/>
                  </a:cubicBezTo>
                  <a:cubicBezTo>
                    <a:pt x="4811" y="10312"/>
                    <a:pt x="4948" y="10316"/>
                    <a:pt x="5079" y="10321"/>
                  </a:cubicBezTo>
                  <a:cubicBezTo>
                    <a:pt x="5496" y="10336"/>
                    <a:pt x="5852" y="10347"/>
                    <a:pt x="6154" y="10347"/>
                  </a:cubicBezTo>
                  <a:cubicBezTo>
                    <a:pt x="6862" y="10347"/>
                    <a:pt x="7286" y="10281"/>
                    <a:pt x="7554" y="10022"/>
                  </a:cubicBezTo>
                  <a:cubicBezTo>
                    <a:pt x="7828" y="9759"/>
                    <a:pt x="7884" y="9333"/>
                    <a:pt x="7884" y="8777"/>
                  </a:cubicBezTo>
                  <a:lnTo>
                    <a:pt x="7884" y="6084"/>
                  </a:lnTo>
                  <a:cubicBezTo>
                    <a:pt x="7884" y="5668"/>
                    <a:pt x="7763" y="5516"/>
                    <a:pt x="7422" y="5293"/>
                  </a:cubicBezTo>
                  <a:cubicBezTo>
                    <a:pt x="7262" y="5190"/>
                    <a:pt x="7267" y="4792"/>
                    <a:pt x="7271" y="4474"/>
                  </a:cubicBezTo>
                  <a:cubicBezTo>
                    <a:pt x="7273" y="4417"/>
                    <a:pt x="7273" y="4048"/>
                    <a:pt x="7273" y="4048"/>
                  </a:cubicBezTo>
                  <a:cubicBezTo>
                    <a:pt x="7273" y="3937"/>
                    <a:pt x="7182" y="3846"/>
                    <a:pt x="7071" y="3846"/>
                  </a:cubicBezTo>
                  <a:cubicBezTo>
                    <a:pt x="6959" y="3846"/>
                    <a:pt x="6869" y="3937"/>
                    <a:pt x="6869" y="4048"/>
                  </a:cubicBezTo>
                  <a:cubicBezTo>
                    <a:pt x="6869" y="4048"/>
                    <a:pt x="6869" y="4412"/>
                    <a:pt x="6867" y="4469"/>
                  </a:cubicBezTo>
                  <a:cubicBezTo>
                    <a:pt x="6861" y="4908"/>
                    <a:pt x="6854" y="5406"/>
                    <a:pt x="7200" y="5633"/>
                  </a:cubicBezTo>
                  <a:cubicBezTo>
                    <a:pt x="7454" y="5798"/>
                    <a:pt x="7480" y="5840"/>
                    <a:pt x="7480" y="6084"/>
                  </a:cubicBezTo>
                  <a:lnTo>
                    <a:pt x="7480" y="6229"/>
                  </a:lnTo>
                  <a:lnTo>
                    <a:pt x="4964" y="6229"/>
                  </a:lnTo>
                  <a:lnTo>
                    <a:pt x="4964" y="6089"/>
                  </a:lnTo>
                  <a:cubicBezTo>
                    <a:pt x="4964" y="5895"/>
                    <a:pt x="4807" y="5738"/>
                    <a:pt x="4613" y="5738"/>
                  </a:cubicBezTo>
                  <a:lnTo>
                    <a:pt x="4145" y="5738"/>
                  </a:lnTo>
                  <a:lnTo>
                    <a:pt x="4145" y="5002"/>
                  </a:lnTo>
                  <a:cubicBezTo>
                    <a:pt x="4356" y="3531"/>
                    <a:pt x="4696" y="2343"/>
                    <a:pt x="5275" y="1033"/>
                  </a:cubicBezTo>
                  <a:cubicBezTo>
                    <a:pt x="5301" y="975"/>
                    <a:pt x="5430" y="684"/>
                    <a:pt x="5461" y="611"/>
                  </a:cubicBezTo>
                  <a:cubicBezTo>
                    <a:pt x="5803" y="687"/>
                    <a:pt x="6157" y="791"/>
                    <a:pt x="6516" y="918"/>
                  </a:cubicBezTo>
                  <a:cubicBezTo>
                    <a:pt x="6827" y="1030"/>
                    <a:pt x="6869" y="1127"/>
                    <a:pt x="6869" y="1214"/>
                  </a:cubicBezTo>
                  <a:lnTo>
                    <a:pt x="6869" y="2233"/>
                  </a:lnTo>
                  <a:cubicBezTo>
                    <a:pt x="6869" y="2344"/>
                    <a:pt x="6959" y="2435"/>
                    <a:pt x="7071" y="2435"/>
                  </a:cubicBezTo>
                  <a:cubicBezTo>
                    <a:pt x="7182" y="2435"/>
                    <a:pt x="7273" y="2344"/>
                    <a:pt x="7273" y="2233"/>
                  </a:cubicBezTo>
                  <a:lnTo>
                    <a:pt x="7273" y="1214"/>
                  </a:lnTo>
                  <a:cubicBezTo>
                    <a:pt x="7273" y="760"/>
                    <a:pt x="6822" y="598"/>
                    <a:pt x="6652" y="538"/>
                  </a:cubicBezTo>
                  <a:cubicBezTo>
                    <a:pt x="6277" y="404"/>
                    <a:pt x="5907" y="296"/>
                    <a:pt x="5550" y="217"/>
                  </a:cubicBezTo>
                  <a:cubicBezTo>
                    <a:pt x="5541" y="175"/>
                    <a:pt x="5524" y="133"/>
                    <a:pt x="5491" y="94"/>
                  </a:cubicBezTo>
                  <a:cubicBezTo>
                    <a:pt x="5431" y="24"/>
                    <a:pt x="5351" y="0"/>
                    <a:pt x="5263" y="0"/>
                  </a:cubicBezTo>
                  <a:cubicBezTo>
                    <a:pt x="5164" y="0"/>
                    <a:pt x="5056" y="31"/>
                    <a:pt x="4955" y="60"/>
                  </a:cubicBezTo>
                  <a:cubicBezTo>
                    <a:pt x="4672" y="140"/>
                    <a:pt x="4383" y="155"/>
                    <a:pt x="4106" y="155"/>
                  </a:cubicBezTo>
                  <a:cubicBezTo>
                    <a:pt x="4052" y="155"/>
                    <a:pt x="3999" y="154"/>
                    <a:pt x="3946" y="154"/>
                  </a:cubicBezTo>
                  <a:lnTo>
                    <a:pt x="3939" y="154"/>
                  </a:lnTo>
                  <a:cubicBezTo>
                    <a:pt x="3886" y="154"/>
                    <a:pt x="3833" y="155"/>
                    <a:pt x="3779" y="155"/>
                  </a:cubicBezTo>
                  <a:cubicBezTo>
                    <a:pt x="3502" y="155"/>
                    <a:pt x="3215" y="140"/>
                    <a:pt x="2930" y="60"/>
                  </a:cubicBezTo>
                  <a:cubicBezTo>
                    <a:pt x="2829" y="31"/>
                    <a:pt x="2721"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1737119" y="1571240"/>
              <a:ext cx="10915" cy="43605"/>
            </a:xfrm>
            <a:custGeom>
              <a:avLst/>
              <a:gdLst/>
              <a:ahLst/>
              <a:cxnLst/>
              <a:rect l="l" t="t" r="r" b="b"/>
              <a:pathLst>
                <a:path w="405" h="1618" extrusionOk="0">
                  <a:moveTo>
                    <a:pt x="202" y="1"/>
                  </a:moveTo>
                  <a:cubicBezTo>
                    <a:pt x="91" y="1"/>
                    <a:pt x="0" y="91"/>
                    <a:pt x="0" y="203"/>
                  </a:cubicBezTo>
                  <a:lnTo>
                    <a:pt x="0" y="1416"/>
                  </a:lnTo>
                  <a:cubicBezTo>
                    <a:pt x="0" y="1527"/>
                    <a:pt x="91" y="1618"/>
                    <a:pt x="202" y="1618"/>
                  </a:cubicBezTo>
                  <a:cubicBezTo>
                    <a:pt x="314" y="1618"/>
                    <a:pt x="404" y="1527"/>
                    <a:pt x="404" y="1416"/>
                  </a:cubicBezTo>
                  <a:lnTo>
                    <a:pt x="404" y="203"/>
                  </a:lnTo>
                  <a:cubicBezTo>
                    <a:pt x="404" y="91"/>
                    <a:pt x="31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1715425" y="1571240"/>
              <a:ext cx="10915" cy="43605"/>
            </a:xfrm>
            <a:custGeom>
              <a:avLst/>
              <a:gdLst/>
              <a:ahLst/>
              <a:cxnLst/>
              <a:rect l="l" t="t" r="r" b="b"/>
              <a:pathLst>
                <a:path w="405" h="1618" extrusionOk="0">
                  <a:moveTo>
                    <a:pt x="202" y="1"/>
                  </a:moveTo>
                  <a:cubicBezTo>
                    <a:pt x="89" y="1"/>
                    <a:pt x="0" y="91"/>
                    <a:pt x="0" y="203"/>
                  </a:cubicBezTo>
                  <a:lnTo>
                    <a:pt x="0" y="1416"/>
                  </a:lnTo>
                  <a:cubicBezTo>
                    <a:pt x="0" y="1527"/>
                    <a:pt x="89" y="1618"/>
                    <a:pt x="202" y="1618"/>
                  </a:cubicBezTo>
                  <a:cubicBezTo>
                    <a:pt x="314" y="1618"/>
                    <a:pt x="404" y="1527"/>
                    <a:pt x="404" y="1416"/>
                  </a:cubicBezTo>
                  <a:lnTo>
                    <a:pt x="404" y="203"/>
                  </a:lnTo>
                  <a:cubicBezTo>
                    <a:pt x="404" y="91"/>
                    <a:pt x="31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1644816" y="1571240"/>
              <a:ext cx="10942" cy="43605"/>
            </a:xfrm>
            <a:custGeom>
              <a:avLst/>
              <a:gdLst/>
              <a:ahLst/>
              <a:cxnLst/>
              <a:rect l="l" t="t" r="r" b="b"/>
              <a:pathLst>
                <a:path w="406" h="1618" extrusionOk="0">
                  <a:moveTo>
                    <a:pt x="203" y="1"/>
                  </a:moveTo>
                  <a:cubicBezTo>
                    <a:pt x="91" y="1"/>
                    <a:pt x="1" y="91"/>
                    <a:pt x="1" y="203"/>
                  </a:cubicBezTo>
                  <a:lnTo>
                    <a:pt x="1" y="1416"/>
                  </a:lnTo>
                  <a:cubicBezTo>
                    <a:pt x="1" y="1527"/>
                    <a:pt x="91" y="1618"/>
                    <a:pt x="203" y="1618"/>
                  </a:cubicBezTo>
                  <a:cubicBezTo>
                    <a:pt x="315" y="1618"/>
                    <a:pt x="405" y="1527"/>
                    <a:pt x="405" y="1416"/>
                  </a:cubicBezTo>
                  <a:lnTo>
                    <a:pt x="405" y="203"/>
                  </a:lnTo>
                  <a:cubicBezTo>
                    <a:pt x="405" y="91"/>
                    <a:pt x="31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1623121" y="1571240"/>
              <a:ext cx="10915" cy="43605"/>
            </a:xfrm>
            <a:custGeom>
              <a:avLst/>
              <a:gdLst/>
              <a:ahLst/>
              <a:cxnLst/>
              <a:rect l="l" t="t" r="r" b="b"/>
              <a:pathLst>
                <a:path w="405" h="1618" extrusionOk="0">
                  <a:moveTo>
                    <a:pt x="203" y="1"/>
                  </a:moveTo>
                  <a:cubicBezTo>
                    <a:pt x="91" y="1"/>
                    <a:pt x="1" y="91"/>
                    <a:pt x="1" y="203"/>
                  </a:cubicBezTo>
                  <a:lnTo>
                    <a:pt x="1" y="1416"/>
                  </a:lnTo>
                  <a:cubicBezTo>
                    <a:pt x="1" y="1527"/>
                    <a:pt x="91" y="1618"/>
                    <a:pt x="203" y="1618"/>
                  </a:cubicBezTo>
                  <a:cubicBezTo>
                    <a:pt x="314" y="1618"/>
                    <a:pt x="405" y="1527"/>
                    <a:pt x="405" y="1416"/>
                  </a:cubicBezTo>
                  <a:lnTo>
                    <a:pt x="405" y="203"/>
                  </a:lnTo>
                  <a:cubicBezTo>
                    <a:pt x="405" y="91"/>
                    <a:pt x="31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1764770" y="1563667"/>
              <a:ext cx="10915" cy="10969"/>
            </a:xfrm>
            <a:custGeom>
              <a:avLst/>
              <a:gdLst/>
              <a:ahLst/>
              <a:cxnLst/>
              <a:rect l="l" t="t" r="r" b="b"/>
              <a:pathLst>
                <a:path w="405" h="407" extrusionOk="0">
                  <a:moveTo>
                    <a:pt x="203" y="1"/>
                  </a:moveTo>
                  <a:cubicBezTo>
                    <a:pt x="91" y="1"/>
                    <a:pt x="1" y="91"/>
                    <a:pt x="1" y="203"/>
                  </a:cubicBezTo>
                  <a:lnTo>
                    <a:pt x="1" y="204"/>
                  </a:lnTo>
                  <a:cubicBezTo>
                    <a:pt x="1" y="316"/>
                    <a:pt x="91" y="406"/>
                    <a:pt x="203" y="406"/>
                  </a:cubicBezTo>
                  <a:cubicBezTo>
                    <a:pt x="314" y="406"/>
                    <a:pt x="405" y="314"/>
                    <a:pt x="405" y="203"/>
                  </a:cubicBezTo>
                  <a:cubicBezTo>
                    <a:pt x="405" y="91"/>
                    <a:pt x="314"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9"/>
          <p:cNvGrpSpPr/>
          <p:nvPr/>
        </p:nvGrpSpPr>
        <p:grpSpPr>
          <a:xfrm>
            <a:off x="7066486" y="2478029"/>
            <a:ext cx="378646" cy="254023"/>
            <a:chOff x="2368019" y="1528336"/>
            <a:chExt cx="284996" cy="191210"/>
          </a:xfrm>
        </p:grpSpPr>
        <p:sp>
          <p:nvSpPr>
            <p:cNvPr id="298" name="Google Shape;298;p39"/>
            <p:cNvSpPr/>
            <p:nvPr/>
          </p:nvSpPr>
          <p:spPr>
            <a:xfrm>
              <a:off x="2491369" y="1613902"/>
              <a:ext cx="38296" cy="10915"/>
            </a:xfrm>
            <a:custGeom>
              <a:avLst/>
              <a:gdLst/>
              <a:ahLst/>
              <a:cxnLst/>
              <a:rect l="l" t="t" r="r" b="b"/>
              <a:pathLst>
                <a:path w="1421" h="405" extrusionOk="0">
                  <a:moveTo>
                    <a:pt x="203" y="1"/>
                  </a:moveTo>
                  <a:cubicBezTo>
                    <a:pt x="91" y="1"/>
                    <a:pt x="1" y="91"/>
                    <a:pt x="1" y="203"/>
                  </a:cubicBezTo>
                  <a:cubicBezTo>
                    <a:pt x="1" y="314"/>
                    <a:pt x="91" y="405"/>
                    <a:pt x="203" y="405"/>
                  </a:cubicBezTo>
                  <a:lnTo>
                    <a:pt x="1218" y="405"/>
                  </a:lnTo>
                  <a:cubicBezTo>
                    <a:pt x="1330" y="405"/>
                    <a:pt x="1420" y="314"/>
                    <a:pt x="1420" y="203"/>
                  </a:cubicBezTo>
                  <a:cubicBezTo>
                    <a:pt x="1420" y="91"/>
                    <a:pt x="1330"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2368019" y="1528336"/>
              <a:ext cx="284996" cy="190078"/>
            </a:xfrm>
            <a:custGeom>
              <a:avLst/>
              <a:gdLst/>
              <a:ahLst/>
              <a:cxnLst/>
              <a:rect l="l" t="t" r="r" b="b"/>
              <a:pathLst>
                <a:path w="10575" h="7053" extrusionOk="0">
                  <a:moveTo>
                    <a:pt x="6170" y="405"/>
                  </a:moveTo>
                  <a:lnTo>
                    <a:pt x="6008" y="2010"/>
                  </a:lnTo>
                  <a:cubicBezTo>
                    <a:pt x="5823" y="1902"/>
                    <a:pt x="5625" y="1755"/>
                    <a:pt x="5433" y="1557"/>
                  </a:cubicBezTo>
                  <a:cubicBezTo>
                    <a:pt x="5394" y="1519"/>
                    <a:pt x="5342" y="1498"/>
                    <a:pt x="5287" y="1498"/>
                  </a:cubicBezTo>
                  <a:cubicBezTo>
                    <a:pt x="5234" y="1498"/>
                    <a:pt x="5182" y="1519"/>
                    <a:pt x="5144" y="1557"/>
                  </a:cubicBezTo>
                  <a:cubicBezTo>
                    <a:pt x="4949" y="1755"/>
                    <a:pt x="4754" y="1902"/>
                    <a:pt x="4566" y="2010"/>
                  </a:cubicBezTo>
                  <a:lnTo>
                    <a:pt x="4405" y="405"/>
                  </a:lnTo>
                  <a:close/>
                  <a:moveTo>
                    <a:pt x="4300" y="2144"/>
                  </a:moveTo>
                  <a:lnTo>
                    <a:pt x="4300" y="2144"/>
                  </a:lnTo>
                  <a:cubicBezTo>
                    <a:pt x="4288" y="2149"/>
                    <a:pt x="4279" y="2152"/>
                    <a:pt x="4267" y="2157"/>
                  </a:cubicBezTo>
                  <a:cubicBezTo>
                    <a:pt x="4277" y="2151"/>
                    <a:pt x="4287" y="2146"/>
                    <a:pt x="4300" y="2144"/>
                  </a:cubicBezTo>
                  <a:close/>
                  <a:moveTo>
                    <a:pt x="5287" y="1979"/>
                  </a:moveTo>
                  <a:cubicBezTo>
                    <a:pt x="5666" y="2322"/>
                    <a:pt x="6096" y="2553"/>
                    <a:pt x="6550" y="2657"/>
                  </a:cubicBezTo>
                  <a:lnTo>
                    <a:pt x="6550" y="2663"/>
                  </a:lnTo>
                  <a:cubicBezTo>
                    <a:pt x="6563" y="3182"/>
                    <a:pt x="6371" y="3651"/>
                    <a:pt x="6209" y="3955"/>
                  </a:cubicBezTo>
                  <a:cubicBezTo>
                    <a:pt x="6122" y="4115"/>
                    <a:pt x="6029" y="4262"/>
                    <a:pt x="5932" y="4391"/>
                  </a:cubicBezTo>
                  <a:lnTo>
                    <a:pt x="4644" y="4391"/>
                  </a:lnTo>
                  <a:cubicBezTo>
                    <a:pt x="4545" y="4262"/>
                    <a:pt x="4453" y="4115"/>
                    <a:pt x="4367" y="3955"/>
                  </a:cubicBezTo>
                  <a:cubicBezTo>
                    <a:pt x="4204" y="3651"/>
                    <a:pt x="4013" y="3182"/>
                    <a:pt x="4025" y="2663"/>
                  </a:cubicBezTo>
                  <a:lnTo>
                    <a:pt x="4025" y="2657"/>
                  </a:lnTo>
                  <a:cubicBezTo>
                    <a:pt x="4479" y="2553"/>
                    <a:pt x="4909" y="2322"/>
                    <a:pt x="5287" y="1979"/>
                  </a:cubicBezTo>
                  <a:close/>
                  <a:moveTo>
                    <a:pt x="4046" y="870"/>
                  </a:moveTo>
                  <a:lnTo>
                    <a:pt x="4178" y="2191"/>
                  </a:lnTo>
                  <a:cubicBezTo>
                    <a:pt x="4036" y="2241"/>
                    <a:pt x="3907" y="2272"/>
                    <a:pt x="3795" y="2290"/>
                  </a:cubicBezTo>
                  <a:cubicBezTo>
                    <a:pt x="3698" y="2306"/>
                    <a:pt x="3627" y="2387"/>
                    <a:pt x="3625" y="2485"/>
                  </a:cubicBezTo>
                  <a:lnTo>
                    <a:pt x="3621" y="2655"/>
                  </a:lnTo>
                  <a:cubicBezTo>
                    <a:pt x="3606" y="3260"/>
                    <a:pt x="3824" y="3800"/>
                    <a:pt x="4010" y="4146"/>
                  </a:cubicBezTo>
                  <a:cubicBezTo>
                    <a:pt x="4057" y="4231"/>
                    <a:pt x="4104" y="4314"/>
                    <a:pt x="4154" y="4391"/>
                  </a:cubicBezTo>
                  <a:lnTo>
                    <a:pt x="3819" y="4391"/>
                  </a:lnTo>
                  <a:cubicBezTo>
                    <a:pt x="3412" y="4391"/>
                    <a:pt x="3079" y="4725"/>
                    <a:pt x="3079" y="5132"/>
                  </a:cubicBezTo>
                  <a:lnTo>
                    <a:pt x="3079" y="5179"/>
                  </a:lnTo>
                  <a:cubicBezTo>
                    <a:pt x="2744" y="5082"/>
                    <a:pt x="2416" y="4964"/>
                    <a:pt x="2096" y="4823"/>
                  </a:cubicBezTo>
                  <a:lnTo>
                    <a:pt x="2096" y="3811"/>
                  </a:lnTo>
                  <a:cubicBezTo>
                    <a:pt x="2096" y="2521"/>
                    <a:pt x="2870" y="1370"/>
                    <a:pt x="4046" y="870"/>
                  </a:cubicBezTo>
                  <a:close/>
                  <a:moveTo>
                    <a:pt x="6529" y="870"/>
                  </a:moveTo>
                  <a:cubicBezTo>
                    <a:pt x="7704" y="1370"/>
                    <a:pt x="8479" y="2521"/>
                    <a:pt x="8479" y="3811"/>
                  </a:cubicBezTo>
                  <a:lnTo>
                    <a:pt x="8479" y="4823"/>
                  </a:lnTo>
                  <a:cubicBezTo>
                    <a:pt x="8159" y="4964"/>
                    <a:pt x="7831" y="5082"/>
                    <a:pt x="7496" y="5179"/>
                  </a:cubicBezTo>
                  <a:lnTo>
                    <a:pt x="7496" y="5132"/>
                  </a:lnTo>
                  <a:cubicBezTo>
                    <a:pt x="7496" y="4725"/>
                    <a:pt x="7164" y="4391"/>
                    <a:pt x="6755" y="4391"/>
                  </a:cubicBezTo>
                  <a:lnTo>
                    <a:pt x="6422" y="4391"/>
                  </a:lnTo>
                  <a:cubicBezTo>
                    <a:pt x="6471" y="4314"/>
                    <a:pt x="6519" y="4231"/>
                    <a:pt x="6565" y="4146"/>
                  </a:cubicBezTo>
                  <a:cubicBezTo>
                    <a:pt x="6751" y="3800"/>
                    <a:pt x="6969" y="3260"/>
                    <a:pt x="6954" y="2655"/>
                  </a:cubicBezTo>
                  <a:lnTo>
                    <a:pt x="6951" y="2485"/>
                  </a:lnTo>
                  <a:cubicBezTo>
                    <a:pt x="6948" y="2387"/>
                    <a:pt x="6877" y="2306"/>
                    <a:pt x="6780" y="2290"/>
                  </a:cubicBezTo>
                  <a:cubicBezTo>
                    <a:pt x="6668" y="2272"/>
                    <a:pt x="6539" y="2241"/>
                    <a:pt x="6396" y="2191"/>
                  </a:cubicBezTo>
                  <a:lnTo>
                    <a:pt x="6529" y="870"/>
                  </a:lnTo>
                  <a:close/>
                  <a:moveTo>
                    <a:pt x="6755" y="4796"/>
                  </a:moveTo>
                  <a:cubicBezTo>
                    <a:pt x="6941" y="4796"/>
                    <a:pt x="7092" y="4948"/>
                    <a:pt x="7092" y="5132"/>
                  </a:cubicBezTo>
                  <a:lnTo>
                    <a:pt x="7092" y="5286"/>
                  </a:lnTo>
                  <a:cubicBezTo>
                    <a:pt x="6502" y="5423"/>
                    <a:pt x="5897" y="5492"/>
                    <a:pt x="5287" y="5492"/>
                  </a:cubicBezTo>
                  <a:cubicBezTo>
                    <a:pt x="4679" y="5492"/>
                    <a:pt x="4073" y="5423"/>
                    <a:pt x="3483" y="5286"/>
                  </a:cubicBezTo>
                  <a:lnTo>
                    <a:pt x="3483" y="5132"/>
                  </a:lnTo>
                  <a:cubicBezTo>
                    <a:pt x="3483" y="4948"/>
                    <a:pt x="3635" y="4796"/>
                    <a:pt x="3819" y="4796"/>
                  </a:cubicBezTo>
                  <a:close/>
                  <a:moveTo>
                    <a:pt x="4182" y="0"/>
                  </a:moveTo>
                  <a:cubicBezTo>
                    <a:pt x="4125" y="0"/>
                    <a:pt x="4070" y="25"/>
                    <a:pt x="4031" y="67"/>
                  </a:cubicBezTo>
                  <a:cubicBezTo>
                    <a:pt x="3992" y="110"/>
                    <a:pt x="3975" y="167"/>
                    <a:pt x="3979" y="224"/>
                  </a:cubicBezTo>
                  <a:lnTo>
                    <a:pt x="4004" y="452"/>
                  </a:lnTo>
                  <a:cubicBezTo>
                    <a:pt x="3359" y="700"/>
                    <a:pt x="2802" y="1126"/>
                    <a:pt x="2389" y="1688"/>
                  </a:cubicBezTo>
                  <a:cubicBezTo>
                    <a:pt x="1933" y="2309"/>
                    <a:pt x="1692" y="3043"/>
                    <a:pt x="1692" y="3811"/>
                  </a:cubicBezTo>
                  <a:lnTo>
                    <a:pt x="1692" y="4632"/>
                  </a:lnTo>
                  <a:cubicBezTo>
                    <a:pt x="1564" y="4568"/>
                    <a:pt x="1438" y="4498"/>
                    <a:pt x="1313" y="4427"/>
                  </a:cubicBezTo>
                  <a:cubicBezTo>
                    <a:pt x="1190" y="4356"/>
                    <a:pt x="1053" y="4319"/>
                    <a:pt x="914" y="4319"/>
                  </a:cubicBezTo>
                  <a:cubicBezTo>
                    <a:pt x="845" y="4319"/>
                    <a:pt x="776" y="4328"/>
                    <a:pt x="707" y="4346"/>
                  </a:cubicBezTo>
                  <a:cubicBezTo>
                    <a:pt x="500" y="4403"/>
                    <a:pt x="327" y="4534"/>
                    <a:pt x="221" y="4720"/>
                  </a:cubicBezTo>
                  <a:cubicBezTo>
                    <a:pt x="1" y="5101"/>
                    <a:pt x="132" y="5591"/>
                    <a:pt x="513" y="5813"/>
                  </a:cubicBezTo>
                  <a:cubicBezTo>
                    <a:pt x="1711" y="6505"/>
                    <a:pt x="3011" y="6922"/>
                    <a:pt x="4377" y="7051"/>
                  </a:cubicBezTo>
                  <a:cubicBezTo>
                    <a:pt x="4384" y="7052"/>
                    <a:pt x="4391" y="7052"/>
                    <a:pt x="4397" y="7052"/>
                  </a:cubicBezTo>
                  <a:cubicBezTo>
                    <a:pt x="4499" y="7052"/>
                    <a:pt x="4586" y="6973"/>
                    <a:pt x="4597" y="6868"/>
                  </a:cubicBezTo>
                  <a:cubicBezTo>
                    <a:pt x="4607" y="6758"/>
                    <a:pt x="4526" y="6660"/>
                    <a:pt x="4414" y="6648"/>
                  </a:cubicBezTo>
                  <a:cubicBezTo>
                    <a:pt x="3106" y="6524"/>
                    <a:pt x="1863" y="6126"/>
                    <a:pt x="715" y="5463"/>
                  </a:cubicBezTo>
                  <a:cubicBezTo>
                    <a:pt x="526" y="5353"/>
                    <a:pt x="461" y="5111"/>
                    <a:pt x="571" y="4922"/>
                  </a:cubicBezTo>
                  <a:cubicBezTo>
                    <a:pt x="623" y="4830"/>
                    <a:pt x="709" y="4765"/>
                    <a:pt x="811" y="4737"/>
                  </a:cubicBezTo>
                  <a:cubicBezTo>
                    <a:pt x="845" y="4728"/>
                    <a:pt x="880" y="4724"/>
                    <a:pt x="914" y="4724"/>
                  </a:cubicBezTo>
                  <a:cubicBezTo>
                    <a:pt x="983" y="4724"/>
                    <a:pt x="1051" y="4742"/>
                    <a:pt x="1111" y="4776"/>
                  </a:cubicBezTo>
                  <a:cubicBezTo>
                    <a:pt x="2380" y="5510"/>
                    <a:pt x="3826" y="5898"/>
                    <a:pt x="5287" y="5898"/>
                  </a:cubicBezTo>
                  <a:cubicBezTo>
                    <a:pt x="6751" y="5898"/>
                    <a:pt x="8194" y="5510"/>
                    <a:pt x="9463" y="4776"/>
                  </a:cubicBezTo>
                  <a:cubicBezTo>
                    <a:pt x="9524" y="4742"/>
                    <a:pt x="9591" y="4724"/>
                    <a:pt x="9660" y="4724"/>
                  </a:cubicBezTo>
                  <a:cubicBezTo>
                    <a:pt x="9695" y="4724"/>
                    <a:pt x="9730" y="4728"/>
                    <a:pt x="9764" y="4737"/>
                  </a:cubicBezTo>
                  <a:cubicBezTo>
                    <a:pt x="9866" y="4765"/>
                    <a:pt x="9952" y="4830"/>
                    <a:pt x="10003" y="4922"/>
                  </a:cubicBezTo>
                  <a:cubicBezTo>
                    <a:pt x="10113" y="5111"/>
                    <a:pt x="10049" y="5353"/>
                    <a:pt x="9860" y="5463"/>
                  </a:cubicBezTo>
                  <a:cubicBezTo>
                    <a:pt x="8712" y="6126"/>
                    <a:pt x="7468" y="6524"/>
                    <a:pt x="6160" y="6648"/>
                  </a:cubicBezTo>
                  <a:cubicBezTo>
                    <a:pt x="6049" y="6660"/>
                    <a:pt x="5968" y="6758"/>
                    <a:pt x="5978" y="6868"/>
                  </a:cubicBezTo>
                  <a:cubicBezTo>
                    <a:pt x="5987" y="6973"/>
                    <a:pt x="6076" y="7053"/>
                    <a:pt x="6180" y="7053"/>
                  </a:cubicBezTo>
                  <a:cubicBezTo>
                    <a:pt x="6185" y="7053"/>
                    <a:pt x="6191" y="7051"/>
                    <a:pt x="6198" y="7051"/>
                  </a:cubicBezTo>
                  <a:cubicBezTo>
                    <a:pt x="7564" y="6922"/>
                    <a:pt x="8864" y="6505"/>
                    <a:pt x="10062" y="5813"/>
                  </a:cubicBezTo>
                  <a:cubicBezTo>
                    <a:pt x="10443" y="5591"/>
                    <a:pt x="10574" y="5101"/>
                    <a:pt x="10354" y="4720"/>
                  </a:cubicBezTo>
                  <a:cubicBezTo>
                    <a:pt x="10248" y="4534"/>
                    <a:pt x="10075" y="4403"/>
                    <a:pt x="9868" y="4346"/>
                  </a:cubicBezTo>
                  <a:cubicBezTo>
                    <a:pt x="9799" y="4328"/>
                    <a:pt x="9730" y="4319"/>
                    <a:pt x="9661" y="4319"/>
                  </a:cubicBezTo>
                  <a:cubicBezTo>
                    <a:pt x="9522" y="4319"/>
                    <a:pt x="9385" y="4356"/>
                    <a:pt x="9261" y="4427"/>
                  </a:cubicBezTo>
                  <a:cubicBezTo>
                    <a:pt x="9137" y="4498"/>
                    <a:pt x="9011" y="4566"/>
                    <a:pt x="8883" y="4632"/>
                  </a:cubicBezTo>
                  <a:lnTo>
                    <a:pt x="8883" y="3811"/>
                  </a:lnTo>
                  <a:cubicBezTo>
                    <a:pt x="8883" y="3043"/>
                    <a:pt x="8642" y="2309"/>
                    <a:pt x="8186" y="1688"/>
                  </a:cubicBezTo>
                  <a:cubicBezTo>
                    <a:pt x="7772" y="1126"/>
                    <a:pt x="7216" y="700"/>
                    <a:pt x="6571" y="452"/>
                  </a:cubicBezTo>
                  <a:lnTo>
                    <a:pt x="6595" y="224"/>
                  </a:lnTo>
                  <a:cubicBezTo>
                    <a:pt x="6600" y="167"/>
                    <a:pt x="6582" y="110"/>
                    <a:pt x="6544" y="67"/>
                  </a:cubicBezTo>
                  <a:cubicBezTo>
                    <a:pt x="6505" y="25"/>
                    <a:pt x="6451" y="0"/>
                    <a:pt x="6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2505060" y="1708631"/>
              <a:ext cx="10915" cy="10915"/>
            </a:xfrm>
            <a:custGeom>
              <a:avLst/>
              <a:gdLst/>
              <a:ahLst/>
              <a:cxnLst/>
              <a:rect l="l" t="t" r="r" b="b"/>
              <a:pathLst>
                <a:path w="405" h="405" extrusionOk="0">
                  <a:moveTo>
                    <a:pt x="202" y="0"/>
                  </a:moveTo>
                  <a:cubicBezTo>
                    <a:pt x="91" y="0"/>
                    <a:pt x="0" y="91"/>
                    <a:pt x="0" y="203"/>
                  </a:cubicBezTo>
                  <a:cubicBezTo>
                    <a:pt x="0" y="314"/>
                    <a:pt x="91" y="405"/>
                    <a:pt x="202" y="405"/>
                  </a:cubicBezTo>
                  <a:lnTo>
                    <a:pt x="204" y="405"/>
                  </a:lnTo>
                  <a:cubicBezTo>
                    <a:pt x="316" y="405"/>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1" name="Google Shape;301;p39"/>
          <p:cNvCxnSpPr>
            <a:endCxn id="277" idx="0"/>
          </p:cNvCxnSpPr>
          <p:nvPr/>
        </p:nvCxnSpPr>
        <p:spPr>
          <a:xfrm rot="10800000" flipH="1">
            <a:off x="2226600" y="2255688"/>
            <a:ext cx="2345400" cy="338400"/>
          </a:xfrm>
          <a:prstGeom prst="bentConnector4">
            <a:avLst>
              <a:gd name="adj1" fmla="val 42786"/>
              <a:gd name="adj2" fmla="val 170368"/>
            </a:avLst>
          </a:prstGeom>
          <a:noFill/>
          <a:ln w="19050" cap="flat" cmpd="sng">
            <a:solidFill>
              <a:schemeClr val="dk2"/>
            </a:solidFill>
            <a:prstDash val="solid"/>
            <a:round/>
            <a:headEnd type="none" w="med" len="med"/>
            <a:tailEnd type="none" w="med" len="med"/>
          </a:ln>
        </p:spPr>
      </p:cxnSp>
      <p:cxnSp>
        <p:nvCxnSpPr>
          <p:cNvPr id="302" name="Google Shape;302;p39"/>
          <p:cNvCxnSpPr>
            <a:stCxn id="278" idx="1"/>
            <a:endCxn id="277" idx="2"/>
          </p:cNvCxnSpPr>
          <p:nvPr/>
        </p:nvCxnSpPr>
        <p:spPr>
          <a:xfrm flipH="1">
            <a:off x="4572000" y="2594088"/>
            <a:ext cx="2345400" cy="338400"/>
          </a:xfrm>
          <a:prstGeom prst="bentConnector4">
            <a:avLst>
              <a:gd name="adj1" fmla="val 42786"/>
              <a:gd name="adj2" fmla="val 170368"/>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25677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15100" y="2086600"/>
            <a:ext cx="4360200" cy="7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ML Model</a:t>
            </a:r>
          </a:p>
        </p:txBody>
      </p:sp>
      <p:sp>
        <p:nvSpPr>
          <p:cNvPr id="233" name="Google Shape;233;p35"/>
          <p:cNvSpPr txBox="1">
            <a:spLocks noGrp="1"/>
          </p:cNvSpPr>
          <p:nvPr>
            <p:ph type="title" idx="2"/>
          </p:nvPr>
        </p:nvSpPr>
        <p:spPr>
          <a:xfrm>
            <a:off x="715225" y="1023950"/>
            <a:ext cx="4360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34" name="Google Shape;234;p35"/>
          <p:cNvSpPr txBox="1">
            <a:spLocks noGrp="1"/>
          </p:cNvSpPr>
          <p:nvPr>
            <p:ph type="subTitle" idx="1"/>
          </p:nvPr>
        </p:nvSpPr>
        <p:spPr>
          <a:xfrm>
            <a:off x="1717195" y="2682421"/>
            <a:ext cx="3358105" cy="750955"/>
          </a:xfrm>
          <a:prstGeom prst="rect">
            <a:avLst/>
          </a:prstGeom>
        </p:spPr>
        <p:txBody>
          <a:bodyPr spcFirstLastPara="1" wrap="square" lIns="91425" tIns="91425" rIns="91425" bIns="91425" anchor="t" anchorCtr="0">
            <a:noAutofit/>
          </a:bodyPr>
          <a:lstStyle/>
          <a:p>
            <a:pPr marL="0" indent="0"/>
            <a:r>
              <a:rPr lang="en-US" dirty="0"/>
              <a:t>Regression, Learning Algorithms, Classification Algorithms, Neural Networks</a:t>
            </a:r>
          </a:p>
        </p:txBody>
      </p:sp>
      <p:sp>
        <p:nvSpPr>
          <p:cNvPr id="236" name="Google Shape;236;p35">
            <a:hlinkClick r:id="" action="ppaction://hlinkshowjump?jump=nextslide"/>
          </p:cNvPr>
          <p:cNvSpPr/>
          <p:nvPr/>
        </p:nvSpPr>
        <p:spPr>
          <a:xfrm>
            <a:off x="715100" y="4128800"/>
            <a:ext cx="479700" cy="479700"/>
          </a:xfrm>
          <a:prstGeom prst="rect">
            <a:avLst/>
          </a:prstGeom>
          <a:solidFill>
            <a:schemeClr val="lt2"/>
          </a:solid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dk2"/>
              </a:buClr>
              <a:buSzPts val="1800"/>
              <a:buChar char="➞"/>
            </a:pPr>
            <a:endParaRPr>
              <a:solidFill>
                <a:schemeClr val="dk2"/>
              </a:solidFill>
            </a:endParaRPr>
          </a:p>
        </p:txBody>
      </p:sp>
      <p:grpSp>
        <p:nvGrpSpPr>
          <p:cNvPr id="4" name="Google Shape;7512;p70">
            <a:extLst>
              <a:ext uri="{FF2B5EF4-FFF2-40B4-BE49-F238E27FC236}">
                <a16:creationId xmlns:a16="http://schemas.microsoft.com/office/drawing/2014/main" id="{C99DF98D-B50D-56AB-0645-9D318C862B3B}"/>
              </a:ext>
            </a:extLst>
          </p:cNvPr>
          <p:cNvGrpSpPr/>
          <p:nvPr/>
        </p:nvGrpSpPr>
        <p:grpSpPr>
          <a:xfrm rot="5400000">
            <a:off x="5016884" y="1321084"/>
            <a:ext cx="5013142" cy="2501333"/>
            <a:chOff x="834100" y="3642869"/>
            <a:chExt cx="1259483" cy="628426"/>
          </a:xfrm>
        </p:grpSpPr>
        <p:sp>
          <p:nvSpPr>
            <p:cNvPr id="5" name="Google Shape;7513;p70">
              <a:extLst>
                <a:ext uri="{FF2B5EF4-FFF2-40B4-BE49-F238E27FC236}">
                  <a16:creationId xmlns:a16="http://schemas.microsoft.com/office/drawing/2014/main" id="{4EEE42B7-F476-3E87-DE1B-DB8DE043977B}"/>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14;p70">
              <a:extLst>
                <a:ext uri="{FF2B5EF4-FFF2-40B4-BE49-F238E27FC236}">
                  <a16:creationId xmlns:a16="http://schemas.microsoft.com/office/drawing/2014/main" id="{53FBB874-C4A3-3B9A-65C2-06716BCAB5B8}"/>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15;p70">
              <a:extLst>
                <a:ext uri="{FF2B5EF4-FFF2-40B4-BE49-F238E27FC236}">
                  <a16:creationId xmlns:a16="http://schemas.microsoft.com/office/drawing/2014/main" id="{86364720-C699-0924-92FC-481B73DA8421}"/>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16;p70">
              <a:extLst>
                <a:ext uri="{FF2B5EF4-FFF2-40B4-BE49-F238E27FC236}">
                  <a16:creationId xmlns:a16="http://schemas.microsoft.com/office/drawing/2014/main" id="{062569A9-B12B-4E83-6F6B-9A9BB5F86FD3}"/>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17;p70">
              <a:extLst>
                <a:ext uri="{FF2B5EF4-FFF2-40B4-BE49-F238E27FC236}">
                  <a16:creationId xmlns:a16="http://schemas.microsoft.com/office/drawing/2014/main" id="{EE25EF22-A52D-251E-4600-AAF90F65B033}"/>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18;p70">
              <a:extLst>
                <a:ext uri="{FF2B5EF4-FFF2-40B4-BE49-F238E27FC236}">
                  <a16:creationId xmlns:a16="http://schemas.microsoft.com/office/drawing/2014/main" id="{27701B85-14F6-F015-2C55-7AF76A1466B7}"/>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19;p70">
              <a:extLst>
                <a:ext uri="{FF2B5EF4-FFF2-40B4-BE49-F238E27FC236}">
                  <a16:creationId xmlns:a16="http://schemas.microsoft.com/office/drawing/2014/main" id="{A7D9094E-6D72-F82B-117C-BAB49C4BECED}"/>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20;p70">
              <a:extLst>
                <a:ext uri="{FF2B5EF4-FFF2-40B4-BE49-F238E27FC236}">
                  <a16:creationId xmlns:a16="http://schemas.microsoft.com/office/drawing/2014/main" id="{EF5D5ED1-A32C-DEAC-F0C3-4FDC2FFA49A7}"/>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21;p70">
              <a:extLst>
                <a:ext uri="{FF2B5EF4-FFF2-40B4-BE49-F238E27FC236}">
                  <a16:creationId xmlns:a16="http://schemas.microsoft.com/office/drawing/2014/main" id="{FFF0470D-2A4A-649E-8980-ED0743AB7CCE}"/>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22;p70">
              <a:extLst>
                <a:ext uri="{FF2B5EF4-FFF2-40B4-BE49-F238E27FC236}">
                  <a16:creationId xmlns:a16="http://schemas.microsoft.com/office/drawing/2014/main" id="{19D05AA7-9582-094A-7587-61AFCE2CC93A}"/>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23;p70">
              <a:extLst>
                <a:ext uri="{FF2B5EF4-FFF2-40B4-BE49-F238E27FC236}">
                  <a16:creationId xmlns:a16="http://schemas.microsoft.com/office/drawing/2014/main" id="{FB10E4A7-0136-E7EA-6F1A-B4A75C67CD69}"/>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24;p70">
              <a:extLst>
                <a:ext uri="{FF2B5EF4-FFF2-40B4-BE49-F238E27FC236}">
                  <a16:creationId xmlns:a16="http://schemas.microsoft.com/office/drawing/2014/main" id="{B00CFD42-250E-1BE2-7F6C-F72D1D16AEF4}"/>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25;p70">
              <a:extLst>
                <a:ext uri="{FF2B5EF4-FFF2-40B4-BE49-F238E27FC236}">
                  <a16:creationId xmlns:a16="http://schemas.microsoft.com/office/drawing/2014/main" id="{4D00E97C-314F-912D-96B5-448CE337EEB7}"/>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26;p70">
              <a:extLst>
                <a:ext uri="{FF2B5EF4-FFF2-40B4-BE49-F238E27FC236}">
                  <a16:creationId xmlns:a16="http://schemas.microsoft.com/office/drawing/2014/main" id="{3DE9C138-E18B-7258-6E96-A6F9B379F933}"/>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27;p70">
              <a:extLst>
                <a:ext uri="{FF2B5EF4-FFF2-40B4-BE49-F238E27FC236}">
                  <a16:creationId xmlns:a16="http://schemas.microsoft.com/office/drawing/2014/main" id="{D8EFCD60-0E91-E782-05A7-9D6955C67DC0}"/>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28;p70">
              <a:extLst>
                <a:ext uri="{FF2B5EF4-FFF2-40B4-BE49-F238E27FC236}">
                  <a16:creationId xmlns:a16="http://schemas.microsoft.com/office/drawing/2014/main" id="{6E7EB2F0-38AD-CD26-EB3E-A3C0A6A88A8A}"/>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29;p70">
              <a:extLst>
                <a:ext uri="{FF2B5EF4-FFF2-40B4-BE49-F238E27FC236}">
                  <a16:creationId xmlns:a16="http://schemas.microsoft.com/office/drawing/2014/main" id="{780D47B2-A696-EF0C-C290-D823FCF681A3}"/>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30;p70">
              <a:extLst>
                <a:ext uri="{FF2B5EF4-FFF2-40B4-BE49-F238E27FC236}">
                  <a16:creationId xmlns:a16="http://schemas.microsoft.com/office/drawing/2014/main" id="{DC0D6268-1569-4170-ACF6-220F2EFE5575}"/>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31;p70">
              <a:extLst>
                <a:ext uri="{FF2B5EF4-FFF2-40B4-BE49-F238E27FC236}">
                  <a16:creationId xmlns:a16="http://schemas.microsoft.com/office/drawing/2014/main" id="{74ABF9A2-72B4-413C-F243-C9892C134A95}"/>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32;p70">
              <a:extLst>
                <a:ext uri="{FF2B5EF4-FFF2-40B4-BE49-F238E27FC236}">
                  <a16:creationId xmlns:a16="http://schemas.microsoft.com/office/drawing/2014/main" id="{C62CBD38-1B58-2E84-7086-97B535C467E3}"/>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33;p70">
              <a:extLst>
                <a:ext uri="{FF2B5EF4-FFF2-40B4-BE49-F238E27FC236}">
                  <a16:creationId xmlns:a16="http://schemas.microsoft.com/office/drawing/2014/main" id="{5BA535AB-F31D-8B86-F5B8-A727876D6127}"/>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4;p70">
              <a:extLst>
                <a:ext uri="{FF2B5EF4-FFF2-40B4-BE49-F238E27FC236}">
                  <a16:creationId xmlns:a16="http://schemas.microsoft.com/office/drawing/2014/main" id="{EBB76812-0F46-5274-26D2-EE9E4C25037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35;p70">
              <a:extLst>
                <a:ext uri="{FF2B5EF4-FFF2-40B4-BE49-F238E27FC236}">
                  <a16:creationId xmlns:a16="http://schemas.microsoft.com/office/drawing/2014/main" id="{64CBD5B6-61F0-E85F-B910-7ACB451E68F8}"/>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36;p70">
              <a:extLst>
                <a:ext uri="{FF2B5EF4-FFF2-40B4-BE49-F238E27FC236}">
                  <a16:creationId xmlns:a16="http://schemas.microsoft.com/office/drawing/2014/main" id="{6C43845B-3D20-5A30-5E9D-AE716A4636BF}"/>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37;p70">
              <a:extLst>
                <a:ext uri="{FF2B5EF4-FFF2-40B4-BE49-F238E27FC236}">
                  <a16:creationId xmlns:a16="http://schemas.microsoft.com/office/drawing/2014/main" id="{B3D860C7-12F4-9789-A4C8-0B0FF1D9C1E0}"/>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7538;p70">
              <a:extLst>
                <a:ext uri="{FF2B5EF4-FFF2-40B4-BE49-F238E27FC236}">
                  <a16:creationId xmlns:a16="http://schemas.microsoft.com/office/drawing/2014/main" id="{8D477016-D62A-3C9B-4481-99D15CBEEA72}"/>
                </a:ext>
              </a:extLst>
            </p:cNvPr>
            <p:cNvGrpSpPr/>
            <p:nvPr/>
          </p:nvGrpSpPr>
          <p:grpSpPr>
            <a:xfrm>
              <a:off x="1360364" y="3847835"/>
              <a:ext cx="208119" cy="224359"/>
              <a:chOff x="1360769" y="3847100"/>
              <a:chExt cx="208119" cy="224359"/>
            </a:xfrm>
          </p:grpSpPr>
          <p:sp>
            <p:nvSpPr>
              <p:cNvPr id="45" name="Google Shape;7539;p70">
                <a:extLst>
                  <a:ext uri="{FF2B5EF4-FFF2-40B4-BE49-F238E27FC236}">
                    <a16:creationId xmlns:a16="http://schemas.microsoft.com/office/drawing/2014/main" id="{F4BF71DA-9243-E724-4CAB-6D9544A8037A}"/>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40;p70">
                <a:extLst>
                  <a:ext uri="{FF2B5EF4-FFF2-40B4-BE49-F238E27FC236}">
                    <a16:creationId xmlns:a16="http://schemas.microsoft.com/office/drawing/2014/main" id="{B7F6B079-1E9B-372D-63EB-40D3B628FACC}"/>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41;p70">
                <a:extLst>
                  <a:ext uri="{FF2B5EF4-FFF2-40B4-BE49-F238E27FC236}">
                    <a16:creationId xmlns:a16="http://schemas.microsoft.com/office/drawing/2014/main" id="{B33D7C4B-BCF2-D852-3C5C-6A5A96C8B90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42;p70">
                <a:extLst>
                  <a:ext uri="{FF2B5EF4-FFF2-40B4-BE49-F238E27FC236}">
                    <a16:creationId xmlns:a16="http://schemas.microsoft.com/office/drawing/2014/main" id="{15B23030-3E55-72F8-3BDE-442E0245AAA7}"/>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43;p70">
                <a:extLst>
                  <a:ext uri="{FF2B5EF4-FFF2-40B4-BE49-F238E27FC236}">
                    <a16:creationId xmlns:a16="http://schemas.microsoft.com/office/drawing/2014/main" id="{17C8B3A2-C535-8D4A-24DA-F51D769EDAF0}"/>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544;p70">
                <a:extLst>
                  <a:ext uri="{FF2B5EF4-FFF2-40B4-BE49-F238E27FC236}">
                    <a16:creationId xmlns:a16="http://schemas.microsoft.com/office/drawing/2014/main" id="{37C848BC-EDD6-AEAC-2AB0-764BC1323E87}"/>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45;p70">
                <a:extLst>
                  <a:ext uri="{FF2B5EF4-FFF2-40B4-BE49-F238E27FC236}">
                    <a16:creationId xmlns:a16="http://schemas.microsoft.com/office/drawing/2014/main" id="{8D79A207-E30D-F531-8069-F79A8CC06154}"/>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46;p70">
                <a:extLst>
                  <a:ext uri="{FF2B5EF4-FFF2-40B4-BE49-F238E27FC236}">
                    <a16:creationId xmlns:a16="http://schemas.microsoft.com/office/drawing/2014/main" id="{71A219D5-81B0-81F9-A750-88D2B87DA9A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47;p70">
                <a:extLst>
                  <a:ext uri="{FF2B5EF4-FFF2-40B4-BE49-F238E27FC236}">
                    <a16:creationId xmlns:a16="http://schemas.microsoft.com/office/drawing/2014/main" id="{727B9F55-FBD3-BCB9-2103-8DCABD39970E}"/>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48;p70">
                <a:extLst>
                  <a:ext uri="{FF2B5EF4-FFF2-40B4-BE49-F238E27FC236}">
                    <a16:creationId xmlns:a16="http://schemas.microsoft.com/office/drawing/2014/main" id="{FAC5AD24-3F2F-C72C-C664-7DF43E475C6A}"/>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49;p70">
                <a:extLst>
                  <a:ext uri="{FF2B5EF4-FFF2-40B4-BE49-F238E27FC236}">
                    <a16:creationId xmlns:a16="http://schemas.microsoft.com/office/drawing/2014/main" id="{FE3AFE6D-070D-EA22-5AD0-080EE9A91330}"/>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50;p70">
                <a:extLst>
                  <a:ext uri="{FF2B5EF4-FFF2-40B4-BE49-F238E27FC236}">
                    <a16:creationId xmlns:a16="http://schemas.microsoft.com/office/drawing/2014/main" id="{8E8C6661-D72D-F086-834A-BE87B87C086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51;p70">
                <a:extLst>
                  <a:ext uri="{FF2B5EF4-FFF2-40B4-BE49-F238E27FC236}">
                    <a16:creationId xmlns:a16="http://schemas.microsoft.com/office/drawing/2014/main" id="{CCCEFE2E-30A8-F6BF-7BF6-D45C61960CF2}"/>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52;p70">
                <a:extLst>
                  <a:ext uri="{FF2B5EF4-FFF2-40B4-BE49-F238E27FC236}">
                    <a16:creationId xmlns:a16="http://schemas.microsoft.com/office/drawing/2014/main" id="{19862CE4-7E54-A8C1-B065-39FC3903643D}"/>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53;p70">
                <a:extLst>
                  <a:ext uri="{FF2B5EF4-FFF2-40B4-BE49-F238E27FC236}">
                    <a16:creationId xmlns:a16="http://schemas.microsoft.com/office/drawing/2014/main" id="{8E07A069-3B34-5B66-9B52-990ABA5DD740}"/>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54;p70">
                <a:extLst>
                  <a:ext uri="{FF2B5EF4-FFF2-40B4-BE49-F238E27FC236}">
                    <a16:creationId xmlns:a16="http://schemas.microsoft.com/office/drawing/2014/main" id="{E91DAFCC-0BBE-8F28-F4F4-D40BBA892DEC}"/>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55;p70">
                <a:extLst>
                  <a:ext uri="{FF2B5EF4-FFF2-40B4-BE49-F238E27FC236}">
                    <a16:creationId xmlns:a16="http://schemas.microsoft.com/office/drawing/2014/main" id="{747D5F6E-D5BF-3F0C-087B-B1EB133B97BA}"/>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56;p70">
                <a:extLst>
                  <a:ext uri="{FF2B5EF4-FFF2-40B4-BE49-F238E27FC236}">
                    <a16:creationId xmlns:a16="http://schemas.microsoft.com/office/drawing/2014/main" id="{772148A9-2D31-0790-A26D-3C78ECAE20B0}"/>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57;p70">
                <a:extLst>
                  <a:ext uri="{FF2B5EF4-FFF2-40B4-BE49-F238E27FC236}">
                    <a16:creationId xmlns:a16="http://schemas.microsoft.com/office/drawing/2014/main" id="{C755A92C-8036-E13C-40FE-0C4525E6130E}"/>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558;p70">
                <a:extLst>
                  <a:ext uri="{FF2B5EF4-FFF2-40B4-BE49-F238E27FC236}">
                    <a16:creationId xmlns:a16="http://schemas.microsoft.com/office/drawing/2014/main" id="{C51A03A4-1C95-50E7-6D4A-A7B8BB6DDF97}"/>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7559;p70">
              <a:extLst>
                <a:ext uri="{FF2B5EF4-FFF2-40B4-BE49-F238E27FC236}">
                  <a16:creationId xmlns:a16="http://schemas.microsoft.com/office/drawing/2014/main" id="{D0F3669E-BA2D-33E3-EF45-C4CB031E0C80}"/>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60;p70">
              <a:extLst>
                <a:ext uri="{FF2B5EF4-FFF2-40B4-BE49-F238E27FC236}">
                  <a16:creationId xmlns:a16="http://schemas.microsoft.com/office/drawing/2014/main" id="{7F479325-8DC0-8F66-5D77-4491F0A78BA2}"/>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61;p70">
              <a:extLst>
                <a:ext uri="{FF2B5EF4-FFF2-40B4-BE49-F238E27FC236}">
                  <a16:creationId xmlns:a16="http://schemas.microsoft.com/office/drawing/2014/main" id="{1238850D-D42D-9B09-06B1-B7B6A1C82428}"/>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62;p70">
              <a:extLst>
                <a:ext uri="{FF2B5EF4-FFF2-40B4-BE49-F238E27FC236}">
                  <a16:creationId xmlns:a16="http://schemas.microsoft.com/office/drawing/2014/main" id="{F9CC0797-A8CF-D785-624C-8449C2D231BF}"/>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63;p70">
              <a:extLst>
                <a:ext uri="{FF2B5EF4-FFF2-40B4-BE49-F238E27FC236}">
                  <a16:creationId xmlns:a16="http://schemas.microsoft.com/office/drawing/2014/main" id="{49621B49-8AE2-062A-C1E1-F92C7AEECB55}"/>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64;p70">
              <a:extLst>
                <a:ext uri="{FF2B5EF4-FFF2-40B4-BE49-F238E27FC236}">
                  <a16:creationId xmlns:a16="http://schemas.microsoft.com/office/drawing/2014/main" id="{2C3743F1-9011-71AD-6755-E8769439D620}"/>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65;p70">
              <a:extLst>
                <a:ext uri="{FF2B5EF4-FFF2-40B4-BE49-F238E27FC236}">
                  <a16:creationId xmlns:a16="http://schemas.microsoft.com/office/drawing/2014/main" id="{837D17DB-366F-B007-8229-9D1CC9EDE6AE}"/>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66;p70">
              <a:extLst>
                <a:ext uri="{FF2B5EF4-FFF2-40B4-BE49-F238E27FC236}">
                  <a16:creationId xmlns:a16="http://schemas.microsoft.com/office/drawing/2014/main" id="{19CF136F-6972-D9A7-CC0D-DADF7753B699}"/>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67;p70">
              <a:extLst>
                <a:ext uri="{FF2B5EF4-FFF2-40B4-BE49-F238E27FC236}">
                  <a16:creationId xmlns:a16="http://schemas.microsoft.com/office/drawing/2014/main" id="{73C044DD-D8D2-6E2E-6730-99C7BD0FF3E0}"/>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68;p70">
              <a:extLst>
                <a:ext uri="{FF2B5EF4-FFF2-40B4-BE49-F238E27FC236}">
                  <a16:creationId xmlns:a16="http://schemas.microsoft.com/office/drawing/2014/main" id="{BF0C5769-C09B-A21D-78B6-F84B3CD8A4DD}"/>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69;p70">
              <a:extLst>
                <a:ext uri="{FF2B5EF4-FFF2-40B4-BE49-F238E27FC236}">
                  <a16:creationId xmlns:a16="http://schemas.microsoft.com/office/drawing/2014/main" id="{4B022B63-31A2-1B09-2171-CA8BB4A60325}"/>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70;p70">
              <a:extLst>
                <a:ext uri="{FF2B5EF4-FFF2-40B4-BE49-F238E27FC236}">
                  <a16:creationId xmlns:a16="http://schemas.microsoft.com/office/drawing/2014/main" id="{E7679B11-D9B0-CABD-E5ED-BD23B83E087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71;p70">
              <a:extLst>
                <a:ext uri="{FF2B5EF4-FFF2-40B4-BE49-F238E27FC236}">
                  <a16:creationId xmlns:a16="http://schemas.microsoft.com/office/drawing/2014/main" id="{6F0D018E-3C12-35AA-EBDF-7FFF8A7CBACE}"/>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72;p70">
              <a:extLst>
                <a:ext uri="{FF2B5EF4-FFF2-40B4-BE49-F238E27FC236}">
                  <a16:creationId xmlns:a16="http://schemas.microsoft.com/office/drawing/2014/main" id="{D67EFD83-D670-1C86-B986-1CAC9231ABA8}"/>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014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Exploratory Data Analysis</a:t>
            </a:r>
            <a:endParaRPr dirty="0"/>
          </a:p>
        </p:txBody>
      </p:sp>
      <p:sp>
        <p:nvSpPr>
          <p:cNvPr id="242" name="Google Shape;242;p36"/>
          <p:cNvSpPr txBox="1">
            <a:spLocks noGrp="1"/>
          </p:cNvSpPr>
          <p:nvPr>
            <p:ph type="subTitle" idx="1"/>
          </p:nvPr>
        </p:nvSpPr>
        <p:spPr>
          <a:xfrm>
            <a:off x="1027290" y="1322878"/>
            <a:ext cx="6714629" cy="3117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Correlation Analysis:-</a:t>
            </a:r>
          </a:p>
          <a:p>
            <a:pPr marL="0" lvl="0" indent="0" algn="l" rtl="0">
              <a:spcBef>
                <a:spcPts val="0"/>
              </a:spcBef>
              <a:spcAft>
                <a:spcPts val="0"/>
              </a:spcAft>
              <a:buNone/>
            </a:pPr>
            <a:endParaRPr lang="en-US" dirty="0"/>
          </a:p>
        </p:txBody>
      </p:sp>
      <p:pic>
        <p:nvPicPr>
          <p:cNvPr id="3" name="Picture 2">
            <a:extLst>
              <a:ext uri="{FF2B5EF4-FFF2-40B4-BE49-F238E27FC236}">
                <a16:creationId xmlns:a16="http://schemas.microsoft.com/office/drawing/2014/main" id="{6FE0CBE8-2036-6693-8C68-79917A631CE1}"/>
              </a:ext>
            </a:extLst>
          </p:cNvPr>
          <p:cNvPicPr>
            <a:picLocks noChangeAspect="1"/>
          </p:cNvPicPr>
          <p:nvPr/>
        </p:nvPicPr>
        <p:blipFill>
          <a:blip r:embed="rId3"/>
          <a:stretch>
            <a:fillRect/>
          </a:stretch>
        </p:blipFill>
        <p:spPr>
          <a:xfrm>
            <a:off x="1115071" y="1659326"/>
            <a:ext cx="6799976" cy="3257401"/>
          </a:xfrm>
          <a:prstGeom prst="rect">
            <a:avLst/>
          </a:prstGeom>
        </p:spPr>
      </p:pic>
    </p:spTree>
    <p:extLst>
      <p:ext uri="{BB962C8B-B14F-4D97-AF65-F5344CB8AC3E}">
        <p14:creationId xmlns:p14="http://schemas.microsoft.com/office/powerpoint/2010/main" val="2757149621"/>
      </p:ext>
    </p:extLst>
  </p:cSld>
  <p:clrMapOvr>
    <a:masterClrMapping/>
  </p:clrMapOvr>
</p:sld>
</file>

<file path=ppt/theme/theme1.xml><?xml version="1.0" encoding="utf-8"?>
<a:theme xmlns:a="http://schemas.openxmlformats.org/drawingml/2006/main" name="Job Security Workshop by Slidesgo">
  <a:themeElements>
    <a:clrScheme name="Simple Light">
      <a:dk1>
        <a:srgbClr val="191919"/>
      </a:dk1>
      <a:lt1>
        <a:srgbClr val="FFFFFF"/>
      </a:lt1>
      <a:dk2>
        <a:srgbClr val="183E9B"/>
      </a:dk2>
      <a:lt2>
        <a:srgbClr val="FFAD72"/>
      </a:lt2>
      <a:accent1>
        <a:srgbClr val="EFEFE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1671</Words>
  <Application>Microsoft Office PowerPoint</Application>
  <PresentationFormat>On-screen Show (16:9)</PresentationFormat>
  <Paragraphs>153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Inter</vt:lpstr>
      <vt:lpstr>Bebas Neue</vt:lpstr>
      <vt:lpstr>Job Security Workshop by Slidesgo</vt:lpstr>
      <vt:lpstr>Spotify Music Recommendation </vt:lpstr>
      <vt:lpstr>04</vt:lpstr>
      <vt:lpstr>Project Outline</vt:lpstr>
      <vt:lpstr>Introduction</vt:lpstr>
      <vt:lpstr>PowerPoint Presentation</vt:lpstr>
      <vt:lpstr>The Dataset details</vt:lpstr>
      <vt:lpstr>Navigating the Project</vt:lpstr>
      <vt:lpstr>ML Model</vt:lpstr>
      <vt:lpstr>Exploratory Data Analysis</vt:lpstr>
      <vt:lpstr>Exploratory Data Analysis</vt:lpstr>
      <vt:lpstr>Exploratory Data Analysis</vt:lpstr>
      <vt:lpstr>Data Cleaning &amp; Pre- Processing</vt:lpstr>
      <vt:lpstr>Additions to Dataset</vt:lpstr>
      <vt:lpstr>Assumptions and Justification</vt:lpstr>
      <vt:lpstr>Training</vt:lpstr>
      <vt:lpstr>Model Training and Validation</vt:lpstr>
      <vt:lpstr>Model Training and Validation</vt:lpstr>
      <vt:lpstr>Model Training and Validation</vt:lpstr>
      <vt:lpstr>Model Training and Validation</vt:lpstr>
      <vt:lpstr>Model Training and Validation</vt:lpstr>
      <vt:lpstr>Model Training and Validation</vt:lpstr>
      <vt:lpstr>Model Training and Validation</vt:lpstr>
      <vt:lpstr>Model Training and Validation</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dc:title>
  <dc:creator>nikhil meena</dc:creator>
  <cp:lastModifiedBy>nikhil meena</cp:lastModifiedBy>
  <cp:revision>43</cp:revision>
  <dcterms:modified xsi:type="dcterms:W3CDTF">2024-05-04T17:55:24Z</dcterms:modified>
</cp:coreProperties>
</file>