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60" r:id="rId3"/>
    <p:sldId id="261" r:id="rId4"/>
    <p:sldId id="269" r:id="rId5"/>
    <p:sldId id="258" r:id="rId6"/>
    <p:sldId id="262" r:id="rId7"/>
    <p:sldId id="259" r:id="rId8"/>
    <p:sldId id="265" r:id="rId9"/>
    <p:sldId id="263" r:id="rId10"/>
    <p:sldId id="266" r:id="rId11"/>
    <p:sldId id="267" r:id="rId12"/>
    <p:sldId id="268" r:id="rId13"/>
    <p:sldId id="270" r:id="rId14"/>
    <p:sldId id="26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8C61E13-4B8E-4C96-A5A1-391186AFAE81}">
          <p14:sldIdLst>
            <p14:sldId id="256"/>
            <p14:sldId id="260"/>
            <p14:sldId id="261"/>
            <p14:sldId id="269"/>
            <p14:sldId id="258"/>
            <p14:sldId id="262"/>
            <p14:sldId id="259"/>
            <p14:sldId id="265"/>
            <p14:sldId id="263"/>
            <p14:sldId id="266"/>
            <p14:sldId id="267"/>
            <p14:sldId id="268"/>
            <p14:sldId id="270"/>
            <p14:sldId id="264"/>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raveen, Vidya" initials="PV" lastIdx="1" clrIdx="0">
    <p:extLst>
      <p:ext uri="{19B8F6BF-5375-455C-9EA6-DF929625EA0E}">
        <p15:presenceInfo xmlns:p15="http://schemas.microsoft.com/office/powerpoint/2012/main" userId="S::vidya.praveen@mutualofomaha.com::e3166c77-9845-42a1-9990-d474a5338bc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59" d="100"/>
          <a:sy n="59" d="100"/>
        </p:scale>
        <p:origin x="85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F4E368-8E3D-40EF-9503-0DB3FF6FEBFB}" type="datetimeFigureOut">
              <a:rPr lang="en-US" smtClean="0"/>
              <a:t>05/15/2022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8CE717-4A8F-464A-80CA-0B5B74A7EC2A}" type="slidenum">
              <a:rPr lang="en-US" smtClean="0"/>
              <a:t>‹#›</a:t>
            </a:fld>
            <a:endParaRPr lang="en-US"/>
          </a:p>
        </p:txBody>
      </p:sp>
    </p:spTree>
    <p:extLst>
      <p:ext uri="{BB962C8B-B14F-4D97-AF65-F5344CB8AC3E}">
        <p14:creationId xmlns:p14="http://schemas.microsoft.com/office/powerpoint/2010/main" val="30741900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8CE717-4A8F-464A-80CA-0B5B74A7EC2A}" type="slidenum">
              <a:rPr lang="en-US" smtClean="0"/>
              <a:t>2</a:t>
            </a:fld>
            <a:endParaRPr lang="en-US"/>
          </a:p>
        </p:txBody>
      </p:sp>
    </p:spTree>
    <p:extLst>
      <p:ext uri="{BB962C8B-B14F-4D97-AF65-F5344CB8AC3E}">
        <p14:creationId xmlns:p14="http://schemas.microsoft.com/office/powerpoint/2010/main" val="25812322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8CE717-4A8F-464A-80CA-0B5B74A7EC2A}" type="slidenum">
              <a:rPr lang="en-US" smtClean="0"/>
              <a:t>5</a:t>
            </a:fld>
            <a:endParaRPr lang="en-US"/>
          </a:p>
        </p:txBody>
      </p:sp>
    </p:spTree>
    <p:extLst>
      <p:ext uri="{BB962C8B-B14F-4D97-AF65-F5344CB8AC3E}">
        <p14:creationId xmlns:p14="http://schemas.microsoft.com/office/powerpoint/2010/main" val="29276252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98B35-5383-4B97-91C7-BA62B094D5C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0776260-860D-45E2-AB5B-EC6C02D56A9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5CC3778-96E6-400A-B843-588B9C5859DA}"/>
              </a:ext>
            </a:extLst>
          </p:cNvPr>
          <p:cNvSpPr>
            <a:spLocks noGrp="1"/>
          </p:cNvSpPr>
          <p:nvPr>
            <p:ph type="dt" sz="half" idx="10"/>
          </p:nvPr>
        </p:nvSpPr>
        <p:spPr/>
        <p:txBody>
          <a:bodyPr/>
          <a:lstStyle/>
          <a:p>
            <a:fld id="{487BF95D-8A54-4FCE-B8F4-4E47E059DF20}" type="datetimeFigureOut">
              <a:rPr lang="en-US" smtClean="0"/>
              <a:t>05/15/2022</a:t>
            </a:fld>
            <a:endParaRPr lang="en-US"/>
          </a:p>
        </p:txBody>
      </p:sp>
      <p:sp>
        <p:nvSpPr>
          <p:cNvPr id="5" name="Footer Placeholder 4">
            <a:extLst>
              <a:ext uri="{FF2B5EF4-FFF2-40B4-BE49-F238E27FC236}">
                <a16:creationId xmlns:a16="http://schemas.microsoft.com/office/drawing/2014/main" id="{8453F999-BE49-4D87-99F7-9E8DADE035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7A7E2D-293E-4E91-A0CF-694372DC7DDF}"/>
              </a:ext>
            </a:extLst>
          </p:cNvPr>
          <p:cNvSpPr>
            <a:spLocks noGrp="1"/>
          </p:cNvSpPr>
          <p:nvPr>
            <p:ph type="sldNum" sz="quarter" idx="12"/>
          </p:nvPr>
        </p:nvSpPr>
        <p:spPr/>
        <p:txBody>
          <a:bodyPr/>
          <a:lstStyle/>
          <a:p>
            <a:fld id="{5ED48B89-1736-4EF5-8100-78514993A784}" type="slidenum">
              <a:rPr lang="en-US" smtClean="0"/>
              <a:t>‹#›</a:t>
            </a:fld>
            <a:endParaRPr lang="en-US"/>
          </a:p>
        </p:txBody>
      </p:sp>
    </p:spTree>
    <p:extLst>
      <p:ext uri="{BB962C8B-B14F-4D97-AF65-F5344CB8AC3E}">
        <p14:creationId xmlns:p14="http://schemas.microsoft.com/office/powerpoint/2010/main" val="15590103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BAFED-2866-49AA-9BB8-5B7E5375414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5691718-A0D7-4A2D-9A9B-C9796CF3BAC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0A0C1B-0299-48C9-8D3C-4B8ED8CE3A3B}"/>
              </a:ext>
            </a:extLst>
          </p:cNvPr>
          <p:cNvSpPr>
            <a:spLocks noGrp="1"/>
          </p:cNvSpPr>
          <p:nvPr>
            <p:ph type="dt" sz="half" idx="10"/>
          </p:nvPr>
        </p:nvSpPr>
        <p:spPr/>
        <p:txBody>
          <a:bodyPr/>
          <a:lstStyle/>
          <a:p>
            <a:fld id="{487BF95D-8A54-4FCE-B8F4-4E47E059DF20}" type="datetimeFigureOut">
              <a:rPr lang="en-US" smtClean="0"/>
              <a:t>05/15/2022</a:t>
            </a:fld>
            <a:endParaRPr lang="en-US"/>
          </a:p>
        </p:txBody>
      </p:sp>
      <p:sp>
        <p:nvSpPr>
          <p:cNvPr id="5" name="Footer Placeholder 4">
            <a:extLst>
              <a:ext uri="{FF2B5EF4-FFF2-40B4-BE49-F238E27FC236}">
                <a16:creationId xmlns:a16="http://schemas.microsoft.com/office/drawing/2014/main" id="{FC4CFB31-1900-4EE2-84EC-513462E255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1F8842-0EF1-4215-9246-19460E198A08}"/>
              </a:ext>
            </a:extLst>
          </p:cNvPr>
          <p:cNvSpPr>
            <a:spLocks noGrp="1"/>
          </p:cNvSpPr>
          <p:nvPr>
            <p:ph type="sldNum" sz="quarter" idx="12"/>
          </p:nvPr>
        </p:nvSpPr>
        <p:spPr/>
        <p:txBody>
          <a:bodyPr/>
          <a:lstStyle/>
          <a:p>
            <a:fld id="{5ED48B89-1736-4EF5-8100-78514993A784}" type="slidenum">
              <a:rPr lang="en-US" smtClean="0"/>
              <a:t>‹#›</a:t>
            </a:fld>
            <a:endParaRPr lang="en-US"/>
          </a:p>
        </p:txBody>
      </p:sp>
    </p:spTree>
    <p:extLst>
      <p:ext uri="{BB962C8B-B14F-4D97-AF65-F5344CB8AC3E}">
        <p14:creationId xmlns:p14="http://schemas.microsoft.com/office/powerpoint/2010/main" val="31025001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DC97354-F457-42B1-9008-B59E0F83445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7407C6D-5245-417E-9D26-17A83F51736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A73BFF-CC71-4291-9774-1C46E2CD9437}"/>
              </a:ext>
            </a:extLst>
          </p:cNvPr>
          <p:cNvSpPr>
            <a:spLocks noGrp="1"/>
          </p:cNvSpPr>
          <p:nvPr>
            <p:ph type="dt" sz="half" idx="10"/>
          </p:nvPr>
        </p:nvSpPr>
        <p:spPr/>
        <p:txBody>
          <a:bodyPr/>
          <a:lstStyle/>
          <a:p>
            <a:fld id="{487BF95D-8A54-4FCE-B8F4-4E47E059DF20}" type="datetimeFigureOut">
              <a:rPr lang="en-US" smtClean="0"/>
              <a:t>05/15/2022</a:t>
            </a:fld>
            <a:endParaRPr lang="en-US"/>
          </a:p>
        </p:txBody>
      </p:sp>
      <p:sp>
        <p:nvSpPr>
          <p:cNvPr id="5" name="Footer Placeholder 4">
            <a:extLst>
              <a:ext uri="{FF2B5EF4-FFF2-40B4-BE49-F238E27FC236}">
                <a16:creationId xmlns:a16="http://schemas.microsoft.com/office/drawing/2014/main" id="{1778D8D1-056A-4CE0-9B6D-6D42365F2D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4B0DB3-787A-4FF1-A254-2D388E5A6CC7}"/>
              </a:ext>
            </a:extLst>
          </p:cNvPr>
          <p:cNvSpPr>
            <a:spLocks noGrp="1"/>
          </p:cNvSpPr>
          <p:nvPr>
            <p:ph type="sldNum" sz="quarter" idx="12"/>
          </p:nvPr>
        </p:nvSpPr>
        <p:spPr/>
        <p:txBody>
          <a:bodyPr/>
          <a:lstStyle/>
          <a:p>
            <a:fld id="{5ED48B89-1736-4EF5-8100-78514993A784}" type="slidenum">
              <a:rPr lang="en-US" smtClean="0"/>
              <a:t>‹#›</a:t>
            </a:fld>
            <a:endParaRPr lang="en-US"/>
          </a:p>
        </p:txBody>
      </p:sp>
    </p:spTree>
    <p:extLst>
      <p:ext uri="{BB962C8B-B14F-4D97-AF65-F5344CB8AC3E}">
        <p14:creationId xmlns:p14="http://schemas.microsoft.com/office/powerpoint/2010/main" val="35759177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A7F25-A5AD-4334-A2F8-23A729C8DD2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6AA2F2E-E913-4C95-84AA-AFE7EE16FD7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85A619-A712-4AB8-81E6-DFFADCFB614F}"/>
              </a:ext>
            </a:extLst>
          </p:cNvPr>
          <p:cNvSpPr>
            <a:spLocks noGrp="1"/>
          </p:cNvSpPr>
          <p:nvPr>
            <p:ph type="dt" sz="half" idx="10"/>
          </p:nvPr>
        </p:nvSpPr>
        <p:spPr/>
        <p:txBody>
          <a:bodyPr/>
          <a:lstStyle/>
          <a:p>
            <a:fld id="{487BF95D-8A54-4FCE-B8F4-4E47E059DF20}" type="datetimeFigureOut">
              <a:rPr lang="en-US" smtClean="0"/>
              <a:t>05/15/2022</a:t>
            </a:fld>
            <a:endParaRPr lang="en-US"/>
          </a:p>
        </p:txBody>
      </p:sp>
      <p:sp>
        <p:nvSpPr>
          <p:cNvPr id="5" name="Footer Placeholder 4">
            <a:extLst>
              <a:ext uri="{FF2B5EF4-FFF2-40B4-BE49-F238E27FC236}">
                <a16:creationId xmlns:a16="http://schemas.microsoft.com/office/drawing/2014/main" id="{9CF8D536-5512-47FC-BC29-BED8BD9F25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06FA42-AFD4-4CE7-98AA-5C67D08E1F88}"/>
              </a:ext>
            </a:extLst>
          </p:cNvPr>
          <p:cNvSpPr>
            <a:spLocks noGrp="1"/>
          </p:cNvSpPr>
          <p:nvPr>
            <p:ph type="sldNum" sz="quarter" idx="12"/>
          </p:nvPr>
        </p:nvSpPr>
        <p:spPr/>
        <p:txBody>
          <a:bodyPr/>
          <a:lstStyle/>
          <a:p>
            <a:fld id="{5ED48B89-1736-4EF5-8100-78514993A784}" type="slidenum">
              <a:rPr lang="en-US" smtClean="0"/>
              <a:t>‹#›</a:t>
            </a:fld>
            <a:endParaRPr lang="en-US"/>
          </a:p>
        </p:txBody>
      </p:sp>
    </p:spTree>
    <p:extLst>
      <p:ext uri="{BB962C8B-B14F-4D97-AF65-F5344CB8AC3E}">
        <p14:creationId xmlns:p14="http://schemas.microsoft.com/office/powerpoint/2010/main" val="2418935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2CF4F-9503-413C-8E80-3CC1765F7D5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8449D60-C178-4C2E-8A9E-CD51A09673C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7EACECE-DC46-4788-9FB3-86335F23FFC4}"/>
              </a:ext>
            </a:extLst>
          </p:cNvPr>
          <p:cNvSpPr>
            <a:spLocks noGrp="1"/>
          </p:cNvSpPr>
          <p:nvPr>
            <p:ph type="dt" sz="half" idx="10"/>
          </p:nvPr>
        </p:nvSpPr>
        <p:spPr/>
        <p:txBody>
          <a:bodyPr/>
          <a:lstStyle/>
          <a:p>
            <a:fld id="{487BF95D-8A54-4FCE-B8F4-4E47E059DF20}" type="datetimeFigureOut">
              <a:rPr lang="en-US" smtClean="0"/>
              <a:t>05/15/2022</a:t>
            </a:fld>
            <a:endParaRPr lang="en-US"/>
          </a:p>
        </p:txBody>
      </p:sp>
      <p:sp>
        <p:nvSpPr>
          <p:cNvPr id="5" name="Footer Placeholder 4">
            <a:extLst>
              <a:ext uri="{FF2B5EF4-FFF2-40B4-BE49-F238E27FC236}">
                <a16:creationId xmlns:a16="http://schemas.microsoft.com/office/drawing/2014/main" id="{1A62C3D5-3EB6-4E28-89F7-449B3EC6B7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148FB2-5883-459B-9402-329EB3331D77}"/>
              </a:ext>
            </a:extLst>
          </p:cNvPr>
          <p:cNvSpPr>
            <a:spLocks noGrp="1"/>
          </p:cNvSpPr>
          <p:nvPr>
            <p:ph type="sldNum" sz="quarter" idx="12"/>
          </p:nvPr>
        </p:nvSpPr>
        <p:spPr/>
        <p:txBody>
          <a:bodyPr/>
          <a:lstStyle/>
          <a:p>
            <a:fld id="{5ED48B89-1736-4EF5-8100-78514993A784}" type="slidenum">
              <a:rPr lang="en-US" smtClean="0"/>
              <a:t>‹#›</a:t>
            </a:fld>
            <a:endParaRPr lang="en-US"/>
          </a:p>
        </p:txBody>
      </p:sp>
    </p:spTree>
    <p:extLst>
      <p:ext uri="{BB962C8B-B14F-4D97-AF65-F5344CB8AC3E}">
        <p14:creationId xmlns:p14="http://schemas.microsoft.com/office/powerpoint/2010/main" val="7882129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E74F5-D627-43B1-86FA-F0A441842D3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A8B7AF-34B5-4D4D-B56C-15F30D0B398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6817C23-0DBC-4602-87F3-B88520AC3D9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872654A-F0D1-45A6-AB4B-9AF54A999BBA}"/>
              </a:ext>
            </a:extLst>
          </p:cNvPr>
          <p:cNvSpPr>
            <a:spLocks noGrp="1"/>
          </p:cNvSpPr>
          <p:nvPr>
            <p:ph type="dt" sz="half" idx="10"/>
          </p:nvPr>
        </p:nvSpPr>
        <p:spPr/>
        <p:txBody>
          <a:bodyPr/>
          <a:lstStyle/>
          <a:p>
            <a:fld id="{487BF95D-8A54-4FCE-B8F4-4E47E059DF20}" type="datetimeFigureOut">
              <a:rPr lang="en-US" smtClean="0"/>
              <a:t>05/15/2022</a:t>
            </a:fld>
            <a:endParaRPr lang="en-US"/>
          </a:p>
        </p:txBody>
      </p:sp>
      <p:sp>
        <p:nvSpPr>
          <p:cNvPr id="6" name="Footer Placeholder 5">
            <a:extLst>
              <a:ext uri="{FF2B5EF4-FFF2-40B4-BE49-F238E27FC236}">
                <a16:creationId xmlns:a16="http://schemas.microsoft.com/office/drawing/2014/main" id="{E2E2370F-9B9E-4B02-9BDC-A4A7B5437A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FA0C84-D397-4A43-907F-9824A1565B03}"/>
              </a:ext>
            </a:extLst>
          </p:cNvPr>
          <p:cNvSpPr>
            <a:spLocks noGrp="1"/>
          </p:cNvSpPr>
          <p:nvPr>
            <p:ph type="sldNum" sz="quarter" idx="12"/>
          </p:nvPr>
        </p:nvSpPr>
        <p:spPr/>
        <p:txBody>
          <a:bodyPr/>
          <a:lstStyle/>
          <a:p>
            <a:fld id="{5ED48B89-1736-4EF5-8100-78514993A784}" type="slidenum">
              <a:rPr lang="en-US" smtClean="0"/>
              <a:t>‹#›</a:t>
            </a:fld>
            <a:endParaRPr lang="en-US"/>
          </a:p>
        </p:txBody>
      </p:sp>
    </p:spTree>
    <p:extLst>
      <p:ext uri="{BB962C8B-B14F-4D97-AF65-F5344CB8AC3E}">
        <p14:creationId xmlns:p14="http://schemas.microsoft.com/office/powerpoint/2010/main" val="14071873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9D623-C070-43BC-8C07-EF605CB228C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A6BA3AE-D77C-411F-BFEC-A11E81A0632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343993A-6DC2-4AEF-A5BD-33EE0771E90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C502C39-747D-408F-9735-75F2592AD04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8816FD4-C961-40E6-846E-18903730EF2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BE5A55F-D7EA-45A5-A728-3922170EBDE6}"/>
              </a:ext>
            </a:extLst>
          </p:cNvPr>
          <p:cNvSpPr>
            <a:spLocks noGrp="1"/>
          </p:cNvSpPr>
          <p:nvPr>
            <p:ph type="dt" sz="half" idx="10"/>
          </p:nvPr>
        </p:nvSpPr>
        <p:spPr/>
        <p:txBody>
          <a:bodyPr/>
          <a:lstStyle/>
          <a:p>
            <a:fld id="{487BF95D-8A54-4FCE-B8F4-4E47E059DF20}" type="datetimeFigureOut">
              <a:rPr lang="en-US" smtClean="0"/>
              <a:t>05/15/2022</a:t>
            </a:fld>
            <a:endParaRPr lang="en-US"/>
          </a:p>
        </p:txBody>
      </p:sp>
      <p:sp>
        <p:nvSpPr>
          <p:cNvPr id="8" name="Footer Placeholder 7">
            <a:extLst>
              <a:ext uri="{FF2B5EF4-FFF2-40B4-BE49-F238E27FC236}">
                <a16:creationId xmlns:a16="http://schemas.microsoft.com/office/drawing/2014/main" id="{B5E0D123-31DD-42FE-8D17-9B9071BDF5C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A6D81E4-1633-4FDF-A135-348F36F01A40}"/>
              </a:ext>
            </a:extLst>
          </p:cNvPr>
          <p:cNvSpPr>
            <a:spLocks noGrp="1"/>
          </p:cNvSpPr>
          <p:nvPr>
            <p:ph type="sldNum" sz="quarter" idx="12"/>
          </p:nvPr>
        </p:nvSpPr>
        <p:spPr/>
        <p:txBody>
          <a:bodyPr/>
          <a:lstStyle/>
          <a:p>
            <a:fld id="{5ED48B89-1736-4EF5-8100-78514993A784}" type="slidenum">
              <a:rPr lang="en-US" smtClean="0"/>
              <a:t>‹#›</a:t>
            </a:fld>
            <a:endParaRPr lang="en-US"/>
          </a:p>
        </p:txBody>
      </p:sp>
    </p:spTree>
    <p:extLst>
      <p:ext uri="{BB962C8B-B14F-4D97-AF65-F5344CB8AC3E}">
        <p14:creationId xmlns:p14="http://schemas.microsoft.com/office/powerpoint/2010/main" val="30608802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72FF1-128D-4F8C-B006-F7D444AE95F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A1DB8CF-C68E-4772-9AB3-0A9DC04F3731}"/>
              </a:ext>
            </a:extLst>
          </p:cNvPr>
          <p:cNvSpPr>
            <a:spLocks noGrp="1"/>
          </p:cNvSpPr>
          <p:nvPr>
            <p:ph type="dt" sz="half" idx="10"/>
          </p:nvPr>
        </p:nvSpPr>
        <p:spPr/>
        <p:txBody>
          <a:bodyPr/>
          <a:lstStyle/>
          <a:p>
            <a:fld id="{487BF95D-8A54-4FCE-B8F4-4E47E059DF20}" type="datetimeFigureOut">
              <a:rPr lang="en-US" smtClean="0"/>
              <a:t>05/15/2022</a:t>
            </a:fld>
            <a:endParaRPr lang="en-US"/>
          </a:p>
        </p:txBody>
      </p:sp>
      <p:sp>
        <p:nvSpPr>
          <p:cNvPr id="4" name="Footer Placeholder 3">
            <a:extLst>
              <a:ext uri="{FF2B5EF4-FFF2-40B4-BE49-F238E27FC236}">
                <a16:creationId xmlns:a16="http://schemas.microsoft.com/office/drawing/2014/main" id="{1E919685-C1B4-4FB4-B6DB-10141B8E8AA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68AF37F-B5B2-49A0-8FDC-8BA730C89952}"/>
              </a:ext>
            </a:extLst>
          </p:cNvPr>
          <p:cNvSpPr>
            <a:spLocks noGrp="1"/>
          </p:cNvSpPr>
          <p:nvPr>
            <p:ph type="sldNum" sz="quarter" idx="12"/>
          </p:nvPr>
        </p:nvSpPr>
        <p:spPr/>
        <p:txBody>
          <a:bodyPr/>
          <a:lstStyle/>
          <a:p>
            <a:fld id="{5ED48B89-1736-4EF5-8100-78514993A784}" type="slidenum">
              <a:rPr lang="en-US" smtClean="0"/>
              <a:t>‹#›</a:t>
            </a:fld>
            <a:endParaRPr lang="en-US"/>
          </a:p>
        </p:txBody>
      </p:sp>
    </p:spTree>
    <p:extLst>
      <p:ext uri="{BB962C8B-B14F-4D97-AF65-F5344CB8AC3E}">
        <p14:creationId xmlns:p14="http://schemas.microsoft.com/office/powerpoint/2010/main" val="3803632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68FA808-1405-42C4-B797-8DA182AB658C}"/>
              </a:ext>
            </a:extLst>
          </p:cNvPr>
          <p:cNvSpPr>
            <a:spLocks noGrp="1"/>
          </p:cNvSpPr>
          <p:nvPr>
            <p:ph type="dt" sz="half" idx="10"/>
          </p:nvPr>
        </p:nvSpPr>
        <p:spPr/>
        <p:txBody>
          <a:bodyPr/>
          <a:lstStyle/>
          <a:p>
            <a:fld id="{487BF95D-8A54-4FCE-B8F4-4E47E059DF20}" type="datetimeFigureOut">
              <a:rPr lang="en-US" smtClean="0"/>
              <a:t>05/15/2022</a:t>
            </a:fld>
            <a:endParaRPr lang="en-US"/>
          </a:p>
        </p:txBody>
      </p:sp>
      <p:sp>
        <p:nvSpPr>
          <p:cNvPr id="3" name="Footer Placeholder 2">
            <a:extLst>
              <a:ext uri="{FF2B5EF4-FFF2-40B4-BE49-F238E27FC236}">
                <a16:creationId xmlns:a16="http://schemas.microsoft.com/office/drawing/2014/main" id="{22BBB0D6-79C8-4B2C-8A93-274F129AFB6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4FF4AD8-2896-44BA-8059-6E11CA8BEE17}"/>
              </a:ext>
            </a:extLst>
          </p:cNvPr>
          <p:cNvSpPr>
            <a:spLocks noGrp="1"/>
          </p:cNvSpPr>
          <p:nvPr>
            <p:ph type="sldNum" sz="quarter" idx="12"/>
          </p:nvPr>
        </p:nvSpPr>
        <p:spPr/>
        <p:txBody>
          <a:bodyPr/>
          <a:lstStyle/>
          <a:p>
            <a:fld id="{5ED48B89-1736-4EF5-8100-78514993A784}" type="slidenum">
              <a:rPr lang="en-US" smtClean="0"/>
              <a:t>‹#›</a:t>
            </a:fld>
            <a:endParaRPr lang="en-US"/>
          </a:p>
        </p:txBody>
      </p:sp>
    </p:spTree>
    <p:extLst>
      <p:ext uri="{BB962C8B-B14F-4D97-AF65-F5344CB8AC3E}">
        <p14:creationId xmlns:p14="http://schemas.microsoft.com/office/powerpoint/2010/main" val="38143513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31110-0C2F-4F40-9DEA-CED3415434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53A2CC5-F3C9-4E09-AA64-78EF6DD610F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144D7A5-2B06-499B-8BC8-B837087D99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602EE57-1B91-424E-B0E4-AE12049F3F46}"/>
              </a:ext>
            </a:extLst>
          </p:cNvPr>
          <p:cNvSpPr>
            <a:spLocks noGrp="1"/>
          </p:cNvSpPr>
          <p:nvPr>
            <p:ph type="dt" sz="half" idx="10"/>
          </p:nvPr>
        </p:nvSpPr>
        <p:spPr/>
        <p:txBody>
          <a:bodyPr/>
          <a:lstStyle/>
          <a:p>
            <a:fld id="{487BF95D-8A54-4FCE-B8F4-4E47E059DF20}" type="datetimeFigureOut">
              <a:rPr lang="en-US" smtClean="0"/>
              <a:t>05/15/2022</a:t>
            </a:fld>
            <a:endParaRPr lang="en-US"/>
          </a:p>
        </p:txBody>
      </p:sp>
      <p:sp>
        <p:nvSpPr>
          <p:cNvPr id="6" name="Footer Placeholder 5">
            <a:extLst>
              <a:ext uri="{FF2B5EF4-FFF2-40B4-BE49-F238E27FC236}">
                <a16:creationId xmlns:a16="http://schemas.microsoft.com/office/drawing/2014/main" id="{CE8F047B-2F64-4E67-93A2-23B4E8461E7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5201A8-8343-4E0C-A6F9-72637B170F5D}"/>
              </a:ext>
            </a:extLst>
          </p:cNvPr>
          <p:cNvSpPr>
            <a:spLocks noGrp="1"/>
          </p:cNvSpPr>
          <p:nvPr>
            <p:ph type="sldNum" sz="quarter" idx="12"/>
          </p:nvPr>
        </p:nvSpPr>
        <p:spPr/>
        <p:txBody>
          <a:bodyPr/>
          <a:lstStyle/>
          <a:p>
            <a:fld id="{5ED48B89-1736-4EF5-8100-78514993A784}" type="slidenum">
              <a:rPr lang="en-US" smtClean="0"/>
              <a:t>‹#›</a:t>
            </a:fld>
            <a:endParaRPr lang="en-US"/>
          </a:p>
        </p:txBody>
      </p:sp>
    </p:spTree>
    <p:extLst>
      <p:ext uri="{BB962C8B-B14F-4D97-AF65-F5344CB8AC3E}">
        <p14:creationId xmlns:p14="http://schemas.microsoft.com/office/powerpoint/2010/main" val="42030150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AAACF-E484-4A9D-A141-772D5F61D3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128CB82-2A66-46EC-82A8-DE0F103CE22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A1F2ED8-2282-4EBA-87F3-1375AF0529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4607D3A-EC60-41ED-A68F-877382227676}"/>
              </a:ext>
            </a:extLst>
          </p:cNvPr>
          <p:cNvSpPr>
            <a:spLocks noGrp="1"/>
          </p:cNvSpPr>
          <p:nvPr>
            <p:ph type="dt" sz="half" idx="10"/>
          </p:nvPr>
        </p:nvSpPr>
        <p:spPr/>
        <p:txBody>
          <a:bodyPr/>
          <a:lstStyle/>
          <a:p>
            <a:fld id="{487BF95D-8A54-4FCE-B8F4-4E47E059DF20}" type="datetimeFigureOut">
              <a:rPr lang="en-US" smtClean="0"/>
              <a:t>05/15/2022</a:t>
            </a:fld>
            <a:endParaRPr lang="en-US"/>
          </a:p>
        </p:txBody>
      </p:sp>
      <p:sp>
        <p:nvSpPr>
          <p:cNvPr id="6" name="Footer Placeholder 5">
            <a:extLst>
              <a:ext uri="{FF2B5EF4-FFF2-40B4-BE49-F238E27FC236}">
                <a16:creationId xmlns:a16="http://schemas.microsoft.com/office/drawing/2014/main" id="{5A675378-E856-4B6F-90AE-8B11AB84015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B5D9CF-A123-456E-91D2-363E05716CD3}"/>
              </a:ext>
            </a:extLst>
          </p:cNvPr>
          <p:cNvSpPr>
            <a:spLocks noGrp="1"/>
          </p:cNvSpPr>
          <p:nvPr>
            <p:ph type="sldNum" sz="quarter" idx="12"/>
          </p:nvPr>
        </p:nvSpPr>
        <p:spPr/>
        <p:txBody>
          <a:bodyPr/>
          <a:lstStyle/>
          <a:p>
            <a:fld id="{5ED48B89-1736-4EF5-8100-78514993A784}" type="slidenum">
              <a:rPr lang="en-US" smtClean="0"/>
              <a:t>‹#›</a:t>
            </a:fld>
            <a:endParaRPr lang="en-US"/>
          </a:p>
        </p:txBody>
      </p:sp>
    </p:spTree>
    <p:extLst>
      <p:ext uri="{BB962C8B-B14F-4D97-AF65-F5344CB8AC3E}">
        <p14:creationId xmlns:p14="http://schemas.microsoft.com/office/powerpoint/2010/main" val="29822702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B8A5005-DF0D-4DDF-9735-E0561B1AC3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8727E13-518F-491B-8514-C65BCE50BB9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08AF15-2ADD-4E99-B43B-0874C4B4DA0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7BF95D-8A54-4FCE-B8F4-4E47E059DF20}" type="datetimeFigureOut">
              <a:rPr lang="en-US" smtClean="0"/>
              <a:t>05/15/2022</a:t>
            </a:fld>
            <a:endParaRPr lang="en-US"/>
          </a:p>
        </p:txBody>
      </p:sp>
      <p:sp>
        <p:nvSpPr>
          <p:cNvPr id="5" name="Footer Placeholder 4">
            <a:extLst>
              <a:ext uri="{FF2B5EF4-FFF2-40B4-BE49-F238E27FC236}">
                <a16:creationId xmlns:a16="http://schemas.microsoft.com/office/drawing/2014/main" id="{9484C6E3-D1F7-4795-88E2-2991B77BF6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47EEB27-B033-42DD-AE03-74F7C3988B0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D48B89-1736-4EF5-8100-78514993A784}" type="slidenum">
              <a:rPr lang="en-US" smtClean="0"/>
              <a:t>‹#›</a:t>
            </a:fld>
            <a:endParaRPr lang="en-US"/>
          </a:p>
        </p:txBody>
      </p:sp>
    </p:spTree>
    <p:extLst>
      <p:ext uri="{BB962C8B-B14F-4D97-AF65-F5344CB8AC3E}">
        <p14:creationId xmlns:p14="http://schemas.microsoft.com/office/powerpoint/2010/main" val="38657439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hyperlink" Target="http://www.census.gov/population/www/socdemo/marr-div.html" TargetMode="External"/><Relationship Id="rId3" Type="http://schemas.openxmlformats.org/officeDocument/2006/relationships/hyperlink" Target="https://legaljobs.io/blog/divorce-rate-in-america/" TargetMode="External"/><Relationship Id="rId7" Type="http://schemas.openxmlformats.org/officeDocument/2006/relationships/hyperlink" Target="https://www.cdc.gov/nchs/pressroom/02news/div_mar_cohab.htm" TargetMode="External"/><Relationship Id="rId2" Type="http://schemas.openxmlformats.org/officeDocument/2006/relationships/hyperlink" Target="https://www.zippia.com/research/divorce-by-30-by-state/" TargetMode="External"/><Relationship Id="rId1" Type="http://schemas.openxmlformats.org/officeDocument/2006/relationships/slideLayout" Target="../slideLayouts/slideLayout2.xml"/><Relationship Id="rId6" Type="http://schemas.openxmlformats.org/officeDocument/2006/relationships/hyperlink" Target="https://www.wf-lawyers.com/divorce-statistics-and-facts/" TargetMode="External"/><Relationship Id="rId5" Type="http://schemas.openxmlformats.org/officeDocument/2006/relationships/hyperlink" Target="https://www.ncbi.nlm.nih.gov/pmc/articles/PMC4850739/" TargetMode="External"/><Relationship Id="rId4" Type="http://schemas.openxmlformats.org/officeDocument/2006/relationships/hyperlink" Target="https://worldpopulationreview.com/state-rankings/divorce-rate-by-state"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15721F03-245C-40A0-847D-231EF30908A4}"/>
              </a:ext>
            </a:extLst>
          </p:cNvPr>
          <p:cNvSpPr>
            <a:spLocks noGrp="1"/>
          </p:cNvSpPr>
          <p:nvPr>
            <p:ph type="ctrTitle"/>
          </p:nvPr>
        </p:nvSpPr>
        <p:spPr>
          <a:xfrm>
            <a:off x="1314824" y="735106"/>
            <a:ext cx="10053763" cy="2928470"/>
          </a:xfrm>
        </p:spPr>
        <p:txBody>
          <a:bodyPr anchor="b">
            <a:normAutofit/>
          </a:bodyPr>
          <a:lstStyle/>
          <a:p>
            <a:pPr algn="l"/>
            <a:r>
              <a:rPr lang="en-US" sz="4800" dirty="0">
                <a:solidFill>
                  <a:srgbClr val="FFFFFF"/>
                </a:solidFill>
              </a:rPr>
              <a:t>Term Project Milestone 3</a:t>
            </a:r>
          </a:p>
        </p:txBody>
      </p:sp>
      <p:sp>
        <p:nvSpPr>
          <p:cNvPr id="3" name="Subtitle 2">
            <a:extLst>
              <a:ext uri="{FF2B5EF4-FFF2-40B4-BE49-F238E27FC236}">
                <a16:creationId xmlns:a16="http://schemas.microsoft.com/office/drawing/2014/main" id="{186FF96E-7F5A-44AD-91B8-6368F0E39FBC}"/>
              </a:ext>
            </a:extLst>
          </p:cNvPr>
          <p:cNvSpPr>
            <a:spLocks noGrp="1"/>
          </p:cNvSpPr>
          <p:nvPr>
            <p:ph type="subTitle" idx="1"/>
          </p:nvPr>
        </p:nvSpPr>
        <p:spPr>
          <a:xfrm>
            <a:off x="1350682" y="4870824"/>
            <a:ext cx="10005951" cy="1458258"/>
          </a:xfrm>
        </p:spPr>
        <p:txBody>
          <a:bodyPr anchor="ctr">
            <a:normAutofit fontScale="77500" lnSpcReduction="20000"/>
          </a:bodyPr>
          <a:lstStyle/>
          <a:p>
            <a:pPr marL="0" marR="0" algn="ctr">
              <a:spcBef>
                <a:spcPts val="0"/>
              </a:spcBef>
              <a:spcAft>
                <a:spcPts val="0"/>
              </a:spcAft>
            </a:pPr>
            <a:r>
              <a:rPr lang="en-US" dirty="0"/>
              <a:t>Presented by Vidya Praveen</a:t>
            </a:r>
            <a:endParaRPr lang="en-US" sz="1800" dirty="0">
              <a:effectLst/>
              <a:latin typeface="Times New Roman" panose="02020603050405020304" pitchFamily="18" charset="0"/>
              <a:ea typeface="Times New Roman" panose="02020603050405020304" pitchFamily="18" charset="0"/>
            </a:endParaRPr>
          </a:p>
          <a:p>
            <a:pPr marL="0" marR="0" algn="ctr">
              <a:spcBef>
                <a:spcPts val="0"/>
              </a:spcBef>
              <a:spcAft>
                <a:spcPts val="0"/>
              </a:spcAft>
            </a:pPr>
            <a:r>
              <a:rPr lang="en-US" sz="1800" dirty="0">
                <a:effectLst/>
                <a:latin typeface="Times New Roman" panose="02020603050405020304" pitchFamily="18" charset="0"/>
                <a:ea typeface="Times New Roman" panose="02020603050405020304" pitchFamily="18" charset="0"/>
              </a:rPr>
              <a:t> </a:t>
            </a:r>
          </a:p>
          <a:p>
            <a:pPr marR="0">
              <a:spcBef>
                <a:spcPts val="0"/>
              </a:spcBef>
              <a:spcAft>
                <a:spcPts val="0"/>
              </a:spcAft>
            </a:pPr>
            <a:r>
              <a:rPr lang="en-US" sz="1900" dirty="0">
                <a:latin typeface="Times New Roman" panose="02020603050405020304" pitchFamily="18" charset="0"/>
              </a:rPr>
              <a:t>Course: Introduction to Data Science</a:t>
            </a:r>
          </a:p>
          <a:p>
            <a:pPr marR="0">
              <a:spcBef>
                <a:spcPts val="0"/>
              </a:spcBef>
              <a:spcAft>
                <a:spcPts val="0"/>
              </a:spcAft>
            </a:pPr>
            <a:r>
              <a:rPr lang="en-US" sz="1900" dirty="0">
                <a:latin typeface="Times New Roman" panose="02020603050405020304" pitchFamily="18" charset="0"/>
              </a:rPr>
              <a:t>Exercise: 9.3</a:t>
            </a:r>
          </a:p>
          <a:p>
            <a:pPr marL="0" marR="0" algn="ctr">
              <a:spcBef>
                <a:spcPts val="0"/>
              </a:spcBef>
              <a:spcAft>
                <a:spcPts val="0"/>
              </a:spcAft>
            </a:pPr>
            <a:r>
              <a:rPr lang="en-US" sz="1800" dirty="0">
                <a:effectLst/>
                <a:latin typeface="Times New Roman" panose="02020603050405020304" pitchFamily="18" charset="0"/>
                <a:ea typeface="Times New Roman" panose="02020603050405020304" pitchFamily="18" charset="0"/>
              </a:rPr>
              <a:t> </a:t>
            </a:r>
          </a:p>
          <a:p>
            <a:pPr>
              <a:spcBef>
                <a:spcPts val="0"/>
              </a:spcBef>
            </a:pPr>
            <a:r>
              <a:rPr lang="en-US" sz="1900" dirty="0">
                <a:latin typeface="Times New Roman" panose="02020603050405020304" pitchFamily="18" charset="0"/>
              </a:rPr>
              <a:t>Instructor: Neerja </a:t>
            </a:r>
            <a:r>
              <a:rPr lang="en-US" sz="1900" dirty="0" err="1">
                <a:latin typeface="Times New Roman" panose="02020603050405020304" pitchFamily="18" charset="0"/>
              </a:rPr>
              <a:t>Sahu</a:t>
            </a:r>
            <a:endParaRPr lang="en-US" sz="1900" dirty="0">
              <a:latin typeface="Times New Roman" panose="02020603050405020304" pitchFamily="18" charset="0"/>
            </a:endParaRPr>
          </a:p>
          <a:p>
            <a:pPr>
              <a:spcBef>
                <a:spcPts val="0"/>
              </a:spcBef>
            </a:pPr>
            <a:r>
              <a:rPr lang="en-US" sz="1900" dirty="0">
                <a:latin typeface="Times New Roman" panose="02020603050405020304" pitchFamily="18" charset="0"/>
              </a:rPr>
              <a:t> </a:t>
            </a:r>
          </a:p>
          <a:p>
            <a:pPr>
              <a:spcBef>
                <a:spcPts val="0"/>
              </a:spcBef>
            </a:pPr>
            <a:r>
              <a:rPr lang="en-US" sz="1900" dirty="0">
                <a:latin typeface="Times New Roman" panose="02020603050405020304" pitchFamily="18" charset="0"/>
              </a:rPr>
              <a:t>Due Date: 5/15/2022</a:t>
            </a:r>
          </a:p>
        </p:txBody>
      </p:sp>
    </p:spTree>
    <p:extLst>
      <p:ext uri="{BB962C8B-B14F-4D97-AF65-F5344CB8AC3E}">
        <p14:creationId xmlns:p14="http://schemas.microsoft.com/office/powerpoint/2010/main" val="27266920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744B855-DEE4-445F-AC8A-F49D6533F9A0}"/>
              </a:ext>
            </a:extLst>
          </p:cNvPr>
          <p:cNvSpPr>
            <a:spLocks noGrp="1"/>
          </p:cNvSpPr>
          <p:nvPr>
            <p:ph type="title"/>
          </p:nvPr>
        </p:nvSpPr>
        <p:spPr>
          <a:xfrm>
            <a:off x="336093" y="958432"/>
            <a:ext cx="3201366" cy="5008495"/>
          </a:xfrm>
        </p:spPr>
        <p:txBody>
          <a:bodyPr anchor="b">
            <a:normAutofit fontScale="90000"/>
          </a:bodyPr>
          <a:lstStyle/>
          <a:p>
            <a:pPr marL="0" marR="0" indent="0">
              <a:buNone/>
            </a:pPr>
            <a:r>
              <a:rPr lang="en-US" sz="4000" dirty="0">
                <a:solidFill>
                  <a:srgbClr val="FFFFFF"/>
                </a:solidFill>
              </a:rPr>
              <a:t>Divorce rate by Age</a:t>
            </a:r>
            <a:br>
              <a:rPr lang="en-US" sz="4000" dirty="0">
                <a:solidFill>
                  <a:srgbClr val="FFFFFF"/>
                </a:solidFill>
              </a:rPr>
            </a:br>
            <a:br>
              <a:rPr lang="en-US" sz="4000" dirty="0">
                <a:solidFill>
                  <a:srgbClr val="FFFFFF"/>
                </a:solidFill>
              </a:rPr>
            </a:br>
            <a:r>
              <a:rPr lang="en-US" sz="1600" i="1" dirty="0">
                <a:solidFill>
                  <a:schemeClr val="bg1"/>
                </a:solidFill>
              </a:rPr>
              <a:t>Studies have shown that the age of the couple at the time of marrying does impact subsequent divorce rates. </a:t>
            </a:r>
            <a:br>
              <a:rPr lang="en-US" sz="1600" i="1" dirty="0">
                <a:solidFill>
                  <a:schemeClr val="bg1"/>
                </a:solidFill>
              </a:rPr>
            </a:br>
            <a:br>
              <a:rPr lang="en-US" sz="1600" i="1" dirty="0">
                <a:solidFill>
                  <a:schemeClr val="bg1"/>
                </a:solidFill>
              </a:rPr>
            </a:br>
            <a:r>
              <a:rPr lang="en-US" sz="1600" i="1" dirty="0">
                <a:solidFill>
                  <a:schemeClr val="bg1"/>
                </a:solidFill>
              </a:rPr>
              <a:t>48 % of those who marry before the age of 18 are likely to divorce within 10 years, compared to 25 percent of those who marry after the age of 25.</a:t>
            </a:r>
            <a:br>
              <a:rPr lang="en-US" sz="1600" i="1" dirty="0">
                <a:solidFill>
                  <a:schemeClr val="bg1"/>
                </a:solidFill>
              </a:rPr>
            </a:br>
            <a:br>
              <a:rPr lang="en-US" sz="1600" i="1" dirty="0">
                <a:solidFill>
                  <a:schemeClr val="bg1"/>
                </a:solidFill>
              </a:rPr>
            </a:br>
            <a:r>
              <a:rPr lang="en-US" sz="1600" i="1" dirty="0">
                <a:solidFill>
                  <a:schemeClr val="bg1"/>
                </a:solidFill>
              </a:rPr>
              <a:t>60 % of couples married between the age of 20 -25 will end in divorce.</a:t>
            </a:r>
            <a:br>
              <a:rPr lang="en-US" sz="1600" i="1" dirty="0">
                <a:solidFill>
                  <a:schemeClr val="bg1"/>
                </a:solidFill>
              </a:rPr>
            </a:br>
            <a:br>
              <a:rPr lang="en-US" sz="1600" i="1" dirty="0">
                <a:solidFill>
                  <a:schemeClr val="bg1"/>
                </a:solidFill>
              </a:rPr>
            </a:br>
            <a:r>
              <a:rPr lang="en-US" sz="1600" i="1" dirty="0">
                <a:solidFill>
                  <a:schemeClr val="bg1"/>
                </a:solidFill>
              </a:rPr>
              <a:t>Those who wait to marry until they are over 25 years old are 24 % less likely to get divorced.</a:t>
            </a:r>
            <a:br>
              <a:rPr lang="en-US" sz="2000" dirty="0">
                <a:latin typeface="open_sansregular"/>
              </a:rPr>
            </a:br>
            <a:endParaRPr lang="en-US" sz="4000" dirty="0">
              <a:solidFill>
                <a:srgbClr val="FFFFFF"/>
              </a:solidFill>
            </a:endParaRPr>
          </a:p>
        </p:txBody>
      </p:sp>
      <p:sp>
        <p:nvSpPr>
          <p:cNvPr id="3" name="Content Placeholder 2">
            <a:extLst>
              <a:ext uri="{FF2B5EF4-FFF2-40B4-BE49-F238E27FC236}">
                <a16:creationId xmlns:a16="http://schemas.microsoft.com/office/drawing/2014/main" id="{5B1E2C7E-0C36-4210-82B1-4DDB725DB463}"/>
              </a:ext>
            </a:extLst>
          </p:cNvPr>
          <p:cNvSpPr>
            <a:spLocks noGrp="1"/>
          </p:cNvSpPr>
          <p:nvPr>
            <p:ph idx="1"/>
          </p:nvPr>
        </p:nvSpPr>
        <p:spPr>
          <a:xfrm>
            <a:off x="4504548" y="420880"/>
            <a:ext cx="6555347" cy="5546047"/>
          </a:xfrm>
        </p:spPr>
        <p:txBody>
          <a:bodyPr anchor="ctr">
            <a:normAutofit/>
          </a:bodyPr>
          <a:lstStyle/>
          <a:p>
            <a:endParaRPr lang="en-US" sz="2000" dirty="0">
              <a:latin typeface="open_sansregular"/>
            </a:endParaRPr>
          </a:p>
        </p:txBody>
      </p:sp>
      <p:pic>
        <p:nvPicPr>
          <p:cNvPr id="5" name="Picture 4">
            <a:extLst>
              <a:ext uri="{FF2B5EF4-FFF2-40B4-BE49-F238E27FC236}">
                <a16:creationId xmlns:a16="http://schemas.microsoft.com/office/drawing/2014/main" id="{69B7EC5F-2D6C-46F4-AF29-E879E1050D18}"/>
              </a:ext>
            </a:extLst>
          </p:cNvPr>
          <p:cNvPicPr>
            <a:picLocks noChangeAspect="1"/>
          </p:cNvPicPr>
          <p:nvPr/>
        </p:nvPicPr>
        <p:blipFill>
          <a:blip r:embed="rId2"/>
          <a:stretch>
            <a:fillRect/>
          </a:stretch>
        </p:blipFill>
        <p:spPr>
          <a:xfrm>
            <a:off x="4761674" y="645794"/>
            <a:ext cx="6041094" cy="5546131"/>
          </a:xfrm>
          <a:prstGeom prst="rect">
            <a:avLst/>
          </a:prstGeom>
        </p:spPr>
      </p:pic>
    </p:spTree>
    <p:extLst>
      <p:ext uri="{BB962C8B-B14F-4D97-AF65-F5344CB8AC3E}">
        <p14:creationId xmlns:p14="http://schemas.microsoft.com/office/powerpoint/2010/main" val="42640792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744B855-DEE4-445F-AC8A-F49D6533F9A0}"/>
              </a:ext>
            </a:extLst>
          </p:cNvPr>
          <p:cNvSpPr>
            <a:spLocks noGrp="1"/>
          </p:cNvSpPr>
          <p:nvPr>
            <p:ph type="title"/>
          </p:nvPr>
        </p:nvSpPr>
        <p:spPr>
          <a:xfrm>
            <a:off x="466722" y="586855"/>
            <a:ext cx="3201366" cy="3387497"/>
          </a:xfrm>
        </p:spPr>
        <p:txBody>
          <a:bodyPr anchor="b">
            <a:normAutofit/>
          </a:bodyPr>
          <a:lstStyle/>
          <a:p>
            <a:pPr algn="r"/>
            <a:r>
              <a:rPr lang="en-US" sz="4000" dirty="0">
                <a:solidFill>
                  <a:srgbClr val="FFFFFF"/>
                </a:solidFill>
              </a:rPr>
              <a:t>Analysis</a:t>
            </a:r>
          </a:p>
        </p:txBody>
      </p:sp>
      <p:sp>
        <p:nvSpPr>
          <p:cNvPr id="3" name="Content Placeholder 2">
            <a:extLst>
              <a:ext uri="{FF2B5EF4-FFF2-40B4-BE49-F238E27FC236}">
                <a16:creationId xmlns:a16="http://schemas.microsoft.com/office/drawing/2014/main" id="{5B1E2C7E-0C36-4210-82B1-4DDB725DB463}"/>
              </a:ext>
            </a:extLst>
          </p:cNvPr>
          <p:cNvSpPr>
            <a:spLocks noGrp="1"/>
          </p:cNvSpPr>
          <p:nvPr>
            <p:ph idx="1"/>
          </p:nvPr>
        </p:nvSpPr>
        <p:spPr>
          <a:xfrm>
            <a:off x="4810259" y="649480"/>
            <a:ext cx="6555347" cy="5546047"/>
          </a:xfrm>
        </p:spPr>
        <p:txBody>
          <a:bodyPr anchor="ctr">
            <a:normAutofit/>
          </a:bodyPr>
          <a:lstStyle/>
          <a:p>
            <a:endParaRPr lang="en-US" sz="2000" dirty="0">
              <a:latin typeface="open_sansregular"/>
            </a:endParaRPr>
          </a:p>
          <a:p>
            <a:endParaRPr lang="en-US" sz="2000" dirty="0">
              <a:latin typeface="open_sansregular"/>
            </a:endParaRPr>
          </a:p>
        </p:txBody>
      </p:sp>
      <p:sp>
        <p:nvSpPr>
          <p:cNvPr id="13" name="TextBox 12">
            <a:extLst>
              <a:ext uri="{FF2B5EF4-FFF2-40B4-BE49-F238E27FC236}">
                <a16:creationId xmlns:a16="http://schemas.microsoft.com/office/drawing/2014/main" id="{5A950D9B-7104-44F3-83ED-35A82920BD84}"/>
              </a:ext>
            </a:extLst>
          </p:cNvPr>
          <p:cNvSpPr txBox="1"/>
          <p:nvPr/>
        </p:nvSpPr>
        <p:spPr>
          <a:xfrm>
            <a:off x="4516202" y="1179064"/>
            <a:ext cx="6782721" cy="9233297"/>
          </a:xfrm>
          <a:prstGeom prst="rect">
            <a:avLst/>
          </a:prstGeom>
          <a:noFill/>
        </p:spPr>
        <p:txBody>
          <a:bodyPr wrap="square">
            <a:spAutoFit/>
          </a:bodyPr>
          <a:lstStyle/>
          <a:p>
            <a:endParaRPr lang="en-US" sz="1800" dirty="0"/>
          </a:p>
          <a:p>
            <a:r>
              <a:rPr lang="en-US" sz="1800" dirty="0"/>
              <a:t>We can apply some algorithms  (like cluster analysis) to all this data and make some derivations/draw some insights.</a:t>
            </a:r>
          </a:p>
          <a:p>
            <a:endParaRPr lang="en-US" dirty="0"/>
          </a:p>
          <a:p>
            <a:r>
              <a:rPr lang="en-US" sz="1800" dirty="0"/>
              <a:t>Even without any algorithms, If we look at the states with highest divorce rate, we find that the </a:t>
            </a:r>
            <a:r>
              <a:rPr lang="en-US" dirty="0"/>
              <a:t>population is high with people belonging to the ethnicity with high divorce rate or those states have opportunities for occupations which have high divorce rates. </a:t>
            </a:r>
          </a:p>
          <a:p>
            <a:endParaRPr lang="en-US" dirty="0"/>
          </a:p>
          <a:p>
            <a:endParaRPr lang="en-US" dirty="0"/>
          </a:p>
          <a:p>
            <a:r>
              <a:rPr lang="en-US" dirty="0"/>
              <a:t>Example: Vegas had a high divorce rate. Here, the age group of the couples getting divorce is less (young), - they get married hastily, Dancers are high in numbers in Vegas, the occupation, which has high divorce rate. Hence, It is very evident that age and occupation has a great impact on the divorce rate.</a:t>
            </a:r>
          </a:p>
          <a:p>
            <a:endParaRPr lang="en-US" sz="1800" dirty="0"/>
          </a:p>
          <a:p>
            <a:endParaRPr lang="en-US" sz="1800"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41040607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744B855-DEE4-445F-AC8A-F49D6533F9A0}"/>
              </a:ext>
            </a:extLst>
          </p:cNvPr>
          <p:cNvSpPr>
            <a:spLocks noGrp="1"/>
          </p:cNvSpPr>
          <p:nvPr>
            <p:ph type="title"/>
          </p:nvPr>
        </p:nvSpPr>
        <p:spPr>
          <a:xfrm>
            <a:off x="466722" y="586855"/>
            <a:ext cx="3201366" cy="3387497"/>
          </a:xfrm>
        </p:spPr>
        <p:txBody>
          <a:bodyPr anchor="b">
            <a:normAutofit/>
          </a:bodyPr>
          <a:lstStyle/>
          <a:p>
            <a:pPr algn="r"/>
            <a:r>
              <a:rPr lang="en-US" sz="4000" dirty="0">
                <a:solidFill>
                  <a:srgbClr val="FFFFFF"/>
                </a:solidFill>
              </a:rPr>
              <a:t>Analysis Cont’d </a:t>
            </a:r>
            <a:br>
              <a:rPr lang="en-US" sz="4000" dirty="0">
                <a:solidFill>
                  <a:srgbClr val="FFFFFF"/>
                </a:solidFill>
              </a:rPr>
            </a:br>
            <a:br>
              <a:rPr lang="en-US" sz="4000" dirty="0">
                <a:solidFill>
                  <a:srgbClr val="FFFFFF"/>
                </a:solidFill>
              </a:rPr>
            </a:br>
            <a:r>
              <a:rPr lang="en-US" sz="1600" i="1" dirty="0">
                <a:solidFill>
                  <a:schemeClr val="bg1"/>
                </a:solidFill>
              </a:rPr>
              <a:t>This chart shows an analysis by race/ethnicity, age and education attainment.</a:t>
            </a:r>
            <a:br>
              <a:rPr lang="en-US" sz="1600" i="1" dirty="0">
                <a:solidFill>
                  <a:schemeClr val="bg1"/>
                </a:solidFill>
              </a:rPr>
            </a:br>
            <a:br>
              <a:rPr lang="en-US" sz="1400" i="1" dirty="0">
                <a:solidFill>
                  <a:schemeClr val="bg1"/>
                </a:solidFill>
              </a:rPr>
            </a:br>
            <a:r>
              <a:rPr lang="en-US" sz="1400" b="0" i="1" dirty="0">
                <a:solidFill>
                  <a:schemeClr val="bg1"/>
                </a:solidFill>
                <a:effectLst/>
              </a:rPr>
              <a:t>Whites are about twice as likely as Blacks and Hispanics to have earned a bachelor’s degre</a:t>
            </a:r>
            <a:r>
              <a:rPr lang="en-US" sz="1200" b="0" i="1" dirty="0">
                <a:solidFill>
                  <a:schemeClr val="bg1"/>
                </a:solidFill>
                <a:effectLst/>
              </a:rPr>
              <a:t>e.</a:t>
            </a:r>
            <a:r>
              <a:rPr lang="en-US" sz="1200" i="1" dirty="0">
                <a:solidFill>
                  <a:schemeClr val="bg1"/>
                </a:solidFill>
              </a:rPr>
              <a:t> </a:t>
            </a:r>
          </a:p>
        </p:txBody>
      </p:sp>
      <p:sp>
        <p:nvSpPr>
          <p:cNvPr id="3" name="Content Placeholder 2">
            <a:extLst>
              <a:ext uri="{FF2B5EF4-FFF2-40B4-BE49-F238E27FC236}">
                <a16:creationId xmlns:a16="http://schemas.microsoft.com/office/drawing/2014/main" id="{5B1E2C7E-0C36-4210-82B1-4DDB725DB463}"/>
              </a:ext>
            </a:extLst>
          </p:cNvPr>
          <p:cNvSpPr>
            <a:spLocks noGrp="1"/>
          </p:cNvSpPr>
          <p:nvPr>
            <p:ph idx="1"/>
          </p:nvPr>
        </p:nvSpPr>
        <p:spPr>
          <a:xfrm>
            <a:off x="4810259" y="649480"/>
            <a:ext cx="6555347" cy="5546047"/>
          </a:xfrm>
        </p:spPr>
        <p:txBody>
          <a:bodyPr anchor="ctr">
            <a:normAutofit/>
          </a:bodyPr>
          <a:lstStyle/>
          <a:p>
            <a:pPr marL="0" marR="0" indent="0">
              <a:spcBef>
                <a:spcPts val="200"/>
              </a:spcBef>
              <a:spcAft>
                <a:spcPts val="0"/>
              </a:spcAft>
              <a:buNone/>
            </a:pPr>
            <a:r>
              <a:rPr lang="en-US" sz="2000" dirty="0"/>
              <a:t>Based on the data collected, and the analysis made,  it is evident that Culture,  lifestyle, demographics , all have a significant influence on the divorce rate.</a:t>
            </a:r>
          </a:p>
          <a:p>
            <a:pPr marL="0" marR="0" indent="0">
              <a:spcBef>
                <a:spcPts val="200"/>
              </a:spcBef>
              <a:spcAft>
                <a:spcPts val="0"/>
              </a:spcAft>
              <a:buNone/>
            </a:pPr>
            <a:endParaRPr lang="en-US" sz="2000" dirty="0"/>
          </a:p>
          <a:p>
            <a:pPr marL="0" marR="0" indent="0">
              <a:spcBef>
                <a:spcPts val="200"/>
              </a:spcBef>
              <a:spcAft>
                <a:spcPts val="0"/>
              </a:spcAft>
              <a:buNone/>
            </a:pPr>
            <a:r>
              <a:rPr lang="en-US" sz="2000" dirty="0"/>
              <a:t>.</a:t>
            </a:r>
          </a:p>
          <a:p>
            <a:pPr marL="0" marR="0" indent="0">
              <a:spcBef>
                <a:spcPts val="200"/>
              </a:spcBef>
              <a:spcAft>
                <a:spcPts val="0"/>
              </a:spcAft>
              <a:buNone/>
            </a:pPr>
            <a:endParaRPr lang="en-US" sz="2000" dirty="0">
              <a:latin typeface="open_sansregular"/>
            </a:endParaRPr>
          </a:p>
          <a:p>
            <a:pPr marL="0" marR="0" indent="0">
              <a:spcBef>
                <a:spcPts val="200"/>
              </a:spcBef>
              <a:spcAft>
                <a:spcPts val="0"/>
              </a:spcAft>
              <a:buNone/>
            </a:pPr>
            <a:endParaRPr lang="en-US" sz="2000" dirty="0">
              <a:latin typeface="open_sansregular"/>
            </a:endParaRPr>
          </a:p>
          <a:p>
            <a:endParaRPr lang="en-US" sz="2000" dirty="0">
              <a:latin typeface="open_sansregular"/>
            </a:endParaRPr>
          </a:p>
        </p:txBody>
      </p:sp>
      <p:pic>
        <p:nvPicPr>
          <p:cNvPr id="5" name="Picture 4">
            <a:extLst>
              <a:ext uri="{FF2B5EF4-FFF2-40B4-BE49-F238E27FC236}">
                <a16:creationId xmlns:a16="http://schemas.microsoft.com/office/drawing/2014/main" id="{2D8D7A59-A80C-4AF1-BA3A-1748418B4B96}"/>
              </a:ext>
            </a:extLst>
          </p:cNvPr>
          <p:cNvPicPr>
            <a:picLocks noChangeAspect="1"/>
          </p:cNvPicPr>
          <p:nvPr/>
        </p:nvPicPr>
        <p:blipFill>
          <a:blip r:embed="rId2"/>
          <a:stretch>
            <a:fillRect/>
          </a:stretch>
        </p:blipFill>
        <p:spPr>
          <a:xfrm>
            <a:off x="4625256" y="763715"/>
            <a:ext cx="6976257" cy="5534447"/>
          </a:xfrm>
          <a:prstGeom prst="rect">
            <a:avLst/>
          </a:prstGeom>
        </p:spPr>
      </p:pic>
    </p:spTree>
    <p:extLst>
      <p:ext uri="{BB962C8B-B14F-4D97-AF65-F5344CB8AC3E}">
        <p14:creationId xmlns:p14="http://schemas.microsoft.com/office/powerpoint/2010/main" val="18699999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744B855-DEE4-445F-AC8A-F49D6533F9A0}"/>
              </a:ext>
            </a:extLst>
          </p:cNvPr>
          <p:cNvSpPr>
            <a:spLocks noGrp="1"/>
          </p:cNvSpPr>
          <p:nvPr>
            <p:ph type="title"/>
          </p:nvPr>
        </p:nvSpPr>
        <p:spPr>
          <a:xfrm>
            <a:off x="466722" y="586855"/>
            <a:ext cx="3201366" cy="3387497"/>
          </a:xfrm>
        </p:spPr>
        <p:txBody>
          <a:bodyPr anchor="b">
            <a:normAutofit/>
          </a:bodyPr>
          <a:lstStyle/>
          <a:p>
            <a:pPr algn="r"/>
            <a:r>
              <a:rPr lang="en-US" sz="4000" dirty="0">
                <a:solidFill>
                  <a:srgbClr val="FFFFFF"/>
                </a:solidFill>
              </a:rPr>
              <a:t>Conclusion</a:t>
            </a:r>
          </a:p>
        </p:txBody>
      </p:sp>
      <p:sp>
        <p:nvSpPr>
          <p:cNvPr id="3" name="Content Placeholder 2">
            <a:extLst>
              <a:ext uri="{FF2B5EF4-FFF2-40B4-BE49-F238E27FC236}">
                <a16:creationId xmlns:a16="http://schemas.microsoft.com/office/drawing/2014/main" id="{5B1E2C7E-0C36-4210-82B1-4DDB725DB463}"/>
              </a:ext>
            </a:extLst>
          </p:cNvPr>
          <p:cNvSpPr>
            <a:spLocks noGrp="1"/>
          </p:cNvSpPr>
          <p:nvPr>
            <p:ph idx="1"/>
          </p:nvPr>
        </p:nvSpPr>
        <p:spPr>
          <a:xfrm>
            <a:off x="4810259" y="649480"/>
            <a:ext cx="6555347" cy="5546047"/>
          </a:xfrm>
        </p:spPr>
        <p:txBody>
          <a:bodyPr anchor="ctr">
            <a:normAutofit/>
          </a:bodyPr>
          <a:lstStyle/>
          <a:p>
            <a:pPr marL="0" marR="0" indent="0">
              <a:spcBef>
                <a:spcPts val="200"/>
              </a:spcBef>
              <a:spcAft>
                <a:spcPts val="0"/>
              </a:spcAft>
              <a:buNone/>
            </a:pPr>
            <a:r>
              <a:rPr lang="en-US" sz="2000" dirty="0"/>
              <a:t>Based on the data collected, and the analysis made,  it is evident that Culture,  lifestyle, demographics , age and education attainment, all have a significant influence on the divorce rate.</a:t>
            </a:r>
          </a:p>
          <a:p>
            <a:pPr marL="0" marR="0" indent="0">
              <a:spcBef>
                <a:spcPts val="200"/>
              </a:spcBef>
              <a:spcAft>
                <a:spcPts val="0"/>
              </a:spcAft>
              <a:buNone/>
            </a:pPr>
            <a:endParaRPr lang="en-US" sz="2000" dirty="0"/>
          </a:p>
          <a:p>
            <a:pPr marL="0" marR="0" indent="0">
              <a:spcBef>
                <a:spcPts val="200"/>
              </a:spcBef>
              <a:spcAft>
                <a:spcPts val="0"/>
              </a:spcAft>
              <a:buNone/>
            </a:pPr>
            <a:r>
              <a:rPr lang="en-US" sz="2000" dirty="0"/>
              <a:t>.</a:t>
            </a:r>
          </a:p>
          <a:p>
            <a:pPr marL="0" marR="0" indent="0">
              <a:spcBef>
                <a:spcPts val="200"/>
              </a:spcBef>
              <a:spcAft>
                <a:spcPts val="0"/>
              </a:spcAft>
              <a:buNone/>
            </a:pPr>
            <a:endParaRPr lang="en-US" sz="2000" dirty="0">
              <a:latin typeface="open_sansregular"/>
            </a:endParaRPr>
          </a:p>
          <a:p>
            <a:pPr marL="0" marR="0" indent="0">
              <a:spcBef>
                <a:spcPts val="200"/>
              </a:spcBef>
              <a:spcAft>
                <a:spcPts val="0"/>
              </a:spcAft>
              <a:buNone/>
            </a:pPr>
            <a:endParaRPr lang="en-US" sz="2000" dirty="0">
              <a:latin typeface="open_sansregular"/>
            </a:endParaRPr>
          </a:p>
          <a:p>
            <a:endParaRPr lang="en-US" sz="2000" dirty="0">
              <a:latin typeface="open_sansregular"/>
            </a:endParaRPr>
          </a:p>
        </p:txBody>
      </p:sp>
    </p:spTree>
    <p:extLst>
      <p:ext uri="{BB962C8B-B14F-4D97-AF65-F5344CB8AC3E}">
        <p14:creationId xmlns:p14="http://schemas.microsoft.com/office/powerpoint/2010/main" val="30036444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B4BE912-6B73-41A5-A3F8-636B4C4BD871}"/>
              </a:ext>
            </a:extLst>
          </p:cNvPr>
          <p:cNvSpPr>
            <a:spLocks noGrp="1"/>
          </p:cNvSpPr>
          <p:nvPr>
            <p:ph type="title"/>
          </p:nvPr>
        </p:nvSpPr>
        <p:spPr>
          <a:xfrm>
            <a:off x="466722" y="586855"/>
            <a:ext cx="3201366" cy="3387497"/>
          </a:xfrm>
        </p:spPr>
        <p:txBody>
          <a:bodyPr anchor="b">
            <a:normAutofit/>
          </a:bodyPr>
          <a:lstStyle/>
          <a:p>
            <a:pPr algn="r"/>
            <a:r>
              <a:rPr lang="en-US" sz="4000" dirty="0">
                <a:solidFill>
                  <a:srgbClr val="FFFFFF"/>
                </a:solidFill>
              </a:rPr>
              <a:t>Resources</a:t>
            </a:r>
          </a:p>
        </p:txBody>
      </p:sp>
      <p:sp>
        <p:nvSpPr>
          <p:cNvPr id="3" name="Content Placeholder 2">
            <a:extLst>
              <a:ext uri="{FF2B5EF4-FFF2-40B4-BE49-F238E27FC236}">
                <a16:creationId xmlns:a16="http://schemas.microsoft.com/office/drawing/2014/main" id="{3D9A7F55-559A-4C84-BA65-DFBBB524CC48}"/>
              </a:ext>
            </a:extLst>
          </p:cNvPr>
          <p:cNvSpPr>
            <a:spLocks noGrp="1"/>
          </p:cNvSpPr>
          <p:nvPr>
            <p:ph idx="1"/>
          </p:nvPr>
        </p:nvSpPr>
        <p:spPr>
          <a:xfrm>
            <a:off x="4810259" y="649480"/>
            <a:ext cx="6555347" cy="5546047"/>
          </a:xfrm>
        </p:spPr>
        <p:txBody>
          <a:bodyPr anchor="ctr">
            <a:normAutofit/>
          </a:bodyPr>
          <a:lstStyle/>
          <a:p>
            <a:pPr marL="0" indent="0">
              <a:buNone/>
            </a:pPr>
            <a:r>
              <a:rPr lang="en-US" sz="2000" dirty="0"/>
              <a:t>Resources:</a:t>
            </a:r>
          </a:p>
          <a:p>
            <a:pPr marL="0" indent="0">
              <a:buNone/>
            </a:pPr>
            <a:endParaRPr lang="en-US" sz="2000" dirty="0"/>
          </a:p>
          <a:p>
            <a:r>
              <a:rPr lang="en-US" sz="1400" dirty="0">
                <a:hlinkClick r:id="rId2"/>
              </a:rPr>
              <a:t>These Are The States With The Highest / Lowest Divorce Rates By 30 – </a:t>
            </a:r>
            <a:r>
              <a:rPr lang="en-US" sz="1400" dirty="0" err="1">
                <a:hlinkClick r:id="rId2"/>
              </a:rPr>
              <a:t>Zippia</a:t>
            </a:r>
            <a:endParaRPr lang="en-US" sz="1400" dirty="0"/>
          </a:p>
          <a:p>
            <a:r>
              <a:rPr lang="en-US" sz="1400" dirty="0">
                <a:hlinkClick r:id="rId3">
                  <a:extLst>
                    <a:ext uri="{A12FA001-AC4F-418D-AE19-62706E023703}">
                      <ahyp:hlinkClr xmlns:ahyp="http://schemas.microsoft.com/office/drawing/2018/hyperlinkcolor" val="tx"/>
                    </a:ext>
                  </a:extLst>
                </a:hlinkClick>
              </a:rPr>
              <a:t>Divorce Rate in America: 35 Stunning Stats for 2022 (legaljobs.io)</a:t>
            </a:r>
            <a:endParaRPr lang="en-US" sz="1400" dirty="0"/>
          </a:p>
          <a:p>
            <a:r>
              <a:rPr lang="en-US" sz="1400" dirty="0">
                <a:hlinkClick r:id="rId4">
                  <a:extLst>
                    <a:ext uri="{A12FA001-AC4F-418D-AE19-62706E023703}">
                      <ahyp:hlinkClr xmlns:ahyp="http://schemas.microsoft.com/office/drawing/2018/hyperlinkcolor" val="tx"/>
                    </a:ext>
                  </a:extLst>
                </a:hlinkClick>
              </a:rPr>
              <a:t>Divorce Rate by State 2022 (worldpopulationreview.com)</a:t>
            </a:r>
            <a:endParaRPr lang="en-US" sz="1400" dirty="0"/>
          </a:p>
          <a:p>
            <a:r>
              <a:rPr lang="en-US" sz="1400" dirty="0">
                <a:hlinkClick r:id="rId5">
                  <a:extLst>
                    <a:ext uri="{A12FA001-AC4F-418D-AE19-62706E023703}">
                      <ahyp:hlinkClr xmlns:ahyp="http://schemas.microsoft.com/office/drawing/2018/hyperlinkcolor" val="tx"/>
                    </a:ext>
                  </a:extLst>
                </a:hlinkClick>
              </a:rPr>
              <a:t>The Growing Racial and Ethnic Divide in U.S. Marriage Patterns - PMC (nih.gov)</a:t>
            </a:r>
            <a:endParaRPr lang="en-US" sz="1400" dirty="0"/>
          </a:p>
          <a:p>
            <a:r>
              <a:rPr lang="en-US" sz="1400" dirty="0">
                <a:hlinkClick r:id="rId6">
                  <a:extLst>
                    <a:ext uri="{A12FA001-AC4F-418D-AE19-62706E023703}">
                      <ahyp:hlinkClr xmlns:ahyp="http://schemas.microsoft.com/office/drawing/2018/hyperlinkcolor" val="tx"/>
                    </a:ext>
                  </a:extLst>
                </a:hlinkClick>
              </a:rPr>
              <a:t>Divorce Statistics and Facts | What Affects Divorce Rates in the U.S.? (wf-lawyers.com)</a:t>
            </a:r>
            <a:endParaRPr lang="en-US" sz="1400" dirty="0"/>
          </a:p>
          <a:p>
            <a:r>
              <a:rPr lang="en-US" sz="1400" dirty="0">
                <a:hlinkClick r:id="rId7">
                  <a:extLst>
                    <a:ext uri="{A12FA001-AC4F-418D-AE19-62706E023703}">
                      <ahyp:hlinkClr xmlns:ahyp="http://schemas.microsoft.com/office/drawing/2018/hyperlinkcolor" val="tx"/>
                    </a:ext>
                  </a:extLst>
                </a:hlinkClick>
              </a:rPr>
              <a:t>https://www.cdc.gov/nchs/pressroom/02news/div_mar_cohab.htm</a:t>
            </a:r>
            <a:endParaRPr lang="en-US" sz="1400" dirty="0"/>
          </a:p>
          <a:p>
            <a:r>
              <a:rPr lang="en-US" sz="1400" dirty="0">
                <a:hlinkClick r:id="rId8">
                  <a:extLst>
                    <a:ext uri="{A12FA001-AC4F-418D-AE19-62706E023703}">
                      <ahyp:hlinkClr xmlns:ahyp="http://schemas.microsoft.com/office/drawing/2018/hyperlinkcolor" val="tx"/>
                    </a:ext>
                  </a:extLst>
                </a:hlinkClick>
              </a:rPr>
              <a:t>http://www.census.gov/population/www/socdemo/marr-div.html</a:t>
            </a:r>
            <a:endParaRPr lang="en-US" sz="1400" dirty="0"/>
          </a:p>
          <a:p>
            <a:endParaRPr lang="en-US" sz="1400" dirty="0"/>
          </a:p>
          <a:p>
            <a:endParaRPr lang="en-US" sz="2000" dirty="0"/>
          </a:p>
          <a:p>
            <a:pPr marL="0" indent="0">
              <a:buNone/>
            </a:pPr>
            <a:endParaRPr lang="en-US" sz="2000" dirty="0"/>
          </a:p>
          <a:p>
            <a:pPr marL="0" indent="0">
              <a:buNone/>
            </a:pPr>
            <a:endParaRPr lang="en-US" sz="2000" dirty="0"/>
          </a:p>
        </p:txBody>
      </p:sp>
    </p:spTree>
    <p:extLst>
      <p:ext uri="{BB962C8B-B14F-4D97-AF65-F5344CB8AC3E}">
        <p14:creationId xmlns:p14="http://schemas.microsoft.com/office/powerpoint/2010/main" val="9444813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9">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Rectangle 21">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2A29095-01C6-47DF-9725-E09911E05D83}"/>
              </a:ext>
            </a:extLst>
          </p:cNvPr>
          <p:cNvSpPr>
            <a:spLocks noGrp="1"/>
          </p:cNvSpPr>
          <p:nvPr>
            <p:ph type="title"/>
          </p:nvPr>
        </p:nvSpPr>
        <p:spPr>
          <a:xfrm>
            <a:off x="525461" y="1089310"/>
            <a:ext cx="3201366" cy="4935845"/>
          </a:xfrm>
        </p:spPr>
        <p:txBody>
          <a:bodyPr anchor="b">
            <a:normAutofit fontScale="90000"/>
          </a:bodyPr>
          <a:lstStyle/>
          <a:p>
            <a:pPr algn="l"/>
            <a:br>
              <a:rPr lang="en-US" sz="4000" dirty="0">
                <a:solidFill>
                  <a:srgbClr val="FFFFFF"/>
                </a:solidFill>
              </a:rPr>
            </a:br>
            <a:br>
              <a:rPr lang="en-US" sz="4000" dirty="0">
                <a:solidFill>
                  <a:srgbClr val="FFFFFF"/>
                </a:solidFill>
              </a:rPr>
            </a:br>
            <a:br>
              <a:rPr lang="en-US" sz="4000" dirty="0">
                <a:solidFill>
                  <a:srgbClr val="FFFFFF"/>
                </a:solidFill>
              </a:rPr>
            </a:br>
            <a:r>
              <a:rPr lang="en-US" sz="4000" dirty="0">
                <a:solidFill>
                  <a:srgbClr val="FFFFFF"/>
                </a:solidFill>
              </a:rPr>
              <a:t>Assignment:</a:t>
            </a:r>
            <a:br>
              <a:rPr lang="en-US" sz="4000" dirty="0">
                <a:solidFill>
                  <a:srgbClr val="FFFFFF"/>
                </a:solidFill>
              </a:rPr>
            </a:br>
            <a:br>
              <a:rPr lang="en-US" sz="4000" dirty="0">
                <a:solidFill>
                  <a:srgbClr val="FFFFFF"/>
                </a:solidFill>
              </a:rPr>
            </a:br>
            <a:br>
              <a:rPr lang="en-US" sz="1600" i="1" dirty="0">
                <a:solidFill>
                  <a:schemeClr val="bg1"/>
                </a:solidFill>
              </a:rPr>
            </a:br>
            <a:br>
              <a:rPr lang="en-US" sz="1600" i="1" dirty="0">
                <a:solidFill>
                  <a:schemeClr val="bg1"/>
                </a:solidFill>
                <a:latin typeface="+mn-lt"/>
              </a:rPr>
            </a:br>
            <a:r>
              <a:rPr lang="en-US" sz="1600" b="0" i="1" dirty="0">
                <a:solidFill>
                  <a:schemeClr val="bg1"/>
                </a:solidFill>
                <a:effectLst/>
                <a:latin typeface="+mn-lt"/>
              </a:rPr>
              <a:t>Finalize your PowerPoint presentation with your topic, the information you found in your research, assumptions you have made, ethical concerns, etc.</a:t>
            </a:r>
            <a:br>
              <a:rPr lang="en-US" sz="1600" b="0" i="1" dirty="0">
                <a:solidFill>
                  <a:schemeClr val="bg1"/>
                </a:solidFill>
                <a:effectLst/>
                <a:latin typeface="+mn-lt"/>
              </a:rPr>
            </a:br>
            <a:br>
              <a:rPr lang="en-US" sz="1600" b="0" i="1" dirty="0">
                <a:solidFill>
                  <a:schemeClr val="bg1"/>
                </a:solidFill>
                <a:effectLst/>
                <a:latin typeface="+mn-lt"/>
              </a:rPr>
            </a:br>
            <a:r>
              <a:rPr lang="en-US" sz="1600" b="0" i="1" dirty="0">
                <a:solidFill>
                  <a:schemeClr val="bg1"/>
                </a:solidFill>
                <a:effectLst/>
                <a:latin typeface="+mn-lt"/>
              </a:rPr>
              <a:t>You should have at least 5-10 slides that provide an overview of your question or theory, along with all the required work that would need to be done to answer or prove/disprove your theory. You should also include some visualizations or evidence of the search engine data you researched.</a:t>
            </a:r>
            <a:br>
              <a:rPr lang="en-US" sz="1600" b="0" i="0" dirty="0">
                <a:solidFill>
                  <a:srgbClr val="000000"/>
                </a:solidFill>
                <a:effectLst/>
                <a:latin typeface="arial" panose="020B0604020202020204" pitchFamily="34" charset="0"/>
              </a:rPr>
            </a:br>
            <a:br>
              <a:rPr lang="en-US" sz="4000" dirty="0"/>
            </a:br>
            <a:endParaRPr lang="en-US" sz="4000" dirty="0">
              <a:solidFill>
                <a:srgbClr val="FFFFFF"/>
              </a:solidFill>
            </a:endParaRPr>
          </a:p>
        </p:txBody>
      </p:sp>
      <p:sp>
        <p:nvSpPr>
          <p:cNvPr id="3" name="Content Placeholder 2">
            <a:extLst>
              <a:ext uri="{FF2B5EF4-FFF2-40B4-BE49-F238E27FC236}">
                <a16:creationId xmlns:a16="http://schemas.microsoft.com/office/drawing/2014/main" id="{5EF00870-F231-4B79-8504-5CCB86C1A2D0}"/>
              </a:ext>
            </a:extLst>
          </p:cNvPr>
          <p:cNvSpPr>
            <a:spLocks noGrp="1"/>
          </p:cNvSpPr>
          <p:nvPr>
            <p:ph idx="1"/>
          </p:nvPr>
        </p:nvSpPr>
        <p:spPr>
          <a:xfrm>
            <a:off x="4810259" y="649480"/>
            <a:ext cx="6555347" cy="5546047"/>
          </a:xfrm>
        </p:spPr>
        <p:txBody>
          <a:bodyPr anchor="ctr">
            <a:normAutofit/>
          </a:bodyPr>
          <a:lstStyle/>
          <a:p>
            <a:pPr marL="0" indent="0">
              <a:spcBef>
                <a:spcPts val="0"/>
              </a:spcBef>
              <a:buNone/>
            </a:pPr>
            <a:r>
              <a:rPr lang="en-US" sz="2000" dirty="0"/>
              <a:t>The topic I had chosen to research was: </a:t>
            </a:r>
          </a:p>
          <a:p>
            <a:pPr marL="0" indent="0">
              <a:spcBef>
                <a:spcPts val="0"/>
              </a:spcBef>
              <a:buNone/>
            </a:pPr>
            <a:endParaRPr lang="en-US" sz="2000" b="1" dirty="0">
              <a:effectLst/>
              <a:latin typeface="Times New Roman" panose="02020603050405020304" pitchFamily="18" charset="0"/>
              <a:ea typeface="Times New Roman" panose="02020603050405020304" pitchFamily="18" charset="0"/>
            </a:endParaRPr>
          </a:p>
          <a:p>
            <a:pPr marL="0" indent="0">
              <a:spcBef>
                <a:spcPts val="0"/>
              </a:spcBef>
              <a:buNone/>
            </a:pPr>
            <a:r>
              <a:rPr lang="en-US" sz="2000" b="1" dirty="0"/>
              <a:t>Divorce rates across US - Does the lifestyle or geographic location has any impact.</a:t>
            </a:r>
          </a:p>
          <a:p>
            <a:pPr marL="0" indent="0">
              <a:spcBef>
                <a:spcPts val="0"/>
              </a:spcBef>
              <a:buNone/>
            </a:pPr>
            <a:endParaRPr lang="en-US" sz="2000" dirty="0"/>
          </a:p>
          <a:p>
            <a:pPr marL="0" indent="0">
              <a:spcBef>
                <a:spcPts val="0"/>
              </a:spcBef>
              <a:buNone/>
            </a:pPr>
            <a:r>
              <a:rPr lang="en-US" sz="2000" dirty="0"/>
              <a:t>I wanted to research and know if a busy lifestyle leads to more divorce or if the demographics, the society has any impact on the divorce rate, since I feel, though it is just between husband and wife, the society, the culture, also play a role. </a:t>
            </a:r>
          </a:p>
        </p:txBody>
      </p:sp>
    </p:spTree>
    <p:extLst>
      <p:ext uri="{BB962C8B-B14F-4D97-AF65-F5344CB8AC3E}">
        <p14:creationId xmlns:p14="http://schemas.microsoft.com/office/powerpoint/2010/main" val="21575410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687A4B-C307-4F34-83C0-BF6BC17DD46E}"/>
              </a:ext>
            </a:extLst>
          </p:cNvPr>
          <p:cNvSpPr>
            <a:spLocks noGrp="1"/>
          </p:cNvSpPr>
          <p:nvPr>
            <p:ph type="title"/>
          </p:nvPr>
        </p:nvSpPr>
        <p:spPr>
          <a:xfrm>
            <a:off x="466722" y="586855"/>
            <a:ext cx="3201366" cy="3387497"/>
          </a:xfrm>
        </p:spPr>
        <p:txBody>
          <a:bodyPr anchor="b">
            <a:normAutofit/>
          </a:bodyPr>
          <a:lstStyle/>
          <a:p>
            <a:pPr algn="r"/>
            <a:r>
              <a:rPr lang="en-US" sz="4000" dirty="0">
                <a:solidFill>
                  <a:srgbClr val="FFFFFF"/>
                </a:solidFill>
              </a:rPr>
              <a:t>My Action Plan</a:t>
            </a:r>
          </a:p>
        </p:txBody>
      </p:sp>
      <p:sp>
        <p:nvSpPr>
          <p:cNvPr id="3" name="Content Placeholder 2">
            <a:extLst>
              <a:ext uri="{FF2B5EF4-FFF2-40B4-BE49-F238E27FC236}">
                <a16:creationId xmlns:a16="http://schemas.microsoft.com/office/drawing/2014/main" id="{D8FDE497-076A-42B7-A05A-A667C0C6F4D0}"/>
              </a:ext>
            </a:extLst>
          </p:cNvPr>
          <p:cNvSpPr>
            <a:spLocks noGrp="1"/>
          </p:cNvSpPr>
          <p:nvPr>
            <p:ph idx="1"/>
          </p:nvPr>
        </p:nvSpPr>
        <p:spPr>
          <a:xfrm>
            <a:off x="4810259" y="649480"/>
            <a:ext cx="6555347" cy="5546047"/>
          </a:xfrm>
        </p:spPr>
        <p:txBody>
          <a:bodyPr anchor="ctr">
            <a:normAutofit/>
          </a:bodyPr>
          <a:lstStyle/>
          <a:p>
            <a:r>
              <a:rPr lang="en-US" sz="2000" dirty="0"/>
              <a:t>In order to analyze my topic, I decided to first gather data.  After some brainstorming, I decided to collect data about Divorce rate in US, based on different parameters. </a:t>
            </a:r>
          </a:p>
          <a:p>
            <a:pPr marL="0" indent="0">
              <a:buNone/>
            </a:pPr>
            <a:r>
              <a:rPr lang="en-US" sz="2000" dirty="0"/>
              <a:t>    The main parameters were :</a:t>
            </a:r>
          </a:p>
          <a:p>
            <a:pPr lvl="1"/>
            <a:r>
              <a:rPr lang="en-US" sz="2000" dirty="0"/>
              <a:t>State Wise</a:t>
            </a:r>
          </a:p>
          <a:p>
            <a:pPr lvl="1"/>
            <a:r>
              <a:rPr lang="en-US" sz="2000" dirty="0"/>
              <a:t>Cause</a:t>
            </a:r>
          </a:p>
          <a:p>
            <a:pPr lvl="1"/>
            <a:r>
              <a:rPr lang="en-US" sz="2000" dirty="0"/>
              <a:t>Ethnicity /Culture</a:t>
            </a:r>
          </a:p>
          <a:p>
            <a:pPr lvl="1"/>
            <a:r>
              <a:rPr lang="en-US" sz="2000" dirty="0"/>
              <a:t>Occupation</a:t>
            </a:r>
          </a:p>
          <a:p>
            <a:pPr lvl="1"/>
            <a:r>
              <a:rPr lang="en-US" sz="2000" dirty="0"/>
              <a:t>Age</a:t>
            </a:r>
          </a:p>
          <a:p>
            <a:pPr marL="457200" lvl="1" indent="0">
              <a:buNone/>
            </a:pPr>
            <a:endParaRPr lang="en-US" sz="1600" dirty="0"/>
          </a:p>
        </p:txBody>
      </p:sp>
    </p:spTree>
    <p:extLst>
      <p:ext uri="{BB962C8B-B14F-4D97-AF65-F5344CB8AC3E}">
        <p14:creationId xmlns:p14="http://schemas.microsoft.com/office/powerpoint/2010/main" val="12637298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687A4B-C307-4F34-83C0-BF6BC17DD46E}"/>
              </a:ext>
            </a:extLst>
          </p:cNvPr>
          <p:cNvSpPr>
            <a:spLocks noGrp="1"/>
          </p:cNvSpPr>
          <p:nvPr>
            <p:ph type="title"/>
          </p:nvPr>
        </p:nvSpPr>
        <p:spPr>
          <a:xfrm>
            <a:off x="466722" y="586855"/>
            <a:ext cx="3201366" cy="3387497"/>
          </a:xfrm>
        </p:spPr>
        <p:txBody>
          <a:bodyPr anchor="b">
            <a:normAutofit/>
          </a:bodyPr>
          <a:lstStyle/>
          <a:p>
            <a:pPr algn="r"/>
            <a:r>
              <a:rPr lang="en-US" sz="4000" dirty="0">
                <a:solidFill>
                  <a:srgbClr val="FFFFFF"/>
                </a:solidFill>
              </a:rPr>
              <a:t>Facts and assumptions made</a:t>
            </a:r>
          </a:p>
        </p:txBody>
      </p:sp>
      <p:sp>
        <p:nvSpPr>
          <p:cNvPr id="3" name="Content Placeholder 2">
            <a:extLst>
              <a:ext uri="{FF2B5EF4-FFF2-40B4-BE49-F238E27FC236}">
                <a16:creationId xmlns:a16="http://schemas.microsoft.com/office/drawing/2014/main" id="{D8FDE497-076A-42B7-A05A-A667C0C6F4D0}"/>
              </a:ext>
            </a:extLst>
          </p:cNvPr>
          <p:cNvSpPr>
            <a:spLocks noGrp="1"/>
          </p:cNvSpPr>
          <p:nvPr>
            <p:ph idx="1"/>
          </p:nvPr>
        </p:nvSpPr>
        <p:spPr>
          <a:xfrm>
            <a:off x="4810259" y="649480"/>
            <a:ext cx="6555347" cy="5546047"/>
          </a:xfrm>
        </p:spPr>
        <p:txBody>
          <a:bodyPr anchor="ctr">
            <a:normAutofit/>
          </a:bodyPr>
          <a:lstStyle/>
          <a:p>
            <a:r>
              <a:rPr lang="en-US" sz="1800" dirty="0"/>
              <a:t>Once I started to search for reports about Divorce rates, I realized that there is no, one central repository or system,  where Divorces are recorded and tracked, unlike Birth or Death. </a:t>
            </a:r>
          </a:p>
          <a:p>
            <a:endParaRPr lang="en-US" sz="1800" dirty="0"/>
          </a:p>
          <a:p>
            <a:r>
              <a:rPr lang="en-US" sz="1800" dirty="0"/>
              <a:t>Each state has their own guidelines for recording and reporting the Divorce rates and some states don’t report at all.</a:t>
            </a:r>
          </a:p>
          <a:p>
            <a:endParaRPr lang="en-US" sz="1800" dirty="0"/>
          </a:p>
          <a:p>
            <a:r>
              <a:rPr lang="en-US" sz="1800" dirty="0"/>
              <a:t>Most of the reports available are based on surveys. These are considered, the valid sources for analysis.</a:t>
            </a:r>
          </a:p>
          <a:p>
            <a:endParaRPr lang="en-US" sz="2000" dirty="0"/>
          </a:p>
          <a:p>
            <a:endParaRPr lang="en-US" sz="2000" dirty="0"/>
          </a:p>
          <a:p>
            <a:r>
              <a:rPr lang="en-US" sz="2000" dirty="0"/>
              <a:t>I am doing this project with the assumption that all the data that I was able to collect are all valid data.</a:t>
            </a:r>
          </a:p>
          <a:p>
            <a:endParaRPr lang="en-US" sz="2000" dirty="0"/>
          </a:p>
          <a:p>
            <a:pPr marL="457200" lvl="1" indent="0">
              <a:buNone/>
            </a:pPr>
            <a:endParaRPr lang="en-US" sz="1600" dirty="0"/>
          </a:p>
        </p:txBody>
      </p:sp>
    </p:spTree>
    <p:extLst>
      <p:ext uri="{BB962C8B-B14F-4D97-AF65-F5344CB8AC3E}">
        <p14:creationId xmlns:p14="http://schemas.microsoft.com/office/powerpoint/2010/main" val="35280027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78884449-4D1E-462C-AB8F-6C68092B0ADD}"/>
              </a:ext>
            </a:extLst>
          </p:cNvPr>
          <p:cNvPicPr/>
          <p:nvPr/>
        </p:nvPicPr>
        <p:blipFill>
          <a:blip r:embed="rId3"/>
          <a:stretch>
            <a:fillRect/>
          </a:stretch>
        </p:blipFill>
        <p:spPr>
          <a:xfrm>
            <a:off x="6305553" y="3490552"/>
            <a:ext cx="4648197" cy="3354455"/>
          </a:xfrm>
          <a:prstGeom prst="rect">
            <a:avLst/>
          </a:prstGeom>
        </p:spPr>
      </p:pic>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D7ECFF-3F81-41EE-B1C8-4416EB158458}"/>
              </a:ext>
            </a:extLst>
          </p:cNvPr>
          <p:cNvSpPr>
            <a:spLocks noGrp="1"/>
          </p:cNvSpPr>
          <p:nvPr>
            <p:ph type="title"/>
          </p:nvPr>
        </p:nvSpPr>
        <p:spPr>
          <a:xfrm>
            <a:off x="367504" y="206829"/>
            <a:ext cx="3402026" cy="7291875"/>
          </a:xfrm>
        </p:spPr>
        <p:txBody>
          <a:bodyPr anchor="b">
            <a:normAutofit fontScale="90000"/>
          </a:bodyPr>
          <a:lstStyle/>
          <a:p>
            <a:pPr marL="0" indent="0">
              <a:buNone/>
            </a:pPr>
            <a:br>
              <a:rPr lang="en-US" sz="4000" dirty="0">
                <a:solidFill>
                  <a:srgbClr val="FFFFFF"/>
                </a:solidFill>
              </a:rPr>
            </a:br>
            <a:br>
              <a:rPr lang="en-US" sz="4000" dirty="0">
                <a:solidFill>
                  <a:srgbClr val="FFFFFF"/>
                </a:solidFill>
              </a:rPr>
            </a:br>
            <a:br>
              <a:rPr lang="en-US" sz="4000" dirty="0">
                <a:solidFill>
                  <a:srgbClr val="FFFFFF"/>
                </a:solidFill>
              </a:rPr>
            </a:br>
            <a:br>
              <a:rPr lang="en-US" sz="4000" dirty="0">
                <a:solidFill>
                  <a:srgbClr val="FFFFFF"/>
                </a:solidFill>
              </a:rPr>
            </a:br>
            <a:br>
              <a:rPr lang="en-US" sz="4000" dirty="0">
                <a:solidFill>
                  <a:srgbClr val="FFFFFF"/>
                </a:solidFill>
              </a:rPr>
            </a:br>
            <a:br>
              <a:rPr lang="en-US" sz="4000" dirty="0">
                <a:solidFill>
                  <a:srgbClr val="FFFFFF"/>
                </a:solidFill>
              </a:rPr>
            </a:br>
            <a:br>
              <a:rPr lang="en-US" sz="4000" dirty="0">
                <a:solidFill>
                  <a:srgbClr val="FFFFFF"/>
                </a:solidFill>
              </a:rPr>
            </a:br>
            <a:r>
              <a:rPr lang="en-US" sz="4000" dirty="0">
                <a:solidFill>
                  <a:srgbClr val="FFFFFF"/>
                </a:solidFill>
              </a:rPr>
              <a:t>Divorce rate by State</a:t>
            </a:r>
            <a:br>
              <a:rPr lang="en-US" sz="4000" dirty="0">
                <a:solidFill>
                  <a:srgbClr val="FFFFFF"/>
                </a:solidFill>
              </a:rPr>
            </a:br>
            <a:br>
              <a:rPr lang="en-US" sz="4000" dirty="0">
                <a:solidFill>
                  <a:srgbClr val="FFFFFF"/>
                </a:solidFill>
              </a:rPr>
            </a:br>
            <a:r>
              <a:rPr lang="en-US" sz="1600" i="1" dirty="0">
                <a:solidFill>
                  <a:schemeClr val="bg1"/>
                </a:solidFill>
              </a:rPr>
              <a:t>The findings from the data is that Divorce rate vary dramatically from state to state.</a:t>
            </a:r>
            <a:br>
              <a:rPr lang="en-US" sz="1600" i="1" dirty="0">
                <a:solidFill>
                  <a:schemeClr val="bg1"/>
                </a:solidFill>
              </a:rPr>
            </a:br>
            <a:br>
              <a:rPr lang="en-US" sz="1600" i="1" dirty="0">
                <a:solidFill>
                  <a:schemeClr val="bg1"/>
                </a:solidFill>
              </a:rPr>
            </a:br>
            <a:r>
              <a:rPr lang="en-US" sz="1600" i="1" dirty="0">
                <a:solidFill>
                  <a:schemeClr val="bg1"/>
                </a:solidFill>
              </a:rPr>
              <a:t>The lowest divorce rate by state occurs in Illinois, Maine, New York, New Jersey and Louisiana.</a:t>
            </a:r>
            <a:br>
              <a:rPr lang="en-US" sz="1600" i="1" dirty="0">
                <a:solidFill>
                  <a:schemeClr val="bg1"/>
                </a:solidFill>
              </a:rPr>
            </a:br>
            <a:br>
              <a:rPr lang="en-US" sz="1600" i="1" dirty="0">
                <a:solidFill>
                  <a:schemeClr val="bg1"/>
                </a:solidFill>
              </a:rPr>
            </a:br>
            <a:r>
              <a:rPr lang="en-US" sz="1600" i="1" dirty="0">
                <a:solidFill>
                  <a:schemeClr val="bg1"/>
                </a:solidFill>
              </a:rPr>
              <a:t> Conversely, the states with the highest divorce race are Arkansas, Nevada and Oklahoma</a:t>
            </a:r>
            <a:br>
              <a:rPr lang="en-US" sz="1800" i="1" dirty="0">
                <a:solidFill>
                  <a:schemeClr val="bg1"/>
                </a:solidFill>
              </a:rPr>
            </a:br>
            <a:br>
              <a:rPr lang="en-US" sz="1800" i="1" dirty="0">
                <a:solidFill>
                  <a:schemeClr val="bg1"/>
                </a:solidFill>
              </a:rPr>
            </a:br>
            <a:br>
              <a:rPr lang="en-US" sz="1800" i="1" dirty="0">
                <a:solidFill>
                  <a:schemeClr val="bg1"/>
                </a:solidFill>
              </a:rPr>
            </a:br>
            <a:br>
              <a:rPr lang="en-US" sz="4000" dirty="0">
                <a:solidFill>
                  <a:srgbClr val="FFFFFF"/>
                </a:solidFill>
              </a:rPr>
            </a:br>
            <a:br>
              <a:rPr lang="en-US" sz="4000" dirty="0">
                <a:solidFill>
                  <a:srgbClr val="FFFFFF"/>
                </a:solidFill>
              </a:rPr>
            </a:br>
            <a:br>
              <a:rPr lang="en-US" sz="4000" dirty="0">
                <a:solidFill>
                  <a:srgbClr val="FFFFFF"/>
                </a:solidFill>
              </a:rPr>
            </a:br>
            <a:r>
              <a:rPr lang="en-US" sz="4000" dirty="0">
                <a:solidFill>
                  <a:srgbClr val="FFFFFF"/>
                </a:solidFill>
              </a:rPr>
              <a:t> </a:t>
            </a:r>
          </a:p>
        </p:txBody>
      </p:sp>
      <p:sp>
        <p:nvSpPr>
          <p:cNvPr id="3" name="Content Placeholder 2">
            <a:extLst>
              <a:ext uri="{FF2B5EF4-FFF2-40B4-BE49-F238E27FC236}">
                <a16:creationId xmlns:a16="http://schemas.microsoft.com/office/drawing/2014/main" id="{115C1F10-70D1-43CE-B6BF-D1AE3E93A9F5}"/>
              </a:ext>
            </a:extLst>
          </p:cNvPr>
          <p:cNvSpPr>
            <a:spLocks noGrp="1"/>
          </p:cNvSpPr>
          <p:nvPr>
            <p:ph idx="1"/>
          </p:nvPr>
        </p:nvSpPr>
        <p:spPr>
          <a:xfrm>
            <a:off x="4810259" y="649480"/>
            <a:ext cx="6555347" cy="5998970"/>
          </a:xfrm>
        </p:spPr>
        <p:txBody>
          <a:bodyPr anchor="ctr">
            <a:normAutofit/>
          </a:bodyPr>
          <a:lstStyle/>
          <a:p>
            <a:pPr marL="457200" lvl="1" indent="0">
              <a:buNone/>
            </a:pPr>
            <a:endParaRPr lang="en-US" sz="1600" dirty="0"/>
          </a:p>
          <a:p>
            <a:pPr marL="457200" lvl="1" indent="0">
              <a:buNone/>
            </a:pPr>
            <a:endParaRPr lang="en-US" sz="1600" dirty="0"/>
          </a:p>
          <a:p>
            <a:pPr marL="457200" lvl="1" indent="0">
              <a:buNone/>
            </a:pPr>
            <a:endParaRPr lang="en-US" sz="1600" dirty="0"/>
          </a:p>
          <a:p>
            <a:pPr marL="457200" lvl="1" indent="0">
              <a:buNone/>
            </a:pPr>
            <a:endParaRPr lang="en-US" sz="1600" dirty="0"/>
          </a:p>
          <a:p>
            <a:endParaRPr lang="en-US" sz="2000" dirty="0"/>
          </a:p>
          <a:p>
            <a:endParaRPr lang="en-US" sz="2000" dirty="0"/>
          </a:p>
          <a:p>
            <a:endParaRPr lang="en-US" sz="2000" dirty="0"/>
          </a:p>
        </p:txBody>
      </p:sp>
      <p:pic>
        <p:nvPicPr>
          <p:cNvPr id="13" name="Picture 12">
            <a:extLst>
              <a:ext uri="{FF2B5EF4-FFF2-40B4-BE49-F238E27FC236}">
                <a16:creationId xmlns:a16="http://schemas.microsoft.com/office/drawing/2014/main" id="{06B637A6-FEF7-432E-B6F4-E37CCA5B6075}"/>
              </a:ext>
            </a:extLst>
          </p:cNvPr>
          <p:cNvPicPr/>
          <p:nvPr/>
        </p:nvPicPr>
        <p:blipFill>
          <a:blip r:embed="rId3"/>
          <a:stretch>
            <a:fillRect/>
          </a:stretch>
        </p:blipFill>
        <p:spPr>
          <a:xfrm>
            <a:off x="4541954" y="947057"/>
            <a:ext cx="6823652" cy="4768805"/>
          </a:xfrm>
          <a:prstGeom prst="rect">
            <a:avLst/>
          </a:prstGeom>
        </p:spPr>
      </p:pic>
    </p:spTree>
    <p:extLst>
      <p:ext uri="{BB962C8B-B14F-4D97-AF65-F5344CB8AC3E}">
        <p14:creationId xmlns:p14="http://schemas.microsoft.com/office/powerpoint/2010/main" val="3265569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D7ECFF-3F81-41EE-B1C8-4416EB158458}"/>
              </a:ext>
            </a:extLst>
          </p:cNvPr>
          <p:cNvSpPr>
            <a:spLocks noGrp="1"/>
          </p:cNvSpPr>
          <p:nvPr>
            <p:ph type="title"/>
          </p:nvPr>
        </p:nvSpPr>
        <p:spPr>
          <a:xfrm>
            <a:off x="466722" y="586854"/>
            <a:ext cx="3092907" cy="6261007"/>
          </a:xfrm>
        </p:spPr>
        <p:txBody>
          <a:bodyPr anchor="b">
            <a:normAutofit/>
          </a:bodyPr>
          <a:lstStyle/>
          <a:p>
            <a:pPr marL="0" indent="0">
              <a:buNone/>
            </a:pPr>
            <a:r>
              <a:rPr lang="en-US" sz="4000" dirty="0">
                <a:solidFill>
                  <a:srgbClr val="FFFFFF"/>
                </a:solidFill>
              </a:rPr>
              <a:t>Divorce rate by Ethnicity</a:t>
            </a:r>
            <a:br>
              <a:rPr lang="en-US" sz="4000" dirty="0">
                <a:solidFill>
                  <a:srgbClr val="FFFFFF"/>
                </a:solidFill>
              </a:rPr>
            </a:br>
            <a:br>
              <a:rPr lang="en-US" sz="4000" dirty="0">
                <a:solidFill>
                  <a:srgbClr val="FFFFFF"/>
                </a:solidFill>
              </a:rPr>
            </a:br>
            <a:r>
              <a:rPr lang="en-US" sz="1400" i="1" dirty="0">
                <a:solidFill>
                  <a:schemeClr val="bg1"/>
                </a:solidFill>
              </a:rPr>
              <a:t>The findings from the data is that Divorce rate vary dramatically based on ethnicity/culture.</a:t>
            </a:r>
            <a:br>
              <a:rPr lang="en-US" sz="1400" i="1" dirty="0">
                <a:solidFill>
                  <a:schemeClr val="bg1"/>
                </a:solidFill>
              </a:rPr>
            </a:br>
            <a:br>
              <a:rPr lang="en-US" sz="1400" i="1" dirty="0">
                <a:solidFill>
                  <a:schemeClr val="bg1"/>
                </a:solidFill>
              </a:rPr>
            </a:br>
            <a:r>
              <a:rPr lang="en-US" sz="1400" i="1" dirty="0">
                <a:solidFill>
                  <a:schemeClr val="bg1"/>
                </a:solidFill>
              </a:rPr>
              <a:t>The lowest divorce rate is seen in Asian culture and the highest divorce rate is seen in black </a:t>
            </a:r>
            <a:br>
              <a:rPr lang="en-US" sz="1400" i="1" dirty="0">
                <a:solidFill>
                  <a:schemeClr val="bg1"/>
                </a:solidFill>
              </a:rPr>
            </a:br>
            <a:br>
              <a:rPr lang="en-US" sz="1400" i="1" dirty="0">
                <a:solidFill>
                  <a:schemeClr val="bg1"/>
                </a:solidFill>
              </a:rPr>
            </a:br>
            <a:br>
              <a:rPr lang="en-US" sz="1400" i="1" dirty="0">
                <a:solidFill>
                  <a:schemeClr val="bg1"/>
                </a:solidFill>
              </a:rPr>
            </a:br>
            <a:br>
              <a:rPr lang="en-US" sz="1400" i="1" dirty="0">
                <a:solidFill>
                  <a:schemeClr val="bg1"/>
                </a:solidFill>
              </a:rPr>
            </a:br>
            <a:br>
              <a:rPr lang="en-US" sz="1400" i="1" dirty="0">
                <a:solidFill>
                  <a:schemeClr val="bg1"/>
                </a:solidFill>
              </a:rPr>
            </a:br>
            <a:br>
              <a:rPr lang="en-US" sz="1400" i="1" dirty="0">
                <a:solidFill>
                  <a:schemeClr val="bg1"/>
                </a:solidFill>
              </a:rPr>
            </a:br>
            <a:br>
              <a:rPr lang="en-US" sz="1400" i="1" dirty="0">
                <a:solidFill>
                  <a:schemeClr val="bg1"/>
                </a:solidFill>
              </a:rPr>
            </a:br>
            <a:br>
              <a:rPr lang="en-US" sz="1400" i="1" dirty="0">
                <a:solidFill>
                  <a:schemeClr val="bg1"/>
                </a:solidFill>
              </a:rPr>
            </a:br>
            <a:br>
              <a:rPr lang="en-US" sz="1400" i="1" dirty="0">
                <a:solidFill>
                  <a:schemeClr val="bg1"/>
                </a:solidFill>
              </a:rPr>
            </a:br>
            <a:br>
              <a:rPr lang="en-US" sz="1400" i="1" dirty="0">
                <a:solidFill>
                  <a:schemeClr val="bg1"/>
                </a:solidFill>
              </a:rPr>
            </a:br>
            <a:br>
              <a:rPr lang="en-US" sz="1400" i="1" dirty="0">
                <a:solidFill>
                  <a:schemeClr val="bg1"/>
                </a:solidFill>
              </a:rPr>
            </a:br>
            <a:endParaRPr lang="en-US" sz="1400" i="1" dirty="0">
              <a:solidFill>
                <a:schemeClr val="bg1"/>
              </a:solidFill>
            </a:endParaRPr>
          </a:p>
        </p:txBody>
      </p:sp>
      <p:sp>
        <p:nvSpPr>
          <p:cNvPr id="11" name="Content Placeholder 2">
            <a:extLst>
              <a:ext uri="{FF2B5EF4-FFF2-40B4-BE49-F238E27FC236}">
                <a16:creationId xmlns:a16="http://schemas.microsoft.com/office/drawing/2014/main" id="{115C1F10-70D1-43CE-B6BF-D1AE3E93A9F5}"/>
              </a:ext>
            </a:extLst>
          </p:cNvPr>
          <p:cNvSpPr>
            <a:spLocks noGrp="1"/>
          </p:cNvSpPr>
          <p:nvPr>
            <p:ph idx="1"/>
          </p:nvPr>
        </p:nvSpPr>
        <p:spPr>
          <a:xfrm>
            <a:off x="4810259" y="649480"/>
            <a:ext cx="6555347" cy="5546047"/>
          </a:xfrm>
        </p:spPr>
        <p:txBody>
          <a:bodyPr anchor="ctr">
            <a:normAutofit/>
          </a:bodyPr>
          <a:lstStyle/>
          <a:p>
            <a:pPr marL="457200" lvl="1"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r>
              <a:rPr lang="en-US" sz="2000" dirty="0"/>
              <a:t> </a:t>
            </a:r>
          </a:p>
        </p:txBody>
      </p:sp>
      <p:pic>
        <p:nvPicPr>
          <p:cNvPr id="6" name="Picture 5">
            <a:extLst>
              <a:ext uri="{FF2B5EF4-FFF2-40B4-BE49-F238E27FC236}">
                <a16:creationId xmlns:a16="http://schemas.microsoft.com/office/drawing/2014/main" id="{40459A4F-0EF3-4245-806C-313AB99C6656}"/>
              </a:ext>
            </a:extLst>
          </p:cNvPr>
          <p:cNvPicPr>
            <a:picLocks noChangeAspect="1"/>
          </p:cNvPicPr>
          <p:nvPr/>
        </p:nvPicPr>
        <p:blipFill>
          <a:blip r:embed="rId2"/>
          <a:stretch>
            <a:fillRect/>
          </a:stretch>
        </p:blipFill>
        <p:spPr>
          <a:xfrm>
            <a:off x="4905054" y="891560"/>
            <a:ext cx="6160294" cy="5054600"/>
          </a:xfrm>
          <a:prstGeom prst="rect">
            <a:avLst/>
          </a:prstGeom>
        </p:spPr>
      </p:pic>
    </p:spTree>
    <p:extLst>
      <p:ext uri="{BB962C8B-B14F-4D97-AF65-F5344CB8AC3E}">
        <p14:creationId xmlns:p14="http://schemas.microsoft.com/office/powerpoint/2010/main" val="39563536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744B855-DEE4-445F-AC8A-F49D6533F9A0}"/>
              </a:ext>
            </a:extLst>
          </p:cNvPr>
          <p:cNvSpPr>
            <a:spLocks noGrp="1"/>
          </p:cNvSpPr>
          <p:nvPr>
            <p:ph type="title"/>
          </p:nvPr>
        </p:nvSpPr>
        <p:spPr>
          <a:xfrm>
            <a:off x="466722" y="586855"/>
            <a:ext cx="3201366" cy="3387497"/>
          </a:xfrm>
        </p:spPr>
        <p:txBody>
          <a:bodyPr anchor="b">
            <a:normAutofit/>
          </a:bodyPr>
          <a:lstStyle/>
          <a:p>
            <a:pPr algn="r"/>
            <a:r>
              <a:rPr lang="en-US" sz="4000" dirty="0">
                <a:solidFill>
                  <a:srgbClr val="FFFFFF"/>
                </a:solidFill>
              </a:rPr>
              <a:t>Divorce rate by Ethnicity Cont’d</a:t>
            </a:r>
          </a:p>
        </p:txBody>
      </p:sp>
      <p:sp>
        <p:nvSpPr>
          <p:cNvPr id="3" name="Content Placeholder 2">
            <a:extLst>
              <a:ext uri="{FF2B5EF4-FFF2-40B4-BE49-F238E27FC236}">
                <a16:creationId xmlns:a16="http://schemas.microsoft.com/office/drawing/2014/main" id="{5B1E2C7E-0C36-4210-82B1-4DDB725DB463}"/>
              </a:ext>
            </a:extLst>
          </p:cNvPr>
          <p:cNvSpPr>
            <a:spLocks noGrp="1"/>
          </p:cNvSpPr>
          <p:nvPr>
            <p:ph idx="1"/>
          </p:nvPr>
        </p:nvSpPr>
        <p:spPr>
          <a:xfrm>
            <a:off x="4810259" y="649480"/>
            <a:ext cx="6555347" cy="5546047"/>
          </a:xfrm>
        </p:spPr>
        <p:txBody>
          <a:bodyPr anchor="ctr">
            <a:normAutofit/>
          </a:bodyPr>
          <a:lstStyle/>
          <a:p>
            <a:endParaRPr lang="en-US" sz="2000" dirty="0"/>
          </a:p>
          <a:p>
            <a:r>
              <a:rPr lang="en-US" sz="2000" dirty="0"/>
              <a:t>The groups with the most prolific experience of marriages ending in divorce are  those aligned with a non-Christian faith (38 %), African-Americans (36 %), and people who consider themselves to be liberal on social and political matters (37 %).</a:t>
            </a:r>
          </a:p>
          <a:p>
            <a:endParaRPr lang="en-US" sz="2000" dirty="0"/>
          </a:p>
          <a:p>
            <a:r>
              <a:rPr lang="en-US" sz="2000" dirty="0"/>
              <a:t> Among the population segments with the lowest likelihood of having been divorced subsequent to marriage are Catholics (28 %), evangelicals (26 %), Asians (20 %) and those who deem themselves to be conservative on social and political matters (28%).</a:t>
            </a:r>
          </a:p>
          <a:p>
            <a:endParaRPr lang="en-US" sz="2000" dirty="0">
              <a:latin typeface="open_sansregular"/>
            </a:endParaRPr>
          </a:p>
        </p:txBody>
      </p:sp>
    </p:spTree>
    <p:extLst>
      <p:ext uri="{BB962C8B-B14F-4D97-AF65-F5344CB8AC3E}">
        <p14:creationId xmlns:p14="http://schemas.microsoft.com/office/powerpoint/2010/main" val="2371401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744B855-DEE4-445F-AC8A-F49D6533F9A0}"/>
              </a:ext>
            </a:extLst>
          </p:cNvPr>
          <p:cNvSpPr>
            <a:spLocks noGrp="1"/>
          </p:cNvSpPr>
          <p:nvPr>
            <p:ph type="title"/>
          </p:nvPr>
        </p:nvSpPr>
        <p:spPr>
          <a:xfrm>
            <a:off x="466722" y="586855"/>
            <a:ext cx="3201366" cy="6075202"/>
          </a:xfrm>
        </p:spPr>
        <p:txBody>
          <a:bodyPr anchor="b">
            <a:normAutofit fontScale="90000"/>
          </a:bodyPr>
          <a:lstStyle/>
          <a:p>
            <a:r>
              <a:rPr lang="en-US" sz="4000" dirty="0">
                <a:solidFill>
                  <a:srgbClr val="FFFFFF"/>
                </a:solidFill>
              </a:rPr>
              <a:t>Divorce rate by Cause</a:t>
            </a:r>
            <a:br>
              <a:rPr lang="en-US" sz="4000" dirty="0">
                <a:solidFill>
                  <a:srgbClr val="FFFFFF"/>
                </a:solidFill>
              </a:rPr>
            </a:br>
            <a:br>
              <a:rPr lang="en-US" sz="4000" dirty="0">
                <a:solidFill>
                  <a:srgbClr val="FFFFFF"/>
                </a:solidFill>
              </a:rPr>
            </a:br>
            <a:r>
              <a:rPr lang="en-US" sz="1600" i="1" dirty="0">
                <a:solidFill>
                  <a:schemeClr val="bg1"/>
                </a:solidFill>
              </a:rPr>
              <a:t>According to the Institute for Divorce Financial Analysts, the number one reason for divorce in America is “</a:t>
            </a:r>
            <a:r>
              <a:rPr lang="en-US" sz="1600" b="1" i="1" dirty="0">
                <a:solidFill>
                  <a:schemeClr val="bg1"/>
                </a:solidFill>
              </a:rPr>
              <a:t>basic incompatibility.</a:t>
            </a:r>
            <a:r>
              <a:rPr lang="en-US" sz="1600" i="1" dirty="0">
                <a:solidFill>
                  <a:schemeClr val="bg1"/>
                </a:solidFill>
              </a:rPr>
              <a:t>” 43% of research participants cited this reason as their primary decision to get a divorce. </a:t>
            </a:r>
            <a:br>
              <a:rPr lang="en-US" sz="1600" i="1" dirty="0">
                <a:solidFill>
                  <a:schemeClr val="bg1"/>
                </a:solidFill>
              </a:rPr>
            </a:br>
            <a:br>
              <a:rPr lang="en-US" sz="1600" i="1" dirty="0">
                <a:solidFill>
                  <a:schemeClr val="bg1"/>
                </a:solidFill>
              </a:rPr>
            </a:br>
            <a:r>
              <a:rPr lang="en-US" sz="1600" i="1" dirty="0">
                <a:solidFill>
                  <a:schemeClr val="bg1"/>
                </a:solidFill>
              </a:rPr>
              <a:t> Infidelity and money issues were also highly relevant, with statistics showing that 28% and 22% of participants cited these reasons for obtaining a divorce. </a:t>
            </a:r>
            <a:br>
              <a:rPr lang="en-US" sz="1600" i="1" dirty="0">
                <a:solidFill>
                  <a:schemeClr val="bg1"/>
                </a:solidFill>
              </a:rPr>
            </a:br>
            <a:br>
              <a:rPr lang="en-US" sz="1600" i="1" dirty="0">
                <a:solidFill>
                  <a:schemeClr val="bg1"/>
                </a:solidFill>
              </a:rPr>
            </a:br>
            <a:r>
              <a:rPr lang="en-US" sz="1600" i="1" dirty="0">
                <a:solidFill>
                  <a:schemeClr val="bg1"/>
                </a:solidFill>
              </a:rPr>
              <a:t>Parenting differences, lack of commitment, addiction, and abuse are commonly cited, too. </a:t>
            </a:r>
            <a:br>
              <a:rPr lang="en-US" sz="4000" dirty="0"/>
            </a:br>
            <a:br>
              <a:rPr lang="en-US" sz="4000" dirty="0">
                <a:solidFill>
                  <a:srgbClr val="FFFFFF"/>
                </a:solidFill>
              </a:rPr>
            </a:br>
            <a:endParaRPr lang="en-US" sz="4000" dirty="0">
              <a:solidFill>
                <a:srgbClr val="FFFFFF"/>
              </a:solidFill>
            </a:endParaRPr>
          </a:p>
        </p:txBody>
      </p:sp>
      <p:sp>
        <p:nvSpPr>
          <p:cNvPr id="3" name="Content Placeholder 2">
            <a:extLst>
              <a:ext uri="{FF2B5EF4-FFF2-40B4-BE49-F238E27FC236}">
                <a16:creationId xmlns:a16="http://schemas.microsoft.com/office/drawing/2014/main" id="{5B1E2C7E-0C36-4210-82B1-4DDB725DB463}"/>
              </a:ext>
            </a:extLst>
          </p:cNvPr>
          <p:cNvSpPr>
            <a:spLocks noGrp="1"/>
          </p:cNvSpPr>
          <p:nvPr>
            <p:ph idx="1"/>
          </p:nvPr>
        </p:nvSpPr>
        <p:spPr>
          <a:xfrm>
            <a:off x="4810259" y="649480"/>
            <a:ext cx="6555347" cy="5546047"/>
          </a:xfrm>
        </p:spPr>
        <p:txBody>
          <a:bodyPr anchor="ctr">
            <a:normAutofit/>
          </a:bodyPr>
          <a:lstStyle/>
          <a:p>
            <a:endParaRPr lang="en-US" sz="2000" dirty="0">
              <a:latin typeface="open_sansregular"/>
            </a:endParaRPr>
          </a:p>
          <a:p>
            <a:endParaRPr lang="en-US" sz="2000" dirty="0">
              <a:latin typeface="open_sansregular"/>
            </a:endParaRPr>
          </a:p>
        </p:txBody>
      </p:sp>
      <p:pic>
        <p:nvPicPr>
          <p:cNvPr id="5" name="Picture 4">
            <a:extLst>
              <a:ext uri="{FF2B5EF4-FFF2-40B4-BE49-F238E27FC236}">
                <a16:creationId xmlns:a16="http://schemas.microsoft.com/office/drawing/2014/main" id="{B61A2D8F-79F5-488D-9CEB-4CC9282B0F06}"/>
              </a:ext>
            </a:extLst>
          </p:cNvPr>
          <p:cNvPicPr>
            <a:picLocks noChangeAspect="1"/>
          </p:cNvPicPr>
          <p:nvPr/>
        </p:nvPicPr>
        <p:blipFill>
          <a:blip r:embed="rId2"/>
          <a:stretch>
            <a:fillRect/>
          </a:stretch>
        </p:blipFill>
        <p:spPr>
          <a:xfrm>
            <a:off x="4367695" y="511388"/>
            <a:ext cx="7126655" cy="5752842"/>
          </a:xfrm>
          <a:prstGeom prst="rect">
            <a:avLst/>
          </a:prstGeom>
        </p:spPr>
      </p:pic>
    </p:spTree>
    <p:extLst>
      <p:ext uri="{BB962C8B-B14F-4D97-AF65-F5344CB8AC3E}">
        <p14:creationId xmlns:p14="http://schemas.microsoft.com/office/powerpoint/2010/main" val="9856290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B4BE912-6B73-41A5-A3F8-636B4C4BD871}"/>
              </a:ext>
            </a:extLst>
          </p:cNvPr>
          <p:cNvSpPr>
            <a:spLocks noGrp="1"/>
          </p:cNvSpPr>
          <p:nvPr>
            <p:ph type="title"/>
          </p:nvPr>
        </p:nvSpPr>
        <p:spPr>
          <a:xfrm>
            <a:off x="466722" y="586855"/>
            <a:ext cx="3201366" cy="3387497"/>
          </a:xfrm>
        </p:spPr>
        <p:txBody>
          <a:bodyPr anchor="b">
            <a:normAutofit/>
          </a:bodyPr>
          <a:lstStyle/>
          <a:p>
            <a:pPr algn="r"/>
            <a:r>
              <a:rPr lang="en-US" sz="4000" dirty="0">
                <a:solidFill>
                  <a:srgbClr val="FFFFFF"/>
                </a:solidFill>
              </a:rPr>
              <a:t>Divorce rate by Occupation</a:t>
            </a:r>
          </a:p>
        </p:txBody>
      </p:sp>
      <p:sp>
        <p:nvSpPr>
          <p:cNvPr id="3" name="Content Placeholder 2">
            <a:extLst>
              <a:ext uri="{FF2B5EF4-FFF2-40B4-BE49-F238E27FC236}">
                <a16:creationId xmlns:a16="http://schemas.microsoft.com/office/drawing/2014/main" id="{3D9A7F55-559A-4C84-BA65-DFBBB524CC48}"/>
              </a:ext>
            </a:extLst>
          </p:cNvPr>
          <p:cNvSpPr>
            <a:spLocks noGrp="1"/>
          </p:cNvSpPr>
          <p:nvPr>
            <p:ph idx="1"/>
          </p:nvPr>
        </p:nvSpPr>
        <p:spPr>
          <a:xfrm>
            <a:off x="4810259" y="649480"/>
            <a:ext cx="6555347" cy="5546047"/>
          </a:xfrm>
        </p:spPr>
        <p:txBody>
          <a:bodyPr anchor="ctr">
            <a:normAutofit/>
          </a:bodyPr>
          <a:lstStyle/>
          <a:p>
            <a:pPr marL="0" indent="0">
              <a:buNone/>
            </a:pPr>
            <a:r>
              <a:rPr lang="en-US" sz="2000" dirty="0"/>
              <a:t>The findings from the data shows that Divorce rate also varies based on occupation.</a:t>
            </a:r>
          </a:p>
          <a:p>
            <a:r>
              <a:rPr lang="en-US" sz="2000" dirty="0"/>
              <a:t>5 Professions with highest divorce rates:</a:t>
            </a:r>
          </a:p>
          <a:p>
            <a:pPr lvl="1"/>
            <a:r>
              <a:rPr lang="en-US" sz="1600" dirty="0"/>
              <a:t>Dancers – 43</a:t>
            </a:r>
          </a:p>
          <a:p>
            <a:pPr lvl="1"/>
            <a:r>
              <a:rPr lang="en-US" sz="1600" dirty="0"/>
              <a:t>Bartenders- 38.4</a:t>
            </a:r>
          </a:p>
          <a:p>
            <a:pPr lvl="1"/>
            <a:r>
              <a:rPr lang="en-US" sz="1600" dirty="0"/>
              <a:t>Massage Therapists – 38.2</a:t>
            </a:r>
          </a:p>
          <a:p>
            <a:pPr lvl="1"/>
            <a:r>
              <a:rPr lang="en-US" sz="1600" dirty="0"/>
              <a:t>Gaming Cage Workers – 34.6</a:t>
            </a:r>
          </a:p>
          <a:p>
            <a:pPr lvl="1"/>
            <a:r>
              <a:rPr lang="en-US" sz="1600" dirty="0"/>
              <a:t>Gaming Service Workers – 31.3</a:t>
            </a:r>
          </a:p>
          <a:p>
            <a:r>
              <a:rPr lang="en-US" sz="2000" dirty="0"/>
              <a:t>5 Professions with lowest divorce rates:</a:t>
            </a:r>
          </a:p>
          <a:p>
            <a:pPr lvl="1"/>
            <a:r>
              <a:rPr lang="en-US" sz="1600" dirty="0"/>
              <a:t>Farmers – 7.63</a:t>
            </a:r>
          </a:p>
          <a:p>
            <a:pPr lvl="1"/>
            <a:r>
              <a:rPr lang="en-US" sz="1600" dirty="0"/>
              <a:t>Podiatrists – 6.81</a:t>
            </a:r>
          </a:p>
          <a:p>
            <a:pPr lvl="1"/>
            <a:r>
              <a:rPr lang="en-US" sz="1600" dirty="0"/>
              <a:t>Clergy – 5.61</a:t>
            </a:r>
          </a:p>
          <a:p>
            <a:pPr lvl="1"/>
            <a:r>
              <a:rPr lang="en-US" sz="1600" dirty="0"/>
              <a:t>Optometrists – 4.01</a:t>
            </a:r>
          </a:p>
          <a:p>
            <a:pPr lvl="1"/>
            <a:r>
              <a:rPr lang="en-US" sz="1600" dirty="0"/>
              <a:t>Agricultural Engineers – 1.78</a:t>
            </a:r>
          </a:p>
        </p:txBody>
      </p:sp>
    </p:spTree>
    <p:extLst>
      <p:ext uri="{BB962C8B-B14F-4D97-AF65-F5344CB8AC3E}">
        <p14:creationId xmlns:p14="http://schemas.microsoft.com/office/powerpoint/2010/main" val="20251378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2317</TotalTime>
  <Words>1212</Words>
  <Application>Microsoft Office PowerPoint</Application>
  <PresentationFormat>Widescreen</PresentationFormat>
  <Paragraphs>117</Paragraphs>
  <Slides>14</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Arial</vt:lpstr>
      <vt:lpstr>Calibri</vt:lpstr>
      <vt:lpstr>Calibri Light</vt:lpstr>
      <vt:lpstr>open_sansregular</vt:lpstr>
      <vt:lpstr>Times New Roman</vt:lpstr>
      <vt:lpstr>Office Theme</vt:lpstr>
      <vt:lpstr>Term Project Milestone 3</vt:lpstr>
      <vt:lpstr>   Assignment:    Finalize your PowerPoint presentation with your topic, the information you found in your research, assumptions you have made, ethical concerns, etc.  You should have at least 5-10 slides that provide an overview of your question or theory, along with all the required work that would need to be done to answer or prove/disprove your theory. You should also include some visualizations or evidence of the search engine data you researched.  </vt:lpstr>
      <vt:lpstr>My Action Plan</vt:lpstr>
      <vt:lpstr>Facts and assumptions made</vt:lpstr>
      <vt:lpstr>       Divorce rate by State  The findings from the data is that Divorce rate vary dramatically from state to state.  The lowest divorce rate by state occurs in Illinois, Maine, New York, New Jersey and Louisiana.   Conversely, the states with the highest divorce race are Arkansas, Nevada and Oklahoma       </vt:lpstr>
      <vt:lpstr>Divorce rate by Ethnicity  The findings from the data is that Divorce rate vary dramatically based on ethnicity/culture.  The lowest divorce rate is seen in Asian culture and the highest divorce rate is seen in black            </vt:lpstr>
      <vt:lpstr>Divorce rate by Ethnicity Cont’d</vt:lpstr>
      <vt:lpstr>Divorce rate by Cause  According to the Institute for Divorce Financial Analysts, the number one reason for divorce in America is “basic incompatibility.” 43% of research participants cited this reason as their primary decision to get a divorce.    Infidelity and money issues were also highly relevant, with statistics showing that 28% and 22% of participants cited these reasons for obtaining a divorce.   Parenting differences, lack of commitment, addiction, and abuse are commonly cited, too.   </vt:lpstr>
      <vt:lpstr>Divorce rate by Occupation</vt:lpstr>
      <vt:lpstr>Divorce rate by Age  Studies have shown that the age of the couple at the time of marrying does impact subsequent divorce rates.   48 % of those who marry before the age of 18 are likely to divorce within 10 years, compared to 25 percent of those who marry after the age of 25.  60 % of couples married between the age of 20 -25 will end in divorce.  Those who wait to marry until they are over 25 years old are 24 % less likely to get divorced. </vt:lpstr>
      <vt:lpstr>Analysis</vt:lpstr>
      <vt:lpstr>Analysis Cont’d   This chart shows an analysis by race/ethnicity, age and education attainment.  Whites are about twice as likely as Blacks and Hispanics to have earned a bachelor’s degree. </vt:lpstr>
      <vt:lpstr>Conclusion</vt:lpstr>
      <vt:lpstr>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Overview of Data Science</dc:title>
  <dc:creator>Praveen, Vidya</dc:creator>
  <cp:lastModifiedBy>Praveen, Vidya</cp:lastModifiedBy>
  <cp:revision>65</cp:revision>
  <dcterms:created xsi:type="dcterms:W3CDTF">2022-03-19T21:48:22Z</dcterms:created>
  <dcterms:modified xsi:type="dcterms:W3CDTF">2022-05-15T07:29:42Z</dcterms:modified>
</cp:coreProperties>
</file>