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70" r:id="rId4"/>
    <p:sldId id="273" r:id="rId5"/>
    <p:sldId id="274" r:id="rId6"/>
    <p:sldId id="258" r:id="rId7"/>
    <p:sldId id="260" r:id="rId8"/>
    <p:sldId id="261" r:id="rId9"/>
    <p:sldId id="265" r:id="rId10"/>
    <p:sldId id="266" r:id="rId11"/>
    <p:sldId id="263" r:id="rId12"/>
    <p:sldId id="267" r:id="rId13"/>
    <p:sldId id="264"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4396"/>
  </p:normalViewPr>
  <p:slideViewPr>
    <p:cSldViewPr snapToGrid="0" snapToObjects="1">
      <p:cViewPr varScale="1">
        <p:scale>
          <a:sx n="69" d="100"/>
          <a:sy n="69" d="100"/>
        </p:scale>
        <p:origin x="2232" y="192"/>
      </p:cViewPr>
      <p:guideLst/>
    </p:cSldViewPr>
  </p:slideViewPr>
  <p:notesTextViewPr>
    <p:cViewPr>
      <p:scale>
        <a:sx n="1" d="1"/>
        <a:sy n="1" d="1"/>
      </p:scale>
      <p:origin x="0" y="0"/>
    </p:cViewPr>
  </p:notesTextViewPr>
  <p:notesViewPr>
    <p:cSldViewPr snapToGrid="0" snapToObjects="1">
      <p:cViewPr varScale="1">
        <p:scale>
          <a:sx n="84" d="100"/>
          <a:sy n="84" d="100"/>
        </p:scale>
        <p:origin x="39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A6945E-C7E7-471E-84C0-EC12E4BC3AF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086194-46E2-4BB5-9B4F-E2A77BEDF6D4}">
      <dgm:prSet/>
      <dgm:spPr/>
      <dgm:t>
        <a:bodyPr/>
        <a:lstStyle/>
        <a:p>
          <a:pPr>
            <a:lnSpc>
              <a:spcPct val="100000"/>
            </a:lnSpc>
          </a:pPr>
          <a:r>
            <a:rPr lang="en-US"/>
            <a:t>Resolves, downloads , installs and uninstalls Python packages from Package indexes or arbitrary URLs </a:t>
          </a:r>
        </a:p>
      </dgm:t>
    </dgm:pt>
    <dgm:pt modelId="{F64B5A98-0F2D-4E34-8E44-3A668C173C8C}" type="parTrans" cxnId="{D5266B5C-040C-422C-98EE-EE393BC12555}">
      <dgm:prSet/>
      <dgm:spPr/>
      <dgm:t>
        <a:bodyPr/>
        <a:lstStyle/>
        <a:p>
          <a:endParaRPr lang="en-US"/>
        </a:p>
      </dgm:t>
    </dgm:pt>
    <dgm:pt modelId="{7D3E5935-2387-4CD6-8040-59485F38BE4B}" type="sibTrans" cxnId="{D5266B5C-040C-422C-98EE-EE393BC12555}">
      <dgm:prSet/>
      <dgm:spPr/>
      <dgm:t>
        <a:bodyPr/>
        <a:lstStyle/>
        <a:p>
          <a:endParaRPr lang="en-US"/>
        </a:p>
      </dgm:t>
    </dgm:pt>
    <dgm:pt modelId="{E36CAC92-C005-4F1A-8D76-93B1C8E0752E}">
      <dgm:prSet/>
      <dgm:spPr/>
      <dgm:t>
        <a:bodyPr/>
        <a:lstStyle/>
        <a:p>
          <a:pPr>
            <a:lnSpc>
              <a:spcPct val="100000"/>
            </a:lnSpc>
          </a:pPr>
          <a:r>
            <a:rPr lang="en-US"/>
            <a:t>Utilizes requiremets.txt</a:t>
          </a:r>
        </a:p>
      </dgm:t>
    </dgm:pt>
    <dgm:pt modelId="{97FCF29B-86B9-4BE4-A477-13E58EB352B1}" type="parTrans" cxnId="{1C8BE16D-16FA-4567-8E6D-FED20551ABA2}">
      <dgm:prSet/>
      <dgm:spPr/>
      <dgm:t>
        <a:bodyPr/>
        <a:lstStyle/>
        <a:p>
          <a:endParaRPr lang="en-US"/>
        </a:p>
      </dgm:t>
    </dgm:pt>
    <dgm:pt modelId="{94234EF2-B0FC-4FEF-8C52-8061406A79EE}" type="sibTrans" cxnId="{1C8BE16D-16FA-4567-8E6D-FED20551ABA2}">
      <dgm:prSet/>
      <dgm:spPr/>
      <dgm:t>
        <a:bodyPr/>
        <a:lstStyle/>
        <a:p>
          <a:endParaRPr lang="en-US"/>
        </a:p>
      </dgm:t>
    </dgm:pt>
    <dgm:pt modelId="{E9C9C34D-7830-44BD-B983-847C63F30559}" type="pres">
      <dgm:prSet presAssocID="{1EA6945E-C7E7-471E-84C0-EC12E4BC3AFC}" presName="root" presStyleCnt="0">
        <dgm:presLayoutVars>
          <dgm:dir/>
          <dgm:resizeHandles val="exact"/>
        </dgm:presLayoutVars>
      </dgm:prSet>
      <dgm:spPr/>
    </dgm:pt>
    <dgm:pt modelId="{25BC63EA-1941-4070-AF44-1B8F7EDA9679}" type="pres">
      <dgm:prSet presAssocID="{7A086194-46E2-4BB5-9B4F-E2A77BEDF6D4}" presName="compNode" presStyleCnt="0"/>
      <dgm:spPr/>
    </dgm:pt>
    <dgm:pt modelId="{AA18862F-5710-46E7-A83B-D455BB5695F8}" type="pres">
      <dgm:prSet presAssocID="{7A086194-46E2-4BB5-9B4F-E2A77BEDF6D4}" presName="bgRect" presStyleLbl="bgShp" presStyleIdx="0" presStyleCnt="2"/>
      <dgm:spPr/>
    </dgm:pt>
    <dgm:pt modelId="{268BB08E-41FB-40EA-B541-69D7D3912263}" type="pres">
      <dgm:prSet presAssocID="{7A086194-46E2-4BB5-9B4F-E2A77BEDF6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97B661A-6E98-4993-A164-060AA4801D9F}" type="pres">
      <dgm:prSet presAssocID="{7A086194-46E2-4BB5-9B4F-E2A77BEDF6D4}" presName="spaceRect" presStyleCnt="0"/>
      <dgm:spPr/>
    </dgm:pt>
    <dgm:pt modelId="{88301D77-01FF-4C82-89AD-63319CA1E833}" type="pres">
      <dgm:prSet presAssocID="{7A086194-46E2-4BB5-9B4F-E2A77BEDF6D4}" presName="parTx" presStyleLbl="revTx" presStyleIdx="0" presStyleCnt="2">
        <dgm:presLayoutVars>
          <dgm:chMax val="0"/>
          <dgm:chPref val="0"/>
        </dgm:presLayoutVars>
      </dgm:prSet>
      <dgm:spPr/>
    </dgm:pt>
    <dgm:pt modelId="{F1FF5A9E-EDCA-4866-9F23-260BE22BEA65}" type="pres">
      <dgm:prSet presAssocID="{7D3E5935-2387-4CD6-8040-59485F38BE4B}" presName="sibTrans" presStyleCnt="0"/>
      <dgm:spPr/>
    </dgm:pt>
    <dgm:pt modelId="{E316FF41-4080-45D6-9F2E-623E4431A558}" type="pres">
      <dgm:prSet presAssocID="{E36CAC92-C005-4F1A-8D76-93B1C8E0752E}" presName="compNode" presStyleCnt="0"/>
      <dgm:spPr/>
    </dgm:pt>
    <dgm:pt modelId="{A232D764-8E00-4B59-8F67-0C84D9B9C4D7}" type="pres">
      <dgm:prSet presAssocID="{E36CAC92-C005-4F1A-8D76-93B1C8E0752E}" presName="bgRect" presStyleLbl="bgShp" presStyleIdx="1" presStyleCnt="2"/>
      <dgm:spPr/>
    </dgm:pt>
    <dgm:pt modelId="{745EA313-661C-4B34-BC02-1EE0E9C5050C}" type="pres">
      <dgm:prSet presAssocID="{E36CAC92-C005-4F1A-8D76-93B1C8E075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6256C8A9-5936-48A3-B86E-CF47FE257F15}" type="pres">
      <dgm:prSet presAssocID="{E36CAC92-C005-4F1A-8D76-93B1C8E0752E}" presName="spaceRect" presStyleCnt="0"/>
      <dgm:spPr/>
    </dgm:pt>
    <dgm:pt modelId="{5B52CCB5-7302-4694-AC9B-D40395875DCA}" type="pres">
      <dgm:prSet presAssocID="{E36CAC92-C005-4F1A-8D76-93B1C8E0752E}" presName="parTx" presStyleLbl="revTx" presStyleIdx="1" presStyleCnt="2">
        <dgm:presLayoutVars>
          <dgm:chMax val="0"/>
          <dgm:chPref val="0"/>
        </dgm:presLayoutVars>
      </dgm:prSet>
      <dgm:spPr/>
    </dgm:pt>
  </dgm:ptLst>
  <dgm:cxnLst>
    <dgm:cxn modelId="{16687711-05D3-2945-9B66-0388B35DA497}" type="presOf" srcId="{1EA6945E-C7E7-471E-84C0-EC12E4BC3AFC}" destId="{E9C9C34D-7830-44BD-B983-847C63F30559}" srcOrd="0" destOrd="0" presId="urn:microsoft.com/office/officeart/2018/2/layout/IconVerticalSolidList"/>
    <dgm:cxn modelId="{D5266B5C-040C-422C-98EE-EE393BC12555}" srcId="{1EA6945E-C7E7-471E-84C0-EC12E4BC3AFC}" destId="{7A086194-46E2-4BB5-9B4F-E2A77BEDF6D4}" srcOrd="0" destOrd="0" parTransId="{F64B5A98-0F2D-4E34-8E44-3A668C173C8C}" sibTransId="{7D3E5935-2387-4CD6-8040-59485F38BE4B}"/>
    <dgm:cxn modelId="{37ADF562-89FA-4E40-8C5D-D17CFAA8B097}" type="presOf" srcId="{7A086194-46E2-4BB5-9B4F-E2A77BEDF6D4}" destId="{88301D77-01FF-4C82-89AD-63319CA1E833}" srcOrd="0" destOrd="0" presId="urn:microsoft.com/office/officeart/2018/2/layout/IconVerticalSolidList"/>
    <dgm:cxn modelId="{1C8BE16D-16FA-4567-8E6D-FED20551ABA2}" srcId="{1EA6945E-C7E7-471E-84C0-EC12E4BC3AFC}" destId="{E36CAC92-C005-4F1A-8D76-93B1C8E0752E}" srcOrd="1" destOrd="0" parTransId="{97FCF29B-86B9-4BE4-A477-13E58EB352B1}" sibTransId="{94234EF2-B0FC-4FEF-8C52-8061406A79EE}"/>
    <dgm:cxn modelId="{07BEA6FA-F4AA-0C46-91E7-EAF7D54A12E8}" type="presOf" srcId="{E36CAC92-C005-4F1A-8D76-93B1C8E0752E}" destId="{5B52CCB5-7302-4694-AC9B-D40395875DCA}" srcOrd="0" destOrd="0" presId="urn:microsoft.com/office/officeart/2018/2/layout/IconVerticalSolidList"/>
    <dgm:cxn modelId="{3DE2B01F-7C7D-AC47-8B55-0B002E22F794}" type="presParOf" srcId="{E9C9C34D-7830-44BD-B983-847C63F30559}" destId="{25BC63EA-1941-4070-AF44-1B8F7EDA9679}" srcOrd="0" destOrd="0" presId="urn:microsoft.com/office/officeart/2018/2/layout/IconVerticalSolidList"/>
    <dgm:cxn modelId="{6F1A9673-767C-4541-A3FD-756985DE75FF}" type="presParOf" srcId="{25BC63EA-1941-4070-AF44-1B8F7EDA9679}" destId="{AA18862F-5710-46E7-A83B-D455BB5695F8}" srcOrd="0" destOrd="0" presId="urn:microsoft.com/office/officeart/2018/2/layout/IconVerticalSolidList"/>
    <dgm:cxn modelId="{0EF1E54D-9862-BD48-B00D-C036F6F754E9}" type="presParOf" srcId="{25BC63EA-1941-4070-AF44-1B8F7EDA9679}" destId="{268BB08E-41FB-40EA-B541-69D7D3912263}" srcOrd="1" destOrd="0" presId="urn:microsoft.com/office/officeart/2018/2/layout/IconVerticalSolidList"/>
    <dgm:cxn modelId="{9928B8FB-B8DF-374C-B19D-FE5572B70649}" type="presParOf" srcId="{25BC63EA-1941-4070-AF44-1B8F7EDA9679}" destId="{F97B661A-6E98-4993-A164-060AA4801D9F}" srcOrd="2" destOrd="0" presId="urn:microsoft.com/office/officeart/2018/2/layout/IconVerticalSolidList"/>
    <dgm:cxn modelId="{1A243429-047A-474A-8F31-F03EF60596DC}" type="presParOf" srcId="{25BC63EA-1941-4070-AF44-1B8F7EDA9679}" destId="{88301D77-01FF-4C82-89AD-63319CA1E833}" srcOrd="3" destOrd="0" presId="urn:microsoft.com/office/officeart/2018/2/layout/IconVerticalSolidList"/>
    <dgm:cxn modelId="{5EFD9A2C-64DE-294B-95CF-3EFDFB834754}" type="presParOf" srcId="{E9C9C34D-7830-44BD-B983-847C63F30559}" destId="{F1FF5A9E-EDCA-4866-9F23-260BE22BEA65}" srcOrd="1" destOrd="0" presId="urn:microsoft.com/office/officeart/2018/2/layout/IconVerticalSolidList"/>
    <dgm:cxn modelId="{EE12DE4A-9689-DA4E-89A5-7306AA5CA198}" type="presParOf" srcId="{E9C9C34D-7830-44BD-B983-847C63F30559}" destId="{E316FF41-4080-45D6-9F2E-623E4431A558}" srcOrd="2" destOrd="0" presId="urn:microsoft.com/office/officeart/2018/2/layout/IconVerticalSolidList"/>
    <dgm:cxn modelId="{90835C4B-FE24-C34F-8037-2DBEC563DE08}" type="presParOf" srcId="{E316FF41-4080-45D6-9F2E-623E4431A558}" destId="{A232D764-8E00-4B59-8F67-0C84D9B9C4D7}" srcOrd="0" destOrd="0" presId="urn:microsoft.com/office/officeart/2018/2/layout/IconVerticalSolidList"/>
    <dgm:cxn modelId="{842DE7B5-F4BE-4143-9DB3-3BA59B9A9E93}" type="presParOf" srcId="{E316FF41-4080-45D6-9F2E-623E4431A558}" destId="{745EA313-661C-4B34-BC02-1EE0E9C5050C}" srcOrd="1" destOrd="0" presId="urn:microsoft.com/office/officeart/2018/2/layout/IconVerticalSolidList"/>
    <dgm:cxn modelId="{104B9217-6F87-CC47-B775-9C30B5403432}" type="presParOf" srcId="{E316FF41-4080-45D6-9F2E-623E4431A558}" destId="{6256C8A9-5936-48A3-B86E-CF47FE257F15}" srcOrd="2" destOrd="0" presId="urn:microsoft.com/office/officeart/2018/2/layout/IconVerticalSolidList"/>
    <dgm:cxn modelId="{40878114-EE5C-294F-B0A9-A3334156795A}" type="presParOf" srcId="{E316FF41-4080-45D6-9F2E-623E4431A558}" destId="{5B52CCB5-7302-4694-AC9B-D40395875D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8862F-5710-46E7-A83B-D455BB5695F8}">
      <dsp:nvSpPr>
        <dsp:cNvPr id="0" name=""/>
        <dsp:cNvSpPr/>
      </dsp:nvSpPr>
      <dsp:spPr>
        <a:xfrm>
          <a:off x="0" y="800918"/>
          <a:ext cx="6116795" cy="1478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BB08E-41FB-40EA-B541-69D7D3912263}">
      <dsp:nvSpPr>
        <dsp:cNvPr id="0" name=""/>
        <dsp:cNvSpPr/>
      </dsp:nvSpPr>
      <dsp:spPr>
        <a:xfrm>
          <a:off x="447282" y="1133607"/>
          <a:ext cx="813240" cy="813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301D77-01FF-4C82-89AD-63319CA1E833}">
      <dsp:nvSpPr>
        <dsp:cNvPr id="0" name=""/>
        <dsp:cNvSpPr/>
      </dsp:nvSpPr>
      <dsp:spPr>
        <a:xfrm>
          <a:off x="1707804" y="800918"/>
          <a:ext cx="4408990" cy="14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87" tIns="156487" rIns="156487" bIns="156487" numCol="1" spcCol="1270" anchor="ctr" anchorCtr="0">
          <a:noAutofit/>
        </a:bodyPr>
        <a:lstStyle/>
        <a:p>
          <a:pPr marL="0" lvl="0" indent="0" algn="l" defTabSz="844550">
            <a:lnSpc>
              <a:spcPct val="100000"/>
            </a:lnSpc>
            <a:spcBef>
              <a:spcPct val="0"/>
            </a:spcBef>
            <a:spcAft>
              <a:spcPct val="35000"/>
            </a:spcAft>
            <a:buNone/>
          </a:pPr>
          <a:r>
            <a:rPr lang="en-US" sz="1900" kern="1200"/>
            <a:t>Resolves, downloads , installs and uninstalls Python packages from Package indexes or arbitrary URLs </a:t>
          </a:r>
        </a:p>
      </dsp:txBody>
      <dsp:txXfrm>
        <a:off x="1707804" y="800918"/>
        <a:ext cx="4408990" cy="1478618"/>
      </dsp:txXfrm>
    </dsp:sp>
    <dsp:sp modelId="{A232D764-8E00-4B59-8F67-0C84D9B9C4D7}">
      <dsp:nvSpPr>
        <dsp:cNvPr id="0" name=""/>
        <dsp:cNvSpPr/>
      </dsp:nvSpPr>
      <dsp:spPr>
        <a:xfrm>
          <a:off x="0" y="2649191"/>
          <a:ext cx="6116795" cy="1478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EA313-661C-4B34-BC02-1EE0E9C5050C}">
      <dsp:nvSpPr>
        <dsp:cNvPr id="0" name=""/>
        <dsp:cNvSpPr/>
      </dsp:nvSpPr>
      <dsp:spPr>
        <a:xfrm>
          <a:off x="447282" y="2981880"/>
          <a:ext cx="813240" cy="813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52CCB5-7302-4694-AC9B-D40395875DCA}">
      <dsp:nvSpPr>
        <dsp:cNvPr id="0" name=""/>
        <dsp:cNvSpPr/>
      </dsp:nvSpPr>
      <dsp:spPr>
        <a:xfrm>
          <a:off x="1707804" y="2649191"/>
          <a:ext cx="4408990" cy="147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87" tIns="156487" rIns="156487" bIns="156487" numCol="1" spcCol="1270" anchor="ctr" anchorCtr="0">
          <a:noAutofit/>
        </a:bodyPr>
        <a:lstStyle/>
        <a:p>
          <a:pPr marL="0" lvl="0" indent="0" algn="l" defTabSz="844550">
            <a:lnSpc>
              <a:spcPct val="100000"/>
            </a:lnSpc>
            <a:spcBef>
              <a:spcPct val="0"/>
            </a:spcBef>
            <a:spcAft>
              <a:spcPct val="35000"/>
            </a:spcAft>
            <a:buNone/>
          </a:pPr>
          <a:r>
            <a:rPr lang="en-US" sz="1900" kern="1200"/>
            <a:t>Utilizes requiremets.txt</a:t>
          </a:r>
        </a:p>
      </dsp:txBody>
      <dsp:txXfrm>
        <a:off x="1707804" y="2649191"/>
        <a:ext cx="4408990" cy="14786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882E1-EE90-F14A-8860-096BDD8F3416}" type="datetimeFigureOut">
              <a:rPr lang="en-US" smtClean="0"/>
              <a:t>6/17/19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B7263-EDC3-8C47-AFFF-CF9059401D41}" type="slidenum">
              <a:rPr lang="en-US" smtClean="0"/>
              <a:t>‹#›</a:t>
            </a:fld>
            <a:endParaRPr lang="en-US"/>
          </a:p>
        </p:txBody>
      </p:sp>
    </p:spTree>
    <p:extLst>
      <p:ext uri="{BB962C8B-B14F-4D97-AF65-F5344CB8AC3E}">
        <p14:creationId xmlns:p14="http://schemas.microsoft.com/office/powerpoint/2010/main" val="285073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tox.readthedocs.io/en/latest/config.html#conf-isolated_build" TargetMode="External"/><Relationship Id="rId4" Type="http://schemas.openxmlformats.org/officeDocument/2006/relationships/hyperlink" Target="https://pypi.org/project/pendulu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packaging.python.org/key_projects/#wheel" TargetMode="External"/><Relationship Id="rId3" Type="http://schemas.openxmlformats.org/officeDocument/2006/relationships/hyperlink" Target="https://packaging.python.org/glossary/#term-distribution-package" TargetMode="External"/><Relationship Id="rId7" Type="http://schemas.openxmlformats.org/officeDocument/2006/relationships/hyperlink" Target="https://packaging.python.org/key_projects/#virtualenv"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packaging.python.org/key_projects/#setuptools" TargetMode="External"/><Relationship Id="rId5" Type="http://schemas.openxmlformats.org/officeDocument/2006/relationships/hyperlink" Target="https://packaging.python.org/key_projects/#pip" TargetMode="External"/><Relationship Id="rId4" Type="http://schemas.openxmlformats.org/officeDocument/2006/relationships/hyperlink" Target="https://docs.python.org/3/library/venv.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x-pipenv.readthedocs.io/en/late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1</a:t>
            </a:fld>
            <a:endParaRPr lang="en-US"/>
          </a:p>
        </p:txBody>
      </p:sp>
    </p:spTree>
    <p:extLst>
      <p:ext uri="{BB962C8B-B14F-4D97-AF65-F5344CB8AC3E}">
        <p14:creationId xmlns:p14="http://schemas.microsoft.com/office/powerpoint/2010/main" val="329242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Poetry is a tool for dependency management and packaging in Python, like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It allows you to declare the libraries your project depends on and it will manage (install/update) them for you.</a:t>
            </a:r>
          </a:p>
          <a:p>
            <a:r>
              <a:rPr lang="en-AU" sz="1200" b="0" i="0" kern="1200" dirty="0">
                <a:solidFill>
                  <a:schemeClr val="tx1"/>
                </a:solidFill>
                <a:effectLst/>
                <a:latin typeface="+mn-lt"/>
                <a:ea typeface="+mn-ea"/>
                <a:cs typeface="+mn-cs"/>
              </a:rPr>
              <a:t>Its main aim is close to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but it also makes it possible to distribute things to </a:t>
            </a:r>
            <a:r>
              <a:rPr lang="en-AU" sz="1200" b="0" i="0" kern="1200" dirty="0" err="1">
                <a:solidFill>
                  <a:schemeClr val="tx1"/>
                </a:solidFill>
                <a:effectLst/>
                <a:latin typeface="+mn-lt"/>
                <a:ea typeface="+mn-ea"/>
                <a:cs typeface="+mn-cs"/>
              </a:rPr>
              <a:t>PyPI</a:t>
            </a:r>
            <a:r>
              <a:rPr lang="en-AU"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i="0" kern="1200" dirty="0">
                <a:solidFill>
                  <a:schemeClr val="tx1"/>
                </a:solidFill>
                <a:effectLst/>
                <a:latin typeface="+mn-lt"/>
                <a:ea typeface="+mn-ea"/>
                <a:cs typeface="+mn-cs"/>
              </a:rPr>
              <a:t>Poetry</a:t>
            </a:r>
            <a:r>
              <a:rPr lang="en-AU" sz="1200" b="0" i="0" kern="1200" dirty="0">
                <a:solidFill>
                  <a:schemeClr val="tx1"/>
                </a:solidFill>
                <a:effectLst/>
                <a:latin typeface="+mn-lt"/>
                <a:ea typeface="+mn-ea"/>
                <a:cs typeface="+mn-cs"/>
              </a:rPr>
              <a:t> does a lot of work on deps resolution and packaging, so that </a:t>
            </a:r>
            <a:r>
              <a:rPr lang="en-AU" sz="1200" b="0" i="0" kern="1200" dirty="0" err="1">
                <a:solidFill>
                  <a:schemeClr val="tx1"/>
                </a:solidFill>
                <a:effectLst/>
                <a:latin typeface="+mn-lt"/>
                <a:ea typeface="+mn-ea"/>
                <a:cs typeface="+mn-cs"/>
              </a:rPr>
              <a:t>pyproject.toml</a:t>
            </a:r>
            <a:r>
              <a:rPr lang="en-AU" sz="1200" b="0" i="0" kern="1200" dirty="0">
                <a:solidFill>
                  <a:schemeClr val="tx1"/>
                </a:solidFill>
                <a:effectLst/>
                <a:latin typeface="+mn-lt"/>
                <a:ea typeface="+mn-ea"/>
                <a:cs typeface="+mn-cs"/>
              </a:rPr>
              <a:t> can </a:t>
            </a:r>
            <a:r>
              <a:rPr lang="en-AU" sz="1200" b="1" i="0" kern="1200" dirty="0">
                <a:solidFill>
                  <a:schemeClr val="tx1"/>
                </a:solidFill>
                <a:effectLst/>
                <a:latin typeface="+mn-lt"/>
                <a:ea typeface="+mn-ea"/>
                <a:cs typeface="+mn-cs"/>
              </a:rPr>
              <a:t>replace</a:t>
            </a:r>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setup.py</a:t>
            </a:r>
            <a:r>
              <a:rPr lang="en-AU" sz="1200" b="0" i="0" kern="1200" dirty="0">
                <a:solidFill>
                  <a:schemeClr val="tx1"/>
                </a:solidFill>
                <a:effectLst/>
                <a:latin typeface="+mn-lt"/>
                <a:ea typeface="+mn-ea"/>
                <a:cs typeface="+mn-cs"/>
              </a:rPr>
              <a:t>, it is monolithic. While </a:t>
            </a:r>
            <a:r>
              <a:rPr lang="en-AU" sz="1200" b="1"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is more like a wrapper built on top of pip and </a:t>
            </a:r>
            <a:r>
              <a:rPr lang="en-AU" sz="1200" b="0" i="0" kern="1200" dirty="0" err="1">
                <a:solidFill>
                  <a:schemeClr val="tx1"/>
                </a:solidFill>
                <a:effectLst/>
                <a:latin typeface="+mn-lt"/>
                <a:ea typeface="+mn-ea"/>
                <a:cs typeface="+mn-cs"/>
              </a:rPr>
              <a:t>virtualenv</a:t>
            </a:r>
            <a:r>
              <a:rPr lang="en-AU" sz="1200" b="0" i="0" kern="1200" dirty="0">
                <a:solidFill>
                  <a:schemeClr val="tx1"/>
                </a:solidFill>
                <a:effectLst/>
                <a:latin typeface="+mn-lt"/>
                <a:ea typeface="+mn-ea"/>
                <a:cs typeface="+mn-cs"/>
              </a:rPr>
              <a:t>(or pew). </a:t>
            </a:r>
            <a:br>
              <a:rPr lang="en-AU" dirty="0"/>
            </a:br>
            <a:endParaRPr lang="en-AU" sz="1200" b="0" i="0" kern="1200" dirty="0">
              <a:solidFill>
                <a:schemeClr val="tx1"/>
              </a:solidFill>
              <a:effectLst/>
              <a:latin typeface="+mn-lt"/>
              <a:ea typeface="+mn-ea"/>
              <a:cs typeface="+mn-cs"/>
            </a:endParaRPr>
          </a:p>
          <a:p>
            <a:br>
              <a:rPr lang="en-AU" dirty="0"/>
            </a:br>
            <a:r>
              <a:rPr lang="en-AU" sz="1200" b="0" i="0" kern="1200" dirty="0">
                <a:solidFill>
                  <a:schemeClr val="tx1"/>
                </a:solidFill>
                <a:effectLst/>
                <a:latin typeface="+mn-lt"/>
                <a:ea typeface="+mn-ea"/>
                <a:cs typeface="+mn-cs"/>
              </a:rPr>
              <a:t>As soon as you have a </a:t>
            </a:r>
            <a:r>
              <a:rPr lang="en-AU" sz="1200" b="0" i="0" kern="1200" dirty="0" err="1">
                <a:solidFill>
                  <a:schemeClr val="tx1"/>
                </a:solidFill>
                <a:effectLst/>
                <a:latin typeface="+mn-lt"/>
                <a:ea typeface="+mn-ea"/>
                <a:cs typeface="+mn-cs"/>
              </a:rPr>
              <a:t>pyproject.toml</a:t>
            </a:r>
            <a:r>
              <a:rPr lang="en-AU" sz="1200" b="0" i="0" kern="1200" dirty="0">
                <a:solidFill>
                  <a:schemeClr val="tx1"/>
                </a:solidFill>
                <a:effectLst/>
                <a:latin typeface="+mn-lt"/>
                <a:ea typeface="+mn-ea"/>
                <a:cs typeface="+mn-cs"/>
              </a:rPr>
              <a:t> in a directory, that directory is a package. However, to make it accessible to others you will need to package and publish it.</a:t>
            </a:r>
          </a:p>
          <a:p>
            <a:endParaRPr lang="en-AU" dirty="0"/>
          </a:p>
          <a:p>
            <a:r>
              <a:rPr lang="en-AU" sz="1200" b="0" i="0" kern="1200" dirty="0">
                <a:solidFill>
                  <a:schemeClr val="tx1"/>
                </a:solidFill>
                <a:effectLst/>
                <a:latin typeface="+mn-lt"/>
                <a:ea typeface="+mn-ea"/>
                <a:cs typeface="+mn-cs"/>
              </a:rPr>
              <a:t>Before you can actually publish your library, you will need to package it – using poetry build. </a:t>
            </a:r>
          </a:p>
          <a:p>
            <a:br>
              <a:rPr lang="en-AU" dirty="0"/>
            </a:br>
            <a:r>
              <a:rPr lang="en-AU" sz="1200" b="0" i="0" kern="1200" dirty="0">
                <a:solidFill>
                  <a:schemeClr val="tx1"/>
                </a:solidFill>
                <a:effectLst/>
                <a:latin typeface="+mn-lt"/>
                <a:ea typeface="+mn-ea"/>
                <a:cs typeface="+mn-cs"/>
              </a:rPr>
              <a:t>Poetry will publish to </a:t>
            </a:r>
            <a:r>
              <a:rPr lang="en-AU" sz="1200" b="0" i="0" u="none" strike="noStrike" kern="1200" dirty="0">
                <a:solidFill>
                  <a:schemeClr val="tx1"/>
                </a:solidFill>
                <a:effectLst/>
                <a:latin typeface="+mn-lt"/>
                <a:ea typeface="+mn-ea"/>
                <a:cs typeface="+mn-cs"/>
                <a:hlinkClick r:id="rId3"/>
              </a:rPr>
              <a:t>PyPI</a:t>
            </a:r>
            <a:r>
              <a:rPr lang="en-AU" sz="1200" b="0" i="0" kern="1200" dirty="0">
                <a:solidFill>
                  <a:schemeClr val="tx1"/>
                </a:solidFill>
                <a:effectLst/>
                <a:latin typeface="+mn-lt"/>
                <a:ea typeface="+mn-ea"/>
                <a:cs typeface="+mn-cs"/>
              </a:rPr>
              <a:t> by default. Anything that is published to </a:t>
            </a:r>
            <a:r>
              <a:rPr lang="en-AU" sz="1200" b="0" i="0" kern="1200" dirty="0" err="1">
                <a:solidFill>
                  <a:schemeClr val="tx1"/>
                </a:solidFill>
                <a:effectLst/>
                <a:latin typeface="+mn-lt"/>
                <a:ea typeface="+mn-ea"/>
                <a:cs typeface="+mn-cs"/>
              </a:rPr>
              <a:t>PyPI</a:t>
            </a:r>
            <a:r>
              <a:rPr lang="en-AU" sz="1200" b="0" i="0" kern="1200" dirty="0">
                <a:solidFill>
                  <a:schemeClr val="tx1"/>
                </a:solidFill>
                <a:effectLst/>
                <a:latin typeface="+mn-lt"/>
                <a:ea typeface="+mn-ea"/>
                <a:cs typeface="+mn-cs"/>
              </a:rPr>
              <a:t> is available automatically through Poetry. Since </a:t>
            </a:r>
            <a:r>
              <a:rPr lang="en-AU" sz="1200" b="0" i="0" u="none" strike="noStrike" kern="1200" dirty="0">
                <a:solidFill>
                  <a:schemeClr val="tx1"/>
                </a:solidFill>
                <a:effectLst/>
                <a:latin typeface="+mn-lt"/>
                <a:ea typeface="+mn-ea"/>
                <a:cs typeface="+mn-cs"/>
                <a:hlinkClick r:id="rId4"/>
              </a:rPr>
              <a:t>pendulum</a:t>
            </a:r>
            <a:r>
              <a:rPr lang="en-AU" sz="1200" b="0" i="0" kern="1200" dirty="0">
                <a:solidFill>
                  <a:schemeClr val="tx1"/>
                </a:solidFill>
                <a:effectLst/>
                <a:latin typeface="+mn-lt"/>
                <a:ea typeface="+mn-ea"/>
                <a:cs typeface="+mn-cs"/>
              </a:rPr>
              <a:t> is on </a:t>
            </a:r>
            <a:r>
              <a:rPr lang="en-AU" sz="1200" b="0" i="0" kern="1200" dirty="0" err="1">
                <a:solidFill>
                  <a:schemeClr val="tx1"/>
                </a:solidFill>
                <a:effectLst/>
                <a:latin typeface="+mn-lt"/>
                <a:ea typeface="+mn-ea"/>
                <a:cs typeface="+mn-cs"/>
              </a:rPr>
              <a:t>PyPI</a:t>
            </a:r>
            <a:r>
              <a:rPr lang="en-AU" sz="1200" b="0" i="0" kern="1200" dirty="0">
                <a:solidFill>
                  <a:schemeClr val="tx1"/>
                </a:solidFill>
                <a:effectLst/>
                <a:latin typeface="+mn-lt"/>
                <a:ea typeface="+mn-ea"/>
                <a:cs typeface="+mn-cs"/>
              </a:rPr>
              <a:t> we can depend on it without having to specify any additional repositories.</a:t>
            </a:r>
          </a:p>
          <a:p>
            <a:endParaRPr lang="en-AU" dirty="0"/>
          </a:p>
          <a:p>
            <a:r>
              <a:rPr lang="en-AU" sz="1200" b="0" i="0" kern="1200" dirty="0">
                <a:solidFill>
                  <a:schemeClr val="tx1"/>
                </a:solidFill>
                <a:effectLst/>
                <a:latin typeface="+mn-lt"/>
                <a:ea typeface="+mn-ea"/>
                <a:cs typeface="+mn-cs"/>
              </a:rPr>
              <a:t>. By using the </a:t>
            </a:r>
            <a:r>
              <a:rPr lang="en-AU" sz="1200" b="0" i="0" u="none" strike="noStrike" kern="1200" dirty="0">
                <a:solidFill>
                  <a:schemeClr val="tx1"/>
                </a:solidFill>
                <a:effectLst/>
                <a:latin typeface="+mn-lt"/>
                <a:ea typeface="+mn-ea"/>
                <a:cs typeface="+mn-cs"/>
                <a:hlinkClick r:id="rId5"/>
              </a:rPr>
              <a:t>isolated builds</a:t>
            </a:r>
            <a:r>
              <a:rPr lang="en-AU" sz="1200" b="0" i="0" kern="1200" dirty="0">
                <a:solidFill>
                  <a:schemeClr val="tx1"/>
                </a:solidFill>
                <a:effectLst/>
                <a:latin typeface="+mn-lt"/>
                <a:ea typeface="+mn-ea"/>
                <a:cs typeface="+mn-cs"/>
              </a:rPr>
              <a:t> </a:t>
            </a:r>
            <a:r>
              <a:rPr lang="en-AU" dirty="0" err="1"/>
              <a:t>tox</a:t>
            </a:r>
            <a:r>
              <a:rPr lang="en-AU" sz="1200" b="0" i="0" kern="1200" dirty="0">
                <a:solidFill>
                  <a:schemeClr val="tx1"/>
                </a:solidFill>
                <a:effectLst/>
                <a:latin typeface="+mn-lt"/>
                <a:ea typeface="+mn-ea"/>
                <a:cs typeface="+mn-cs"/>
              </a:rPr>
              <a:t> provides, you can use it in combination with the PEP 517 compliant build system provided by Poetry.</a:t>
            </a:r>
            <a:br>
              <a:rPr lang="en-AU" dirty="0"/>
            </a:br>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11</a:t>
            </a:fld>
            <a:endParaRPr lang="en-US"/>
          </a:p>
        </p:txBody>
      </p:sp>
    </p:spTree>
    <p:extLst>
      <p:ext uri="{BB962C8B-B14F-4D97-AF65-F5344CB8AC3E}">
        <p14:creationId xmlns:p14="http://schemas.microsoft.com/office/powerpoint/2010/main" val="2954956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Can customize where to install a virtual environment using :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poetry config </a:t>
            </a:r>
            <a:r>
              <a:rPr lang="en-AU" sz="1200" b="0" i="0" kern="1200" dirty="0" err="1">
                <a:solidFill>
                  <a:schemeClr val="tx1"/>
                </a:solidFill>
                <a:effectLst/>
                <a:latin typeface="+mn-lt"/>
                <a:ea typeface="+mn-ea"/>
                <a:cs typeface="+mn-cs"/>
              </a:rPr>
              <a:t>settings.virtualenvs.in</a:t>
            </a:r>
            <a:r>
              <a:rPr lang="en-AU" sz="1200" b="0" i="0" kern="1200" dirty="0">
                <a:solidFill>
                  <a:schemeClr val="tx1"/>
                </a:solidFill>
                <a:effectLst/>
                <a:latin typeface="+mn-lt"/>
                <a:ea typeface="+mn-ea"/>
                <a:cs typeface="+mn-cs"/>
              </a:rPr>
              <a:t>-project true  </a:t>
            </a:r>
          </a:p>
          <a:p>
            <a:br>
              <a:rPr lang="en-AU" sz="1200" b="0" i="0" kern="1200" dirty="0">
                <a:solidFill>
                  <a:schemeClr val="tx1"/>
                </a:solidFill>
                <a:effectLst/>
                <a:latin typeface="+mn-lt"/>
                <a:ea typeface="+mn-ea"/>
                <a:cs typeface="+mn-cs"/>
              </a:rPr>
            </a:br>
            <a:endParaRPr lang="en-AU"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12</a:t>
            </a:fld>
            <a:endParaRPr lang="en-US"/>
          </a:p>
        </p:txBody>
      </p:sp>
    </p:spTree>
    <p:extLst>
      <p:ext uri="{BB962C8B-B14F-4D97-AF65-F5344CB8AC3E}">
        <p14:creationId xmlns:p14="http://schemas.microsoft.com/office/powerpoint/2010/main" val="3791313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Pip, </a:t>
            </a:r>
            <a:r>
              <a:rPr lang="en-AU" sz="1200" b="0" i="0" kern="1200" dirty="0" err="1">
                <a:solidFill>
                  <a:schemeClr val="tx1"/>
                </a:solidFill>
                <a:effectLst/>
                <a:latin typeface="+mn-lt"/>
                <a:ea typeface="+mn-ea"/>
                <a:cs typeface="+mn-cs"/>
              </a:rPr>
              <a:t>setup.py</a:t>
            </a:r>
            <a:r>
              <a:rPr lang="en-AU" sz="1200" b="0" i="0" kern="1200" dirty="0">
                <a:solidFill>
                  <a:schemeClr val="tx1"/>
                </a:solidFill>
                <a:effectLst/>
                <a:latin typeface="+mn-lt"/>
                <a:ea typeface="+mn-ea"/>
                <a:cs typeface="+mn-cs"/>
              </a:rPr>
              <a:t>, and </a:t>
            </a:r>
            <a:r>
              <a:rPr lang="en-AU" sz="1200" b="0" i="0" kern="1200" dirty="0" err="1">
                <a:solidFill>
                  <a:schemeClr val="tx1"/>
                </a:solidFill>
                <a:effectLst/>
                <a:latin typeface="+mn-lt"/>
                <a:ea typeface="+mn-ea"/>
                <a:cs typeface="+mn-cs"/>
              </a:rPr>
              <a:t>virtualenv</a:t>
            </a:r>
            <a:r>
              <a:rPr lang="en-AU" sz="1200" b="0" i="0" kern="1200" dirty="0">
                <a:solidFill>
                  <a:schemeClr val="tx1"/>
                </a:solidFill>
                <a:effectLst/>
                <a:latin typeface="+mn-lt"/>
                <a:ea typeface="+mn-ea"/>
                <a:cs typeface="+mn-cs"/>
              </a:rPr>
              <a:t> — the traditional, tried-and-true tools — are still available, undergoing constant development. Using them can lead to a simpler, better experience. Also of note, tools like </a:t>
            </a:r>
            <a:r>
              <a:rPr lang="en-AU" sz="1200" b="0" i="0" kern="1200" dirty="0" err="1">
                <a:solidFill>
                  <a:schemeClr val="tx1"/>
                </a:solidFill>
                <a:effectLst/>
                <a:latin typeface="+mn-lt"/>
                <a:ea typeface="+mn-ea"/>
                <a:cs typeface="+mn-cs"/>
              </a:rPr>
              <a:t>virtualenvwrapper</a:t>
            </a:r>
            <a:r>
              <a:rPr lang="en-AU" sz="1200" b="0" i="0" kern="1200" dirty="0">
                <a:solidFill>
                  <a:schemeClr val="tx1"/>
                </a:solidFill>
                <a:effectLst/>
                <a:latin typeface="+mn-lt"/>
                <a:ea typeface="+mn-ea"/>
                <a:cs typeface="+mn-cs"/>
              </a:rPr>
              <a:t> can manage </a:t>
            </a:r>
            <a:r>
              <a:rPr lang="en-AU" sz="1200" b="0" i="0" kern="1200" dirty="0" err="1">
                <a:solidFill>
                  <a:schemeClr val="tx1"/>
                </a:solidFill>
                <a:effectLst/>
                <a:latin typeface="+mn-lt"/>
                <a:ea typeface="+mn-ea"/>
                <a:cs typeface="+mn-cs"/>
              </a:rPr>
              <a:t>virtualenvs</a:t>
            </a:r>
            <a:r>
              <a:rPr lang="en-AU" sz="1200" b="0" i="0" kern="1200" dirty="0">
                <a:solidFill>
                  <a:schemeClr val="tx1"/>
                </a:solidFill>
                <a:effectLst/>
                <a:latin typeface="+mn-lt"/>
                <a:ea typeface="+mn-ea"/>
                <a:cs typeface="+mn-cs"/>
              </a:rPr>
              <a:t> better than the aforementioned new Python tools, because it is based on shell scripts (which can modify the </a:t>
            </a:r>
            <a:r>
              <a:rPr lang="en-AU" sz="1200" b="0" i="0" kern="1200" dirty="0" err="1">
                <a:solidFill>
                  <a:schemeClr val="tx1"/>
                </a:solidFill>
                <a:effectLst/>
                <a:latin typeface="+mn-lt"/>
                <a:ea typeface="+mn-ea"/>
                <a:cs typeface="+mn-cs"/>
              </a:rPr>
              <a:t>enivironment</a:t>
            </a:r>
            <a:r>
              <a:rPr lang="en-AU" sz="1200" b="0" i="0" kern="1200" dirty="0">
                <a:solidFill>
                  <a:schemeClr val="tx1"/>
                </a:solidFill>
                <a:effectLst/>
                <a:latin typeface="+mn-lt"/>
                <a:ea typeface="+mn-ea"/>
                <a:cs typeface="+mn-cs"/>
              </a:rPr>
              <a:t>).</a:t>
            </a:r>
          </a:p>
          <a:p>
            <a:br>
              <a:rPr lang="en-AU" dirty="0"/>
            </a:b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contrary to popular belief and (now removed) propaganda, is not an officially recommended tool of </a:t>
            </a:r>
            <a:r>
              <a:rPr lang="en-AU" sz="1200" b="0" i="0" kern="1200" dirty="0" err="1">
                <a:solidFill>
                  <a:schemeClr val="tx1"/>
                </a:solidFill>
                <a:effectLst/>
                <a:latin typeface="+mn-lt"/>
                <a:ea typeface="+mn-ea"/>
                <a:cs typeface="+mn-cs"/>
              </a:rPr>
              <a:t>Python.org</a:t>
            </a:r>
            <a:r>
              <a:rPr lang="en-AU" sz="1200" b="0" i="0" kern="1200" dirty="0">
                <a:solidFill>
                  <a:schemeClr val="tx1"/>
                </a:solidFill>
                <a:effectLst/>
                <a:latin typeface="+mn-lt"/>
                <a:ea typeface="+mn-ea"/>
                <a:cs typeface="+mn-cs"/>
              </a:rPr>
              <a:t>. It merely has a tutorial written about it on </a:t>
            </a:r>
            <a:r>
              <a:rPr lang="en-AU" sz="1200" b="0" i="0" kern="1200" dirty="0" err="1">
                <a:solidFill>
                  <a:schemeClr val="tx1"/>
                </a:solidFill>
                <a:effectLst/>
                <a:latin typeface="+mn-lt"/>
                <a:ea typeface="+mn-ea"/>
                <a:cs typeface="+mn-cs"/>
              </a:rPr>
              <a:t>packaging.python.org</a:t>
            </a:r>
            <a:r>
              <a:rPr lang="en-AU" sz="1200" b="0" i="0" kern="1200" dirty="0">
                <a:solidFill>
                  <a:schemeClr val="tx1"/>
                </a:solidFill>
                <a:effectLst/>
                <a:latin typeface="+mn-lt"/>
                <a:ea typeface="+mn-ea"/>
                <a:cs typeface="+mn-cs"/>
              </a:rPr>
              <a:t> (page run by the </a:t>
            </a:r>
            <a:r>
              <a:rPr lang="en-AU" sz="1200" b="0" i="0" kern="1200" dirty="0" err="1">
                <a:solidFill>
                  <a:schemeClr val="tx1"/>
                </a:solidFill>
                <a:effectLst/>
                <a:latin typeface="+mn-lt"/>
                <a:ea typeface="+mn-ea"/>
                <a:cs typeface="+mn-cs"/>
              </a:rPr>
              <a:t>PyPA</a:t>
            </a:r>
            <a:r>
              <a:rPr lang="en-AU" sz="1200" b="0" i="0" kern="1200" dirty="0">
                <a:solidFill>
                  <a:schemeClr val="tx1"/>
                </a:solidFill>
                <a:effectLst/>
                <a:latin typeface="+mn-lt"/>
                <a:ea typeface="+mn-ea"/>
                <a:cs typeface="+mn-cs"/>
              </a:rPr>
              <a:t>).</a:t>
            </a:r>
          </a:p>
          <a:p>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solves one use case reasonably well, but fails at many others, because it forces a particular workflow on its users.</a:t>
            </a:r>
          </a:p>
          <a:p>
            <a:endParaRPr lang="en-US" dirty="0"/>
          </a:p>
          <a:p>
            <a:r>
              <a:rPr lang="en-AU" sz="1200" b="0" i="0" kern="1200" dirty="0">
                <a:solidFill>
                  <a:schemeClr val="tx1"/>
                </a:solidFill>
                <a:effectLst/>
                <a:latin typeface="+mn-lt"/>
                <a:ea typeface="+mn-ea"/>
                <a:cs typeface="+mn-cs"/>
              </a:rPr>
              <a:t>Poetry supports the same niche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does, while also adding the ability to create packages and improving over many gripes of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A notable issue is the use of a custom all-encompassing file format, which makes switching tools more difficult (vendor lock-in).</a:t>
            </a:r>
          </a:p>
          <a:p>
            <a:br>
              <a:rPr lang="en-AU" dirty="0"/>
            </a:br>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13</a:t>
            </a:fld>
            <a:endParaRPr lang="en-US"/>
          </a:p>
        </p:txBody>
      </p:sp>
    </p:spTree>
    <p:extLst>
      <p:ext uri="{BB962C8B-B14F-4D97-AF65-F5344CB8AC3E}">
        <p14:creationId xmlns:p14="http://schemas.microsoft.com/office/powerpoint/2010/main" val="185052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 A virtual environment is a Python environment such that the Python interpreter, libraries and scripts installed into it are isolated from those installed in other virtual environments, and (by default) any libraries installed in a “system” Python, i.e., one which is installed as part of your operating system.</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Imagine you have an application that needs version 1.0.0 of Flask, but another application requires version 1.0.2. How can you use both these applications? If you install everything into /</a:t>
            </a:r>
            <a:r>
              <a:rPr lang="en-AU" sz="1200" b="0" i="0" kern="1200" dirty="0" err="1">
                <a:solidFill>
                  <a:schemeClr val="tx1"/>
                </a:solidFill>
                <a:effectLst/>
                <a:latin typeface="+mn-lt"/>
                <a:ea typeface="+mn-ea"/>
                <a:cs typeface="+mn-cs"/>
              </a:rPr>
              <a:t>usr</a:t>
            </a:r>
            <a:r>
              <a:rPr lang="en-AU" sz="1200" b="0" i="0" kern="1200" dirty="0">
                <a:solidFill>
                  <a:schemeClr val="tx1"/>
                </a:solidFill>
                <a:effectLst/>
                <a:latin typeface="+mn-lt"/>
                <a:ea typeface="+mn-ea"/>
                <a:cs typeface="+mn-cs"/>
              </a:rPr>
              <a:t>/lib/python3.6/site-packages (or whatever your platform’s standard location is), it’s easy to end up in a situation where you unintentionally upgrade an application that shouldn’t be upgraded.</a:t>
            </a:r>
          </a:p>
          <a:p>
            <a:br>
              <a:rPr lang="en-AU" dirty="0"/>
            </a:br>
            <a:r>
              <a:rPr lang="en-AU" sz="1200" b="0" i="0" kern="1200" dirty="0">
                <a:solidFill>
                  <a:schemeClr val="tx1"/>
                </a:solidFill>
                <a:effectLst/>
                <a:latin typeface="+mn-lt"/>
                <a:ea typeface="+mn-ea"/>
                <a:cs typeface="+mn-cs"/>
              </a:rPr>
              <a:t>Or more generally, what if you want to install an application and leave it be? If an application works, any change in its libraries or the versions of those libraries can break the application.</a:t>
            </a:r>
          </a:p>
          <a:p>
            <a:r>
              <a:rPr lang="en-AU" sz="1200" b="0" i="0" kern="1200" dirty="0">
                <a:solidFill>
                  <a:schemeClr val="tx1"/>
                </a:solidFill>
                <a:effectLst/>
                <a:latin typeface="+mn-lt"/>
                <a:ea typeface="+mn-ea"/>
                <a:cs typeface="+mn-cs"/>
              </a:rPr>
              <a:t>Also, what if you can’t install </a:t>
            </a:r>
            <a:r>
              <a:rPr lang="en-AU" sz="1200" b="0" i="0" u="none" strike="noStrike" kern="1200" dirty="0">
                <a:solidFill>
                  <a:schemeClr val="tx1"/>
                </a:solidFill>
                <a:effectLst/>
                <a:latin typeface="+mn-lt"/>
                <a:ea typeface="+mn-ea"/>
                <a:cs typeface="+mn-cs"/>
                <a:hlinkClick r:id="rId3"/>
              </a:rPr>
              <a:t>packages</a:t>
            </a:r>
            <a:r>
              <a:rPr lang="en-AU" sz="1200" b="0" i="0" kern="1200" dirty="0">
                <a:solidFill>
                  <a:schemeClr val="tx1"/>
                </a:solidFill>
                <a:effectLst/>
                <a:latin typeface="+mn-lt"/>
                <a:ea typeface="+mn-ea"/>
                <a:cs typeface="+mn-cs"/>
              </a:rPr>
              <a:t> into the global site-packages directory? For instance, on a shared host.</a:t>
            </a:r>
          </a:p>
          <a:p>
            <a:r>
              <a:rPr lang="en-AU" sz="1200" b="0" i="0" kern="1200" dirty="0">
                <a:solidFill>
                  <a:schemeClr val="tx1"/>
                </a:solidFill>
                <a:effectLst/>
                <a:latin typeface="+mn-lt"/>
                <a:ea typeface="+mn-ea"/>
                <a:cs typeface="+mn-cs"/>
              </a:rPr>
              <a:t>In all these cases, virtual environments can help you. They have their own installation directories and they don’t share libraries with other virtual environments.</a:t>
            </a:r>
          </a:p>
          <a:p>
            <a:endParaRPr lang="en-US" dirty="0"/>
          </a:p>
          <a:p>
            <a:r>
              <a:rPr lang="en-AU" sz="1200" b="0" i="0" u="none" strike="noStrike" kern="1200" dirty="0">
                <a:solidFill>
                  <a:schemeClr val="tx1"/>
                </a:solidFill>
                <a:effectLst/>
                <a:latin typeface="+mn-lt"/>
                <a:ea typeface="+mn-ea"/>
                <a:cs typeface="+mn-cs"/>
                <a:hlinkClick r:id="rId4"/>
              </a:rPr>
              <a:t>venv</a:t>
            </a:r>
            <a:r>
              <a:rPr lang="en-AU" sz="1200" b="0" i="0" kern="1200" dirty="0">
                <a:solidFill>
                  <a:schemeClr val="tx1"/>
                </a:solidFill>
                <a:effectLst/>
                <a:latin typeface="+mn-lt"/>
                <a:ea typeface="+mn-ea"/>
                <a:cs typeface="+mn-cs"/>
              </a:rPr>
              <a:t> is available by default in Python 3.3 and later, and installs </a:t>
            </a:r>
            <a:r>
              <a:rPr lang="en-AU" sz="1200" b="0" i="0" u="none" strike="noStrike" kern="1200" dirty="0">
                <a:solidFill>
                  <a:schemeClr val="tx1"/>
                </a:solidFill>
                <a:effectLst/>
                <a:latin typeface="+mn-lt"/>
                <a:ea typeface="+mn-ea"/>
                <a:cs typeface="+mn-cs"/>
                <a:hlinkClick r:id="rId5"/>
              </a:rPr>
              <a:t>pip</a:t>
            </a:r>
            <a:r>
              <a:rPr lang="en-AU" sz="1200" b="0" i="0" kern="1200" dirty="0">
                <a:solidFill>
                  <a:schemeClr val="tx1"/>
                </a:solidFill>
                <a:effectLst/>
                <a:latin typeface="+mn-lt"/>
                <a:ea typeface="+mn-ea"/>
                <a:cs typeface="+mn-cs"/>
              </a:rPr>
              <a:t> and </a:t>
            </a:r>
            <a:r>
              <a:rPr lang="en-AU" sz="1200" b="0" i="0" u="none" strike="noStrike" kern="1200" dirty="0">
                <a:solidFill>
                  <a:schemeClr val="tx1"/>
                </a:solidFill>
                <a:effectLst/>
                <a:latin typeface="+mn-lt"/>
                <a:ea typeface="+mn-ea"/>
                <a:cs typeface="+mn-cs"/>
                <a:hlinkClick r:id="rId6"/>
              </a:rPr>
              <a:t>setuptools</a:t>
            </a:r>
            <a:r>
              <a:rPr lang="en-AU" sz="1200" b="0" i="0" kern="1200" dirty="0">
                <a:solidFill>
                  <a:schemeClr val="tx1"/>
                </a:solidFill>
                <a:effectLst/>
                <a:latin typeface="+mn-lt"/>
                <a:ea typeface="+mn-ea"/>
                <a:cs typeface="+mn-cs"/>
              </a:rPr>
              <a:t> into created virtual environments in Python 3.4 and later.</a:t>
            </a:r>
          </a:p>
          <a:p>
            <a:r>
              <a:rPr lang="en-AU" sz="1200" b="0" i="0" u="none" strike="noStrike" kern="1200" dirty="0">
                <a:solidFill>
                  <a:schemeClr val="tx1"/>
                </a:solidFill>
                <a:effectLst/>
                <a:latin typeface="+mn-lt"/>
                <a:ea typeface="+mn-ea"/>
                <a:cs typeface="+mn-cs"/>
                <a:hlinkClick r:id="rId7"/>
              </a:rPr>
              <a:t>virtualenv</a:t>
            </a:r>
            <a:r>
              <a:rPr lang="en-AU" sz="1200" b="0" i="0" kern="1200" dirty="0">
                <a:solidFill>
                  <a:schemeClr val="tx1"/>
                </a:solidFill>
                <a:effectLst/>
                <a:latin typeface="+mn-lt"/>
                <a:ea typeface="+mn-ea"/>
                <a:cs typeface="+mn-cs"/>
              </a:rPr>
              <a:t> needs to be installed separately, but supports Python 2.7+ and Python 3.3+, and </a:t>
            </a:r>
            <a:r>
              <a:rPr lang="en-AU" sz="1200" b="0" i="0" u="none" strike="noStrike" kern="1200" dirty="0">
                <a:solidFill>
                  <a:schemeClr val="tx1"/>
                </a:solidFill>
                <a:effectLst/>
                <a:latin typeface="+mn-lt"/>
                <a:ea typeface="+mn-ea"/>
                <a:cs typeface="+mn-cs"/>
                <a:hlinkClick r:id="rId5"/>
              </a:rPr>
              <a:t>pip</a:t>
            </a:r>
            <a:r>
              <a:rPr lang="en-AU" sz="1200" b="0" i="0" kern="1200" dirty="0">
                <a:solidFill>
                  <a:schemeClr val="tx1"/>
                </a:solidFill>
                <a:effectLst/>
                <a:latin typeface="+mn-lt"/>
                <a:ea typeface="+mn-ea"/>
                <a:cs typeface="+mn-cs"/>
              </a:rPr>
              <a:t>, </a:t>
            </a:r>
            <a:r>
              <a:rPr lang="en-AU" sz="1200" b="0" i="0" u="none" strike="noStrike" kern="1200" dirty="0">
                <a:solidFill>
                  <a:schemeClr val="tx1"/>
                </a:solidFill>
                <a:effectLst/>
                <a:latin typeface="+mn-lt"/>
                <a:ea typeface="+mn-ea"/>
                <a:cs typeface="+mn-cs"/>
                <a:hlinkClick r:id="rId6"/>
              </a:rPr>
              <a:t>setuptools</a:t>
            </a:r>
            <a:r>
              <a:rPr lang="en-AU" sz="1200" b="0" i="0" kern="1200" dirty="0">
                <a:solidFill>
                  <a:schemeClr val="tx1"/>
                </a:solidFill>
                <a:effectLst/>
                <a:latin typeface="+mn-lt"/>
                <a:ea typeface="+mn-ea"/>
                <a:cs typeface="+mn-cs"/>
              </a:rPr>
              <a:t> and </a:t>
            </a:r>
            <a:r>
              <a:rPr lang="en-AU" sz="1200" b="0" i="0" u="none" strike="noStrike" kern="1200" dirty="0">
                <a:solidFill>
                  <a:schemeClr val="tx1"/>
                </a:solidFill>
                <a:effectLst/>
                <a:latin typeface="+mn-lt"/>
                <a:ea typeface="+mn-ea"/>
                <a:cs typeface="+mn-cs"/>
                <a:hlinkClick r:id="rId8"/>
              </a:rPr>
              <a:t>wheel</a:t>
            </a:r>
            <a:r>
              <a:rPr lang="en-AU" sz="1200" b="0" i="0" kern="1200" dirty="0">
                <a:solidFill>
                  <a:schemeClr val="tx1"/>
                </a:solidFill>
                <a:effectLst/>
                <a:latin typeface="+mn-lt"/>
                <a:ea typeface="+mn-ea"/>
                <a:cs typeface="+mn-cs"/>
              </a:rPr>
              <a:t> are always installed into created virtual environments by default (regardless of Python version).</a:t>
            </a:r>
          </a:p>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3</a:t>
            </a:fld>
            <a:endParaRPr lang="en-US"/>
          </a:p>
        </p:txBody>
      </p:sp>
    </p:spTree>
    <p:extLst>
      <p:ext uri="{BB962C8B-B14F-4D97-AF65-F5344CB8AC3E}">
        <p14:creationId xmlns:p14="http://schemas.microsoft.com/office/powerpoint/2010/main" val="1855812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inclusive of transitive </a:t>
            </a:r>
            <a:r>
              <a:rPr lang="en-US" dirty="0" err="1"/>
              <a:t>dependancies</a:t>
            </a:r>
            <a:r>
              <a:rPr lang="en-US" dirty="0"/>
              <a:t> </a:t>
            </a:r>
          </a:p>
          <a:p>
            <a:endParaRPr lang="en-US" dirty="0"/>
          </a:p>
          <a:p>
            <a:r>
              <a:rPr lang="en-US" dirty="0"/>
              <a:t>But it is unclear, what does your team need ? </a:t>
            </a:r>
          </a:p>
          <a:p>
            <a:endParaRPr lang="en-US" dirty="0"/>
          </a:p>
          <a:p>
            <a:r>
              <a:rPr lang="en-US" dirty="0"/>
              <a:t>Do you want click ? Or do you want </a:t>
            </a:r>
            <a:r>
              <a:rPr lang="en-US" dirty="0" err="1"/>
              <a:t>itsdangerous</a:t>
            </a:r>
            <a:r>
              <a:rPr lang="en-US" dirty="0"/>
              <a:t> ? </a:t>
            </a:r>
          </a:p>
          <a:p>
            <a:endParaRPr lang="en-US" dirty="0"/>
          </a:p>
          <a:p>
            <a:r>
              <a:rPr lang="en-US" dirty="0"/>
              <a:t>Or just Flask. </a:t>
            </a:r>
          </a:p>
          <a:p>
            <a:endParaRPr lang="en-US" dirty="0"/>
          </a:p>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4</a:t>
            </a:fld>
            <a:endParaRPr lang="en-US"/>
          </a:p>
        </p:txBody>
      </p:sp>
    </p:spTree>
    <p:extLst>
      <p:ext uri="{BB962C8B-B14F-4D97-AF65-F5344CB8AC3E}">
        <p14:creationId xmlns:p14="http://schemas.microsoft.com/office/powerpoint/2010/main" val="13720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teams just pip Flask, however it results in non </a:t>
            </a:r>
            <a:r>
              <a:rPr lang="en-US" dirty="0" err="1"/>
              <a:t>determistic</a:t>
            </a:r>
            <a:r>
              <a:rPr lang="en-US" dirty="0"/>
              <a:t> builds. If any of these transient </a:t>
            </a:r>
            <a:r>
              <a:rPr lang="en-US" dirty="0" err="1"/>
              <a:t>dependancies</a:t>
            </a:r>
            <a:r>
              <a:rPr lang="en-US" dirty="0"/>
              <a:t> are updated and has some breaking issues, then this pattern will break your builds.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5</a:t>
            </a:fld>
            <a:endParaRPr lang="en-US"/>
          </a:p>
        </p:txBody>
      </p:sp>
    </p:spTree>
    <p:extLst>
      <p:ext uri="{BB962C8B-B14F-4D97-AF65-F5344CB8AC3E}">
        <p14:creationId xmlns:p14="http://schemas.microsoft.com/office/powerpoint/2010/main" val="2031817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6</a:t>
            </a:fld>
            <a:endParaRPr lang="en-US"/>
          </a:p>
        </p:txBody>
      </p:sp>
    </p:spTree>
    <p:extLst>
      <p:ext uri="{BB962C8B-B14F-4D97-AF65-F5344CB8AC3E}">
        <p14:creationId xmlns:p14="http://schemas.microsoft.com/office/powerpoint/2010/main" val="228227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7</a:t>
            </a:fld>
            <a:endParaRPr lang="en-US"/>
          </a:p>
        </p:txBody>
      </p:sp>
    </p:spTree>
    <p:extLst>
      <p:ext uri="{BB962C8B-B14F-4D97-AF65-F5344CB8AC3E}">
        <p14:creationId xmlns:p14="http://schemas.microsoft.com/office/powerpoint/2010/main" val="96476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You no longer need to use pip and </a:t>
            </a:r>
            <a:r>
              <a:rPr lang="en-AU" sz="1200" b="0" i="0" kern="1200" dirty="0" err="1">
                <a:solidFill>
                  <a:schemeClr val="tx1"/>
                </a:solidFill>
                <a:effectLst/>
                <a:latin typeface="+mn-lt"/>
                <a:ea typeface="+mn-ea"/>
                <a:cs typeface="+mn-cs"/>
              </a:rPr>
              <a:t>virtualenv</a:t>
            </a:r>
            <a:r>
              <a:rPr lang="en-AU" sz="1200" b="0" i="0" kern="1200" dirty="0">
                <a:solidFill>
                  <a:schemeClr val="tx1"/>
                </a:solidFill>
                <a:effectLst/>
                <a:latin typeface="+mn-lt"/>
                <a:ea typeface="+mn-ea"/>
                <a:cs typeface="+mn-cs"/>
              </a:rPr>
              <a:t> separately. They work together.</a:t>
            </a:r>
          </a:p>
          <a:p>
            <a:br>
              <a:rPr lang="en-AU" dirty="0"/>
            </a:br>
            <a:r>
              <a:rPr lang="en-AU" sz="1200" b="0" i="0" kern="1200" dirty="0">
                <a:solidFill>
                  <a:schemeClr val="tx1"/>
                </a:solidFill>
                <a:effectLst/>
                <a:latin typeface="+mn-lt"/>
                <a:ea typeface="+mn-ea"/>
                <a:cs typeface="+mn-cs"/>
              </a:rPr>
              <a:t>It automatically creates and manages a </a:t>
            </a:r>
            <a:r>
              <a:rPr lang="en-AU" sz="1200" b="0" i="0" kern="1200" dirty="0" err="1">
                <a:solidFill>
                  <a:schemeClr val="tx1"/>
                </a:solidFill>
                <a:effectLst/>
                <a:latin typeface="+mn-lt"/>
                <a:ea typeface="+mn-ea"/>
                <a:cs typeface="+mn-cs"/>
              </a:rPr>
              <a:t>virtualenv</a:t>
            </a:r>
            <a:r>
              <a:rPr lang="en-AU" sz="1200" b="0" i="0" kern="1200" dirty="0">
                <a:solidFill>
                  <a:schemeClr val="tx1"/>
                </a:solidFill>
                <a:effectLst/>
                <a:latin typeface="+mn-lt"/>
                <a:ea typeface="+mn-ea"/>
                <a:cs typeface="+mn-cs"/>
              </a:rPr>
              <a:t> for your projects, as well as adds/removes packages from your </a:t>
            </a:r>
            <a:r>
              <a:rPr lang="en-AU" sz="1200" b="0" i="0" kern="1200" dirty="0" err="1">
                <a:solidFill>
                  <a:schemeClr val="tx1"/>
                </a:solidFill>
                <a:effectLst/>
                <a:latin typeface="+mn-lt"/>
                <a:ea typeface="+mn-ea"/>
                <a:cs typeface="+mn-cs"/>
              </a:rPr>
              <a:t>Pipfile</a:t>
            </a:r>
            <a:r>
              <a:rPr lang="en-AU" sz="1200" b="0" i="0" kern="1200" dirty="0">
                <a:solidFill>
                  <a:schemeClr val="tx1"/>
                </a:solidFill>
                <a:effectLst/>
                <a:latin typeface="+mn-lt"/>
                <a:ea typeface="+mn-ea"/>
                <a:cs typeface="+mn-cs"/>
              </a:rPr>
              <a:t> as you install/uninstall packages. It also generates the ever-important </a:t>
            </a:r>
            <a:r>
              <a:rPr lang="en-AU" sz="1200" b="0" i="0" kern="1200" dirty="0" err="1">
                <a:solidFill>
                  <a:schemeClr val="tx1"/>
                </a:solidFill>
                <a:effectLst/>
                <a:latin typeface="+mn-lt"/>
                <a:ea typeface="+mn-ea"/>
                <a:cs typeface="+mn-cs"/>
              </a:rPr>
              <a:t>Pipfile.lock</a:t>
            </a:r>
            <a:r>
              <a:rPr lang="en-AU" sz="1200" b="0" i="0" kern="1200" dirty="0">
                <a:solidFill>
                  <a:schemeClr val="tx1"/>
                </a:solidFill>
                <a:effectLst/>
                <a:latin typeface="+mn-lt"/>
                <a:ea typeface="+mn-ea"/>
                <a:cs typeface="+mn-cs"/>
              </a:rPr>
              <a:t>, which is used to produce deterministic builds.</a:t>
            </a:r>
          </a:p>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8</a:t>
            </a:fld>
            <a:endParaRPr lang="en-US"/>
          </a:p>
        </p:txBody>
      </p:sp>
    </p:spTree>
    <p:extLst>
      <p:ext uri="{BB962C8B-B14F-4D97-AF65-F5344CB8AC3E}">
        <p14:creationId xmlns:p14="http://schemas.microsoft.com/office/powerpoint/2010/main" val="423215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sz="1200" b="0" i="0" kern="1200" dirty="0">
                <a:solidFill>
                  <a:schemeClr val="tx1"/>
                </a:solidFill>
                <a:effectLst/>
                <a:latin typeface="+mn-lt"/>
                <a:ea typeface="+mn-ea"/>
                <a:cs typeface="+mn-cs"/>
              </a:rPr>
              <a:t>Find out what’s changed upstream: $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update --outdated.</a:t>
            </a:r>
          </a:p>
          <a:p>
            <a:r>
              <a:rPr lang="en-AU" sz="1200" b="0" i="0" kern="1200" dirty="0">
                <a:solidFill>
                  <a:schemeClr val="tx1"/>
                </a:solidFill>
                <a:effectLst/>
                <a:latin typeface="+mn-lt"/>
                <a:ea typeface="+mn-ea"/>
                <a:cs typeface="+mn-cs"/>
              </a:rPr>
              <a:t>Upgrade packages, two options – upgrade everything or one package at a time</a:t>
            </a:r>
          </a:p>
          <a:p>
            <a:br>
              <a:rPr lang="en-AU" dirty="0"/>
            </a:br>
            <a:r>
              <a:rPr lang="en-AU" sz="1200" b="0" i="0" kern="1200" dirty="0">
                <a:solidFill>
                  <a:schemeClr val="tx1"/>
                </a:solidFill>
                <a:effectLst/>
                <a:latin typeface="+mn-lt"/>
                <a:ea typeface="+mn-ea"/>
                <a:cs typeface="+mn-cs"/>
              </a:rPr>
              <a:t>You can tell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to install a path as editable — often this is useful for the current working directory when working on packages:</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If you only have a </a:t>
            </a:r>
            <a:r>
              <a:rPr lang="en-AU" sz="1200" b="0" i="0" kern="1200" dirty="0" err="1">
                <a:solidFill>
                  <a:schemeClr val="tx1"/>
                </a:solidFill>
                <a:effectLst/>
                <a:latin typeface="+mn-lt"/>
                <a:ea typeface="+mn-ea"/>
                <a:cs typeface="+mn-cs"/>
              </a:rPr>
              <a:t>requirements.txt</a:t>
            </a:r>
            <a:r>
              <a:rPr lang="en-AU" sz="1200" b="0" i="0" kern="1200" dirty="0">
                <a:solidFill>
                  <a:schemeClr val="tx1"/>
                </a:solidFill>
                <a:effectLst/>
                <a:latin typeface="+mn-lt"/>
                <a:ea typeface="+mn-ea"/>
                <a:cs typeface="+mn-cs"/>
              </a:rPr>
              <a:t> file available when running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install,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will automatically import the contents of this file and create a </a:t>
            </a:r>
            <a:r>
              <a:rPr lang="en-AU" sz="1200" b="0" i="0" kern="1200" dirty="0" err="1">
                <a:solidFill>
                  <a:schemeClr val="tx1"/>
                </a:solidFill>
                <a:effectLst/>
                <a:latin typeface="+mn-lt"/>
                <a:ea typeface="+mn-ea"/>
                <a:cs typeface="+mn-cs"/>
              </a:rPr>
              <a:t>Pipfile</a:t>
            </a:r>
            <a:r>
              <a:rPr lang="en-AU" sz="1200" b="0" i="0" kern="1200" dirty="0">
                <a:solidFill>
                  <a:schemeClr val="tx1"/>
                </a:solidFill>
                <a:effectLst/>
                <a:latin typeface="+mn-lt"/>
                <a:ea typeface="+mn-ea"/>
                <a:cs typeface="+mn-cs"/>
              </a:rPr>
              <a:t> for you.</a:t>
            </a:r>
          </a:p>
          <a:p>
            <a:br>
              <a:rPr lang="en-AU" dirty="0"/>
            </a:br>
            <a:endParaRPr lang="en-AU" sz="1200" b="0" i="0" kern="1200" dirty="0">
              <a:solidFill>
                <a:schemeClr val="tx1"/>
              </a:solidFill>
              <a:effectLst/>
              <a:latin typeface="+mn-lt"/>
              <a:ea typeface="+mn-ea"/>
              <a:cs typeface="+mn-cs"/>
            </a:endParaRPr>
          </a:p>
          <a:p>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will automatically use the </a:t>
            </a:r>
            <a:r>
              <a:rPr lang="en-AU" sz="1200" b="0" i="0" kern="1200" dirty="0" err="1">
                <a:solidFill>
                  <a:schemeClr val="tx1"/>
                </a:solidFill>
                <a:effectLst/>
                <a:latin typeface="+mn-lt"/>
                <a:ea typeface="+mn-ea"/>
                <a:cs typeface="+mn-cs"/>
              </a:rPr>
              <a:t>virtualenv</a:t>
            </a:r>
            <a:r>
              <a:rPr lang="en-AU" sz="1200" b="0" i="0" kern="1200" dirty="0">
                <a:solidFill>
                  <a:schemeClr val="tx1"/>
                </a:solidFill>
                <a:effectLst/>
                <a:latin typeface="+mn-lt"/>
                <a:ea typeface="+mn-ea"/>
                <a:cs typeface="+mn-cs"/>
              </a:rPr>
              <a:t> provided by </a:t>
            </a:r>
            <a:r>
              <a:rPr lang="en-AU" sz="1200" b="0" i="0" kern="1200" dirty="0" err="1">
                <a:solidFill>
                  <a:schemeClr val="tx1"/>
                </a:solidFill>
                <a:effectLst/>
                <a:latin typeface="+mn-lt"/>
                <a:ea typeface="+mn-ea"/>
                <a:cs typeface="+mn-cs"/>
              </a:rPr>
              <a:t>tox</a:t>
            </a:r>
            <a:r>
              <a:rPr lang="en-AU" sz="1200" b="0" i="0" kern="1200" dirty="0">
                <a:solidFill>
                  <a:schemeClr val="tx1"/>
                </a:solidFill>
                <a:effectLst/>
                <a:latin typeface="+mn-lt"/>
                <a:ea typeface="+mn-ea"/>
                <a:cs typeface="+mn-cs"/>
              </a:rPr>
              <a:t>. If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install --dev installs e.g. </a:t>
            </a:r>
            <a:r>
              <a:rPr lang="en-AU" sz="1200" b="0" i="0" kern="1200" dirty="0" err="1">
                <a:solidFill>
                  <a:schemeClr val="tx1"/>
                </a:solidFill>
                <a:effectLst/>
                <a:latin typeface="+mn-lt"/>
                <a:ea typeface="+mn-ea"/>
                <a:cs typeface="+mn-cs"/>
              </a:rPr>
              <a:t>pytest</a:t>
            </a:r>
            <a:r>
              <a:rPr lang="en-AU" sz="1200" b="0" i="0" kern="1200" dirty="0">
                <a:solidFill>
                  <a:schemeClr val="tx1"/>
                </a:solidFill>
                <a:effectLst/>
                <a:latin typeface="+mn-lt"/>
                <a:ea typeface="+mn-ea"/>
                <a:cs typeface="+mn-cs"/>
              </a:rPr>
              <a:t>, then installed command </a:t>
            </a:r>
            <a:r>
              <a:rPr lang="en-AU" sz="1200" b="0" i="0" kern="1200" dirty="0" err="1">
                <a:solidFill>
                  <a:schemeClr val="tx1"/>
                </a:solidFill>
                <a:effectLst/>
                <a:latin typeface="+mn-lt"/>
                <a:ea typeface="+mn-ea"/>
                <a:cs typeface="+mn-cs"/>
              </a:rPr>
              <a:t>pytest</a:t>
            </a:r>
            <a:r>
              <a:rPr lang="en-AU" sz="1200" b="0" i="0" kern="1200" dirty="0">
                <a:solidFill>
                  <a:schemeClr val="tx1"/>
                </a:solidFill>
                <a:effectLst/>
                <a:latin typeface="+mn-lt"/>
                <a:ea typeface="+mn-ea"/>
                <a:cs typeface="+mn-cs"/>
              </a:rPr>
              <a:t> will be present in given </a:t>
            </a:r>
            <a:r>
              <a:rPr lang="en-AU" sz="1200" b="0" i="0" kern="1200" dirty="0" err="1">
                <a:solidFill>
                  <a:schemeClr val="tx1"/>
                </a:solidFill>
                <a:effectLst/>
                <a:latin typeface="+mn-lt"/>
                <a:ea typeface="+mn-ea"/>
                <a:cs typeface="+mn-cs"/>
              </a:rPr>
              <a:t>virtualenv</a:t>
            </a:r>
            <a:r>
              <a:rPr lang="en-AU" sz="1200" b="0" i="0" kern="1200" dirty="0">
                <a:solidFill>
                  <a:schemeClr val="tx1"/>
                </a:solidFill>
                <a:effectLst/>
                <a:latin typeface="+mn-lt"/>
                <a:ea typeface="+mn-ea"/>
                <a:cs typeface="+mn-cs"/>
              </a:rPr>
              <a:t> and can be called directly by </a:t>
            </a:r>
            <a:r>
              <a:rPr lang="en-AU" sz="1200" b="0" i="0" kern="1200" dirty="0" err="1">
                <a:solidFill>
                  <a:schemeClr val="tx1"/>
                </a:solidFill>
                <a:effectLst/>
                <a:latin typeface="+mn-lt"/>
                <a:ea typeface="+mn-ea"/>
                <a:cs typeface="+mn-cs"/>
              </a:rPr>
              <a:t>pytest</a:t>
            </a:r>
            <a:r>
              <a:rPr lang="en-AU" sz="1200" b="0" i="0" kern="1200" dirty="0">
                <a:solidFill>
                  <a:schemeClr val="tx1"/>
                </a:solidFill>
                <a:effectLst/>
                <a:latin typeface="+mn-lt"/>
                <a:ea typeface="+mn-ea"/>
                <a:cs typeface="+mn-cs"/>
              </a:rPr>
              <a:t> tests instead of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run </a:t>
            </a:r>
            <a:r>
              <a:rPr lang="en-AU" sz="1200" b="0" i="0" kern="1200" dirty="0" err="1">
                <a:solidFill>
                  <a:schemeClr val="tx1"/>
                </a:solidFill>
                <a:effectLst/>
                <a:latin typeface="+mn-lt"/>
                <a:ea typeface="+mn-ea"/>
                <a:cs typeface="+mn-cs"/>
              </a:rPr>
              <a:t>pytest</a:t>
            </a:r>
            <a:r>
              <a:rPr lang="en-AU" sz="1200" b="0" i="0" kern="1200" dirty="0">
                <a:solidFill>
                  <a:schemeClr val="tx1"/>
                </a:solidFill>
                <a:effectLst/>
                <a:latin typeface="+mn-lt"/>
                <a:ea typeface="+mn-ea"/>
                <a:cs typeface="+mn-cs"/>
              </a:rPr>
              <a:t> tests. You might also want to add </a:t>
            </a:r>
            <a:r>
              <a:rPr lang="en-AU" dirty="0">
                <a:effectLst/>
              </a:rPr>
              <a:t>--ignore-</a:t>
            </a:r>
            <a:r>
              <a:rPr lang="en-AU" dirty="0" err="1">
                <a:effectLst/>
              </a:rPr>
              <a:t>pipfile</a:t>
            </a:r>
            <a:r>
              <a:rPr lang="en-AU" sz="1200" b="0" i="0" kern="1200" dirty="0">
                <a:solidFill>
                  <a:schemeClr val="tx1"/>
                </a:solidFill>
                <a:effectLst/>
                <a:latin typeface="+mn-lt"/>
                <a:ea typeface="+mn-ea"/>
                <a:cs typeface="+mn-cs"/>
              </a:rPr>
              <a:t> to </a:t>
            </a:r>
            <a:r>
              <a:rPr lang="en-AU" dirty="0" err="1">
                <a:effectLst/>
              </a:rPr>
              <a:t>pipenv</a:t>
            </a:r>
            <a:r>
              <a:rPr lang="en-AU" dirty="0"/>
              <a:t> </a:t>
            </a:r>
            <a:r>
              <a:rPr lang="en-AU" dirty="0">
                <a:effectLst/>
              </a:rPr>
              <a:t>install</a:t>
            </a:r>
            <a:r>
              <a:rPr lang="en-AU" sz="1200" b="0" i="0" kern="1200" dirty="0">
                <a:solidFill>
                  <a:schemeClr val="tx1"/>
                </a:solidFill>
                <a:effectLst/>
                <a:latin typeface="+mn-lt"/>
                <a:ea typeface="+mn-ea"/>
                <a:cs typeface="+mn-cs"/>
              </a:rPr>
              <a:t>, as to not accidentally modify the lock-file on each test run. A 3rd party plugin, </a:t>
            </a:r>
            <a:r>
              <a:rPr lang="en-AU" sz="1200" b="0" i="0" u="none" strike="noStrike" kern="1200" dirty="0">
                <a:solidFill>
                  <a:schemeClr val="tx1"/>
                </a:solidFill>
                <a:effectLst/>
                <a:latin typeface="+mn-lt"/>
                <a:ea typeface="+mn-ea"/>
                <a:cs typeface="+mn-cs"/>
                <a:hlinkClick r:id="rId3"/>
              </a:rPr>
              <a:t>tox-pipenv</a:t>
            </a:r>
            <a:r>
              <a:rPr lang="en-AU" sz="1200" b="0" i="0" kern="1200" dirty="0">
                <a:solidFill>
                  <a:schemeClr val="tx1"/>
                </a:solidFill>
                <a:effectLst/>
                <a:latin typeface="+mn-lt"/>
                <a:ea typeface="+mn-ea"/>
                <a:cs typeface="+mn-cs"/>
              </a:rPr>
              <a:t> is also available to use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natively with </a:t>
            </a:r>
            <a:r>
              <a:rPr lang="en-AU" sz="1200" b="0" i="0" kern="1200" dirty="0" err="1">
                <a:solidFill>
                  <a:schemeClr val="tx1"/>
                </a:solidFill>
                <a:effectLst/>
                <a:latin typeface="+mn-lt"/>
                <a:ea typeface="+mn-ea"/>
                <a:cs typeface="+mn-cs"/>
              </a:rPr>
              <a:t>tox</a:t>
            </a:r>
            <a:r>
              <a:rPr lang="en-AU" sz="1200" b="0" i="0" kern="1200" dirty="0">
                <a:solidFill>
                  <a:schemeClr val="tx1"/>
                </a:solidFill>
                <a:effectLst/>
                <a:latin typeface="+mn-lt"/>
                <a:ea typeface="+mn-ea"/>
                <a:cs typeface="+mn-cs"/>
              </a:rPr>
              <a:t>.</a:t>
            </a:r>
          </a:p>
          <a:p>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Changing Default Python Versions</a:t>
            </a:r>
          </a:p>
          <a:p>
            <a:br>
              <a:rPr lang="en-AU" sz="1200" b="0" i="0" kern="1200" dirty="0">
                <a:solidFill>
                  <a:schemeClr val="tx1"/>
                </a:solidFill>
                <a:effectLst/>
                <a:latin typeface="+mn-lt"/>
                <a:ea typeface="+mn-ea"/>
                <a:cs typeface="+mn-cs"/>
              </a:rPr>
            </a:br>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br>
              <a:rPr lang="en-AU" dirty="0"/>
            </a:br>
            <a:br>
              <a:rPr lang="en-AU" sz="1200" b="0" i="0" kern="1200" dirty="0">
                <a:solidFill>
                  <a:schemeClr val="tx1"/>
                </a:solidFill>
                <a:effectLst/>
                <a:latin typeface="+mn-lt"/>
                <a:ea typeface="+mn-ea"/>
                <a:cs typeface="+mn-cs"/>
              </a:rPr>
            </a:br>
            <a:endParaRPr lang="en-AU"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9</a:t>
            </a:fld>
            <a:endParaRPr lang="en-US"/>
          </a:p>
        </p:txBody>
      </p:sp>
    </p:spTree>
    <p:extLst>
      <p:ext uri="{BB962C8B-B14F-4D97-AF65-F5344CB8AC3E}">
        <p14:creationId xmlns:p14="http://schemas.microsoft.com/office/powerpoint/2010/main" val="25726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A good packaging tool is stable. In other words, it doesn’t change often, and it strives to support existing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(cannot produce </a:t>
            </a:r>
            <a:r>
              <a:rPr lang="en-AU" sz="1200" b="0" i="0" kern="1200" dirty="0" err="1">
                <a:solidFill>
                  <a:schemeClr val="tx1"/>
                </a:solidFill>
                <a:effectLst/>
                <a:latin typeface="+mn-lt"/>
                <a:ea typeface="+mn-ea"/>
                <a:cs typeface="+mn-cs"/>
              </a:rPr>
              <a:t>sdists</a:t>
            </a:r>
            <a:r>
              <a:rPr lang="en-AU" sz="1200" b="0" i="0" kern="1200" dirty="0">
                <a:solidFill>
                  <a:schemeClr val="tx1"/>
                </a:solidFill>
                <a:effectLst/>
                <a:latin typeface="+mn-lt"/>
                <a:ea typeface="+mn-ea"/>
                <a:cs typeface="+mn-cs"/>
              </a:rPr>
              <a:t> and wheels). Users who want to upload to </a:t>
            </a:r>
            <a:r>
              <a:rPr lang="en-AU" sz="1200" b="0" i="0" kern="1200" dirty="0" err="1">
                <a:solidFill>
                  <a:schemeClr val="tx1"/>
                </a:solidFill>
                <a:effectLst/>
                <a:latin typeface="+mn-lt"/>
                <a:ea typeface="+mn-ea"/>
                <a:cs typeface="+mn-cs"/>
              </a:rPr>
              <a:t>PyPI</a:t>
            </a:r>
            <a:r>
              <a:rPr lang="en-AU" sz="1200" b="0" i="0" kern="1200" dirty="0">
                <a:solidFill>
                  <a:schemeClr val="tx1"/>
                </a:solidFill>
                <a:effectLst/>
                <a:latin typeface="+mn-lt"/>
                <a:ea typeface="+mn-ea"/>
                <a:cs typeface="+mn-cs"/>
              </a:rPr>
              <a:t> need to manage a </a:t>
            </a:r>
            <a:r>
              <a:rPr lang="en-AU" dirty="0" err="1"/>
              <a:t>setup.py</a:t>
            </a:r>
            <a:r>
              <a:rPr lang="en-AU" sz="1200" b="0" i="0" kern="1200" dirty="0">
                <a:solidFill>
                  <a:schemeClr val="tx1"/>
                </a:solidFill>
                <a:effectLst/>
                <a:latin typeface="+mn-lt"/>
                <a:ea typeface="+mn-ea"/>
                <a:cs typeface="+mn-cs"/>
              </a:rPr>
              <a:t> file manually, alongside and independently of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Pipenv</a:t>
            </a:r>
            <a:r>
              <a:rPr lang="en-AU" dirty="0"/>
              <a:t> only concerns itself with managing dependencies. </a:t>
            </a:r>
            <a:r>
              <a:rPr lang="en-AU" b="1" dirty="0"/>
              <a:t>It isn’t a packaging tool. </a:t>
            </a:r>
            <a:r>
              <a:rPr lang="en-AU" dirty="0"/>
              <a:t>If your project has a </a:t>
            </a:r>
            <a:r>
              <a:rPr lang="en-AU" dirty="0" err="1"/>
              <a:t>setup.py</a:t>
            </a:r>
            <a:r>
              <a:rPr lang="en-AU" dirty="0"/>
              <a:t>, you still need to manually manage </a:t>
            </a:r>
            <a:r>
              <a:rPr lang="en-AU" dirty="0" err="1"/>
              <a:t>install_requires</a:t>
            </a:r>
            <a:r>
              <a:rPr lang="en-AU" dirty="0"/>
              <a:t>. </a:t>
            </a:r>
            <a:endParaRPr lang="en-AU" b="1" dirty="0"/>
          </a:p>
          <a:p>
            <a:endParaRPr lang="en-AU" dirty="0"/>
          </a:p>
          <a:p>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produces </a:t>
            </a:r>
            <a:r>
              <a:rPr lang="en-AU" sz="1200" b="0" i="0" kern="1200" dirty="0" err="1">
                <a:solidFill>
                  <a:schemeClr val="tx1"/>
                </a:solidFill>
                <a:effectLst/>
                <a:latin typeface="+mn-lt"/>
                <a:ea typeface="+mn-ea"/>
                <a:cs typeface="+mn-cs"/>
              </a:rPr>
              <a:t>lockfiles</a:t>
            </a:r>
            <a:r>
              <a:rPr lang="en-AU" sz="1200" b="0" i="0" kern="1200" dirty="0">
                <a:solidFill>
                  <a:schemeClr val="tx1"/>
                </a:solidFill>
                <a:effectLst/>
                <a:latin typeface="+mn-lt"/>
                <a:ea typeface="+mn-ea"/>
                <a:cs typeface="+mn-cs"/>
              </a:rPr>
              <a:t>, which are useful for reproducibility, at the cost of installation speed. </a:t>
            </a:r>
            <a:br>
              <a:rPr lang="en-AU" dirty="0"/>
            </a:br>
            <a:endParaRPr lang="en-AU" sz="1200" b="0" i="0" kern="1200" dirty="0">
              <a:solidFill>
                <a:schemeClr val="tx1"/>
              </a:solidFill>
              <a:effectLst/>
              <a:latin typeface="+mn-lt"/>
              <a:ea typeface="+mn-ea"/>
              <a:cs typeface="+mn-cs"/>
            </a:endParaRPr>
          </a:p>
          <a:p>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tried to upgrade all the versions of everything in your </a:t>
            </a:r>
            <a:r>
              <a:rPr lang="en-AU" sz="1200" b="0" i="0" kern="1200" dirty="0" err="1">
                <a:solidFill>
                  <a:schemeClr val="tx1"/>
                </a:solidFill>
                <a:effectLst/>
                <a:latin typeface="+mn-lt"/>
                <a:ea typeface="+mn-ea"/>
                <a:cs typeface="+mn-cs"/>
              </a:rPr>
              <a:t>lockfile</a:t>
            </a:r>
            <a:r>
              <a:rPr lang="en-AU" sz="1200" b="0" i="0" kern="1200" dirty="0">
                <a:solidFill>
                  <a:schemeClr val="tx1"/>
                </a:solidFill>
                <a:effectLst/>
                <a:latin typeface="+mn-lt"/>
                <a:ea typeface="+mn-ea"/>
                <a:cs typeface="+mn-cs"/>
              </a:rPr>
              <a:t> whenever you add a new package </a:t>
            </a:r>
            <a:br>
              <a:rPr lang="en-AU" dirty="0"/>
            </a:br>
            <a:endParaRPr lang="en-AU" sz="1200" b="0" i="0" kern="1200" dirty="0">
              <a:solidFill>
                <a:schemeClr val="tx1"/>
              </a:solidFill>
              <a:effectLst/>
              <a:latin typeface="+mn-lt"/>
              <a:ea typeface="+mn-ea"/>
              <a:cs typeface="+mn-cs"/>
            </a:endParaRPr>
          </a:p>
          <a:p>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later added a </a:t>
            </a:r>
            <a:r>
              <a:rPr lang="en-AU" sz="1200" b="0" i="0" kern="1200" dirty="0" err="1">
                <a:solidFill>
                  <a:schemeClr val="tx1"/>
                </a:solidFill>
                <a:effectLst/>
                <a:latin typeface="+mn-lt"/>
                <a:ea typeface="+mn-ea"/>
                <a:cs typeface="+mn-cs"/>
              </a:rPr>
              <a:t>pipenv</a:t>
            </a:r>
            <a:r>
              <a:rPr lang="en-AU" sz="1200" b="0" i="0" kern="1200" dirty="0">
                <a:solidFill>
                  <a:schemeClr val="tx1"/>
                </a:solidFill>
                <a:effectLst/>
                <a:latin typeface="+mn-lt"/>
                <a:ea typeface="+mn-ea"/>
                <a:cs typeface="+mn-cs"/>
              </a:rPr>
              <a:t> lock --keep-outdated option to request a minimal </a:t>
            </a:r>
            <a:r>
              <a:rPr lang="en-AU" sz="1200" b="0" i="0" kern="1200" dirty="0" err="1">
                <a:solidFill>
                  <a:schemeClr val="tx1"/>
                </a:solidFill>
                <a:effectLst/>
                <a:latin typeface="+mn-lt"/>
                <a:ea typeface="+mn-ea"/>
                <a:cs typeface="+mn-cs"/>
              </a:rPr>
              <a:t>lockfile</a:t>
            </a:r>
            <a:r>
              <a:rPr lang="en-AU" sz="1200" b="0" i="0" kern="1200" dirty="0">
                <a:solidFill>
                  <a:schemeClr val="tx1"/>
                </a:solidFill>
                <a:effectLst/>
                <a:latin typeface="+mn-lt"/>
                <a:ea typeface="+mn-ea"/>
                <a:cs typeface="+mn-cs"/>
              </a:rPr>
              <a:t> update rather than the default comprehensive one</a:t>
            </a:r>
          </a:p>
          <a:p>
            <a:br>
              <a:rPr lang="en-AU" dirty="0"/>
            </a:br>
            <a:endParaRPr lang="en-US" dirty="0"/>
          </a:p>
        </p:txBody>
      </p:sp>
      <p:sp>
        <p:nvSpPr>
          <p:cNvPr id="4" name="Slide Number Placeholder 3"/>
          <p:cNvSpPr>
            <a:spLocks noGrp="1"/>
          </p:cNvSpPr>
          <p:nvPr>
            <p:ph type="sldNum" sz="quarter" idx="5"/>
          </p:nvPr>
        </p:nvSpPr>
        <p:spPr/>
        <p:txBody>
          <a:bodyPr/>
          <a:lstStyle/>
          <a:p>
            <a:fld id="{446B7263-EDC3-8C47-AFFF-CF9059401D41}" type="slidenum">
              <a:rPr lang="en-US" smtClean="0"/>
              <a:t>10</a:t>
            </a:fld>
            <a:endParaRPr lang="en-US"/>
          </a:p>
        </p:txBody>
      </p:sp>
    </p:spTree>
    <p:extLst>
      <p:ext uri="{BB962C8B-B14F-4D97-AF65-F5344CB8AC3E}">
        <p14:creationId xmlns:p14="http://schemas.microsoft.com/office/powerpoint/2010/main" val="3568938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6/17/19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6/17/19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6/17/19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ypa/pipenv/issues?q=is%3Aissue+is%3Aopen+label%3A%22dependency+resolution%2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ython.org/dev/peps/pep-051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5645-4FD4-D744-9E37-A3E936B3E86D}"/>
              </a:ext>
            </a:extLst>
          </p:cNvPr>
          <p:cNvSpPr>
            <a:spLocks noGrp="1"/>
          </p:cNvSpPr>
          <p:nvPr>
            <p:ph type="ctrTitle"/>
          </p:nvPr>
        </p:nvSpPr>
        <p:spPr/>
        <p:txBody>
          <a:bodyPr/>
          <a:lstStyle/>
          <a:p>
            <a:r>
              <a:rPr lang="en-US" dirty="0"/>
              <a:t>pip* comparisons</a:t>
            </a:r>
          </a:p>
        </p:txBody>
      </p:sp>
      <p:sp>
        <p:nvSpPr>
          <p:cNvPr id="3" name="Subtitle 2">
            <a:extLst>
              <a:ext uri="{FF2B5EF4-FFF2-40B4-BE49-F238E27FC236}">
                <a16:creationId xmlns:a16="http://schemas.microsoft.com/office/drawing/2014/main" id="{8D7EBEA8-E727-AA47-BB0B-24BADBA0FB15}"/>
              </a:ext>
            </a:extLst>
          </p:cNvPr>
          <p:cNvSpPr>
            <a:spLocks noGrp="1"/>
          </p:cNvSpPr>
          <p:nvPr>
            <p:ph type="subTitle" idx="1"/>
          </p:nvPr>
        </p:nvSpPr>
        <p:spPr/>
        <p:txBody>
          <a:bodyPr/>
          <a:lstStyle/>
          <a:p>
            <a:r>
              <a:rPr lang="en-US" dirty="0"/>
              <a:t>Deep dive into pip, </a:t>
            </a:r>
            <a:r>
              <a:rPr lang="en-US" dirty="0" err="1"/>
              <a:t>pipenv</a:t>
            </a:r>
            <a:r>
              <a:rPr lang="en-US" dirty="0"/>
              <a:t> and poetry</a:t>
            </a:r>
          </a:p>
        </p:txBody>
      </p:sp>
    </p:spTree>
    <p:extLst>
      <p:ext uri="{BB962C8B-B14F-4D97-AF65-F5344CB8AC3E}">
        <p14:creationId xmlns:p14="http://schemas.microsoft.com/office/powerpoint/2010/main" val="419861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4E85-7776-2F41-8EBF-0A745F0004EF}"/>
              </a:ext>
            </a:extLst>
          </p:cNvPr>
          <p:cNvSpPr>
            <a:spLocks noGrp="1"/>
          </p:cNvSpPr>
          <p:nvPr>
            <p:ph type="title"/>
          </p:nvPr>
        </p:nvSpPr>
        <p:spPr>
          <a:xfrm>
            <a:off x="1154954" y="989434"/>
            <a:ext cx="8761413" cy="706964"/>
          </a:xfrm>
        </p:spPr>
        <p:txBody>
          <a:bodyPr/>
          <a:lstStyle/>
          <a:p>
            <a:r>
              <a:rPr lang="en-US" dirty="0"/>
              <a:t>Main problems with </a:t>
            </a:r>
            <a:r>
              <a:rPr lang="en-US" dirty="0" err="1"/>
              <a:t>Pipenv</a:t>
            </a:r>
            <a:endParaRPr lang="en-US" dirty="0"/>
          </a:p>
        </p:txBody>
      </p:sp>
      <p:sp>
        <p:nvSpPr>
          <p:cNvPr id="3" name="Content Placeholder 2">
            <a:extLst>
              <a:ext uri="{FF2B5EF4-FFF2-40B4-BE49-F238E27FC236}">
                <a16:creationId xmlns:a16="http://schemas.microsoft.com/office/drawing/2014/main" id="{3B6F833A-2E89-F745-B714-74AF9CAEE4C8}"/>
              </a:ext>
            </a:extLst>
          </p:cNvPr>
          <p:cNvSpPr>
            <a:spLocks noGrp="1"/>
          </p:cNvSpPr>
          <p:nvPr>
            <p:ph idx="1"/>
          </p:nvPr>
        </p:nvSpPr>
        <p:spPr/>
        <p:txBody>
          <a:bodyPr>
            <a:normAutofit/>
          </a:bodyPr>
          <a:lstStyle/>
          <a:p>
            <a:r>
              <a:rPr lang="en-AU" dirty="0"/>
              <a:t>The break-neck pace of </a:t>
            </a:r>
            <a:r>
              <a:rPr lang="en-AU" dirty="0" err="1"/>
              <a:t>pipenv</a:t>
            </a:r>
            <a:r>
              <a:rPr lang="en-AU" dirty="0"/>
              <a:t> </a:t>
            </a:r>
          </a:p>
          <a:p>
            <a:r>
              <a:rPr lang="en-AU" dirty="0" err="1"/>
              <a:t>Pipenv</a:t>
            </a:r>
            <a:r>
              <a:rPr lang="en-AU" dirty="0"/>
              <a:t> does not handle any parts of packaging</a:t>
            </a:r>
          </a:p>
          <a:p>
            <a:r>
              <a:rPr lang="en-AU" dirty="0"/>
              <a:t>It's not suited for libraries and is not designed to be. </a:t>
            </a:r>
          </a:p>
          <a:p>
            <a:r>
              <a:rPr lang="en-AU" dirty="0"/>
              <a:t>The dependency resolution is erratic.</a:t>
            </a:r>
          </a:p>
          <a:p>
            <a:r>
              <a:rPr lang="en-US" dirty="0"/>
              <a:t>Locking performance, there are</a:t>
            </a:r>
            <a:r>
              <a:rPr lang="en-AU" dirty="0"/>
              <a:t> </a:t>
            </a:r>
            <a:r>
              <a:rPr lang="en-AU" dirty="0">
                <a:hlinkClick r:id="rId3"/>
              </a:rPr>
              <a:t>many issues</a:t>
            </a:r>
            <a:r>
              <a:rPr lang="en-AU" dirty="0"/>
              <a:t> </a:t>
            </a:r>
            <a:r>
              <a:rPr lang="en-US" dirty="0"/>
              <a:t>about dependency resolution.</a:t>
            </a:r>
          </a:p>
        </p:txBody>
      </p:sp>
    </p:spTree>
    <p:extLst>
      <p:ext uri="{BB962C8B-B14F-4D97-AF65-F5344CB8AC3E}">
        <p14:creationId xmlns:p14="http://schemas.microsoft.com/office/powerpoint/2010/main" val="428183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48A2-EC55-6042-8CB9-79A301012EA4}"/>
              </a:ext>
            </a:extLst>
          </p:cNvPr>
          <p:cNvSpPr>
            <a:spLocks noGrp="1"/>
          </p:cNvSpPr>
          <p:nvPr>
            <p:ph type="title"/>
          </p:nvPr>
        </p:nvSpPr>
        <p:spPr/>
        <p:txBody>
          <a:bodyPr/>
          <a:lstStyle/>
          <a:p>
            <a:r>
              <a:rPr lang="en-US" dirty="0"/>
              <a:t>Poetry – What about it ? </a:t>
            </a:r>
          </a:p>
        </p:txBody>
      </p:sp>
      <p:sp>
        <p:nvSpPr>
          <p:cNvPr id="3" name="Content Placeholder 2">
            <a:extLst>
              <a:ext uri="{FF2B5EF4-FFF2-40B4-BE49-F238E27FC236}">
                <a16:creationId xmlns:a16="http://schemas.microsoft.com/office/drawing/2014/main" id="{214FB37F-44D1-F548-AF32-BD8847AE02C1}"/>
              </a:ext>
            </a:extLst>
          </p:cNvPr>
          <p:cNvSpPr>
            <a:spLocks noGrp="1"/>
          </p:cNvSpPr>
          <p:nvPr>
            <p:ph idx="1"/>
          </p:nvPr>
        </p:nvSpPr>
        <p:spPr/>
        <p:txBody>
          <a:bodyPr>
            <a:normAutofit/>
          </a:bodyPr>
          <a:lstStyle/>
          <a:p>
            <a:r>
              <a:rPr lang="en-AU" b="1" dirty="0"/>
              <a:t>Poetry</a:t>
            </a:r>
            <a:r>
              <a:rPr lang="en-AU" dirty="0"/>
              <a:t> uses </a:t>
            </a:r>
            <a:r>
              <a:rPr lang="en-AU" dirty="0">
                <a:hlinkClick r:id="rId3"/>
              </a:rPr>
              <a:t>standardized</a:t>
            </a:r>
            <a:r>
              <a:rPr lang="en-AU" dirty="0"/>
              <a:t> </a:t>
            </a:r>
            <a:r>
              <a:rPr lang="en-AU" dirty="0" err="1"/>
              <a:t>pyproject.toml</a:t>
            </a:r>
            <a:r>
              <a:rPr lang="en-AU" dirty="0"/>
              <a:t> instead of customized </a:t>
            </a:r>
            <a:r>
              <a:rPr lang="en-AU" dirty="0" err="1"/>
              <a:t>Pipfile</a:t>
            </a:r>
            <a:r>
              <a:rPr lang="en-AU" dirty="0"/>
              <a:t> as the project deps configuration file. </a:t>
            </a:r>
          </a:p>
          <a:p>
            <a:r>
              <a:rPr lang="en-AU" dirty="0"/>
              <a:t>Every project is a package</a:t>
            </a:r>
          </a:p>
          <a:p>
            <a:r>
              <a:rPr lang="en-AU" dirty="0"/>
              <a:t>Efficient dependency resolver at the heart of Poetry.</a:t>
            </a:r>
          </a:p>
          <a:p>
            <a:r>
              <a:rPr lang="en-AU" dirty="0"/>
              <a:t>Deterministic builds by using </a:t>
            </a:r>
            <a:r>
              <a:rPr lang="en-AU" dirty="0" err="1"/>
              <a:t>poetry.lock</a:t>
            </a:r>
            <a:endParaRPr lang="en-AU" dirty="0"/>
          </a:p>
          <a:p>
            <a:r>
              <a:rPr lang="en-AU" dirty="0"/>
              <a:t>Package and Publish your library or application to </a:t>
            </a:r>
            <a:r>
              <a:rPr lang="en-AU" dirty="0" err="1"/>
              <a:t>PyPI</a:t>
            </a:r>
            <a:r>
              <a:rPr lang="en-AU" dirty="0"/>
              <a:t> or a private repository </a:t>
            </a:r>
          </a:p>
          <a:p>
            <a:r>
              <a:rPr lang="en-US" dirty="0" err="1"/>
              <a:t>tox</a:t>
            </a:r>
            <a:r>
              <a:rPr lang="en-US" dirty="0"/>
              <a:t> is supported as well</a:t>
            </a:r>
          </a:p>
        </p:txBody>
      </p:sp>
    </p:spTree>
    <p:extLst>
      <p:ext uri="{BB962C8B-B14F-4D97-AF65-F5344CB8AC3E}">
        <p14:creationId xmlns:p14="http://schemas.microsoft.com/office/powerpoint/2010/main" val="34142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3A2E-B50E-6B42-9158-55DD77F144B8}"/>
              </a:ext>
            </a:extLst>
          </p:cNvPr>
          <p:cNvSpPr>
            <a:spLocks noGrp="1"/>
          </p:cNvSpPr>
          <p:nvPr>
            <p:ph type="title"/>
          </p:nvPr>
        </p:nvSpPr>
        <p:spPr/>
        <p:txBody>
          <a:bodyPr/>
          <a:lstStyle/>
          <a:p>
            <a:r>
              <a:rPr lang="en-US" dirty="0"/>
              <a:t>Caveats of Poetry</a:t>
            </a:r>
          </a:p>
        </p:txBody>
      </p:sp>
      <p:sp>
        <p:nvSpPr>
          <p:cNvPr id="3" name="Content Placeholder 2">
            <a:extLst>
              <a:ext uri="{FF2B5EF4-FFF2-40B4-BE49-F238E27FC236}">
                <a16:creationId xmlns:a16="http://schemas.microsoft.com/office/drawing/2014/main" id="{4CA0CCA0-D943-2E4C-901F-51D63109405F}"/>
              </a:ext>
            </a:extLst>
          </p:cNvPr>
          <p:cNvSpPr>
            <a:spLocks noGrp="1"/>
          </p:cNvSpPr>
          <p:nvPr>
            <p:ph idx="1"/>
          </p:nvPr>
        </p:nvSpPr>
        <p:spPr/>
        <p:txBody>
          <a:bodyPr>
            <a:normAutofit fontScale="92500" lnSpcReduction="20000"/>
          </a:bodyPr>
          <a:lstStyle/>
          <a:p>
            <a:r>
              <a:rPr lang="en-AU" dirty="0"/>
              <a:t>Poetry puts python requires in dependency section. Python requires should be placed in global settings, although it shares the same version specifiers with normal dependencies.</a:t>
            </a:r>
          </a:p>
          <a:p>
            <a:r>
              <a:rPr lang="en-AU" dirty="0"/>
              <a:t>Like  </a:t>
            </a:r>
            <a:r>
              <a:rPr lang="en-AU" dirty="0" err="1"/>
              <a:t>Pipenv</a:t>
            </a:r>
            <a:r>
              <a:rPr lang="en-AU" dirty="0"/>
              <a:t> , Poetry doesn’t support to activate a </a:t>
            </a:r>
            <a:r>
              <a:rPr lang="en-AU" dirty="0" err="1"/>
              <a:t>virtualenv</a:t>
            </a:r>
            <a:r>
              <a:rPr lang="en-AU" dirty="0"/>
              <a:t> outside of project directory.</a:t>
            </a:r>
          </a:p>
          <a:p>
            <a:r>
              <a:rPr lang="en-AU" dirty="0"/>
              <a:t>Poetry only works under </a:t>
            </a:r>
            <a:r>
              <a:rPr lang="en-AU" i="1" dirty="0"/>
              <a:t>one</a:t>
            </a:r>
            <a:r>
              <a:rPr lang="en-AU" dirty="0"/>
              <a:t> workflow. For instance, it doesn't support installing current dependencies into system Python, which is the typical workflow for developing in docker.</a:t>
            </a:r>
          </a:p>
          <a:p>
            <a:r>
              <a:rPr lang="en-AU" dirty="0"/>
              <a:t>Cannot pip install –e directory </a:t>
            </a:r>
          </a:p>
          <a:p>
            <a:r>
              <a:rPr lang="en-AU" dirty="0"/>
              <a:t>Cannot import from an existing to a </a:t>
            </a:r>
            <a:r>
              <a:rPr lang="en-AU" dirty="0" err="1"/>
              <a:t>requirements.txt</a:t>
            </a:r>
            <a:endParaRPr lang="en-AU" dirty="0"/>
          </a:p>
          <a:p>
            <a:r>
              <a:rPr lang="en-AU" dirty="0" err="1"/>
              <a:t>Venv</a:t>
            </a:r>
            <a:r>
              <a:rPr lang="en-AU" dirty="0"/>
              <a:t> created by Poetry is not automatically recognized by </a:t>
            </a:r>
            <a:r>
              <a:rPr lang="en-AU" dirty="0" err="1"/>
              <a:t>vscode</a:t>
            </a:r>
            <a:r>
              <a:rPr lang="en-AU" dirty="0"/>
              <a:t> or PyCharm</a:t>
            </a:r>
            <a:br>
              <a:rPr lang="en-AU" dirty="0"/>
            </a:br>
            <a:endParaRPr lang="en-US" dirty="0"/>
          </a:p>
        </p:txBody>
      </p:sp>
    </p:spTree>
    <p:extLst>
      <p:ext uri="{BB962C8B-B14F-4D97-AF65-F5344CB8AC3E}">
        <p14:creationId xmlns:p14="http://schemas.microsoft.com/office/powerpoint/2010/main" val="248565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0161-A3D9-D64D-9E8C-7823A104347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FB635C0-BAD1-A242-ACC3-4866939785B4}"/>
              </a:ext>
            </a:extLst>
          </p:cNvPr>
          <p:cNvSpPr>
            <a:spLocks noGrp="1"/>
          </p:cNvSpPr>
          <p:nvPr>
            <p:ph idx="1"/>
          </p:nvPr>
        </p:nvSpPr>
        <p:spPr/>
        <p:txBody>
          <a:bodyPr/>
          <a:lstStyle/>
          <a:p>
            <a:r>
              <a:rPr lang="en-US" dirty="0"/>
              <a:t>Pip is here to stay and it is fast! </a:t>
            </a:r>
          </a:p>
          <a:p>
            <a:r>
              <a:rPr lang="en-AU" dirty="0"/>
              <a:t>Can manage the upgrade workflow using pip-tools</a:t>
            </a:r>
          </a:p>
          <a:p>
            <a:r>
              <a:rPr lang="en-AU" dirty="0"/>
              <a:t>The </a:t>
            </a:r>
            <a:r>
              <a:rPr lang="en-AU" dirty="0" err="1"/>
              <a:t>virtualenv</a:t>
            </a:r>
            <a:r>
              <a:rPr lang="en-AU" dirty="0"/>
              <a:t> management features can be provided by </a:t>
            </a:r>
            <a:r>
              <a:rPr lang="en-AU" dirty="0" err="1"/>
              <a:t>virtualenvwrapper</a:t>
            </a:r>
            <a:r>
              <a:rPr lang="en-AU" dirty="0"/>
              <a:t>.</a:t>
            </a:r>
          </a:p>
          <a:p>
            <a:r>
              <a:rPr lang="en-AU" dirty="0" err="1"/>
              <a:t>Pipenv</a:t>
            </a:r>
            <a:r>
              <a:rPr lang="en-AU" dirty="0"/>
              <a:t> is no longer the officially recommend tool and it forces a particular </a:t>
            </a:r>
            <a:r>
              <a:rPr lang="en-AU" dirty="0" err="1"/>
              <a:t>worklow</a:t>
            </a:r>
            <a:r>
              <a:rPr lang="en-AU" dirty="0"/>
              <a:t> on its users</a:t>
            </a:r>
          </a:p>
          <a:p>
            <a:r>
              <a:rPr lang="en-AU" dirty="0"/>
              <a:t>Poetry tries to solve many of </a:t>
            </a:r>
            <a:r>
              <a:rPr lang="en-AU" dirty="0" err="1"/>
              <a:t>Pipenv’s</a:t>
            </a:r>
            <a:r>
              <a:rPr lang="en-AU" dirty="0"/>
              <a:t> issues, however due to the all-encompassing file format , there is a vendor lock-in.</a:t>
            </a:r>
            <a:endParaRPr lang="en-US" dirty="0"/>
          </a:p>
        </p:txBody>
      </p:sp>
    </p:spTree>
    <p:extLst>
      <p:ext uri="{BB962C8B-B14F-4D97-AF65-F5344CB8AC3E}">
        <p14:creationId xmlns:p14="http://schemas.microsoft.com/office/powerpoint/2010/main" val="55585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A9E0-3808-C543-979E-6F86D4E98AB7}"/>
              </a:ext>
            </a:extLst>
          </p:cNvPr>
          <p:cNvSpPr>
            <a:spLocks noGrp="1"/>
          </p:cNvSpPr>
          <p:nvPr>
            <p:ph type="title"/>
          </p:nvPr>
        </p:nvSpPr>
        <p:spPr/>
        <p:txBody>
          <a:bodyPr/>
          <a:lstStyle/>
          <a:p>
            <a:r>
              <a:rPr lang="en-US" dirty="0"/>
              <a:t>DEMO AND FAQ’S</a:t>
            </a:r>
          </a:p>
        </p:txBody>
      </p:sp>
    </p:spTree>
    <p:extLst>
      <p:ext uri="{BB962C8B-B14F-4D97-AF65-F5344CB8AC3E}">
        <p14:creationId xmlns:p14="http://schemas.microsoft.com/office/powerpoint/2010/main" val="92662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Oval 33">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1CF56B7A-C522-344F-AE81-DB38F6995C35}"/>
              </a:ext>
            </a:extLst>
          </p:cNvPr>
          <p:cNvSpPr>
            <a:spLocks noGrp="1"/>
          </p:cNvSpPr>
          <p:nvPr>
            <p:ph type="title"/>
          </p:nvPr>
        </p:nvSpPr>
        <p:spPr>
          <a:xfrm>
            <a:off x="8471239" y="973667"/>
            <a:ext cx="2942210" cy="4833745"/>
          </a:xfrm>
        </p:spPr>
        <p:txBody>
          <a:bodyPr>
            <a:normAutofit/>
          </a:bodyPr>
          <a:lstStyle/>
          <a:p>
            <a:r>
              <a:rPr lang="en-US">
                <a:solidFill>
                  <a:srgbClr val="EBEBEB"/>
                </a:solidFill>
              </a:rPr>
              <a:t>Pip: Package Manager</a:t>
            </a:r>
          </a:p>
        </p:txBody>
      </p:sp>
      <p:sp>
        <p:nvSpPr>
          <p:cNvPr id="38" name="Rectangle 37">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08480CF-931E-47AE-81E4-AFBFBDA6E02E}"/>
              </a:ext>
            </a:extLst>
          </p:cNvPr>
          <p:cNvGraphicFramePr>
            <a:graphicFrameLocks noGrp="1"/>
          </p:cNvGraphicFramePr>
          <p:nvPr>
            <p:ph idx="1"/>
            <p:extLst>
              <p:ext uri="{D42A27DB-BD31-4B8C-83A1-F6EECF244321}">
                <p14:modId xmlns:p14="http://schemas.microsoft.com/office/powerpoint/2010/main" val="1448315725"/>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19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4D02-3743-ED43-B93D-7FBB157D7A9F}"/>
              </a:ext>
            </a:extLst>
          </p:cNvPr>
          <p:cNvSpPr>
            <a:spLocks noGrp="1"/>
          </p:cNvSpPr>
          <p:nvPr>
            <p:ph type="title"/>
          </p:nvPr>
        </p:nvSpPr>
        <p:spPr/>
        <p:txBody>
          <a:bodyPr/>
          <a:lstStyle/>
          <a:p>
            <a:r>
              <a:rPr lang="en-US" dirty="0" err="1"/>
              <a:t>Virtualenv</a:t>
            </a:r>
            <a:endParaRPr lang="en-US" dirty="0"/>
          </a:p>
        </p:txBody>
      </p:sp>
      <p:sp>
        <p:nvSpPr>
          <p:cNvPr id="3" name="Content Placeholder 2">
            <a:extLst>
              <a:ext uri="{FF2B5EF4-FFF2-40B4-BE49-F238E27FC236}">
                <a16:creationId xmlns:a16="http://schemas.microsoft.com/office/drawing/2014/main" id="{E2AEA26A-2058-494D-A073-67C36AD85535}"/>
              </a:ext>
            </a:extLst>
          </p:cNvPr>
          <p:cNvSpPr>
            <a:spLocks noGrp="1"/>
          </p:cNvSpPr>
          <p:nvPr>
            <p:ph idx="1"/>
          </p:nvPr>
        </p:nvSpPr>
        <p:spPr/>
        <p:txBody>
          <a:bodyPr>
            <a:normAutofit lnSpcReduction="10000"/>
          </a:bodyPr>
          <a:lstStyle/>
          <a:p>
            <a:r>
              <a:rPr lang="en-US" dirty="0"/>
              <a:t>Creates isolated environments for packages to be installed in, one for each project. </a:t>
            </a:r>
          </a:p>
          <a:p>
            <a:r>
              <a:rPr lang="en-AU" dirty="0"/>
              <a:t>Currently, there are two common tools for creating Python virtual environments:</a:t>
            </a:r>
          </a:p>
          <a:p>
            <a:pPr lvl="1"/>
            <a:r>
              <a:rPr lang="en-AU" b="1" dirty="0" err="1"/>
              <a:t>venv</a:t>
            </a:r>
            <a:r>
              <a:rPr lang="en-AU" dirty="0"/>
              <a:t> is available by default in Python 3.3 and later </a:t>
            </a:r>
          </a:p>
          <a:p>
            <a:pPr lvl="1"/>
            <a:r>
              <a:rPr lang="en-AU" dirty="0"/>
              <a:t>$ python3 –m </a:t>
            </a:r>
            <a:r>
              <a:rPr lang="en-AU" dirty="0" err="1"/>
              <a:t>venv</a:t>
            </a:r>
            <a:r>
              <a:rPr lang="en-AU" dirty="0"/>
              <a:t> &lt;DIR&gt; </a:t>
            </a:r>
          </a:p>
          <a:p>
            <a:pPr lvl="1"/>
            <a:r>
              <a:rPr lang="en-AU" b="1" dirty="0" err="1"/>
              <a:t>virtualenv</a:t>
            </a:r>
            <a:r>
              <a:rPr lang="en-AU" dirty="0"/>
              <a:t> needs to be installed separately, but supports Python 2.7+ and Python 3.3+</a:t>
            </a:r>
          </a:p>
          <a:p>
            <a:pPr lvl="1"/>
            <a:r>
              <a:rPr lang="en-AU" dirty="0"/>
              <a:t>$ </a:t>
            </a:r>
            <a:r>
              <a:rPr lang="en-AU" dirty="0" err="1"/>
              <a:t>virtualenv</a:t>
            </a:r>
            <a:r>
              <a:rPr lang="en-AU" dirty="0"/>
              <a:t> &lt;DIR&gt;</a:t>
            </a:r>
            <a:br>
              <a:rPr lang="en-AU" dirty="0"/>
            </a:br>
            <a:br>
              <a:rPr lang="en-AU" dirty="0"/>
            </a:br>
            <a:r>
              <a:rPr lang="en-AU" dirty="0"/>
              <a:t>	</a:t>
            </a:r>
          </a:p>
        </p:txBody>
      </p:sp>
    </p:spTree>
    <p:extLst>
      <p:ext uri="{BB962C8B-B14F-4D97-AF65-F5344CB8AC3E}">
        <p14:creationId xmlns:p14="http://schemas.microsoft.com/office/powerpoint/2010/main" val="246147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501E-909B-CC41-BABB-8AA3A5B9C39A}"/>
              </a:ext>
            </a:extLst>
          </p:cNvPr>
          <p:cNvSpPr>
            <a:spLocks noGrp="1"/>
          </p:cNvSpPr>
          <p:nvPr>
            <p:ph type="title"/>
          </p:nvPr>
        </p:nvSpPr>
        <p:spPr>
          <a:xfrm>
            <a:off x="1154955" y="1295400"/>
            <a:ext cx="2793158" cy="775996"/>
          </a:xfrm>
        </p:spPr>
        <p:txBody>
          <a:bodyPr/>
          <a:lstStyle/>
          <a:p>
            <a:r>
              <a:rPr lang="en-US" dirty="0" err="1"/>
              <a:t>requirements.txt</a:t>
            </a:r>
            <a:endParaRPr lang="en-US" dirty="0"/>
          </a:p>
        </p:txBody>
      </p:sp>
      <p:sp>
        <p:nvSpPr>
          <p:cNvPr id="3" name="Content Placeholder 2">
            <a:extLst>
              <a:ext uri="{FF2B5EF4-FFF2-40B4-BE49-F238E27FC236}">
                <a16:creationId xmlns:a16="http://schemas.microsoft.com/office/drawing/2014/main" id="{22CF0368-9126-8043-B825-D5081C89733B}"/>
              </a:ext>
            </a:extLst>
          </p:cNvPr>
          <p:cNvSpPr>
            <a:spLocks noGrp="1"/>
          </p:cNvSpPr>
          <p:nvPr>
            <p:ph idx="1"/>
          </p:nvPr>
        </p:nvSpPr>
        <p:spPr/>
        <p:txBody>
          <a:bodyPr/>
          <a:lstStyle/>
          <a:p>
            <a:r>
              <a:rPr lang="en-US" dirty="0"/>
              <a:t>python3 –m </a:t>
            </a:r>
            <a:r>
              <a:rPr lang="en-US" dirty="0" err="1"/>
              <a:t>venv</a:t>
            </a:r>
            <a:r>
              <a:rPr lang="en-US" dirty="0"/>
              <a:t> </a:t>
            </a:r>
            <a:r>
              <a:rPr lang="en-US" dirty="0" err="1"/>
              <a:t>venv</a:t>
            </a:r>
            <a:endParaRPr lang="en-US" dirty="0"/>
          </a:p>
          <a:p>
            <a:r>
              <a:rPr lang="en-US" dirty="0"/>
              <a:t>source </a:t>
            </a:r>
            <a:r>
              <a:rPr lang="en-US" dirty="0" err="1"/>
              <a:t>venv</a:t>
            </a:r>
            <a:r>
              <a:rPr lang="en-US" dirty="0"/>
              <a:t>/bin/activate</a:t>
            </a:r>
          </a:p>
          <a:p>
            <a:r>
              <a:rPr lang="en-US" dirty="0"/>
              <a:t>$ pip install flask</a:t>
            </a:r>
          </a:p>
          <a:p>
            <a:r>
              <a:rPr lang="en-US" dirty="0"/>
              <a:t>$ pip freeze &gt; </a:t>
            </a:r>
            <a:r>
              <a:rPr lang="en-US" dirty="0" err="1"/>
              <a:t>requirements.txt</a:t>
            </a:r>
            <a:endParaRPr lang="en-US" dirty="0"/>
          </a:p>
          <a:p>
            <a:r>
              <a:rPr lang="en-US" dirty="0"/>
              <a:t>Deterministic builds</a:t>
            </a:r>
          </a:p>
          <a:p>
            <a:r>
              <a:rPr lang="en-US" dirty="0"/>
              <a:t>Includes transitive dependencies</a:t>
            </a:r>
          </a:p>
          <a:p>
            <a:r>
              <a:rPr lang="en-US" dirty="0"/>
              <a:t>Difficult to differentiate between “What you want installed” vs “What you need installed” </a:t>
            </a:r>
          </a:p>
        </p:txBody>
      </p:sp>
      <p:sp>
        <p:nvSpPr>
          <p:cNvPr id="4" name="Text Placeholder 3">
            <a:extLst>
              <a:ext uri="{FF2B5EF4-FFF2-40B4-BE49-F238E27FC236}">
                <a16:creationId xmlns:a16="http://schemas.microsoft.com/office/drawing/2014/main" id="{1E70CC86-FA5B-784C-AD1E-2642ACBD1430}"/>
              </a:ext>
            </a:extLst>
          </p:cNvPr>
          <p:cNvSpPr>
            <a:spLocks noGrp="1"/>
          </p:cNvSpPr>
          <p:nvPr>
            <p:ph type="body" sz="half" idx="2"/>
          </p:nvPr>
        </p:nvSpPr>
        <p:spPr>
          <a:xfrm>
            <a:off x="1154954" y="3097763"/>
            <a:ext cx="2793158" cy="2927116"/>
          </a:xfrm>
        </p:spPr>
        <p:txBody>
          <a:bodyPr/>
          <a:lstStyle/>
          <a:p>
            <a:r>
              <a:rPr lang="en-AU" sz="1800" dirty="0"/>
              <a:t>click==7.0</a:t>
            </a:r>
          </a:p>
          <a:p>
            <a:r>
              <a:rPr lang="en-AU" sz="1800" dirty="0"/>
              <a:t>flask==1.0.3</a:t>
            </a:r>
          </a:p>
          <a:p>
            <a:r>
              <a:rPr lang="en-AU" sz="1800" dirty="0" err="1"/>
              <a:t>itsdangerous</a:t>
            </a:r>
            <a:r>
              <a:rPr lang="en-AU" sz="1800" dirty="0"/>
              <a:t>==1.1.0</a:t>
            </a:r>
          </a:p>
          <a:p>
            <a:r>
              <a:rPr lang="en-AU" sz="1800" dirty="0"/>
              <a:t>jinja2==2.10.1</a:t>
            </a:r>
          </a:p>
          <a:p>
            <a:r>
              <a:rPr lang="en-AU" sz="1800" dirty="0" err="1"/>
              <a:t>markupsafe</a:t>
            </a:r>
            <a:r>
              <a:rPr lang="en-AU" sz="1800" dirty="0"/>
              <a:t>==1.1.1</a:t>
            </a:r>
          </a:p>
          <a:p>
            <a:r>
              <a:rPr lang="en-AU" sz="1800" dirty="0" err="1"/>
              <a:t>werkzeug</a:t>
            </a:r>
            <a:r>
              <a:rPr lang="en-AU" sz="1800" dirty="0"/>
              <a:t>==0.15.4</a:t>
            </a:r>
          </a:p>
          <a:p>
            <a:endParaRPr lang="en-US" dirty="0"/>
          </a:p>
        </p:txBody>
      </p:sp>
    </p:spTree>
    <p:extLst>
      <p:ext uri="{BB962C8B-B14F-4D97-AF65-F5344CB8AC3E}">
        <p14:creationId xmlns:p14="http://schemas.microsoft.com/office/powerpoint/2010/main" val="246660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BC83-0BB0-B94E-B552-F46ACDEC3309}"/>
              </a:ext>
            </a:extLst>
          </p:cNvPr>
          <p:cNvSpPr>
            <a:spLocks noGrp="1"/>
          </p:cNvSpPr>
          <p:nvPr>
            <p:ph type="title"/>
          </p:nvPr>
        </p:nvSpPr>
        <p:spPr>
          <a:xfrm>
            <a:off x="1154955" y="1295400"/>
            <a:ext cx="2793158" cy="869302"/>
          </a:xfrm>
        </p:spPr>
        <p:txBody>
          <a:bodyPr/>
          <a:lstStyle/>
          <a:p>
            <a:r>
              <a:rPr lang="en-US" dirty="0" err="1"/>
              <a:t>requirements.txt</a:t>
            </a:r>
            <a:endParaRPr lang="en-US" dirty="0"/>
          </a:p>
        </p:txBody>
      </p:sp>
      <p:sp>
        <p:nvSpPr>
          <p:cNvPr id="3" name="Content Placeholder 2">
            <a:extLst>
              <a:ext uri="{FF2B5EF4-FFF2-40B4-BE49-F238E27FC236}">
                <a16:creationId xmlns:a16="http://schemas.microsoft.com/office/drawing/2014/main" id="{5C2A09E0-66EC-1C4B-8C42-3D722D486940}"/>
              </a:ext>
            </a:extLst>
          </p:cNvPr>
          <p:cNvSpPr>
            <a:spLocks noGrp="1"/>
          </p:cNvSpPr>
          <p:nvPr>
            <p:ph idx="1"/>
          </p:nvPr>
        </p:nvSpPr>
        <p:spPr/>
        <p:txBody>
          <a:bodyPr>
            <a:normAutofit/>
          </a:bodyPr>
          <a:lstStyle/>
          <a:p>
            <a:r>
              <a:rPr lang="en-US" sz="2400" dirty="0"/>
              <a:t>Non deterministic builds</a:t>
            </a:r>
          </a:p>
          <a:p>
            <a:r>
              <a:rPr lang="en-US" sz="2400" dirty="0"/>
              <a:t>What you want installed</a:t>
            </a:r>
          </a:p>
          <a:p>
            <a:r>
              <a:rPr lang="en-US" sz="2400" dirty="0"/>
              <a:t>Human readable</a:t>
            </a:r>
          </a:p>
        </p:txBody>
      </p:sp>
      <p:sp>
        <p:nvSpPr>
          <p:cNvPr id="4" name="Text Placeholder 3">
            <a:extLst>
              <a:ext uri="{FF2B5EF4-FFF2-40B4-BE49-F238E27FC236}">
                <a16:creationId xmlns:a16="http://schemas.microsoft.com/office/drawing/2014/main" id="{BE7C067B-5FED-6C45-9F68-41DE1FF39F4F}"/>
              </a:ext>
            </a:extLst>
          </p:cNvPr>
          <p:cNvSpPr>
            <a:spLocks noGrp="1"/>
          </p:cNvSpPr>
          <p:nvPr>
            <p:ph type="body" sz="half" idx="2"/>
          </p:nvPr>
        </p:nvSpPr>
        <p:spPr/>
        <p:txBody>
          <a:bodyPr>
            <a:normAutofit/>
          </a:bodyPr>
          <a:lstStyle/>
          <a:p>
            <a:r>
              <a:rPr lang="en-US" sz="1800" dirty="0"/>
              <a:t>Flask</a:t>
            </a:r>
          </a:p>
        </p:txBody>
      </p:sp>
    </p:spTree>
    <p:extLst>
      <p:ext uri="{BB962C8B-B14F-4D97-AF65-F5344CB8AC3E}">
        <p14:creationId xmlns:p14="http://schemas.microsoft.com/office/powerpoint/2010/main" val="334790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3E6A-7150-FB47-BF49-4E2E101DEFBC}"/>
              </a:ext>
            </a:extLst>
          </p:cNvPr>
          <p:cNvSpPr>
            <a:spLocks noGrp="1"/>
          </p:cNvSpPr>
          <p:nvPr>
            <p:ph type="title"/>
          </p:nvPr>
        </p:nvSpPr>
        <p:spPr/>
        <p:txBody>
          <a:bodyPr/>
          <a:lstStyle/>
          <a:p>
            <a:r>
              <a:rPr lang="en-US" dirty="0"/>
              <a:t>Upgrading your requirements</a:t>
            </a:r>
          </a:p>
        </p:txBody>
      </p:sp>
      <p:sp>
        <p:nvSpPr>
          <p:cNvPr id="3" name="Content Placeholder 2">
            <a:extLst>
              <a:ext uri="{FF2B5EF4-FFF2-40B4-BE49-F238E27FC236}">
                <a16:creationId xmlns:a16="http://schemas.microsoft.com/office/drawing/2014/main" id="{4BC5D0BE-F2BB-EE4D-A4E5-4AE964CD6A1B}"/>
              </a:ext>
            </a:extLst>
          </p:cNvPr>
          <p:cNvSpPr>
            <a:spLocks noGrp="1"/>
          </p:cNvSpPr>
          <p:nvPr>
            <p:ph idx="1"/>
          </p:nvPr>
        </p:nvSpPr>
        <p:spPr/>
        <p:txBody>
          <a:bodyPr/>
          <a:lstStyle/>
          <a:p>
            <a:r>
              <a:rPr lang="en-US" dirty="0"/>
              <a:t>Manual upgrade workflow </a:t>
            </a:r>
          </a:p>
          <a:p>
            <a:pPr marL="0" indent="0">
              <a:buNone/>
            </a:pPr>
            <a:r>
              <a:rPr lang="en-US" dirty="0"/>
              <a:t>	OR</a:t>
            </a:r>
          </a:p>
          <a:p>
            <a:r>
              <a:rPr lang="en-US" dirty="0"/>
              <a:t>Pip-tools </a:t>
            </a:r>
          </a:p>
          <a:p>
            <a:pPr lvl="1"/>
            <a:r>
              <a:rPr lang="en-US" dirty="0"/>
              <a:t>A set of tools to create your pinned dependencies up to date</a:t>
            </a:r>
          </a:p>
          <a:p>
            <a:pPr lvl="1"/>
            <a:r>
              <a:rPr lang="en-US" dirty="0"/>
              <a:t>pip-tools = pip-compile + pip-sync</a:t>
            </a:r>
          </a:p>
          <a:p>
            <a:pPr lvl="1"/>
            <a:r>
              <a:rPr lang="en-US" dirty="0"/>
              <a:t>Requirements from </a:t>
            </a:r>
            <a:r>
              <a:rPr lang="en-US" dirty="0" err="1"/>
              <a:t>setup.py</a:t>
            </a:r>
            <a:r>
              <a:rPr lang="en-US" dirty="0"/>
              <a:t> or </a:t>
            </a:r>
            <a:r>
              <a:rPr lang="en-US" dirty="0" err="1"/>
              <a:t>requirements.in</a:t>
            </a:r>
            <a:endParaRPr lang="en-US" dirty="0"/>
          </a:p>
          <a:p>
            <a:pPr lvl="1"/>
            <a:r>
              <a:rPr lang="en-US" dirty="0" err="1"/>
              <a:t>requirements.in</a:t>
            </a:r>
            <a:r>
              <a:rPr lang="en-US" dirty="0"/>
              <a:t> – list your packages</a:t>
            </a:r>
          </a:p>
          <a:p>
            <a:pPr lvl="1"/>
            <a:r>
              <a:rPr lang="en-AU" dirty="0"/>
              <a:t>pip-compile --output-file </a:t>
            </a:r>
            <a:r>
              <a:rPr lang="en-AU" dirty="0" err="1"/>
              <a:t>requirements.txt</a:t>
            </a:r>
            <a:r>
              <a:rPr lang="en-AU" dirty="0"/>
              <a:t> </a:t>
            </a:r>
            <a:r>
              <a:rPr lang="en-AU" dirty="0" err="1"/>
              <a:t>requirements.in</a:t>
            </a:r>
            <a:endParaRPr lang="en-AU" dirty="0"/>
          </a:p>
          <a:p>
            <a:pPr lvl="1"/>
            <a:r>
              <a:rPr lang="en-US" dirty="0" err="1"/>
              <a:t>requirements.txt</a:t>
            </a:r>
            <a:r>
              <a:rPr lang="en-US" dirty="0"/>
              <a:t> –  updated with all the </a:t>
            </a:r>
            <a:r>
              <a:rPr lang="en-US" dirty="0" err="1"/>
              <a:t>dependancies</a:t>
            </a:r>
            <a:r>
              <a:rPr lang="en-US" dirty="0"/>
              <a:t> by </a:t>
            </a:r>
            <a:r>
              <a:rPr lang="en-US" dirty="0" err="1"/>
              <a:t>piptools</a:t>
            </a:r>
            <a:endParaRPr lang="en-US" dirty="0"/>
          </a:p>
          <a:p>
            <a:pPr lvl="1"/>
            <a:endParaRPr lang="en-US" dirty="0"/>
          </a:p>
        </p:txBody>
      </p:sp>
    </p:spTree>
    <p:extLst>
      <p:ext uri="{BB962C8B-B14F-4D97-AF65-F5344CB8AC3E}">
        <p14:creationId xmlns:p14="http://schemas.microsoft.com/office/powerpoint/2010/main" val="21482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DD70788-AD0E-8B40-847A-A4E631853F85}"/>
              </a:ext>
            </a:extLst>
          </p:cNvPr>
          <p:cNvSpPr>
            <a:spLocks noGrp="1"/>
          </p:cNvSpPr>
          <p:nvPr>
            <p:ph type="title"/>
          </p:nvPr>
        </p:nvSpPr>
        <p:spPr>
          <a:xfrm>
            <a:off x="6744929" y="1241266"/>
            <a:ext cx="4798142" cy="3153753"/>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Many tools to manage environment</a:t>
            </a:r>
          </a:p>
        </p:txBody>
      </p:sp>
      <p:sp>
        <p:nvSpPr>
          <p:cNvPr id="18"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03E690B0-C5AB-CF4D-90D4-83FB4D16AFB3}"/>
              </a:ext>
            </a:extLst>
          </p:cNvPr>
          <p:cNvPicPr>
            <a:picLocks noGrp="1" noChangeAspect="1"/>
          </p:cNvPicPr>
          <p:nvPr>
            <p:ph idx="1"/>
          </p:nvPr>
        </p:nvPicPr>
        <p:blipFill>
          <a:blip r:embed="rId4"/>
          <a:stretch>
            <a:fillRect/>
          </a:stretch>
        </p:blipFill>
        <p:spPr>
          <a:xfrm>
            <a:off x="1265125" y="1113063"/>
            <a:ext cx="4675514"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832828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3568-1365-D545-B1F3-C7D164E74A27}"/>
              </a:ext>
            </a:extLst>
          </p:cNvPr>
          <p:cNvSpPr>
            <a:spLocks noGrp="1"/>
          </p:cNvSpPr>
          <p:nvPr>
            <p:ph type="title"/>
          </p:nvPr>
        </p:nvSpPr>
        <p:spPr/>
        <p:txBody>
          <a:bodyPr/>
          <a:lstStyle/>
          <a:p>
            <a:r>
              <a:rPr lang="en-US" dirty="0"/>
              <a:t>The (not so) new kid in the block - </a:t>
            </a:r>
            <a:r>
              <a:rPr lang="en-US" dirty="0" err="1"/>
              <a:t>Pipenv</a:t>
            </a:r>
            <a:endParaRPr lang="en-US" dirty="0"/>
          </a:p>
        </p:txBody>
      </p:sp>
      <p:sp>
        <p:nvSpPr>
          <p:cNvPr id="3" name="Content Placeholder 2">
            <a:extLst>
              <a:ext uri="{FF2B5EF4-FFF2-40B4-BE49-F238E27FC236}">
                <a16:creationId xmlns:a16="http://schemas.microsoft.com/office/drawing/2014/main" id="{4A72140B-1E2F-344D-B066-1CD2DB92476C}"/>
              </a:ext>
            </a:extLst>
          </p:cNvPr>
          <p:cNvSpPr>
            <a:spLocks noGrp="1"/>
          </p:cNvSpPr>
          <p:nvPr>
            <p:ph idx="1"/>
          </p:nvPr>
        </p:nvSpPr>
        <p:spPr/>
        <p:txBody>
          <a:bodyPr>
            <a:normAutofit fontScale="92500" lnSpcReduction="20000"/>
          </a:bodyPr>
          <a:lstStyle/>
          <a:p>
            <a:r>
              <a:rPr lang="en-US" dirty="0"/>
              <a:t>What is </a:t>
            </a:r>
            <a:r>
              <a:rPr lang="en-US" dirty="0" err="1"/>
              <a:t>pipenv</a:t>
            </a:r>
            <a:r>
              <a:rPr lang="en-US" dirty="0"/>
              <a:t> trying to solve ? </a:t>
            </a:r>
          </a:p>
          <a:p>
            <a:r>
              <a:rPr lang="en-US" dirty="0"/>
              <a:t>Pip + </a:t>
            </a:r>
            <a:r>
              <a:rPr lang="en-US" dirty="0" err="1"/>
              <a:t>virtualenv</a:t>
            </a:r>
            <a:endParaRPr lang="en-US" dirty="0"/>
          </a:p>
          <a:p>
            <a:r>
              <a:rPr lang="en-US" dirty="0"/>
              <a:t>One tool to create and manage virtual environment </a:t>
            </a:r>
          </a:p>
          <a:p>
            <a:r>
              <a:rPr lang="en-US" dirty="0" err="1"/>
              <a:t>Pipfile</a:t>
            </a:r>
            <a:endParaRPr lang="en-US" dirty="0"/>
          </a:p>
          <a:p>
            <a:pPr lvl="1"/>
            <a:r>
              <a:rPr lang="en-US" dirty="0"/>
              <a:t> to list all your packages </a:t>
            </a:r>
          </a:p>
          <a:p>
            <a:r>
              <a:rPr lang="en-US" dirty="0" err="1"/>
              <a:t>Pipfile.lock</a:t>
            </a:r>
            <a:r>
              <a:rPr lang="en-US" dirty="0"/>
              <a:t> </a:t>
            </a:r>
          </a:p>
          <a:p>
            <a:pPr lvl="1"/>
            <a:r>
              <a:rPr lang="en-US" dirty="0"/>
              <a:t>to list your high level and transient dependencies</a:t>
            </a:r>
          </a:p>
          <a:p>
            <a:pPr lvl="1"/>
            <a:r>
              <a:rPr lang="en-US" dirty="0"/>
              <a:t>Deterministic builds</a:t>
            </a:r>
          </a:p>
          <a:p>
            <a:r>
              <a:rPr lang="en-US" dirty="0"/>
              <a:t>No need to manually add requirements into a file</a:t>
            </a:r>
          </a:p>
          <a:p>
            <a:r>
              <a:rPr lang="en-US" dirty="0"/>
              <a:t>Takes care of transient dependency management </a:t>
            </a:r>
          </a:p>
        </p:txBody>
      </p:sp>
    </p:spTree>
    <p:extLst>
      <p:ext uri="{BB962C8B-B14F-4D97-AF65-F5344CB8AC3E}">
        <p14:creationId xmlns:p14="http://schemas.microsoft.com/office/powerpoint/2010/main" val="385123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9077-D1EA-4F43-93F2-FFC26427BBC0}"/>
              </a:ext>
            </a:extLst>
          </p:cNvPr>
          <p:cNvSpPr>
            <a:spLocks noGrp="1"/>
          </p:cNvSpPr>
          <p:nvPr>
            <p:ph type="title"/>
          </p:nvPr>
        </p:nvSpPr>
        <p:spPr/>
        <p:txBody>
          <a:bodyPr/>
          <a:lstStyle/>
          <a:p>
            <a:r>
              <a:rPr lang="en-US" dirty="0"/>
              <a:t>What </a:t>
            </a:r>
            <a:r>
              <a:rPr lang="en-US" dirty="0" err="1"/>
              <a:t>pipenv</a:t>
            </a:r>
            <a:r>
              <a:rPr lang="en-US" dirty="0"/>
              <a:t> does ? </a:t>
            </a:r>
          </a:p>
        </p:txBody>
      </p:sp>
      <p:sp>
        <p:nvSpPr>
          <p:cNvPr id="3" name="Content Placeholder 2">
            <a:extLst>
              <a:ext uri="{FF2B5EF4-FFF2-40B4-BE49-F238E27FC236}">
                <a16:creationId xmlns:a16="http://schemas.microsoft.com/office/drawing/2014/main" id="{8AB7F92C-B67C-C14B-B5A6-01EFEDECFF64}"/>
              </a:ext>
            </a:extLst>
          </p:cNvPr>
          <p:cNvSpPr>
            <a:spLocks noGrp="1"/>
          </p:cNvSpPr>
          <p:nvPr>
            <p:ph idx="1"/>
          </p:nvPr>
        </p:nvSpPr>
        <p:spPr/>
        <p:txBody>
          <a:bodyPr>
            <a:normAutofit/>
          </a:bodyPr>
          <a:lstStyle/>
          <a:p>
            <a:r>
              <a:rPr lang="en-AU" dirty="0"/>
              <a:t>Manages your upgrade workflow</a:t>
            </a:r>
          </a:p>
          <a:p>
            <a:r>
              <a:rPr lang="en-AU" dirty="0"/>
              <a:t>Editable </a:t>
            </a:r>
            <a:r>
              <a:rPr lang="en-AU" dirty="0" err="1"/>
              <a:t>depedancies</a:t>
            </a:r>
            <a:r>
              <a:rPr lang="en-AU" dirty="0"/>
              <a:t> </a:t>
            </a:r>
          </a:p>
          <a:p>
            <a:r>
              <a:rPr lang="en-AU" dirty="0"/>
              <a:t>Importing from </a:t>
            </a:r>
            <a:r>
              <a:rPr lang="en-AU" dirty="0" err="1"/>
              <a:t>requirements.txt</a:t>
            </a:r>
            <a:endParaRPr lang="en-AU" dirty="0"/>
          </a:p>
          <a:p>
            <a:r>
              <a:rPr lang="en-AU" dirty="0"/>
              <a:t>can configure a </a:t>
            </a:r>
            <a:r>
              <a:rPr lang="en-AU" dirty="0" err="1"/>
              <a:t>tox.ini</a:t>
            </a:r>
            <a:r>
              <a:rPr lang="en-AU" dirty="0"/>
              <a:t> for both local and external testing</a:t>
            </a:r>
          </a:p>
          <a:p>
            <a:r>
              <a:rPr lang="en-US" dirty="0"/>
              <a:t>Performs Security checks on installed packages</a:t>
            </a:r>
          </a:p>
          <a:p>
            <a:r>
              <a:rPr lang="en-US" dirty="0"/>
              <a:t>And other advance functionalities</a:t>
            </a:r>
          </a:p>
          <a:p>
            <a:r>
              <a:rPr lang="en-US" dirty="0"/>
              <a:t>PyCharm and </a:t>
            </a:r>
            <a:r>
              <a:rPr lang="en-US" dirty="0" err="1"/>
              <a:t>Vscode</a:t>
            </a:r>
            <a:r>
              <a:rPr lang="en-US" dirty="0"/>
              <a:t> automatically detects virtual environments created by </a:t>
            </a:r>
            <a:r>
              <a:rPr lang="en-US" dirty="0" err="1"/>
              <a:t>Pipenv</a:t>
            </a:r>
            <a:endParaRPr lang="en-US" dirty="0"/>
          </a:p>
          <a:p>
            <a:endParaRPr lang="en-AU" dirty="0"/>
          </a:p>
        </p:txBody>
      </p:sp>
    </p:spTree>
    <p:extLst>
      <p:ext uri="{BB962C8B-B14F-4D97-AF65-F5344CB8AC3E}">
        <p14:creationId xmlns:p14="http://schemas.microsoft.com/office/powerpoint/2010/main" val="3852757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699</Words>
  <Application>Microsoft Macintosh PowerPoint</Application>
  <PresentationFormat>Widescreen</PresentationFormat>
  <Paragraphs>160</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pip* comparisons</vt:lpstr>
      <vt:lpstr>Pip: Package Manager</vt:lpstr>
      <vt:lpstr>Virtualenv</vt:lpstr>
      <vt:lpstr>requirements.txt</vt:lpstr>
      <vt:lpstr>requirements.txt</vt:lpstr>
      <vt:lpstr>Upgrading your requirements</vt:lpstr>
      <vt:lpstr>Many tools to manage environment</vt:lpstr>
      <vt:lpstr>The (not so) new kid in the block - Pipenv</vt:lpstr>
      <vt:lpstr>What pipenv does ? </vt:lpstr>
      <vt:lpstr>Main problems with Pipenv</vt:lpstr>
      <vt:lpstr>Poetry – What about it ? </vt:lpstr>
      <vt:lpstr>Caveats of Poetry</vt:lpstr>
      <vt:lpstr>Conclusions</vt:lpstr>
      <vt:lpstr>DEMO AND FAQ’S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 comparisons</dc:title>
  <dc:creator>Vidya Rani Dudagere Guruswamy</dc:creator>
  <cp:lastModifiedBy>Vidya Rani Dudagere Guruswamy</cp:lastModifiedBy>
  <cp:revision>35</cp:revision>
  <dcterms:created xsi:type="dcterms:W3CDTF">2019-06-17T02:26:45Z</dcterms:created>
  <dcterms:modified xsi:type="dcterms:W3CDTF">2019-06-17T06:24:53Z</dcterms:modified>
</cp:coreProperties>
</file>