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7"/>
  </p:notesMasterIdLst>
  <p:handoutMasterIdLst>
    <p:handoutMasterId r:id="rId48"/>
  </p:handoutMasterIdLst>
  <p:sldIdLst>
    <p:sldId id="256" r:id="rId2"/>
    <p:sldId id="257" r:id="rId3"/>
    <p:sldId id="259" r:id="rId4"/>
    <p:sldId id="260" r:id="rId5"/>
    <p:sldId id="263" r:id="rId6"/>
    <p:sldId id="258" r:id="rId7"/>
    <p:sldId id="272" r:id="rId8"/>
    <p:sldId id="298" r:id="rId9"/>
    <p:sldId id="261" r:id="rId10"/>
    <p:sldId id="297" r:id="rId11"/>
    <p:sldId id="264" r:id="rId12"/>
    <p:sldId id="299" r:id="rId13"/>
    <p:sldId id="265" r:id="rId14"/>
    <p:sldId id="301" r:id="rId15"/>
    <p:sldId id="300" r:id="rId16"/>
    <p:sldId id="302" r:id="rId17"/>
    <p:sldId id="303" r:id="rId18"/>
    <p:sldId id="304" r:id="rId19"/>
    <p:sldId id="305" r:id="rId20"/>
    <p:sldId id="306" r:id="rId21"/>
    <p:sldId id="307" r:id="rId22"/>
    <p:sldId id="308" r:id="rId23"/>
    <p:sldId id="309" r:id="rId24"/>
    <p:sldId id="310" r:id="rId25"/>
    <p:sldId id="311" r:id="rId26"/>
    <p:sldId id="280" r:id="rId27"/>
    <p:sldId id="312" r:id="rId28"/>
    <p:sldId id="313" r:id="rId29"/>
    <p:sldId id="314" r:id="rId30"/>
    <p:sldId id="315" r:id="rId31"/>
    <p:sldId id="316" r:id="rId32"/>
    <p:sldId id="323" r:id="rId33"/>
    <p:sldId id="317" r:id="rId34"/>
    <p:sldId id="325" r:id="rId35"/>
    <p:sldId id="324" r:id="rId36"/>
    <p:sldId id="318" r:id="rId37"/>
    <p:sldId id="319" r:id="rId38"/>
    <p:sldId id="320" r:id="rId39"/>
    <p:sldId id="321" r:id="rId40"/>
    <p:sldId id="326" r:id="rId41"/>
    <p:sldId id="327" r:id="rId42"/>
    <p:sldId id="329" r:id="rId43"/>
    <p:sldId id="322" r:id="rId44"/>
    <p:sldId id="328" r:id="rId45"/>
    <p:sldId id="274" r:id="rId46"/>
  </p:sldIdLst>
  <p:sldSz cx="9144000" cy="5143500" type="screen16x9"/>
  <p:notesSz cx="6858000" cy="9144000"/>
  <p:embeddedFontLst>
    <p:embeddedFont>
      <p:font typeface="Advent Pro Medium" panose="020B0604020202020204" charset="0"/>
      <p:regular r:id="rId49"/>
      <p:bold r:id="rId50"/>
    </p:embeddedFont>
    <p:embeddedFont>
      <p:font typeface="Advent Pro SemiBold" panose="020B0604020202020204" charset="0"/>
      <p:regular r:id="rId51"/>
      <p:bold r:id="rId52"/>
    </p:embeddedFont>
    <p:embeddedFont>
      <p:font typeface="Fira Sans Condensed Medium" panose="020B0604020202020204" charset="0"/>
      <p:regular r:id="rId53"/>
      <p:bold r:id="rId54"/>
      <p:italic r:id="rId55"/>
      <p:boldItalic r:id="rId56"/>
    </p:embeddedFont>
    <p:embeddedFont>
      <p:font typeface="Fira Sans Extra Condensed Medium" panose="020B0604020202020204" charset="0"/>
      <p:regular r:id="rId57"/>
      <p:bold r:id="rId58"/>
      <p:italic r:id="rId59"/>
      <p:boldItalic r:id="rId60"/>
    </p:embeddedFont>
    <p:embeddedFont>
      <p:font typeface="Maven Pro" panose="020B0604020202020204" charset="0"/>
      <p:regular r:id="rId61"/>
      <p:bold r:id="rId62"/>
    </p:embeddedFont>
    <p:embeddedFont>
      <p:font typeface="Share Tech" panose="020B0604020202020204"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F5A3D-318B-4024-BC01-D1E8C744CF2E}">
  <a:tblStyle styleId="{538F5A3D-318B-4024-BC01-D1E8C744C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349" autoAdjust="0"/>
  </p:normalViewPr>
  <p:slideViewPr>
    <p:cSldViewPr snapToGrid="0">
      <p:cViewPr>
        <p:scale>
          <a:sx n="78" d="100"/>
          <a:sy n="78" d="100"/>
        </p:scale>
        <p:origin x="872" y="6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457082-FB95-47DD-BF60-21AF0BEF61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040DD-5BA3-4EF1-BAE8-BD7600FB6C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009E3F-75E2-4B00-9481-FBDF350228AF}" type="datetimeFigureOut">
              <a:rPr lang="en-US" smtClean="0"/>
              <a:t>10/9/2020</a:t>
            </a:fld>
            <a:endParaRPr lang="en-US"/>
          </a:p>
        </p:txBody>
      </p:sp>
      <p:sp>
        <p:nvSpPr>
          <p:cNvPr id="4" name="Footer Placeholder 3">
            <a:extLst>
              <a:ext uri="{FF2B5EF4-FFF2-40B4-BE49-F238E27FC236}">
                <a16:creationId xmlns:a16="http://schemas.microsoft.com/office/drawing/2014/main" id="{0058958D-1792-41E4-9DD5-5A5FA5F97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350F0F-FE7C-47E9-8304-15A9C84663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AB6F9-58CA-4F19-8AD9-0FD27CABC666}" type="slidenum">
              <a:rPr lang="en-US" smtClean="0"/>
              <a:t>‹#›</a:t>
            </a:fld>
            <a:endParaRPr lang="en-US"/>
          </a:p>
        </p:txBody>
      </p:sp>
    </p:spTree>
    <p:extLst>
      <p:ext uri="{BB962C8B-B14F-4D97-AF65-F5344CB8AC3E}">
        <p14:creationId xmlns:p14="http://schemas.microsoft.com/office/powerpoint/2010/main" val="204817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48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10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87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766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07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22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0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33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85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55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317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476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813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7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416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39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20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29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097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785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22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814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85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05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0881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63" r:id="rId8"/>
    <p:sldLayoutId id="2147483664" r:id="rId9"/>
    <p:sldLayoutId id="2147483666" r:id="rId10"/>
    <p:sldLayoutId id="2147483667" r:id="rId11"/>
    <p:sldLayoutId id="2147483668"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www.linkedin.com/in/vidyasagar-sadhanala-69968439/"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Capstone 2 – Telco Customer Churn Prediction</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r>
              <a:rPr lang="en-US" dirty="0"/>
              <a:t>		Vidya 			   Sadhanala</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Springboard </a:t>
            </a:r>
            <a:r>
              <a:rPr lang="en" dirty="0"/>
              <a:t>DATA </a:t>
            </a:r>
            <a:r>
              <a:rPr lang="en" dirty="0">
                <a:solidFill>
                  <a:schemeClr val="accent2"/>
                </a:solidFill>
              </a:rPr>
              <a:t>SCIENCE</a:t>
            </a:r>
            <a:r>
              <a:rPr lang="en" dirty="0"/>
              <a:t> </a:t>
            </a:r>
            <a:r>
              <a:rPr lang="en-US" dirty="0"/>
              <a:t>Bootcamp</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88554" y="320155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Wrangling</a:t>
            </a:r>
            <a:endParaRPr dirty="0"/>
          </a:p>
        </p:txBody>
      </p:sp>
      <p:pic>
        <p:nvPicPr>
          <p:cNvPr id="6" name="Picture 5">
            <a:extLst>
              <a:ext uri="{FF2B5EF4-FFF2-40B4-BE49-F238E27FC236}">
                <a16:creationId xmlns:a16="http://schemas.microsoft.com/office/drawing/2014/main" id="{EBFA25E3-AC08-4848-8AB9-7E753FF5A816}"/>
              </a:ext>
            </a:extLst>
          </p:cNvPr>
          <p:cNvPicPr>
            <a:picLocks noChangeAspect="1"/>
          </p:cNvPicPr>
          <p:nvPr/>
        </p:nvPicPr>
        <p:blipFill>
          <a:blip r:embed="rId3"/>
          <a:stretch>
            <a:fillRect/>
          </a:stretch>
        </p:blipFill>
        <p:spPr>
          <a:xfrm>
            <a:off x="394560" y="1181100"/>
            <a:ext cx="8228740" cy="2957898"/>
          </a:xfrm>
          <a:prstGeom prst="rect">
            <a:avLst/>
          </a:prstGeom>
        </p:spPr>
      </p:pic>
    </p:spTree>
    <p:extLst>
      <p:ext uri="{BB962C8B-B14F-4D97-AF65-F5344CB8AC3E}">
        <p14:creationId xmlns:p14="http://schemas.microsoft.com/office/powerpoint/2010/main" val="26194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699" name="Google Shape;699;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Churn Variable</a:t>
            </a:r>
            <a:endParaRPr sz="1800" dirty="0"/>
          </a:p>
        </p:txBody>
      </p:sp>
      <p:sp>
        <p:nvSpPr>
          <p:cNvPr id="702" name="Google Shape;702;p33"/>
          <p:cNvSpPr/>
          <p:nvPr/>
        </p:nvSpPr>
        <p:spPr>
          <a:xfrm>
            <a:off x="5439938" y="12243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subTitle" idx="4294967295"/>
          </p:nvPr>
        </p:nvSpPr>
        <p:spPr>
          <a:xfrm>
            <a:off x="4351966" y="3189238"/>
            <a:ext cx="3439805" cy="105082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Roughly a quarter of the customers have churned in this data set!</a:t>
            </a:r>
            <a:endParaRPr sz="1400" dirty="0"/>
          </a:p>
        </p:txBody>
      </p:sp>
      <p:pic>
        <p:nvPicPr>
          <p:cNvPr id="2" name="Picture 1">
            <a:extLst>
              <a:ext uri="{FF2B5EF4-FFF2-40B4-BE49-F238E27FC236}">
                <a16:creationId xmlns:a16="http://schemas.microsoft.com/office/drawing/2014/main" id="{0811712C-C488-4D8B-8A16-B903EB747392}"/>
              </a:ext>
            </a:extLst>
          </p:cNvPr>
          <p:cNvPicPr>
            <a:picLocks noChangeAspect="1"/>
          </p:cNvPicPr>
          <p:nvPr/>
        </p:nvPicPr>
        <p:blipFill>
          <a:blip r:embed="rId3"/>
          <a:stretch>
            <a:fillRect/>
          </a:stretch>
        </p:blipFill>
        <p:spPr>
          <a:xfrm>
            <a:off x="730250" y="1099418"/>
            <a:ext cx="3409950" cy="3021152"/>
          </a:xfrm>
          <a:prstGeom prst="rect">
            <a:avLst/>
          </a:prstGeom>
        </p:spPr>
      </p:pic>
      <p:sp>
        <p:nvSpPr>
          <p:cNvPr id="5" name="Rectangle 3">
            <a:extLst>
              <a:ext uri="{FF2B5EF4-FFF2-40B4-BE49-F238E27FC236}">
                <a16:creationId xmlns:a16="http://schemas.microsoft.com/office/drawing/2014/main" id="{1F8D3588-8326-4543-8AFA-7DEF0DEC8473}"/>
              </a:ext>
            </a:extLst>
          </p:cNvPr>
          <p:cNvSpPr>
            <a:spLocks noGrp="1" noChangeArrowheads="1"/>
          </p:cNvSpPr>
          <p:nvPr>
            <p:ph type="subTitle" idx="4294967295"/>
          </p:nvPr>
        </p:nvSpPr>
        <p:spPr bwMode="auto">
          <a:xfrm>
            <a:off x="5097780" y="2025448"/>
            <a:ext cx="2793051" cy="83099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No     5174</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Yes    1869</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Name: Churn, </a:t>
            </a:r>
            <a:r>
              <a:rPr lang="en-US" altLang="en-US" dirty="0" err="1">
                <a:solidFill>
                  <a:schemeClr val="tx1"/>
                </a:solidFill>
                <a:latin typeface="Arial" panose="020B0604020202020204" pitchFamily="34" charset="0"/>
              </a:rPr>
              <a:t>dtype</a:t>
            </a:r>
            <a:r>
              <a:rPr lang="en-US" altLang="en-US" dirty="0">
                <a:solidFill>
                  <a:schemeClr val="tx1"/>
                </a:solidFill>
                <a:latin typeface="Arial" panose="020B0604020202020204" pitchFamily="34" charset="0"/>
              </a:rPr>
              <a:t>: int64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704" name="Google Shape;704;p33"/>
          <p:cNvSpPr txBox="1">
            <a:spLocks noGrp="1"/>
          </p:cNvSpPr>
          <p:nvPr>
            <p:ph type="subTitle" idx="4294967295"/>
          </p:nvPr>
        </p:nvSpPr>
        <p:spPr>
          <a:xfrm>
            <a:off x="4792703" y="2988632"/>
            <a:ext cx="4015444" cy="2027428"/>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dirty="0"/>
              <a:t>We see that Tenure ranges from 0 (new customer) to 6 years, Monthly charges range from $18 to $118, etc.</a:t>
            </a:r>
          </a:p>
          <a:p>
            <a:pPr marL="0" indent="0" algn="ctr">
              <a:lnSpc>
                <a:spcPct val="100000"/>
              </a:lnSpc>
              <a:spcAft>
                <a:spcPts val="1600"/>
              </a:spcAft>
              <a:buNone/>
            </a:pPr>
            <a:r>
              <a:rPr lang="en-US" sz="1400" dirty="0"/>
              <a:t>Monthly Charges seems to be roughly normal distribution and Tenure Distribution seems to be high at the ends, so a portion of the customers have either had lowest and highest tenure periods.</a:t>
            </a:r>
            <a:endParaRPr sz="1400" dirty="0"/>
          </a:p>
        </p:txBody>
      </p:sp>
      <p:pic>
        <p:nvPicPr>
          <p:cNvPr id="4" name="Picture 3">
            <a:extLst>
              <a:ext uri="{FF2B5EF4-FFF2-40B4-BE49-F238E27FC236}">
                <a16:creationId xmlns:a16="http://schemas.microsoft.com/office/drawing/2014/main" id="{179C321F-281A-478D-B817-48F3A7901D53}"/>
              </a:ext>
            </a:extLst>
          </p:cNvPr>
          <p:cNvPicPr>
            <a:picLocks noChangeAspect="1"/>
          </p:cNvPicPr>
          <p:nvPr/>
        </p:nvPicPr>
        <p:blipFill>
          <a:blip r:embed="rId3"/>
          <a:stretch>
            <a:fillRect/>
          </a:stretch>
        </p:blipFill>
        <p:spPr>
          <a:xfrm>
            <a:off x="5090160" y="984780"/>
            <a:ext cx="3282616" cy="1938500"/>
          </a:xfrm>
          <a:prstGeom prst="rect">
            <a:avLst/>
          </a:prstGeom>
        </p:spPr>
      </p:pic>
      <p:pic>
        <p:nvPicPr>
          <p:cNvPr id="7" name="Picture 6">
            <a:extLst>
              <a:ext uri="{FF2B5EF4-FFF2-40B4-BE49-F238E27FC236}">
                <a16:creationId xmlns:a16="http://schemas.microsoft.com/office/drawing/2014/main" id="{F53EB9E4-E5A7-4BF8-AB7A-44FECFF0C83A}"/>
              </a:ext>
            </a:extLst>
          </p:cNvPr>
          <p:cNvPicPr>
            <a:picLocks noChangeAspect="1"/>
          </p:cNvPicPr>
          <p:nvPr/>
        </p:nvPicPr>
        <p:blipFill>
          <a:blip r:embed="rId4"/>
          <a:stretch>
            <a:fillRect/>
          </a:stretch>
        </p:blipFill>
        <p:spPr>
          <a:xfrm>
            <a:off x="242470" y="984780"/>
            <a:ext cx="4015444" cy="3942129"/>
          </a:xfrm>
          <a:prstGeom prst="rect">
            <a:avLst/>
          </a:prstGeom>
        </p:spPr>
      </p:pic>
      <p:cxnSp>
        <p:nvCxnSpPr>
          <p:cNvPr id="12" name="Google Shape;1158;p41">
            <a:extLst>
              <a:ext uri="{FF2B5EF4-FFF2-40B4-BE49-F238E27FC236}">
                <a16:creationId xmlns:a16="http://schemas.microsoft.com/office/drawing/2014/main" id="{058A42CB-0857-4C07-8AFE-3056972EC64A}"/>
              </a:ext>
            </a:extLst>
          </p:cNvPr>
          <p:cNvCxnSpPr>
            <a:cxnSpLocks/>
          </p:cNvCxnSpPr>
          <p:nvPr/>
        </p:nvCxnSpPr>
        <p:spPr>
          <a:xfrm rot="10800000">
            <a:off x="4289230" y="4328332"/>
            <a:ext cx="596859" cy="228428"/>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0" name="Google Shape;1156;p41">
            <a:extLst>
              <a:ext uri="{FF2B5EF4-FFF2-40B4-BE49-F238E27FC236}">
                <a16:creationId xmlns:a16="http://schemas.microsoft.com/office/drawing/2014/main" id="{5BD6FA45-4B9D-4689-8782-C473ECF7BD36}"/>
              </a:ext>
            </a:extLst>
          </p:cNvPr>
          <p:cNvCxnSpPr>
            <a:cxnSpLocks/>
            <a:stCxn id="4" idx="3"/>
          </p:cNvCxnSpPr>
          <p:nvPr/>
        </p:nvCxnSpPr>
        <p:spPr>
          <a:xfrm>
            <a:off x="8372776" y="1954030"/>
            <a:ext cx="435371" cy="1542355"/>
          </a:xfrm>
          <a:prstGeom prst="bentConnector2">
            <a:avLst/>
          </a:prstGeom>
          <a:noFill/>
          <a:ln w="19050" cap="flat" cmpd="sng">
            <a:solidFill>
              <a:schemeClr val="accent2"/>
            </a:solidFill>
            <a:prstDash val="solid"/>
            <a:round/>
            <a:headEnd type="none" w="med" len="med"/>
            <a:tailEnd type="oval" w="med" len="med"/>
          </a:ln>
        </p:spPr>
      </p:cxnSp>
    </p:spTree>
    <p:extLst>
      <p:ext uri="{BB962C8B-B14F-4D97-AF65-F5344CB8AC3E}">
        <p14:creationId xmlns:p14="http://schemas.microsoft.com/office/powerpoint/2010/main" val="75663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lt1"/>
                </a:solidFill>
                <a:latin typeface="Share Tech"/>
                <a:ea typeface="Share Tech"/>
                <a:cs typeface="Share Tech"/>
                <a:sym typeface="Share Tech"/>
              </a:rPr>
              <a:t>Gender</a:t>
            </a:r>
            <a:endParaRPr sz="2000" dirty="0">
              <a:solidFill>
                <a:schemeClr val="lt1"/>
              </a:solidFill>
              <a:latin typeface="Share Tech"/>
              <a:ea typeface="Share Tech"/>
              <a:cs typeface="Share Tech"/>
              <a:sym typeface="Share Tech"/>
            </a:endParaRPr>
          </a:p>
        </p:txBody>
      </p:sp>
      <p:sp>
        <p:nvSpPr>
          <p:cNvPr id="3" name="Rectangle 1">
            <a:extLst>
              <a:ext uri="{FF2B5EF4-FFF2-40B4-BE49-F238E27FC236}">
                <a16:creationId xmlns:a16="http://schemas.microsoft.com/office/drawing/2014/main" id="{A8D9D5FF-3425-4C27-A37C-4D06EAE756FC}"/>
              </a:ext>
            </a:extLst>
          </p:cNvPr>
          <p:cNvSpPr>
            <a:spLocks noChangeArrowheads="1"/>
          </p:cNvSpPr>
          <p:nvPr/>
        </p:nvSpPr>
        <p:spPr bwMode="auto">
          <a:xfrm>
            <a:off x="5478780" y="1692581"/>
            <a:ext cx="305561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Female churn is little higher, but not that big of difference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954107"/>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a:solidFill>
                  <a:schemeClr val="bg2">
                    <a:lumMod val="50000"/>
                    <a:lumOff val="50000"/>
                  </a:schemeClr>
                </a:solidFill>
              </a:rPr>
              <a:t>gender          </a:t>
            </a:r>
          </a:p>
          <a:p>
            <a:r>
              <a:rPr lang="en-US" dirty="0">
                <a:solidFill>
                  <a:schemeClr val="bg2">
                    <a:lumMod val="50000"/>
                    <a:lumOff val="50000"/>
                  </a:schemeClr>
                </a:solidFill>
              </a:rPr>
              <a:t>Female  0.269209</a:t>
            </a:r>
          </a:p>
          <a:p>
            <a:r>
              <a:rPr lang="en-US" dirty="0">
                <a:solidFill>
                  <a:schemeClr val="bg2">
                    <a:lumMod val="50000"/>
                    <a:lumOff val="50000"/>
                  </a:schemeClr>
                </a:solidFill>
              </a:rPr>
              <a:t>Male    0.261603</a:t>
            </a:r>
          </a:p>
        </p:txBody>
      </p:sp>
      <p:pic>
        <p:nvPicPr>
          <p:cNvPr id="6" name="Picture 5">
            <a:extLst>
              <a:ext uri="{FF2B5EF4-FFF2-40B4-BE49-F238E27FC236}">
                <a16:creationId xmlns:a16="http://schemas.microsoft.com/office/drawing/2014/main" id="{F4D6B889-87FB-4409-823E-D85FD01BB448}"/>
              </a:ext>
            </a:extLst>
          </p:cNvPr>
          <p:cNvPicPr>
            <a:picLocks noChangeAspect="1"/>
          </p:cNvPicPr>
          <p:nvPr/>
        </p:nvPicPr>
        <p:blipFill>
          <a:blip r:embed="rId3"/>
          <a:stretch>
            <a:fillRect/>
          </a:stretch>
        </p:blipFill>
        <p:spPr>
          <a:xfrm>
            <a:off x="753818" y="1205346"/>
            <a:ext cx="3886400" cy="33783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InternetService</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InternetService</a:t>
            </a:r>
            <a:r>
              <a:rPr lang="en-US" dirty="0">
                <a:solidFill>
                  <a:schemeClr val="bg2">
                    <a:lumMod val="50000"/>
                    <a:lumOff val="50000"/>
                  </a:schemeClr>
                </a:solidFill>
              </a:rPr>
              <a:t>          </a:t>
            </a:r>
          </a:p>
          <a:p>
            <a:r>
              <a:rPr lang="en-US" dirty="0">
                <a:solidFill>
                  <a:schemeClr val="bg2">
                    <a:lumMod val="50000"/>
                    <a:lumOff val="50000"/>
                  </a:schemeClr>
                </a:solidFill>
              </a:rPr>
              <a:t>DSL              0.189591</a:t>
            </a:r>
          </a:p>
          <a:p>
            <a:r>
              <a:rPr lang="en-US" dirty="0">
                <a:solidFill>
                  <a:schemeClr val="bg2">
                    <a:lumMod val="50000"/>
                    <a:lumOff val="50000"/>
                  </a:schemeClr>
                </a:solidFill>
              </a:rPr>
              <a:t>Fiber optic      0.418928</a:t>
            </a:r>
          </a:p>
          <a:p>
            <a:r>
              <a:rPr lang="en-US" dirty="0">
                <a:solidFill>
                  <a:schemeClr val="bg2">
                    <a:lumMod val="50000"/>
                    <a:lumOff val="50000"/>
                  </a:schemeClr>
                </a:solidFill>
              </a:rPr>
              <a:t>No               0.074050</a:t>
            </a:r>
          </a:p>
        </p:txBody>
      </p:sp>
      <p:pic>
        <p:nvPicPr>
          <p:cNvPr id="6" name="Picture 5">
            <a:extLst>
              <a:ext uri="{FF2B5EF4-FFF2-40B4-BE49-F238E27FC236}">
                <a16:creationId xmlns:a16="http://schemas.microsoft.com/office/drawing/2014/main" id="{796F9C91-C6BE-4251-A5D3-97150BD8935D}"/>
              </a:ext>
            </a:extLst>
          </p:cNvPr>
          <p:cNvPicPr>
            <a:picLocks noChangeAspect="1"/>
          </p:cNvPicPr>
          <p:nvPr/>
        </p:nvPicPr>
        <p:blipFill>
          <a:blip r:embed="rId3"/>
          <a:stretch>
            <a:fillRect/>
          </a:stretch>
        </p:blipFill>
        <p:spPr>
          <a:xfrm>
            <a:off x="751252" y="1175310"/>
            <a:ext cx="3877216" cy="3381847"/>
          </a:xfrm>
          <a:prstGeom prst="rect">
            <a:avLst/>
          </a:prstGeom>
        </p:spPr>
      </p:pic>
      <p:sp>
        <p:nvSpPr>
          <p:cNvPr id="9" name="Rectangle 3">
            <a:extLst>
              <a:ext uri="{FF2B5EF4-FFF2-40B4-BE49-F238E27FC236}">
                <a16:creationId xmlns:a16="http://schemas.microsoft.com/office/drawing/2014/main" id="{2491984F-C0FE-4FC9-9871-F18D83D4379F}"/>
              </a:ext>
            </a:extLst>
          </p:cNvPr>
          <p:cNvSpPr>
            <a:spLocks noChangeArrowheads="1"/>
          </p:cNvSpPr>
          <p:nvPr/>
        </p:nvSpPr>
        <p:spPr bwMode="auto">
          <a:xfrm>
            <a:off x="5437965" y="1751745"/>
            <a:ext cx="3046223"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Fiber Optic customers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0322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Contract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Contract                </a:t>
            </a:r>
          </a:p>
          <a:p>
            <a:r>
              <a:rPr lang="en-US" dirty="0">
                <a:solidFill>
                  <a:schemeClr val="bg2">
                    <a:lumMod val="50000"/>
                    <a:lumOff val="50000"/>
                  </a:schemeClr>
                </a:solidFill>
              </a:rPr>
              <a:t>Month-to-month  0.427097</a:t>
            </a:r>
          </a:p>
          <a:p>
            <a:r>
              <a:rPr lang="en-US" dirty="0">
                <a:solidFill>
                  <a:schemeClr val="bg2">
                    <a:lumMod val="50000"/>
                    <a:lumOff val="50000"/>
                  </a:schemeClr>
                </a:solidFill>
              </a:rPr>
              <a:t>One year        0.112695</a:t>
            </a:r>
          </a:p>
          <a:p>
            <a:r>
              <a:rPr lang="en-US" dirty="0">
                <a:solidFill>
                  <a:schemeClr val="bg2">
                    <a:lumMod val="50000"/>
                    <a:lumOff val="50000"/>
                  </a:schemeClr>
                </a:solidFill>
              </a:rPr>
              <a:t>Two year        0.028319</a:t>
            </a:r>
          </a:p>
        </p:txBody>
      </p:sp>
      <p:pic>
        <p:nvPicPr>
          <p:cNvPr id="4" name="Picture 3">
            <a:extLst>
              <a:ext uri="{FF2B5EF4-FFF2-40B4-BE49-F238E27FC236}">
                <a16:creationId xmlns:a16="http://schemas.microsoft.com/office/drawing/2014/main" id="{1484AB8B-7B78-444E-97A6-E1BAF7AE83FA}"/>
              </a:ext>
            </a:extLst>
          </p:cNvPr>
          <p:cNvPicPr>
            <a:picLocks noChangeAspect="1"/>
          </p:cNvPicPr>
          <p:nvPr/>
        </p:nvPicPr>
        <p:blipFill>
          <a:blip r:embed="rId3"/>
          <a:stretch>
            <a:fillRect/>
          </a:stretch>
        </p:blipFill>
        <p:spPr>
          <a:xfrm>
            <a:off x="723363" y="1066563"/>
            <a:ext cx="3848637" cy="3391373"/>
          </a:xfrm>
          <a:prstGeom prst="rect">
            <a:avLst/>
          </a:prstGeom>
        </p:spPr>
      </p:pic>
      <p:sp>
        <p:nvSpPr>
          <p:cNvPr id="6" name="Rectangle 1">
            <a:extLst>
              <a:ext uri="{FF2B5EF4-FFF2-40B4-BE49-F238E27FC236}">
                <a16:creationId xmlns:a16="http://schemas.microsoft.com/office/drawing/2014/main" id="{E16C0F6E-BAFF-4F3B-A3BB-2ED377B301ED}"/>
              </a:ext>
            </a:extLst>
          </p:cNvPr>
          <p:cNvSpPr>
            <a:spLocks noChangeArrowheads="1"/>
          </p:cNvSpPr>
          <p:nvPr/>
        </p:nvSpPr>
        <p:spPr bwMode="auto">
          <a:xfrm>
            <a:off x="5346525" y="1597856"/>
            <a:ext cx="3074112"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Month to Month subscribers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97161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TechSupport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pic>
        <p:nvPicPr>
          <p:cNvPr id="2" name="Picture 1">
            <a:extLst>
              <a:ext uri="{FF2B5EF4-FFF2-40B4-BE49-F238E27FC236}">
                <a16:creationId xmlns:a16="http://schemas.microsoft.com/office/drawing/2014/main" id="{F57557EA-D121-46DE-B134-D8274EF90D20}"/>
              </a:ext>
            </a:extLst>
          </p:cNvPr>
          <p:cNvPicPr>
            <a:picLocks noChangeAspect="1"/>
          </p:cNvPicPr>
          <p:nvPr/>
        </p:nvPicPr>
        <p:blipFill>
          <a:blip r:embed="rId3"/>
          <a:stretch>
            <a:fillRect/>
          </a:stretch>
        </p:blipFill>
        <p:spPr>
          <a:xfrm>
            <a:off x="618825" y="1067514"/>
            <a:ext cx="3886742" cy="3419952"/>
          </a:xfrm>
          <a:prstGeom prst="rect">
            <a:avLst/>
          </a:prstGeom>
        </p:spPr>
      </p:pic>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TechSupport</a:t>
            </a:r>
            <a:r>
              <a:rPr lang="en-US" dirty="0">
                <a:solidFill>
                  <a:schemeClr val="bg2">
                    <a:lumMod val="50000"/>
                    <a:lumOff val="50000"/>
                  </a:schemeClr>
                </a:solidFill>
              </a:rPr>
              <a:t>                  </a:t>
            </a:r>
          </a:p>
          <a:p>
            <a:r>
              <a:rPr lang="en-US" dirty="0">
                <a:solidFill>
                  <a:schemeClr val="bg2">
                    <a:lumMod val="50000"/>
                    <a:lumOff val="50000"/>
                  </a:schemeClr>
                </a:solidFill>
              </a:rPr>
              <a:t>No                   0.416355</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0.151663</a:t>
            </a: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Customers who did not use Tech Support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04137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Payment Method</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use checks as payment method are churning at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93D4C8C-8115-4B6B-B1EA-1D9AAA6E2323}"/>
              </a:ext>
            </a:extLst>
          </p:cNvPr>
          <p:cNvPicPr>
            <a:picLocks noChangeAspect="1"/>
          </p:cNvPicPr>
          <p:nvPr/>
        </p:nvPicPr>
        <p:blipFill>
          <a:blip r:embed="rId3"/>
          <a:stretch>
            <a:fillRect/>
          </a:stretch>
        </p:blipFill>
        <p:spPr>
          <a:xfrm>
            <a:off x="751942" y="899357"/>
            <a:ext cx="3820058" cy="3916484"/>
          </a:xfrm>
          <a:prstGeom prst="rect">
            <a:avLst/>
          </a:prstGeom>
        </p:spPr>
      </p:pic>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1384995"/>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PaymentMethod</a:t>
            </a:r>
            <a:r>
              <a:rPr lang="en-US" dirty="0">
                <a:solidFill>
                  <a:schemeClr val="bg2">
                    <a:lumMod val="50000"/>
                    <a:lumOff val="50000"/>
                  </a:schemeClr>
                </a:solidFill>
              </a:rPr>
              <a:t>                      </a:t>
            </a:r>
          </a:p>
          <a:p>
            <a:r>
              <a:rPr lang="en-US" dirty="0">
                <a:solidFill>
                  <a:schemeClr val="bg2">
                    <a:lumMod val="50000"/>
                    <a:lumOff val="50000"/>
                  </a:schemeClr>
                </a:solidFill>
              </a:rPr>
              <a:t>Bank transfer (automatic)  0.167098</a:t>
            </a:r>
          </a:p>
          <a:p>
            <a:r>
              <a:rPr lang="en-US" dirty="0">
                <a:solidFill>
                  <a:schemeClr val="bg2">
                    <a:lumMod val="50000"/>
                    <a:lumOff val="50000"/>
                  </a:schemeClr>
                </a:solidFill>
              </a:rPr>
              <a:t>Credit card (automatic)    0.152431</a:t>
            </a:r>
          </a:p>
          <a:p>
            <a:r>
              <a:rPr lang="en-US" dirty="0">
                <a:solidFill>
                  <a:schemeClr val="bg2">
                    <a:lumMod val="50000"/>
                    <a:lumOff val="50000"/>
                  </a:schemeClr>
                </a:solidFill>
              </a:rPr>
              <a:t>Electronic check           0.452854</a:t>
            </a:r>
          </a:p>
          <a:p>
            <a:r>
              <a:rPr lang="en-US" dirty="0">
                <a:solidFill>
                  <a:schemeClr val="bg2">
                    <a:lumMod val="50000"/>
                    <a:lumOff val="50000"/>
                  </a:schemeClr>
                </a:solidFill>
              </a:rPr>
              <a:t>Mailed check               0.191067</a:t>
            </a:r>
          </a:p>
        </p:txBody>
      </p:sp>
    </p:spTree>
    <p:extLst>
      <p:ext uri="{BB962C8B-B14F-4D97-AF65-F5344CB8AC3E}">
        <p14:creationId xmlns:p14="http://schemas.microsoft.com/office/powerpoint/2010/main" val="300228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Paperless Billing</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are on paperless billing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954107"/>
          </a:xfrm>
          <a:prstGeom prst="rect">
            <a:avLst/>
          </a:prstGeom>
        </p:spPr>
        <p:txBody>
          <a:bodyPr>
            <a:spAutoFit/>
          </a:bodyPr>
          <a:lstStyle/>
          <a:p>
            <a:r>
              <a:rPr lang="en-US" dirty="0">
                <a:solidFill>
                  <a:schemeClr val="bg2">
                    <a:lumMod val="50000"/>
                    <a:lumOff val="50000"/>
                  </a:schemeClr>
                </a:solidFill>
              </a:rPr>
              <a:t>Churn</a:t>
            </a:r>
          </a:p>
          <a:p>
            <a:r>
              <a:rPr lang="en-US" dirty="0" err="1">
                <a:solidFill>
                  <a:schemeClr val="bg2">
                    <a:lumMod val="50000"/>
                    <a:lumOff val="50000"/>
                  </a:schemeClr>
                </a:solidFill>
              </a:rPr>
              <a:t>PaperlessBilling</a:t>
            </a:r>
            <a:r>
              <a:rPr lang="en-US" dirty="0">
                <a:solidFill>
                  <a:schemeClr val="bg2">
                    <a:lumMod val="50000"/>
                    <a:lumOff val="50000"/>
                  </a:schemeClr>
                </a:solidFill>
              </a:rPr>
              <a:t>          </a:t>
            </a:r>
          </a:p>
          <a:p>
            <a:r>
              <a:rPr lang="en-US" dirty="0">
                <a:solidFill>
                  <a:schemeClr val="bg2">
                    <a:lumMod val="50000"/>
                    <a:lumOff val="50000"/>
                  </a:schemeClr>
                </a:solidFill>
              </a:rPr>
              <a:t>No                0.163301</a:t>
            </a:r>
          </a:p>
          <a:p>
            <a:r>
              <a:rPr lang="en-US" dirty="0">
                <a:solidFill>
                  <a:schemeClr val="bg2">
                    <a:lumMod val="50000"/>
                    <a:lumOff val="50000"/>
                  </a:schemeClr>
                </a:solidFill>
              </a:rPr>
              <a:t>Yes               0.335651</a:t>
            </a:r>
          </a:p>
        </p:txBody>
      </p:sp>
      <p:pic>
        <p:nvPicPr>
          <p:cNvPr id="2" name="Picture 1">
            <a:extLst>
              <a:ext uri="{FF2B5EF4-FFF2-40B4-BE49-F238E27FC236}">
                <a16:creationId xmlns:a16="http://schemas.microsoft.com/office/drawing/2014/main" id="{F81318B5-0E8C-4AEA-A4E1-58DAE2763E55}"/>
              </a:ext>
            </a:extLst>
          </p:cNvPr>
          <p:cNvPicPr>
            <a:picLocks noChangeAspect="1"/>
          </p:cNvPicPr>
          <p:nvPr/>
        </p:nvPicPr>
        <p:blipFill>
          <a:blip r:embed="rId3"/>
          <a:stretch>
            <a:fillRect/>
          </a:stretch>
        </p:blipFill>
        <p:spPr>
          <a:xfrm>
            <a:off x="704310" y="1112971"/>
            <a:ext cx="3867690" cy="3381847"/>
          </a:xfrm>
          <a:prstGeom prst="rect">
            <a:avLst/>
          </a:prstGeom>
        </p:spPr>
      </p:pic>
    </p:spTree>
    <p:extLst>
      <p:ext uri="{BB962C8B-B14F-4D97-AF65-F5344CB8AC3E}">
        <p14:creationId xmlns:p14="http://schemas.microsoft.com/office/powerpoint/2010/main" val="44032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StreamingMovies</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StreamingMovies              </a:t>
            </a:r>
          </a:p>
          <a:p>
            <a:r>
              <a:rPr lang="en-US" dirty="0">
                <a:solidFill>
                  <a:schemeClr val="bg2">
                    <a:lumMod val="50000"/>
                    <a:lumOff val="50000"/>
                  </a:schemeClr>
                </a:solidFill>
              </a:rPr>
              <a:t>No                   0.336804</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0.299414</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movies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269453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a:t>
            </a:r>
            <a:r>
              <a:rPr lang="en-US" dirty="0"/>
              <a:t>S</a:t>
            </a:r>
            <a:endParaRPr dirty="0"/>
          </a:p>
        </p:txBody>
      </p:sp>
      <p:graphicFrame>
        <p:nvGraphicFramePr>
          <p:cNvPr id="2" name="Table 2">
            <a:extLst>
              <a:ext uri="{FF2B5EF4-FFF2-40B4-BE49-F238E27FC236}">
                <a16:creationId xmlns:a16="http://schemas.microsoft.com/office/drawing/2014/main" id="{124CFE0B-801E-4A49-8889-9AC548690D02}"/>
              </a:ext>
            </a:extLst>
          </p:cNvPr>
          <p:cNvGraphicFramePr>
            <a:graphicFrameLocks noGrp="1"/>
          </p:cNvGraphicFramePr>
          <p:nvPr>
            <p:extLst>
              <p:ext uri="{D42A27DB-BD31-4B8C-83A1-F6EECF244321}">
                <p14:modId xmlns:p14="http://schemas.microsoft.com/office/powerpoint/2010/main" val="2252046337"/>
              </p:ext>
            </p:extLst>
          </p:nvPr>
        </p:nvGraphicFramePr>
        <p:xfrm>
          <a:off x="767443" y="989475"/>
          <a:ext cx="5429250" cy="4081398"/>
        </p:xfrm>
        <a:graphic>
          <a:graphicData uri="http://schemas.openxmlformats.org/drawingml/2006/table">
            <a:tbl>
              <a:tblPr firstRow="1" bandRow="1">
                <a:tableStyleId>{538F5A3D-318B-4024-BC01-D1E8C744CF2E}</a:tableStyleId>
              </a:tblPr>
              <a:tblGrid>
                <a:gridCol w="2497161">
                  <a:extLst>
                    <a:ext uri="{9D8B030D-6E8A-4147-A177-3AD203B41FA5}">
                      <a16:colId xmlns:a16="http://schemas.microsoft.com/office/drawing/2014/main" val="1934465850"/>
                    </a:ext>
                  </a:extLst>
                </a:gridCol>
                <a:gridCol w="2932089">
                  <a:extLst>
                    <a:ext uri="{9D8B030D-6E8A-4147-A177-3AD203B41FA5}">
                      <a16:colId xmlns:a16="http://schemas.microsoft.com/office/drawing/2014/main" val="4013652552"/>
                    </a:ext>
                  </a:extLst>
                </a:gridCol>
              </a:tblGrid>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a:tabLst/>
                        <a:defRPr/>
                      </a:pPr>
                      <a:r>
                        <a:rPr lang="en-US" sz="1500" b="0" i="0" u="none" strike="noStrike" cap="none" dirty="0">
                          <a:solidFill>
                            <a:schemeClr val="lt1"/>
                          </a:solidFill>
                          <a:latin typeface="Maven Pro"/>
                          <a:sym typeface="Maven Pro"/>
                        </a:rPr>
                        <a:t>Objective</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8"/>
                        <a:tabLst/>
                        <a:defRPr/>
                      </a:pPr>
                      <a:r>
                        <a:rPr lang="en-US" sz="1500" b="0" i="0" u="none" strike="noStrike" cap="none" dirty="0">
                          <a:solidFill>
                            <a:schemeClr val="lt1"/>
                          </a:solidFill>
                          <a:latin typeface="Maven Pro"/>
                          <a:cs typeface="Arial"/>
                          <a:sym typeface="Arial"/>
                        </a:rPr>
                        <a:t>Machine Learning</a:t>
                      </a:r>
                    </a:p>
                    <a:p>
                      <a:pPr>
                        <a:buClr>
                          <a:schemeClr val="tx1">
                            <a:lumMod val="60000"/>
                            <a:lumOff val="40000"/>
                          </a:schemeClr>
                        </a:buClr>
                      </a:pPr>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96632110"/>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2"/>
                        <a:tabLst/>
                        <a:defRPr/>
                      </a:pPr>
                      <a:r>
                        <a:rPr lang="en-US" sz="1500" b="0" i="0" u="none" strike="noStrike" cap="none" dirty="0">
                          <a:solidFill>
                            <a:schemeClr val="lt1"/>
                          </a:solidFill>
                          <a:latin typeface="Maven Pro"/>
                          <a:cs typeface="Arial"/>
                          <a:sym typeface="Arial"/>
                        </a:rPr>
                        <a:t>Problem</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9"/>
                        <a:tabLst/>
                        <a:defRPr/>
                      </a:pPr>
                      <a:r>
                        <a:rPr lang="en-US" sz="1500" b="0" i="0" u="none" strike="noStrike" cap="none" dirty="0">
                          <a:solidFill>
                            <a:schemeClr val="lt1"/>
                          </a:solidFill>
                          <a:latin typeface="Maven Pro"/>
                          <a:cs typeface="Arial"/>
                          <a:sym typeface="Arial"/>
                        </a:rPr>
                        <a:t>Cross Validation</a:t>
                      </a:r>
                    </a:p>
                    <a:p>
                      <a:pPr>
                        <a:buClr>
                          <a:schemeClr val="tx1">
                            <a:lumMod val="60000"/>
                            <a:lumOff val="40000"/>
                          </a:schemeClr>
                        </a:buClr>
                      </a:pPr>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20156333"/>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3"/>
                        <a:tabLst/>
                        <a:defRPr/>
                      </a:pPr>
                      <a:r>
                        <a:rPr lang="en-US" sz="1500" b="0" i="0" u="none" strike="noStrike" cap="none" dirty="0">
                          <a:solidFill>
                            <a:schemeClr val="lt1"/>
                          </a:solidFill>
                          <a:latin typeface="Maven Pro"/>
                          <a:cs typeface="Arial"/>
                          <a:sym typeface="Arial"/>
                        </a:rPr>
                        <a:t>Outcome</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11"/>
                        <a:tabLst/>
                        <a:defRPr/>
                      </a:pPr>
                      <a:r>
                        <a:rPr lang="en-US" sz="1500" b="0" i="0" u="none" strike="noStrike" cap="none" dirty="0">
                          <a:solidFill>
                            <a:schemeClr val="lt1"/>
                          </a:solidFill>
                          <a:latin typeface="Maven Pro"/>
                          <a:cs typeface="Arial"/>
                          <a:sym typeface="Arial"/>
                        </a:rPr>
                        <a:t>Hyper-parameter tuning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6855156"/>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4"/>
                        <a:tabLst/>
                        <a:defRPr/>
                      </a:pPr>
                      <a:r>
                        <a:rPr lang="en-US" sz="1500" b="0" i="0" u="none" strike="noStrike" cap="none" dirty="0">
                          <a:solidFill>
                            <a:schemeClr val="lt1"/>
                          </a:solidFill>
                          <a:latin typeface="Maven Pro"/>
                          <a:cs typeface="Arial"/>
                          <a:sym typeface="Arial"/>
                        </a:rPr>
                        <a:t>Dataset</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12"/>
                        <a:tabLst/>
                        <a:defRPr/>
                      </a:pPr>
                      <a:r>
                        <a:rPr lang="en-US" sz="1500" b="0" i="0" u="none" strike="noStrike" cap="none" dirty="0">
                          <a:solidFill>
                            <a:schemeClr val="lt1"/>
                          </a:solidFill>
                          <a:latin typeface="Maven Pro"/>
                          <a:cs typeface="Arial"/>
                          <a:sym typeface="Arial"/>
                        </a:rPr>
                        <a:t>Conclusion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05368631"/>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5"/>
                        <a:tabLst/>
                        <a:defRPr/>
                      </a:pPr>
                      <a:r>
                        <a:rPr lang="en-US" sz="1500" b="0" i="0" u="none" strike="noStrike" cap="none" dirty="0">
                          <a:solidFill>
                            <a:schemeClr val="lt1"/>
                          </a:solidFill>
                          <a:latin typeface="Maven Pro"/>
                          <a:cs typeface="Arial"/>
                          <a:sym typeface="Arial"/>
                        </a:rPr>
                        <a:t>Data Wrangling</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7110683"/>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6"/>
                        <a:tabLst/>
                        <a:defRPr/>
                      </a:pPr>
                      <a:r>
                        <a:rPr lang="en-US" sz="1500" b="0" i="0" u="none" strike="noStrike" cap="none" dirty="0">
                          <a:solidFill>
                            <a:schemeClr val="lt1"/>
                          </a:solidFill>
                          <a:latin typeface="Maven Pro"/>
                          <a:cs typeface="Arial"/>
                          <a:sym typeface="Arial"/>
                        </a:rPr>
                        <a:t>Explanatory data analysis</a:t>
                      </a:r>
                    </a:p>
                    <a:p>
                      <a:pPr marL="0" marR="0" lvl="0" indent="0" algn="l" defTabSz="914400" rtl="0" eaLnBrk="1" fontAlgn="auto" latinLnBrk="0" hangingPunct="1">
                        <a:lnSpc>
                          <a:spcPct val="100000"/>
                        </a:lnSpc>
                        <a:spcBef>
                          <a:spcPts val="0"/>
                        </a:spcBef>
                        <a:spcAft>
                          <a:spcPts val="0"/>
                        </a:spcAft>
                        <a:buClr>
                          <a:schemeClr val="tx1">
                            <a:lumMod val="60000"/>
                            <a:lumOff val="40000"/>
                          </a:schemeClr>
                        </a:buClr>
                        <a:buSzTx/>
                        <a:buFont typeface="+mj-lt"/>
                        <a:buNone/>
                        <a:tabLst/>
                        <a:defRPr/>
                      </a:pPr>
                      <a:endParaRPr lang="en-US" sz="1500" b="0" i="0" u="none" strike="noStrike" cap="none" dirty="0">
                        <a:solidFill>
                          <a:schemeClr val="lt1"/>
                        </a:solidFill>
                        <a:latin typeface="Maven Pro"/>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20555192"/>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bg2">
                            <a:lumMod val="50000"/>
                            <a:lumOff val="50000"/>
                          </a:schemeClr>
                        </a:buClr>
                        <a:buSzTx/>
                        <a:buFont typeface="+mj-lt"/>
                        <a:buAutoNum type="arabicPeriod" startAt="7"/>
                        <a:tabLst/>
                        <a:defRPr/>
                      </a:pPr>
                      <a:r>
                        <a:rPr lang="en-US" sz="1500" b="0" i="0" u="none" strike="noStrike" cap="none" dirty="0">
                          <a:solidFill>
                            <a:schemeClr val="lt1"/>
                          </a:solidFill>
                          <a:latin typeface="Maven Pro"/>
                          <a:cs typeface="Arial"/>
                          <a:sym typeface="Arial"/>
                        </a:rPr>
                        <a:t>Data-Preprocessing</a:t>
                      </a:r>
                    </a:p>
                    <a:p>
                      <a:endParaRPr lang="en-US" sz="1500" b="0" i="0" u="none" strike="noStrike" cap="none" dirty="0">
                        <a:solidFill>
                          <a:schemeClr val="lt1"/>
                        </a:solidFill>
                        <a:latin typeface="Maven Pro"/>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6405686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err="1">
                <a:solidFill>
                  <a:schemeClr val="lt1"/>
                </a:solidFill>
                <a:latin typeface="Share Tech"/>
                <a:ea typeface="Share Tech"/>
                <a:cs typeface="Share Tech"/>
                <a:sym typeface="Share Tech"/>
              </a:rPr>
              <a:t>StreamingTV</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err="1">
                <a:solidFill>
                  <a:schemeClr val="bg2">
                    <a:lumMod val="50000"/>
                    <a:lumOff val="50000"/>
                  </a:schemeClr>
                </a:solidFill>
              </a:rPr>
              <a:t>StreamingTV</a:t>
            </a:r>
            <a:r>
              <a:rPr lang="en-US" dirty="0">
                <a:solidFill>
                  <a:schemeClr val="bg2">
                    <a:lumMod val="50000"/>
                    <a:lumOff val="50000"/>
                  </a:schemeClr>
                </a:solidFill>
              </a:rPr>
              <a:t>                  </a:t>
            </a:r>
          </a:p>
          <a:p>
            <a:r>
              <a:rPr lang="en-US" dirty="0">
                <a:solidFill>
                  <a:schemeClr val="bg2">
                    <a:lumMod val="50000"/>
                    <a:lumOff val="50000"/>
                  </a:schemeClr>
                </a:solidFill>
              </a:rPr>
              <a:t>No                   0.335231</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0.300702</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tv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401179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pic>
        <p:nvPicPr>
          <p:cNvPr id="2" name="Picture 1">
            <a:extLst>
              <a:ext uri="{FF2B5EF4-FFF2-40B4-BE49-F238E27FC236}">
                <a16:creationId xmlns:a16="http://schemas.microsoft.com/office/drawing/2014/main" id="{4E16AFEC-7235-4810-9C16-CE080029B59D}"/>
              </a:ext>
            </a:extLst>
          </p:cNvPr>
          <p:cNvPicPr>
            <a:picLocks noChangeAspect="1"/>
          </p:cNvPicPr>
          <p:nvPr/>
        </p:nvPicPr>
        <p:blipFill>
          <a:blip r:embed="rId3"/>
          <a:stretch>
            <a:fillRect/>
          </a:stretch>
        </p:blipFill>
        <p:spPr>
          <a:xfrm>
            <a:off x="742416" y="1158310"/>
            <a:ext cx="3829584" cy="3353268"/>
          </a:xfrm>
          <a:prstGeom prst="rect">
            <a:avLst/>
          </a:prstGeom>
        </p:spPr>
      </p:pic>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It shows that if the customer’s tenure is long then churn rate is low.</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A17834DA-BF7B-43B3-A8B1-64B3AD28E6FD}"/>
              </a:ext>
            </a:extLst>
          </p:cNvPr>
          <p:cNvPicPr>
            <a:picLocks noChangeAspect="1"/>
          </p:cNvPicPr>
          <p:nvPr/>
        </p:nvPicPr>
        <p:blipFill>
          <a:blip r:embed="rId4"/>
          <a:stretch>
            <a:fillRect/>
          </a:stretch>
        </p:blipFill>
        <p:spPr>
          <a:xfrm>
            <a:off x="5299705" y="2429360"/>
            <a:ext cx="1746340" cy="1555830"/>
          </a:xfrm>
          <a:prstGeom prst="rect">
            <a:avLst/>
          </a:prstGeom>
        </p:spPr>
      </p:pic>
    </p:spTree>
    <p:extLst>
      <p:ext uri="{BB962C8B-B14F-4D97-AF65-F5344CB8AC3E}">
        <p14:creationId xmlns:p14="http://schemas.microsoft.com/office/powerpoint/2010/main" val="125904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There seems to be no relation for Churn and </a:t>
            </a:r>
            <a:r>
              <a:rPr lang="en-US" altLang="en-US" sz="1000" dirty="0" err="1">
                <a:solidFill>
                  <a:srgbClr val="FFFF00"/>
                </a:solidFill>
                <a:latin typeface="Courier New" panose="02070309020205020404" pitchFamily="49" charset="0"/>
                <a:cs typeface="Courier New" panose="02070309020205020404" pitchFamily="49" charset="0"/>
              </a:rPr>
              <a:t>MonthlyCharges</a:t>
            </a:r>
            <a:r>
              <a:rPr lang="en-US" altLang="en-US" sz="1000" dirty="0">
                <a:solidFill>
                  <a:srgbClr val="FFFF00"/>
                </a:solidFill>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13B2EDE7-68CD-4A33-9BF4-BDD3F8A79546}"/>
              </a:ext>
            </a:extLst>
          </p:cNvPr>
          <p:cNvPicPr>
            <a:picLocks noChangeAspect="1"/>
          </p:cNvPicPr>
          <p:nvPr/>
        </p:nvPicPr>
        <p:blipFill>
          <a:blip r:embed="rId3"/>
          <a:stretch>
            <a:fillRect/>
          </a:stretch>
        </p:blipFill>
        <p:spPr>
          <a:xfrm>
            <a:off x="768155" y="1274499"/>
            <a:ext cx="3803845" cy="3429176"/>
          </a:xfrm>
          <a:prstGeom prst="rect">
            <a:avLst/>
          </a:prstGeom>
        </p:spPr>
      </p:pic>
    </p:spTree>
    <p:extLst>
      <p:ext uri="{BB962C8B-B14F-4D97-AF65-F5344CB8AC3E}">
        <p14:creationId xmlns:p14="http://schemas.microsoft.com/office/powerpoint/2010/main" val="8743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Monthly Charges seems to be roughly normal distribution.</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F8007E9-6BD8-4E8C-B8DE-8FF3A6CC3669}"/>
              </a:ext>
            </a:extLst>
          </p:cNvPr>
          <p:cNvPicPr>
            <a:picLocks noChangeAspect="1"/>
          </p:cNvPicPr>
          <p:nvPr/>
        </p:nvPicPr>
        <p:blipFill>
          <a:blip r:embed="rId3"/>
          <a:stretch>
            <a:fillRect/>
          </a:stretch>
        </p:blipFill>
        <p:spPr>
          <a:xfrm>
            <a:off x="717352" y="1292650"/>
            <a:ext cx="3854648" cy="3321221"/>
          </a:xfrm>
          <a:prstGeom prst="rect">
            <a:avLst/>
          </a:prstGeom>
        </p:spPr>
      </p:pic>
    </p:spTree>
    <p:extLst>
      <p:ext uri="{BB962C8B-B14F-4D97-AF65-F5344CB8AC3E}">
        <p14:creationId xmlns:p14="http://schemas.microsoft.com/office/powerpoint/2010/main" val="283161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623859"/>
            <a:ext cx="3464560"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Distribution seems to be high at the tail ends, so a portion of the customers have either had lowest and highest tenure periods.</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 name="Picture 1">
            <a:extLst>
              <a:ext uri="{FF2B5EF4-FFF2-40B4-BE49-F238E27FC236}">
                <a16:creationId xmlns:a16="http://schemas.microsoft.com/office/drawing/2014/main" id="{D1576DFB-E5AD-4918-A0EC-A6462A32E0B9}"/>
              </a:ext>
            </a:extLst>
          </p:cNvPr>
          <p:cNvPicPr>
            <a:picLocks noChangeAspect="1"/>
          </p:cNvPicPr>
          <p:nvPr/>
        </p:nvPicPr>
        <p:blipFill>
          <a:blip r:embed="rId3"/>
          <a:stretch>
            <a:fillRect/>
          </a:stretch>
        </p:blipFill>
        <p:spPr>
          <a:xfrm>
            <a:off x="774505" y="1152810"/>
            <a:ext cx="3797495" cy="3302170"/>
          </a:xfrm>
          <a:prstGeom prst="rect">
            <a:avLst/>
          </a:prstGeom>
        </p:spPr>
      </p:pic>
    </p:spTree>
    <p:extLst>
      <p:ext uri="{BB962C8B-B14F-4D97-AF65-F5344CB8AC3E}">
        <p14:creationId xmlns:p14="http://schemas.microsoft.com/office/powerpoint/2010/main" val="369395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751225" y="1125213"/>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Correlations	</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879592" y="1744618"/>
            <a:ext cx="2852928"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is inversely correlated to Churn and then Monthly Charges are having positive correlation to Churn.</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ED77398-241E-4C71-B3E1-FECD8D471C59}"/>
              </a:ext>
            </a:extLst>
          </p:cNvPr>
          <p:cNvPicPr>
            <a:picLocks noChangeAspect="1"/>
          </p:cNvPicPr>
          <p:nvPr/>
        </p:nvPicPr>
        <p:blipFill>
          <a:blip r:embed="rId3"/>
          <a:stretch>
            <a:fillRect/>
          </a:stretch>
        </p:blipFill>
        <p:spPr>
          <a:xfrm>
            <a:off x="618825" y="989475"/>
            <a:ext cx="4134062" cy="3867349"/>
          </a:xfrm>
          <a:prstGeom prst="rect">
            <a:avLst/>
          </a:prstGeom>
        </p:spPr>
      </p:pic>
    </p:spTree>
    <p:extLst>
      <p:ext uri="{BB962C8B-B14F-4D97-AF65-F5344CB8AC3E}">
        <p14:creationId xmlns:p14="http://schemas.microsoft.com/office/powerpoint/2010/main" val="387263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28060" y="1456481"/>
            <a:ext cx="6982703" cy="3411083"/>
          </a:xfrm>
          <a:prstGeom prst="rect">
            <a:avLst/>
          </a:prstGeom>
        </p:spPr>
        <p:txBody>
          <a:bodyPr spcFirstLastPara="1" wrap="square" lIns="91425" tIns="91425" rIns="91425" bIns="91425" anchor="t" anchorCtr="0">
            <a:noAutofit/>
          </a:bodyPr>
          <a:lstStyle/>
          <a:p>
            <a:pPr marL="241300" lvl="0" indent="-215900">
              <a:spcBef>
                <a:spcPts val="300"/>
              </a:spcBef>
              <a:buClr>
                <a:schemeClr val="accent2"/>
              </a:buClr>
              <a:buSzPts val="1400"/>
              <a:buFont typeface="Maven Pro"/>
              <a:buChar char="●"/>
            </a:pPr>
            <a:r>
              <a:rPr lang="en-US" sz="1400" dirty="0">
                <a:solidFill>
                  <a:schemeClr val="hlink"/>
                </a:solidFill>
                <a:uFill>
                  <a:noFill/>
                </a:uFill>
              </a:rPr>
              <a:t>More customers are using Fiber Optic for Internet Service have left the company than compared to DSL.</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do not use online security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not using technical support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pay month to month are the most who leave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gender has almost equal rates of churn between them.</a:t>
            </a:r>
          </a:p>
          <a:p>
            <a:pPr marL="241300" lvl="0" indent="-215900">
              <a:spcBef>
                <a:spcPts val="300"/>
              </a:spcBef>
              <a:buClr>
                <a:schemeClr val="accent2"/>
              </a:buClr>
              <a:buSzPts val="1400"/>
              <a:buFont typeface="Maven Pro"/>
              <a:buChar char="●"/>
            </a:pPr>
            <a:r>
              <a:rPr lang="en-US" sz="1400" dirty="0">
                <a:solidFill>
                  <a:schemeClr val="hlink"/>
                </a:solidFill>
                <a:uFill>
                  <a:noFill/>
                </a:uFill>
              </a:rPr>
              <a:t>The Monthly Charges for customer's who churned tends to pay higher monthly fees than those that stay.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that churn tend to be relatively new customers when looking at tenure distribution.</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Summary</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7740893" cy="3786900"/>
          </a:xfrm>
        </p:spPr>
        <p:txBody>
          <a:bodyPr/>
          <a:lstStyle/>
          <a:p>
            <a:r>
              <a:rPr lang="en-US" dirty="0"/>
              <a:t>Categorical data label encoding</a:t>
            </a:r>
          </a:p>
          <a:p>
            <a:r>
              <a:rPr lang="en-US" dirty="0"/>
              <a:t>Machine learning works with only numerical values. Therefore, we need to convert our categorical values to numerical values. By using the Pandas function “</a:t>
            </a:r>
            <a:r>
              <a:rPr lang="en-US" dirty="0" err="1"/>
              <a:t>get_dummies</a:t>
            </a:r>
            <a:r>
              <a:rPr lang="en-US" dirty="0"/>
              <a:t>()”, we can replace the gender column with “</a:t>
            </a:r>
            <a:r>
              <a:rPr lang="en-US" dirty="0" err="1"/>
              <a:t>gender_Female</a:t>
            </a:r>
            <a:r>
              <a:rPr lang="en-US" dirty="0"/>
              <a:t>” and “</a:t>
            </a:r>
            <a:r>
              <a:rPr lang="en-US" dirty="0" err="1"/>
              <a:t>gender_Male</a:t>
            </a:r>
            <a:r>
              <a:rPr lang="en-US" dirty="0"/>
              <a:t>”. We will use df.info() to show us which ones are categorical and numerical.</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Data Pre-Processing</a:t>
            </a:r>
          </a:p>
        </p:txBody>
      </p:sp>
      <p:pic>
        <p:nvPicPr>
          <p:cNvPr id="7" name="Picture 6">
            <a:extLst>
              <a:ext uri="{FF2B5EF4-FFF2-40B4-BE49-F238E27FC236}">
                <a16:creationId xmlns:a16="http://schemas.microsoft.com/office/drawing/2014/main" id="{31E30ED2-7D51-4360-ABA8-B24E6A79CFA0}"/>
              </a:ext>
            </a:extLst>
          </p:cNvPr>
          <p:cNvPicPr>
            <a:picLocks noChangeAspect="1"/>
          </p:cNvPicPr>
          <p:nvPr/>
        </p:nvPicPr>
        <p:blipFill>
          <a:blip r:embed="rId2"/>
          <a:stretch>
            <a:fillRect/>
          </a:stretch>
        </p:blipFill>
        <p:spPr>
          <a:xfrm>
            <a:off x="1138242" y="2225387"/>
            <a:ext cx="4888485" cy="2072266"/>
          </a:xfrm>
          <a:prstGeom prst="rect">
            <a:avLst/>
          </a:prstGeom>
        </p:spPr>
      </p:pic>
    </p:spTree>
    <p:extLst>
      <p:ext uri="{BB962C8B-B14F-4D97-AF65-F5344CB8AC3E}">
        <p14:creationId xmlns:p14="http://schemas.microsoft.com/office/powerpoint/2010/main" val="18119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Dropping unwanted variables and target variable</a:t>
            </a:r>
          </a:p>
          <a:p>
            <a:r>
              <a:rPr lang="en-US" dirty="0"/>
              <a:t>In our dataset, we can see that customer ID is not needed for our model, so we drop the variable. We do not need to treat missing values as there are none in this dataset.</a:t>
            </a:r>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Data Pre-Processing</a:t>
            </a:r>
          </a:p>
        </p:txBody>
      </p:sp>
      <p:pic>
        <p:nvPicPr>
          <p:cNvPr id="4" name="Picture 3">
            <a:extLst>
              <a:ext uri="{FF2B5EF4-FFF2-40B4-BE49-F238E27FC236}">
                <a16:creationId xmlns:a16="http://schemas.microsoft.com/office/drawing/2014/main" id="{97ED8D02-AEAE-49A3-8CA9-2F09C1978AA4}"/>
              </a:ext>
            </a:extLst>
          </p:cNvPr>
          <p:cNvPicPr>
            <a:picLocks noChangeAspect="1"/>
          </p:cNvPicPr>
          <p:nvPr/>
        </p:nvPicPr>
        <p:blipFill>
          <a:blip r:embed="rId2"/>
          <a:stretch>
            <a:fillRect/>
          </a:stretch>
        </p:blipFill>
        <p:spPr>
          <a:xfrm>
            <a:off x="1016894" y="2195758"/>
            <a:ext cx="5979651" cy="1157042"/>
          </a:xfrm>
          <a:prstGeom prst="rect">
            <a:avLst/>
          </a:prstGeom>
        </p:spPr>
      </p:pic>
    </p:spTree>
    <p:extLst>
      <p:ext uri="{BB962C8B-B14F-4D97-AF65-F5344CB8AC3E}">
        <p14:creationId xmlns:p14="http://schemas.microsoft.com/office/powerpoint/2010/main" val="224123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Train on one set and test and measure on the test set.</a:t>
            </a:r>
          </a:p>
          <a:p>
            <a:r>
              <a:rPr lang="en-US" dirty="0"/>
              <a:t>Our model needs to be trained, second our model needs to be tested. Therefore it is best to have two different datasets. </a:t>
            </a:r>
          </a:p>
          <a:p>
            <a:r>
              <a:rPr lang="en-US" dirty="0"/>
              <a:t>Splitting the data 70% for training and 30% for testing.</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Test Train Split</a:t>
            </a:r>
          </a:p>
        </p:txBody>
      </p:sp>
      <p:pic>
        <p:nvPicPr>
          <p:cNvPr id="5" name="Picture 4">
            <a:extLst>
              <a:ext uri="{FF2B5EF4-FFF2-40B4-BE49-F238E27FC236}">
                <a16:creationId xmlns:a16="http://schemas.microsoft.com/office/drawing/2014/main" id="{4B9B5F6E-A5C2-445F-A914-675E2C5171DE}"/>
              </a:ext>
            </a:extLst>
          </p:cNvPr>
          <p:cNvPicPr>
            <a:picLocks noChangeAspect="1"/>
          </p:cNvPicPr>
          <p:nvPr/>
        </p:nvPicPr>
        <p:blipFill>
          <a:blip r:embed="rId2"/>
          <a:stretch>
            <a:fillRect/>
          </a:stretch>
        </p:blipFill>
        <p:spPr>
          <a:xfrm>
            <a:off x="708292" y="2222003"/>
            <a:ext cx="8019987" cy="1235806"/>
          </a:xfrm>
          <a:prstGeom prst="rect">
            <a:avLst/>
          </a:prstGeom>
        </p:spPr>
      </p:pic>
    </p:spTree>
    <p:extLst>
      <p:ext uri="{BB962C8B-B14F-4D97-AF65-F5344CB8AC3E}">
        <p14:creationId xmlns:p14="http://schemas.microsoft.com/office/powerpoint/2010/main" val="29109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412688"/>
            <a:ext cx="3534300" cy="2090100"/>
          </a:xfrm>
          <a:prstGeom prst="rect">
            <a:avLst/>
          </a:prstGeom>
        </p:spPr>
        <p:txBody>
          <a:bodyPr spcFirstLastPara="1" wrap="square" lIns="91425" tIns="91425" rIns="91425" bIns="91425" anchor="t" anchorCtr="0">
            <a:noAutofit/>
          </a:bodyPr>
          <a:lstStyle/>
          <a:p>
            <a:pPr marL="114300" indent="0">
              <a:buNone/>
            </a:pPr>
            <a:r>
              <a:rPr lang="en-US" sz="1500" dirty="0"/>
              <a:t>The objective is to predict customer churn behavior for Telco which is a telecommunications service provider so they can better retain their customers by analyzing all relevant customer data and develop focused customer retention programs.</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Realized that the data set is facing a class imbalance so apply Under Sampling technique to standardized the dataset.</a:t>
            </a:r>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Handling Class Imbalance</a:t>
            </a:r>
          </a:p>
        </p:txBody>
      </p:sp>
      <p:pic>
        <p:nvPicPr>
          <p:cNvPr id="4" name="Picture 3">
            <a:extLst>
              <a:ext uri="{FF2B5EF4-FFF2-40B4-BE49-F238E27FC236}">
                <a16:creationId xmlns:a16="http://schemas.microsoft.com/office/drawing/2014/main" id="{5C2ABEDE-6D71-4EE7-9E43-28E07ACCC499}"/>
              </a:ext>
            </a:extLst>
          </p:cNvPr>
          <p:cNvPicPr>
            <a:picLocks noChangeAspect="1"/>
          </p:cNvPicPr>
          <p:nvPr/>
        </p:nvPicPr>
        <p:blipFill>
          <a:blip r:embed="rId2"/>
          <a:stretch>
            <a:fillRect/>
          </a:stretch>
        </p:blipFill>
        <p:spPr>
          <a:xfrm>
            <a:off x="902665" y="1670899"/>
            <a:ext cx="7354644" cy="2876951"/>
          </a:xfrm>
          <a:prstGeom prst="rect">
            <a:avLst/>
          </a:prstGeom>
        </p:spPr>
      </p:pic>
    </p:spTree>
    <p:extLst>
      <p:ext uri="{BB962C8B-B14F-4D97-AF65-F5344CB8AC3E}">
        <p14:creationId xmlns:p14="http://schemas.microsoft.com/office/powerpoint/2010/main" val="638063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endParaRPr lang="en-US" dirty="0"/>
          </a:p>
          <a:p>
            <a:r>
              <a:rPr lang="en-US" dirty="0"/>
              <a:t>The customer churn is a classification problem and have choose the following classification models to predict if a customer churns by fitting the training data set and testing on the test set. Used </a:t>
            </a:r>
            <a:r>
              <a:rPr lang="en-US" dirty="0" err="1"/>
              <a:t>scikit</a:t>
            </a:r>
            <a:r>
              <a:rPr lang="en-US" dirty="0"/>
              <a:t>-learn and other libraries in the python machine learning world.</a:t>
            </a:r>
          </a:p>
          <a:p>
            <a:endParaRPr lang="en-US" dirty="0"/>
          </a:p>
          <a:p>
            <a:pPr marL="165100" indent="0">
              <a:buNone/>
            </a:pPr>
            <a:r>
              <a:rPr lang="en-US" dirty="0"/>
              <a:t>	1. Logistic Regression</a:t>
            </a:r>
          </a:p>
          <a:p>
            <a:pPr marL="165100" indent="0">
              <a:buNone/>
            </a:pPr>
            <a:r>
              <a:rPr lang="en-US" dirty="0"/>
              <a:t>	2. Decision Tree model</a:t>
            </a:r>
          </a:p>
          <a:p>
            <a:pPr marL="165100" indent="0">
              <a:buNone/>
            </a:pPr>
            <a:r>
              <a:rPr lang="en-US" dirty="0"/>
              <a:t>	3. Random Forest Classifier</a:t>
            </a:r>
          </a:p>
          <a:p>
            <a:pPr marL="165100" indent="0">
              <a:buNone/>
            </a:pPr>
            <a:r>
              <a:rPr lang="en-US" dirty="0"/>
              <a:t>	4. Extreme gradient boosting (</a:t>
            </a:r>
            <a:r>
              <a:rPr lang="en-US" dirty="0" err="1"/>
              <a:t>xGBoost</a:t>
            </a:r>
            <a:r>
              <a:rPr lang="en-US" dirty="0"/>
              <a:t>)</a:t>
            </a:r>
          </a:p>
          <a:p>
            <a:pPr marL="165100" indent="0">
              <a:buNone/>
            </a:pPr>
            <a:endParaRPr lang="en-US" dirty="0"/>
          </a:p>
          <a:p>
            <a:pPr marL="165100" indent="0">
              <a:buNone/>
            </a:pPr>
            <a:endParaRPr lang="en-US" dirty="0"/>
          </a:p>
          <a:p>
            <a:pPr marL="165100" indent="0">
              <a:buNone/>
            </a:pPr>
            <a:r>
              <a:rPr lang="en-US" b="1" dirty="0"/>
              <a:t>Model performance metrics </a:t>
            </a:r>
          </a:p>
          <a:p>
            <a:pPr marL="165100" indent="0">
              <a:buNone/>
            </a:pPr>
            <a:endParaRPr lang="en-US" b="1" dirty="0"/>
          </a:p>
          <a:p>
            <a:r>
              <a:rPr lang="en-US" dirty="0"/>
              <a:t>Accuracy = </a:t>
            </a:r>
            <a:r>
              <a:rPr lang="en-US" dirty="0" err="1"/>
              <a:t>Pct</a:t>
            </a:r>
            <a:r>
              <a:rPr lang="en-US" dirty="0"/>
              <a:t> of correctly classified predictions (</a:t>
            </a:r>
            <a:r>
              <a:rPr lang="en-US" dirty="0" err="1"/>
              <a:t>i.e</a:t>
            </a:r>
            <a:r>
              <a:rPr lang="en-US" dirty="0"/>
              <a:t>, churn and non-churn) </a:t>
            </a:r>
          </a:p>
          <a:p>
            <a:r>
              <a:rPr lang="en-US" dirty="0"/>
              <a:t>Precision = </a:t>
            </a:r>
            <a:r>
              <a:rPr lang="en-US" dirty="0" err="1"/>
              <a:t>Pct</a:t>
            </a:r>
            <a:r>
              <a:rPr lang="en-US" dirty="0"/>
              <a:t> of total positive class predictions that were correctly classified</a:t>
            </a:r>
          </a:p>
          <a:p>
            <a:r>
              <a:rPr lang="en-US" dirty="0"/>
              <a:t>Recall = </a:t>
            </a:r>
            <a:r>
              <a:rPr lang="en-US" dirty="0" err="1"/>
              <a:t>Pct</a:t>
            </a:r>
            <a:r>
              <a:rPr lang="en-US" dirty="0"/>
              <a:t> of total positive class samples that were correctly classified</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2324817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endParaRPr lang="en-US" dirty="0"/>
          </a:p>
          <a:p>
            <a:r>
              <a:rPr lang="en-US" dirty="0"/>
              <a:t>For this customer churn problem, I have chosen the recall metric (sensitivity score) will suite the best as we want to reduce the number of false negatives (In reality the customer churned but the prediction is saying customer will not churn). </a:t>
            </a:r>
          </a:p>
          <a:p>
            <a:endParaRPr lang="en-US" dirty="0"/>
          </a:p>
          <a:p>
            <a:r>
              <a:rPr lang="en-US" dirty="0"/>
              <a:t>In this case it might be okay to have false positives as if a non-churning customer is classified and a churn customer, the company would not have incurred loss, while the opposite might come with a huge impact to the company and incur losses, so we will optimize for model with best recall metric.</a:t>
            </a:r>
          </a:p>
          <a:p>
            <a:endParaRPr lang="en-US" dirty="0"/>
          </a:p>
          <a:p>
            <a:r>
              <a:rPr lang="en-US" dirty="0"/>
              <a:t>Next, I have evaluated various machine learning models using the Cross-validation technique.</a:t>
            </a:r>
          </a:p>
          <a:p>
            <a:endParaRPr lang="en-US" dirty="0"/>
          </a:p>
          <a:p>
            <a:pPr marL="165100"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182207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7316203" cy="3786900"/>
          </a:xfrm>
          <a:prstGeom prst="rect">
            <a:avLst/>
          </a:prstGeom>
        </p:spPr>
        <p:txBody>
          <a:bodyPr spcFirstLastPara="1" wrap="square" lIns="91425" tIns="91425" rIns="91425" bIns="91425" anchor="t" anchorCtr="0">
            <a:noAutofit/>
          </a:bodyPr>
          <a:lstStyle/>
          <a:p>
            <a:r>
              <a:rPr lang="en-US" dirty="0"/>
              <a:t>In the most machine learning pipelines I have used the standard test train split and in this Cross validation method it splits the training features (</a:t>
            </a:r>
            <a:r>
              <a:rPr lang="en-US" dirty="0" err="1"/>
              <a:t>X_train_rus</a:t>
            </a:r>
            <a:r>
              <a:rPr lang="en-US" dirty="0"/>
              <a:t>) into 5 folds (I choose the default) there by using training data better to predict and score the models based on the recall classification metric we've chosen.</a:t>
            </a:r>
          </a:p>
          <a:p>
            <a:endParaRPr lang="en-US" dirty="0"/>
          </a:p>
          <a:p>
            <a:r>
              <a:rPr lang="en-US" dirty="0"/>
              <a:t>The Logistic Regression modelling seems to have a better recall compared to the next better modelling technique which is the </a:t>
            </a:r>
            <a:r>
              <a:rPr lang="en-US" dirty="0" err="1"/>
              <a:t>xgBoost</a:t>
            </a:r>
            <a:r>
              <a:rPr lang="en-US" dirty="0"/>
              <a:t>.</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Cross Validation</a:t>
            </a:r>
            <a:endParaRPr dirty="0"/>
          </a:p>
        </p:txBody>
      </p:sp>
      <p:pic>
        <p:nvPicPr>
          <p:cNvPr id="3" name="Picture 2">
            <a:extLst>
              <a:ext uri="{FF2B5EF4-FFF2-40B4-BE49-F238E27FC236}">
                <a16:creationId xmlns:a16="http://schemas.microsoft.com/office/drawing/2014/main" id="{90679D5C-44D1-4819-BB32-07DA1743DE45}"/>
              </a:ext>
            </a:extLst>
          </p:cNvPr>
          <p:cNvPicPr>
            <a:picLocks noChangeAspect="1"/>
          </p:cNvPicPr>
          <p:nvPr/>
        </p:nvPicPr>
        <p:blipFill>
          <a:blip r:embed="rId3"/>
          <a:stretch>
            <a:fillRect/>
          </a:stretch>
        </p:blipFill>
        <p:spPr>
          <a:xfrm>
            <a:off x="1145583" y="2664746"/>
            <a:ext cx="3973131" cy="2208611"/>
          </a:xfrm>
          <a:prstGeom prst="rect">
            <a:avLst/>
          </a:prstGeom>
        </p:spPr>
      </p:pic>
      <p:pic>
        <p:nvPicPr>
          <p:cNvPr id="4" name="Picture 3">
            <a:extLst>
              <a:ext uri="{FF2B5EF4-FFF2-40B4-BE49-F238E27FC236}">
                <a16:creationId xmlns:a16="http://schemas.microsoft.com/office/drawing/2014/main" id="{3EF11683-8B6B-4C5A-ABA0-3282EDD76DCE}"/>
              </a:ext>
            </a:extLst>
          </p:cNvPr>
          <p:cNvPicPr>
            <a:picLocks noChangeAspect="1"/>
          </p:cNvPicPr>
          <p:nvPr/>
        </p:nvPicPr>
        <p:blipFill>
          <a:blip r:embed="rId4"/>
          <a:stretch>
            <a:fillRect/>
          </a:stretch>
        </p:blipFill>
        <p:spPr>
          <a:xfrm>
            <a:off x="5975031" y="2664746"/>
            <a:ext cx="1686160" cy="112410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7316203" cy="3786900"/>
          </a:xfrm>
          <a:prstGeom prst="rect">
            <a:avLst/>
          </a:prstGeom>
        </p:spPr>
        <p:txBody>
          <a:bodyPr spcFirstLastPara="1" wrap="square" lIns="91425" tIns="91425" rIns="91425" bIns="91425" anchor="t" anchorCtr="0">
            <a:noAutofit/>
          </a:bodyPr>
          <a:lstStyle/>
          <a:p>
            <a:r>
              <a:rPr lang="en-US" dirty="0"/>
              <a:t>After the evaluation of the model to select for evaluation, I have choose </a:t>
            </a:r>
            <a:r>
              <a:rPr lang="en-US" dirty="0" err="1"/>
              <a:t>GridSearchCV</a:t>
            </a:r>
            <a:r>
              <a:rPr lang="en-US" dirty="0"/>
              <a:t> to tune the hyper parameters</a:t>
            </a:r>
          </a:p>
          <a:p>
            <a:endParaRPr lang="en-US" dirty="0"/>
          </a:p>
          <a:p>
            <a:r>
              <a:rPr lang="en-US" dirty="0"/>
              <a:t>The Logistic Regression modelling seems to have a better recall compared to the next better modelling technique which is the </a:t>
            </a:r>
            <a:r>
              <a:rPr lang="en-US" dirty="0" err="1"/>
              <a:t>xgBoost</a:t>
            </a:r>
            <a:r>
              <a:rPr lang="en-US" dirty="0"/>
              <a:t>.</a:t>
            </a:r>
          </a:p>
          <a:p>
            <a:pPr marL="0" lvl="0" indent="0" algn="l" rtl="0">
              <a:spcBef>
                <a:spcPts val="0"/>
              </a:spcBef>
              <a:spcAft>
                <a:spcPts val="0"/>
              </a:spcAft>
              <a:buNone/>
            </a:pPr>
            <a:endParaRPr lang="en-US" sz="1800" dirty="0">
              <a:latin typeface="Advent Pro Medium"/>
              <a:ea typeface="Advent Pro Medium"/>
              <a:cs typeface="Advent Pro Medium"/>
              <a:sym typeface="Advent Pro Medium"/>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Hyper Parameter Tuning	</a:t>
            </a:r>
            <a:endParaRPr dirty="0"/>
          </a:p>
        </p:txBody>
      </p:sp>
      <p:pic>
        <p:nvPicPr>
          <p:cNvPr id="2" name="Picture 1">
            <a:extLst>
              <a:ext uri="{FF2B5EF4-FFF2-40B4-BE49-F238E27FC236}">
                <a16:creationId xmlns:a16="http://schemas.microsoft.com/office/drawing/2014/main" id="{8B247556-C3C1-417E-9506-B3F3045C06F0}"/>
              </a:ext>
            </a:extLst>
          </p:cNvPr>
          <p:cNvPicPr>
            <a:picLocks noChangeAspect="1"/>
          </p:cNvPicPr>
          <p:nvPr/>
        </p:nvPicPr>
        <p:blipFill>
          <a:blip r:embed="rId3"/>
          <a:stretch>
            <a:fillRect/>
          </a:stretch>
        </p:blipFill>
        <p:spPr>
          <a:xfrm>
            <a:off x="1134561" y="2410676"/>
            <a:ext cx="6420746" cy="2457793"/>
          </a:xfrm>
          <a:prstGeom prst="rect">
            <a:avLst/>
          </a:prstGeom>
        </p:spPr>
      </p:pic>
    </p:spTree>
    <p:extLst>
      <p:ext uri="{BB962C8B-B14F-4D97-AF65-F5344CB8AC3E}">
        <p14:creationId xmlns:p14="http://schemas.microsoft.com/office/powerpoint/2010/main" val="4173322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type of statistical classification modelling is commonly used for predicting binary variables. It models the log odds of the probability of the target variable.</a:t>
            </a:r>
          </a:p>
          <a:p>
            <a:pPr marL="241300" lvl="0" indent="-215900" algn="l" rtl="0">
              <a:spcBef>
                <a:spcPts val="300"/>
              </a:spcBef>
              <a:spcAft>
                <a:spcPts val="0"/>
              </a:spcAft>
              <a:buClr>
                <a:schemeClr val="accent2"/>
              </a:buClr>
              <a:buSzPts val="1400"/>
              <a:buFont typeface="Maven Pro"/>
              <a:buChar char="●"/>
            </a:pPr>
            <a:r>
              <a:rPr lang="en-US" dirty="0">
                <a:solidFill>
                  <a:schemeClr val="hlink"/>
                </a:solidFill>
                <a:uFill>
                  <a:noFill/>
                </a:uFill>
              </a:rPr>
              <a:t>The accuracy train accuracy and the testing accuracy was around 80%</a:t>
            </a:r>
          </a:p>
          <a:p>
            <a:r>
              <a:rPr lang="en-US" dirty="0"/>
              <a:t>True positives (TP) - Predicted correctly that customer will churn - 446</a:t>
            </a:r>
          </a:p>
          <a:p>
            <a:r>
              <a:rPr lang="en-US" dirty="0"/>
              <a:t>True negative (TN) - Predicted correctly that customer would not churn - 1145</a:t>
            </a:r>
          </a:p>
          <a:p>
            <a:r>
              <a:rPr lang="en-US" dirty="0"/>
              <a:t>False positives (FP) - The model incorrectly predicted that they would churn when in reality they did not - 407</a:t>
            </a:r>
          </a:p>
          <a:p>
            <a:r>
              <a:rPr lang="en-US" dirty="0"/>
              <a:t>False negative (FN) - the model incorrectly predicted that customer will not churn when in reality they did churn - 115</a:t>
            </a:r>
          </a:p>
          <a:p>
            <a:pPr marL="241300" lvl="0" indent="-215900">
              <a:spcBef>
                <a:spcPts val="300"/>
              </a:spcBef>
              <a:buClr>
                <a:schemeClr val="accent2"/>
              </a:buClr>
              <a:buSzPts val="1400"/>
              <a:buFont typeface="Maven Pro"/>
              <a:buChar char="●"/>
            </a:pPr>
            <a:r>
              <a:rPr lang="en" dirty="0">
                <a:solidFill>
                  <a:schemeClr val="hlink"/>
                </a:solidFill>
                <a:uFill>
                  <a:noFill/>
                </a:uFill>
              </a:rPr>
              <a:t>The models seem to having </a:t>
            </a:r>
            <a:r>
              <a:rPr lang="en-US" dirty="0">
                <a:solidFill>
                  <a:schemeClr val="hlink"/>
                </a:solidFill>
                <a:uFill>
                  <a:noFill/>
                </a:uFill>
              </a:rPr>
              <a:t>maintaining </a:t>
            </a:r>
            <a:r>
              <a:rPr lang="en" dirty="0">
                <a:solidFill>
                  <a:schemeClr val="hlink"/>
                </a:solidFill>
                <a:uFill>
                  <a:noFill/>
                </a:uFill>
              </a:rPr>
              <a:t>recall rate between training and test mode</a:t>
            </a:r>
            <a:r>
              <a:rPr lang="en-US" dirty="0">
                <a:solidFill>
                  <a:schemeClr val="hlink"/>
                </a:solidFill>
                <a:uFill>
                  <a:noFill/>
                </a:uFill>
              </a:rPr>
              <a:t>ls.</a:t>
            </a:r>
            <a:endParaRPr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Logistic Regression</a:t>
            </a:r>
            <a:endParaRPr dirty="0"/>
          </a:p>
        </p:txBody>
      </p:sp>
      <p:pic>
        <p:nvPicPr>
          <p:cNvPr id="3" name="Picture 2">
            <a:extLst>
              <a:ext uri="{FF2B5EF4-FFF2-40B4-BE49-F238E27FC236}">
                <a16:creationId xmlns:a16="http://schemas.microsoft.com/office/drawing/2014/main" id="{1491D386-0AE9-4DDA-9360-72B0F6B4591C}"/>
              </a:ext>
            </a:extLst>
          </p:cNvPr>
          <p:cNvPicPr>
            <a:picLocks noChangeAspect="1"/>
          </p:cNvPicPr>
          <p:nvPr/>
        </p:nvPicPr>
        <p:blipFill>
          <a:blip r:embed="rId3"/>
          <a:stretch>
            <a:fillRect/>
          </a:stretch>
        </p:blipFill>
        <p:spPr>
          <a:xfrm>
            <a:off x="5155007" y="1134012"/>
            <a:ext cx="3231496" cy="3777119"/>
          </a:xfrm>
          <a:prstGeom prst="rect">
            <a:avLst/>
          </a:prstGeom>
        </p:spPr>
      </p:pic>
    </p:spTree>
    <p:extLst>
      <p:ext uri="{BB962C8B-B14F-4D97-AF65-F5344CB8AC3E}">
        <p14:creationId xmlns:p14="http://schemas.microsoft.com/office/powerpoint/2010/main" val="3749420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First tree-based model that splits the data multiple times based on the cutoff values defined in the features.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criterion = </a:t>
            </a:r>
            <a:r>
              <a:rPr lang="en-US" sz="1400" dirty="0" err="1">
                <a:solidFill>
                  <a:schemeClr val="hlink"/>
                </a:solidFill>
                <a:uFill>
                  <a:noFill/>
                </a:uFill>
              </a:rPr>
              <a:t>gini</a:t>
            </a:r>
            <a:r>
              <a:rPr lang="en-US" sz="1400" dirty="0">
                <a:solidFill>
                  <a:schemeClr val="hlink"/>
                </a:solidFill>
                <a:uFill>
                  <a:noFill/>
                </a:uFill>
              </a:rPr>
              <a:t>; </a:t>
            </a:r>
            <a:r>
              <a:rPr lang="en-US" sz="1400" dirty="0" err="1">
                <a:solidFill>
                  <a:schemeClr val="hlink"/>
                </a:solidFill>
                <a:uFill>
                  <a:noFill/>
                </a:uFill>
              </a:rPr>
              <a:t>max_depth</a:t>
            </a:r>
            <a:r>
              <a:rPr lang="en-US" sz="1400" dirty="0">
                <a:solidFill>
                  <a:schemeClr val="hlink"/>
                </a:solidFill>
                <a:uFill>
                  <a:noFill/>
                </a:uFill>
              </a:rPr>
              <a:t>=5;random_state=1</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TP=1374</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TN=303</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FP=178</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FN=258</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 to</a:t>
            </a:r>
            <a:r>
              <a:rPr lang="en-US" sz="1400" dirty="0">
                <a:solidFill>
                  <a:schemeClr val="hlink"/>
                </a:solidFill>
                <a:uFill>
                  <a:noFill/>
                </a:uFill>
              </a:rPr>
              <a:t> decent accuracy and precision and recall rates between train and test data set.</a:t>
            </a:r>
            <a:endParaRPr sz="1400" dirty="0"/>
          </a:p>
        </p:txBody>
      </p:sp>
      <p:sp>
        <p:nvSpPr>
          <p:cNvPr id="1587" name="Google Shape;1587;p49"/>
          <p:cNvSpPr txBox="1">
            <a:spLocks noGrp="1"/>
          </p:cNvSpPr>
          <p:nvPr>
            <p:ph type="ctrTitle"/>
          </p:nvPr>
        </p:nvSpPr>
        <p:spPr>
          <a:xfrm>
            <a:off x="460268" y="411675"/>
            <a:ext cx="4886257" cy="577800"/>
          </a:xfrm>
          <a:prstGeom prst="rect">
            <a:avLst/>
          </a:prstGeom>
        </p:spPr>
        <p:txBody>
          <a:bodyPr spcFirstLastPara="1" wrap="square" lIns="91425" tIns="91425" rIns="91425" bIns="91425" anchor="b" anchorCtr="0">
            <a:noAutofit/>
          </a:bodyPr>
          <a:lstStyle/>
          <a:p>
            <a:pPr marL="165100"/>
            <a:r>
              <a:rPr lang="en-US" dirty="0"/>
              <a:t>Decision Tree model</a:t>
            </a:r>
          </a:p>
        </p:txBody>
      </p:sp>
      <p:pic>
        <p:nvPicPr>
          <p:cNvPr id="4" name="Picture 3">
            <a:extLst>
              <a:ext uri="{FF2B5EF4-FFF2-40B4-BE49-F238E27FC236}">
                <a16:creationId xmlns:a16="http://schemas.microsoft.com/office/drawing/2014/main" id="{D6D69EA7-7793-4E07-8366-75A6B5D1C679}"/>
              </a:ext>
            </a:extLst>
          </p:cNvPr>
          <p:cNvPicPr>
            <a:picLocks noChangeAspect="1"/>
          </p:cNvPicPr>
          <p:nvPr/>
        </p:nvPicPr>
        <p:blipFill>
          <a:blip r:embed="rId3"/>
          <a:stretch>
            <a:fillRect/>
          </a:stretch>
        </p:blipFill>
        <p:spPr>
          <a:xfrm>
            <a:off x="5216376" y="1134012"/>
            <a:ext cx="3062185" cy="3786900"/>
          </a:xfrm>
          <a:prstGeom prst="rect">
            <a:avLst/>
          </a:prstGeom>
        </p:spPr>
      </p:pic>
    </p:spTree>
    <p:extLst>
      <p:ext uri="{BB962C8B-B14F-4D97-AF65-F5344CB8AC3E}">
        <p14:creationId xmlns:p14="http://schemas.microsoft.com/office/powerpoint/2010/main" val="1502869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the second tree-based classification models we have experiments in the model phase. The difference between the previous model is it using bagging to define the boundaries in Random Forest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include </a:t>
            </a:r>
            <a:r>
              <a:rPr lang="en-US" sz="1400" dirty="0" err="1">
                <a:solidFill>
                  <a:schemeClr val="hlink"/>
                </a:solidFill>
                <a:uFill>
                  <a:noFill/>
                </a:uFill>
              </a:rPr>
              <a:t>n_estimators</a:t>
            </a:r>
            <a:r>
              <a:rPr lang="en-US" sz="1400" dirty="0">
                <a:solidFill>
                  <a:schemeClr val="hlink"/>
                </a:solidFill>
                <a:uFill>
                  <a:noFill/>
                </a:uFill>
              </a:rPr>
              <a:t>=50; criterion=entropy’ </a:t>
            </a:r>
            <a:r>
              <a:rPr lang="en-US" sz="1400" dirty="0" err="1">
                <a:solidFill>
                  <a:schemeClr val="hlink"/>
                </a:solidFill>
                <a:uFill>
                  <a:noFill/>
                </a:uFill>
              </a:rPr>
              <a:t>min_samples_split</a:t>
            </a:r>
            <a:r>
              <a:rPr lang="en-US" sz="1400" dirty="0">
                <a:solidFill>
                  <a:schemeClr val="hlink"/>
                </a:solidFill>
                <a:uFill>
                  <a:noFill/>
                </a:uFill>
              </a:rPr>
              <a:t>=285</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 </a:t>
            </a:r>
            <a:r>
              <a:rPr lang="en-US" sz="1400" dirty="0">
                <a:solidFill>
                  <a:schemeClr val="hlink"/>
                </a:solidFill>
                <a:uFill>
                  <a:noFill/>
                </a:uFill>
              </a:rPr>
              <a:t>to have</a:t>
            </a:r>
            <a:r>
              <a:rPr lang="en" sz="1400" dirty="0">
                <a:solidFill>
                  <a:schemeClr val="hlink"/>
                </a:solidFill>
                <a:uFill>
                  <a:noFill/>
                </a:uFill>
              </a:rPr>
              <a:t> </a:t>
            </a:r>
            <a:r>
              <a:rPr lang="en-US" sz="1400" dirty="0">
                <a:solidFill>
                  <a:schemeClr val="hlink"/>
                </a:solidFill>
                <a:uFill>
                  <a:noFill/>
                </a:uFill>
              </a:rPr>
              <a:t>low recall rate and higher precession rate.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predicted more False Negatives compared to the previous Decision tree model.</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Random Forest</a:t>
            </a:r>
            <a:endParaRPr dirty="0"/>
          </a:p>
        </p:txBody>
      </p:sp>
      <p:pic>
        <p:nvPicPr>
          <p:cNvPr id="4" name="Picture 3">
            <a:extLst>
              <a:ext uri="{FF2B5EF4-FFF2-40B4-BE49-F238E27FC236}">
                <a16:creationId xmlns:a16="http://schemas.microsoft.com/office/drawing/2014/main" id="{B2A2211C-E658-4B13-9A66-EFFEFD66F350}"/>
              </a:ext>
            </a:extLst>
          </p:cNvPr>
          <p:cNvPicPr>
            <a:picLocks noChangeAspect="1"/>
          </p:cNvPicPr>
          <p:nvPr/>
        </p:nvPicPr>
        <p:blipFill>
          <a:blip r:embed="rId3"/>
          <a:stretch>
            <a:fillRect/>
          </a:stretch>
        </p:blipFill>
        <p:spPr>
          <a:xfrm>
            <a:off x="5346525" y="1047924"/>
            <a:ext cx="3008236" cy="3959075"/>
          </a:xfrm>
          <a:prstGeom prst="rect">
            <a:avLst/>
          </a:prstGeom>
        </p:spPr>
      </p:pic>
    </p:spTree>
    <p:extLst>
      <p:ext uri="{BB962C8B-B14F-4D97-AF65-F5344CB8AC3E}">
        <p14:creationId xmlns:p14="http://schemas.microsoft.com/office/powerpoint/2010/main" val="3148735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an open-source gradient boosted model which attempts to accurately predict target by combining the estimates of set of simpler, weaker models. This is a type of ensemble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prediction a lot of True negatives.</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a:t>
            </a:r>
            <a:r>
              <a:rPr lang="en-US" sz="1400" dirty="0">
                <a:solidFill>
                  <a:schemeClr val="hlink"/>
                </a:solidFill>
                <a:uFill>
                  <a:noFill/>
                </a:uFill>
              </a:rPr>
              <a:t>models has low precision and recall scores compared to previous models.</a:t>
            </a:r>
            <a:endParaRPr sz="1400" dirty="0"/>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pic>
        <p:nvPicPr>
          <p:cNvPr id="4" name="Picture 3">
            <a:extLst>
              <a:ext uri="{FF2B5EF4-FFF2-40B4-BE49-F238E27FC236}">
                <a16:creationId xmlns:a16="http://schemas.microsoft.com/office/drawing/2014/main" id="{D35AF41D-2C37-41E0-B61B-A85E218083D5}"/>
              </a:ext>
            </a:extLst>
          </p:cNvPr>
          <p:cNvPicPr>
            <a:picLocks noChangeAspect="1"/>
          </p:cNvPicPr>
          <p:nvPr/>
        </p:nvPicPr>
        <p:blipFill>
          <a:blip r:embed="rId3"/>
          <a:stretch>
            <a:fillRect/>
          </a:stretch>
        </p:blipFill>
        <p:spPr>
          <a:xfrm>
            <a:off x="5615275" y="1134012"/>
            <a:ext cx="2781078" cy="3786901"/>
          </a:xfrm>
          <a:prstGeom prst="rect">
            <a:avLst/>
          </a:prstGeom>
        </p:spPr>
      </p:pic>
    </p:spTree>
    <p:extLst>
      <p:ext uri="{BB962C8B-B14F-4D97-AF65-F5344CB8AC3E}">
        <p14:creationId xmlns:p14="http://schemas.microsoft.com/office/powerpoint/2010/main" val="2398924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pic>
        <p:nvPicPr>
          <p:cNvPr id="2" name="Picture 1">
            <a:extLst>
              <a:ext uri="{FF2B5EF4-FFF2-40B4-BE49-F238E27FC236}">
                <a16:creationId xmlns:a16="http://schemas.microsoft.com/office/drawing/2014/main" id="{4182374D-BACB-48E7-9DD5-B05D86D436CD}"/>
              </a:ext>
            </a:extLst>
          </p:cNvPr>
          <p:cNvPicPr>
            <a:picLocks noChangeAspect="1"/>
          </p:cNvPicPr>
          <p:nvPr/>
        </p:nvPicPr>
        <p:blipFill>
          <a:blip r:embed="rId3"/>
          <a:stretch>
            <a:fillRect/>
          </a:stretch>
        </p:blipFill>
        <p:spPr>
          <a:xfrm>
            <a:off x="698083" y="1239403"/>
            <a:ext cx="5948193" cy="3681509"/>
          </a:xfrm>
          <a:prstGeom prst="rect">
            <a:avLst/>
          </a:prstGeom>
        </p:spPr>
      </p:pic>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spTree>
    <p:extLst>
      <p:ext uri="{BB962C8B-B14F-4D97-AF65-F5344CB8AC3E}">
        <p14:creationId xmlns:p14="http://schemas.microsoft.com/office/powerpoint/2010/main" val="123179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a:t>
            </a:r>
            <a:r>
              <a:rPr lang="en-US" dirty="0"/>
              <a:t>Churn</a:t>
            </a:r>
            <a:endParaRPr dirty="0"/>
          </a:p>
        </p:txBody>
      </p:sp>
      <p:sp>
        <p:nvSpPr>
          <p:cNvPr id="572" name="Google Shape;572;p29"/>
          <p:cNvSpPr txBox="1">
            <a:spLocks noGrp="1"/>
          </p:cNvSpPr>
          <p:nvPr>
            <p:ph type="ctrTitle"/>
          </p:nvPr>
        </p:nvSpPr>
        <p:spPr>
          <a:xfrm>
            <a:off x="778940" y="3102375"/>
            <a:ext cx="241289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Contractual Churn</a:t>
            </a:r>
            <a:endParaRPr dirty="0"/>
          </a:p>
        </p:txBody>
      </p:sp>
      <p:sp>
        <p:nvSpPr>
          <p:cNvPr id="573" name="Google Shape;573;p29"/>
          <p:cNvSpPr txBox="1">
            <a:spLocks noGrp="1"/>
          </p:cNvSpPr>
          <p:nvPr>
            <p:ph type="subTitle" idx="1"/>
          </p:nvPr>
        </p:nvSpPr>
        <p:spPr>
          <a:xfrm>
            <a:off x="778939" y="3619425"/>
            <a:ext cx="2620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ypically happen</a:t>
            </a:r>
            <a:r>
              <a:rPr lang="en-US" dirty="0"/>
              <a:t>s when customers explicitly cancel service or subscription. </a:t>
            </a:r>
          </a:p>
          <a:p>
            <a:pPr marL="0" lvl="0" indent="0" algn="ctr" rtl="0">
              <a:spcBef>
                <a:spcPts val="0"/>
              </a:spcBef>
              <a:spcAft>
                <a:spcPts val="0"/>
              </a:spcAft>
              <a:buNone/>
            </a:pPr>
            <a:r>
              <a:rPr lang="en-US" dirty="0"/>
              <a:t>Examples: Internet Service, Streaming subscription</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5331087" y="3102377"/>
            <a:ext cx="303148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Non Contractual Churn</a:t>
            </a:r>
            <a:endParaRPr dirty="0"/>
          </a:p>
        </p:txBody>
      </p:sp>
      <p:sp>
        <p:nvSpPr>
          <p:cNvPr id="575" name="Google Shape;575;p29"/>
          <p:cNvSpPr txBox="1">
            <a:spLocks noGrp="1"/>
          </p:cNvSpPr>
          <p:nvPr>
            <p:ph type="subTitle" idx="3"/>
          </p:nvPr>
        </p:nvSpPr>
        <p:spPr>
          <a:xfrm>
            <a:off x="5665706" y="3619425"/>
            <a:ext cx="2737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does not have any contractual obligation but stops purchasing.</a:t>
            </a:r>
          </a:p>
          <a:p>
            <a:pPr marL="0" lvl="0" indent="0" algn="ctr" rtl="0">
              <a:spcBef>
                <a:spcPts val="0"/>
              </a:spcBef>
              <a:spcAft>
                <a:spcPts val="0"/>
              </a:spcAft>
              <a:buNone/>
            </a:pPr>
            <a:r>
              <a:rPr lang="en-US" dirty="0"/>
              <a:t>Examples: Online shopping, grocery shopping </a:t>
            </a:r>
            <a:endParaRPr dirty="0"/>
          </a:p>
        </p:txBody>
      </p:sp>
      <p:cxnSp>
        <p:nvCxnSpPr>
          <p:cNvPr id="592" name="Google Shape;592;p29"/>
          <p:cNvCxnSpPr>
            <a:cxnSpLocks/>
            <a:stCxn id="572" idx="1"/>
          </p:cNvCxnSpPr>
          <p:nvPr/>
        </p:nvCxnSpPr>
        <p:spPr>
          <a:xfrm rot="10800000" flipH="1">
            <a:off x="778940" y="1467467"/>
            <a:ext cx="2975694" cy="1923809"/>
          </a:xfrm>
          <a:prstGeom prst="bentConnector3">
            <a:avLst>
              <a:gd name="adj1" fmla="val -7682"/>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flipV="1">
            <a:off x="4756150" y="1467467"/>
            <a:ext cx="3606417" cy="1923810"/>
          </a:xfrm>
          <a:prstGeom prst="bentConnector3">
            <a:avLst>
              <a:gd name="adj1" fmla="val -6339"/>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738300" y="2895256"/>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2;p29">
            <a:extLst>
              <a:ext uri="{FF2B5EF4-FFF2-40B4-BE49-F238E27FC236}">
                <a16:creationId xmlns:a16="http://schemas.microsoft.com/office/drawing/2014/main" id="{C1453438-3013-49F3-9E7E-EEC1FF573540}"/>
              </a:ext>
            </a:extLst>
          </p:cNvPr>
          <p:cNvSpPr txBox="1">
            <a:spLocks/>
          </p:cNvSpPr>
          <p:nvPr/>
        </p:nvSpPr>
        <p:spPr>
          <a:xfrm>
            <a:off x="2950929" y="1174426"/>
            <a:ext cx="241289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	Churn</a:t>
            </a:r>
          </a:p>
        </p:txBody>
      </p:sp>
      <p:sp>
        <p:nvSpPr>
          <p:cNvPr id="46" name="Google Shape;573;p29">
            <a:extLst>
              <a:ext uri="{FF2B5EF4-FFF2-40B4-BE49-F238E27FC236}">
                <a16:creationId xmlns:a16="http://schemas.microsoft.com/office/drawing/2014/main" id="{25F5615E-7B47-4B76-BA92-8C36A18280C9}"/>
              </a:ext>
            </a:extLst>
          </p:cNvPr>
          <p:cNvSpPr txBox="1">
            <a:spLocks/>
          </p:cNvSpPr>
          <p:nvPr/>
        </p:nvSpPr>
        <p:spPr>
          <a:xfrm>
            <a:off x="3136517" y="1571390"/>
            <a:ext cx="2620500" cy="111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r>
              <a:rPr lang="en-US" dirty="0"/>
              <a:t>When an existing customer stops doing business with a company or end the relationship with company</a:t>
            </a:r>
          </a:p>
          <a:p>
            <a:pPr marL="0" indent="0"/>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Final Model – Logistic Regression Tuned</a:t>
            </a:r>
            <a:endParaRPr dirty="0"/>
          </a:p>
        </p:txBody>
      </p:sp>
      <p:pic>
        <p:nvPicPr>
          <p:cNvPr id="2" name="Picture 1">
            <a:extLst>
              <a:ext uri="{FF2B5EF4-FFF2-40B4-BE49-F238E27FC236}">
                <a16:creationId xmlns:a16="http://schemas.microsoft.com/office/drawing/2014/main" id="{BD466CD7-8EA6-4F25-8E8E-D75DCFFC93D2}"/>
              </a:ext>
            </a:extLst>
          </p:cNvPr>
          <p:cNvPicPr>
            <a:picLocks noChangeAspect="1"/>
          </p:cNvPicPr>
          <p:nvPr/>
        </p:nvPicPr>
        <p:blipFill>
          <a:blip r:embed="rId3"/>
          <a:stretch>
            <a:fillRect/>
          </a:stretch>
        </p:blipFill>
        <p:spPr>
          <a:xfrm>
            <a:off x="753836" y="1048637"/>
            <a:ext cx="4388111" cy="3838738"/>
          </a:xfrm>
          <a:prstGeom prst="rect">
            <a:avLst/>
          </a:prstGeom>
        </p:spPr>
      </p:pic>
      <p:pic>
        <p:nvPicPr>
          <p:cNvPr id="3" name="Picture 2">
            <a:extLst>
              <a:ext uri="{FF2B5EF4-FFF2-40B4-BE49-F238E27FC236}">
                <a16:creationId xmlns:a16="http://schemas.microsoft.com/office/drawing/2014/main" id="{0A969060-9916-4B72-912E-6EAE4592FFD8}"/>
              </a:ext>
            </a:extLst>
          </p:cNvPr>
          <p:cNvPicPr>
            <a:picLocks noChangeAspect="1"/>
          </p:cNvPicPr>
          <p:nvPr/>
        </p:nvPicPr>
        <p:blipFill>
          <a:blip r:embed="rId4"/>
          <a:stretch>
            <a:fillRect/>
          </a:stretch>
        </p:blipFill>
        <p:spPr>
          <a:xfrm>
            <a:off x="5780971" y="1048637"/>
            <a:ext cx="2378931" cy="3839584"/>
          </a:xfrm>
          <a:prstGeom prst="rect">
            <a:avLst/>
          </a:prstGeom>
        </p:spPr>
      </p:pic>
    </p:spTree>
    <p:extLst>
      <p:ext uri="{BB962C8B-B14F-4D97-AF65-F5344CB8AC3E}">
        <p14:creationId xmlns:p14="http://schemas.microsoft.com/office/powerpoint/2010/main" val="3430321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AUC Score</a:t>
            </a:r>
            <a:endParaRPr dirty="0"/>
          </a:p>
        </p:txBody>
      </p:sp>
      <p:pic>
        <p:nvPicPr>
          <p:cNvPr id="4" name="Picture 3">
            <a:extLst>
              <a:ext uri="{FF2B5EF4-FFF2-40B4-BE49-F238E27FC236}">
                <a16:creationId xmlns:a16="http://schemas.microsoft.com/office/drawing/2014/main" id="{5FAF3D3E-8A05-418B-8D04-0B9EE3E8B283}"/>
              </a:ext>
            </a:extLst>
          </p:cNvPr>
          <p:cNvPicPr>
            <a:picLocks noChangeAspect="1"/>
          </p:cNvPicPr>
          <p:nvPr/>
        </p:nvPicPr>
        <p:blipFill>
          <a:blip r:embed="rId3"/>
          <a:stretch>
            <a:fillRect/>
          </a:stretch>
        </p:blipFill>
        <p:spPr>
          <a:xfrm>
            <a:off x="692404" y="989475"/>
            <a:ext cx="3515576" cy="4094088"/>
          </a:xfrm>
          <a:prstGeom prst="rect">
            <a:avLst/>
          </a:prstGeom>
        </p:spPr>
      </p:pic>
    </p:spTree>
    <p:extLst>
      <p:ext uri="{BB962C8B-B14F-4D97-AF65-F5344CB8AC3E}">
        <p14:creationId xmlns:p14="http://schemas.microsoft.com/office/powerpoint/2010/main" val="2212940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Influence Plot – Final Logistic Regression</a:t>
            </a:r>
            <a:endParaRPr dirty="0"/>
          </a:p>
        </p:txBody>
      </p:sp>
      <p:pic>
        <p:nvPicPr>
          <p:cNvPr id="2" name="Picture 1">
            <a:extLst>
              <a:ext uri="{FF2B5EF4-FFF2-40B4-BE49-F238E27FC236}">
                <a16:creationId xmlns:a16="http://schemas.microsoft.com/office/drawing/2014/main" id="{F8AD74A3-EAEE-4C29-9B8E-E2709462D606}"/>
              </a:ext>
            </a:extLst>
          </p:cNvPr>
          <p:cNvPicPr>
            <a:picLocks noChangeAspect="1"/>
          </p:cNvPicPr>
          <p:nvPr/>
        </p:nvPicPr>
        <p:blipFill>
          <a:blip r:embed="rId3"/>
          <a:stretch>
            <a:fillRect/>
          </a:stretch>
        </p:blipFill>
        <p:spPr>
          <a:xfrm>
            <a:off x="925256" y="1014516"/>
            <a:ext cx="2698224" cy="3717309"/>
          </a:xfrm>
          <a:prstGeom prst="rect">
            <a:avLst/>
          </a:prstGeom>
        </p:spPr>
      </p:pic>
    </p:spTree>
    <p:extLst>
      <p:ext uri="{BB962C8B-B14F-4D97-AF65-F5344CB8AC3E}">
        <p14:creationId xmlns:p14="http://schemas.microsoft.com/office/powerpoint/2010/main" val="3029601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6770019" cy="3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Logistic Regression model seems to be showing a balanced performance than compared to the other classification models we have experimented with.</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After performing the cross validation on the different classification models that were selected, Logistic Regression model has the highest accuracy with recall and the decision criterion.</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Used </a:t>
            </a:r>
            <a:r>
              <a:rPr lang="en-US" sz="1400" dirty="0" err="1">
                <a:solidFill>
                  <a:schemeClr val="hlink"/>
                </a:solidFill>
                <a:uFill>
                  <a:noFill/>
                </a:uFill>
              </a:rPr>
              <a:t>GridSearchCV</a:t>
            </a:r>
            <a:r>
              <a:rPr lang="en-US" sz="1400" dirty="0">
                <a:solidFill>
                  <a:schemeClr val="hlink"/>
                </a:solidFill>
                <a:uFill>
                  <a:noFill/>
                </a:uFill>
              </a:rPr>
              <a:t> to tune the hyper parameters for the Logistic Regression model.</a:t>
            </a:r>
          </a:p>
          <a:p>
            <a:pPr marL="241300" lvl="0" indent="-215900">
              <a:spcBef>
                <a:spcPts val="300"/>
              </a:spcBef>
              <a:buClr>
                <a:schemeClr val="accent2"/>
              </a:buClr>
              <a:buSzPts val="1400"/>
              <a:buFont typeface="Maven Pro"/>
              <a:buChar char="●"/>
            </a:pPr>
            <a:r>
              <a:rPr lang="en-US" sz="1400" dirty="0">
                <a:solidFill>
                  <a:schemeClr val="hlink"/>
                </a:solidFill>
                <a:uFill>
                  <a:noFill/>
                </a:uFill>
              </a:rPr>
              <a:t>After the final model is run and the influence plotting is completed to understand which features effected the churn most. It can be observed that tenure, </a:t>
            </a:r>
            <a:r>
              <a:rPr lang="en-US" sz="1400" dirty="0" err="1">
                <a:solidFill>
                  <a:schemeClr val="hlink"/>
                </a:solidFill>
                <a:uFill>
                  <a:noFill/>
                </a:uFill>
              </a:rPr>
              <a:t>Contract_two_year</a:t>
            </a:r>
            <a:r>
              <a:rPr lang="en-US" sz="1400" dirty="0">
                <a:solidFill>
                  <a:schemeClr val="hlink"/>
                </a:solidFill>
                <a:uFill>
                  <a:noFill/>
                </a:uFill>
              </a:rPr>
              <a:t> and </a:t>
            </a:r>
            <a:r>
              <a:rPr lang="en-US" sz="1400" dirty="0" err="1">
                <a:solidFill>
                  <a:schemeClr val="hlink"/>
                </a:solidFill>
                <a:uFill>
                  <a:noFill/>
                </a:uFill>
              </a:rPr>
              <a:t>TotalCharges</a:t>
            </a:r>
            <a:r>
              <a:rPr lang="en-US" sz="1400" dirty="0">
                <a:solidFill>
                  <a:schemeClr val="hlink"/>
                </a:solidFill>
                <a:uFill>
                  <a:noFill/>
                </a:uFill>
              </a:rPr>
              <a:t> are the top three feature that can effect customer churn.</a:t>
            </a:r>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 Machine learning</a:t>
            </a:r>
            <a:endParaRPr dirty="0"/>
          </a:p>
        </p:txBody>
      </p:sp>
    </p:spTree>
    <p:extLst>
      <p:ext uri="{BB962C8B-B14F-4D97-AF65-F5344CB8AC3E}">
        <p14:creationId xmlns:p14="http://schemas.microsoft.com/office/powerpoint/2010/main" val="2355118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3" y="989475"/>
            <a:ext cx="6770019" cy="3786900"/>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ü"/>
            </a:pPr>
            <a:r>
              <a:rPr lang="en-US" sz="1800" dirty="0">
                <a:latin typeface="Advent Pro Medium"/>
                <a:ea typeface="Advent Pro Medium"/>
                <a:cs typeface="Advent Pro Medium"/>
                <a:sym typeface="Advent Pro Medium"/>
              </a:rPr>
              <a:t>This project helped me in getting hands on experience with applying machine learning modelling for answering business questions such as the customer churn. By studying these customer churn probabilities can have various applications in company to better serve their customers.</a:t>
            </a:r>
          </a:p>
          <a:p>
            <a:pPr marL="285750" lvl="0" indent="-285750" algn="l" rtl="0">
              <a:spcBef>
                <a:spcPts val="0"/>
              </a:spcBef>
              <a:spcAft>
                <a:spcPts val="0"/>
              </a:spcAft>
              <a:buFont typeface="Wingdings" panose="05000000000000000000" pitchFamily="2" charset="2"/>
              <a:buChar char="ü"/>
            </a:pPr>
            <a:endParaRPr lang="en-US" sz="1800" dirty="0">
              <a:latin typeface="Advent Pro Medium"/>
              <a:ea typeface="Advent Pro Medium"/>
              <a:cs typeface="Advent Pro Medium"/>
              <a:sym typeface="Advent Pro Medium"/>
            </a:endParaRPr>
          </a:p>
          <a:p>
            <a:pPr marL="285750" lvl="0" indent="-285750" algn="l" rtl="0">
              <a:spcBef>
                <a:spcPts val="0"/>
              </a:spcBef>
              <a:spcAft>
                <a:spcPts val="0"/>
              </a:spcAft>
              <a:buFont typeface="Wingdings" panose="05000000000000000000" pitchFamily="2" charset="2"/>
              <a:buChar char="ü"/>
            </a:pPr>
            <a:r>
              <a:rPr lang="en-US" sz="1800" dirty="0">
                <a:latin typeface="Advent Pro Medium"/>
                <a:ea typeface="Advent Pro Medium"/>
                <a:cs typeface="Advent Pro Medium"/>
                <a:sym typeface="Advent Pro Medium"/>
              </a:rPr>
              <a:t>If time would have permitted, I wanted to dig deeper into the </a:t>
            </a:r>
            <a:r>
              <a:rPr lang="en-US" sz="1800" dirty="0" err="1">
                <a:latin typeface="Advent Pro Medium"/>
                <a:ea typeface="Advent Pro Medium"/>
                <a:cs typeface="Advent Pro Medium"/>
                <a:sym typeface="Advent Pro Medium"/>
              </a:rPr>
              <a:t>xGBoost</a:t>
            </a:r>
            <a:r>
              <a:rPr lang="en-US" sz="1800" dirty="0">
                <a:latin typeface="Advent Pro Medium"/>
                <a:ea typeface="Advent Pro Medium"/>
                <a:cs typeface="Advent Pro Medium"/>
                <a:sym typeface="Advent Pro Medium"/>
              </a:rPr>
              <a:t> models hyper parameter tuning even though the recall metric was higher when used in the model. I believe fine tuning the parameter would result in a optimized </a:t>
            </a:r>
            <a:r>
              <a:rPr lang="en-US" sz="1800" dirty="0" err="1">
                <a:latin typeface="Advent Pro Medium"/>
                <a:ea typeface="Advent Pro Medium"/>
                <a:cs typeface="Advent Pro Medium"/>
                <a:sym typeface="Advent Pro Medium"/>
              </a:rPr>
              <a:t>xGBoost</a:t>
            </a:r>
            <a:r>
              <a:rPr lang="en-US" sz="1800" dirty="0">
                <a:latin typeface="Advent Pro Medium"/>
                <a:ea typeface="Advent Pro Medium"/>
                <a:cs typeface="Advent Pro Medium"/>
                <a:sym typeface="Advent Pro Medium"/>
              </a:rPr>
              <a:t> model.</a:t>
            </a:r>
          </a:p>
          <a:p>
            <a:pPr marL="0" lvl="0" indent="0" algn="l" rtl="0">
              <a:spcBef>
                <a:spcPts val="0"/>
              </a:spcBef>
              <a:spcAft>
                <a:spcPts val="0"/>
              </a:spcAft>
              <a:buNone/>
            </a:pPr>
            <a:endParaRPr lang="en-US" sz="1800" dirty="0">
              <a:latin typeface="Advent Pro Medium"/>
              <a:ea typeface="Advent Pro Medium"/>
              <a:cs typeface="Advent Pro Medium"/>
              <a:sym typeface="Advent Pro Medium"/>
            </a:endParaRPr>
          </a:p>
          <a:p>
            <a:pPr marL="285750" lvl="0" indent="-285750" algn="l" rtl="0">
              <a:spcBef>
                <a:spcPts val="0"/>
              </a:spcBef>
              <a:spcAft>
                <a:spcPts val="0"/>
              </a:spcAft>
              <a:buFont typeface="Wingdings" panose="05000000000000000000" pitchFamily="2" charset="2"/>
              <a:buChar char="ü"/>
            </a:pPr>
            <a:r>
              <a:rPr lang="en-US" sz="1800" dirty="0">
                <a:latin typeface="Advent Pro Medium"/>
                <a:ea typeface="Advent Pro Medium"/>
                <a:cs typeface="Advent Pro Medium"/>
                <a:sym typeface="Advent Pro Medium"/>
              </a:rPr>
              <a:t>Also, I would like to try new classification algorithms.</a:t>
            </a: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Future steps</a:t>
            </a:r>
            <a:endParaRPr dirty="0"/>
          </a:p>
        </p:txBody>
      </p:sp>
    </p:spTree>
    <p:extLst>
      <p:ext uri="{BB962C8B-B14F-4D97-AF65-F5344CB8AC3E}">
        <p14:creationId xmlns:p14="http://schemas.microsoft.com/office/powerpoint/2010/main" val="1004046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a:t>
            </a:r>
            <a:endParaRPr dirty="0"/>
          </a:p>
        </p:txBody>
      </p:sp>
      <p:sp>
        <p:nvSpPr>
          <p:cNvPr id="1235" name="Google Shape;1235;p43"/>
          <p:cNvSpPr txBox="1">
            <a:spLocks noGrp="1"/>
          </p:cNvSpPr>
          <p:nvPr>
            <p:ph type="body" idx="1"/>
          </p:nvPr>
        </p:nvSpPr>
        <p:spPr>
          <a:xfrm>
            <a:off x="2514600" y="2086950"/>
            <a:ext cx="4185920"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Please Contact me</a:t>
            </a:r>
          </a:p>
          <a:p>
            <a:pPr marL="0" lvl="0" indent="0" algn="ctr" rtl="0">
              <a:spcBef>
                <a:spcPts val="0"/>
              </a:spcBef>
              <a:spcAft>
                <a:spcPts val="1600"/>
              </a:spcAft>
              <a:buNone/>
            </a:pPr>
            <a:endParaRPr dirty="0"/>
          </a:p>
        </p:txBody>
      </p:sp>
      <p:sp>
        <p:nvSpPr>
          <p:cNvPr id="5" name="Google Shape;1372;p47">
            <a:hlinkClick r:id="rId3"/>
            <a:extLst>
              <a:ext uri="{FF2B5EF4-FFF2-40B4-BE49-F238E27FC236}">
                <a16:creationId xmlns:a16="http://schemas.microsoft.com/office/drawing/2014/main" id="{95813001-A30B-4F79-9849-36AAFFECA077}"/>
              </a:ext>
            </a:extLst>
          </p:cNvPr>
          <p:cNvSpPr/>
          <p:nvPr/>
        </p:nvSpPr>
        <p:spPr>
          <a:xfrm>
            <a:off x="4311144" y="2550912"/>
            <a:ext cx="519328" cy="48307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379;p47">
            <a:extLst>
              <a:ext uri="{FF2B5EF4-FFF2-40B4-BE49-F238E27FC236}">
                <a16:creationId xmlns:a16="http://schemas.microsoft.com/office/drawing/2014/main" id="{845C7310-DD6C-4B7D-ADA2-2F7213317D8D}"/>
              </a:ext>
            </a:extLst>
          </p:cNvPr>
          <p:cNvGrpSpPr/>
          <p:nvPr/>
        </p:nvGrpSpPr>
        <p:grpSpPr>
          <a:xfrm>
            <a:off x="4407610" y="2671624"/>
            <a:ext cx="326395" cy="261652"/>
            <a:chOff x="3824739" y="3890112"/>
            <a:chExt cx="208105" cy="186110"/>
          </a:xfrm>
        </p:grpSpPr>
        <p:sp>
          <p:nvSpPr>
            <p:cNvPr id="7" name="Google Shape;1380;p47">
              <a:extLst>
                <a:ext uri="{FF2B5EF4-FFF2-40B4-BE49-F238E27FC236}">
                  <a16:creationId xmlns:a16="http://schemas.microsoft.com/office/drawing/2014/main" id="{97E3BD94-1CEB-4E89-8B10-5E3BE609A3B2}"/>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1;p47">
              <a:extLst>
                <a:ext uri="{FF2B5EF4-FFF2-40B4-BE49-F238E27FC236}">
                  <a16:creationId xmlns:a16="http://schemas.microsoft.com/office/drawing/2014/main" id="{D2D22454-CCE9-4044-BAAE-400190C7DA7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2;p47">
              <a:extLst>
                <a:ext uri="{FF2B5EF4-FFF2-40B4-BE49-F238E27FC236}">
                  <a16:creationId xmlns:a16="http://schemas.microsoft.com/office/drawing/2014/main" id="{751968EC-DE6F-469A-90F4-9A9A4DA380B6}"/>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 when a customer is going to churn.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2354"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 </a:t>
            </a:r>
            <a:br>
              <a:rPr lang="en-US" dirty="0"/>
            </a:br>
            <a:r>
              <a:rPr lang="en-US" dirty="0"/>
              <a:t>Customer Churn</a:t>
            </a:r>
            <a:endParaRPr dirty="0"/>
          </a:p>
        </p:txBody>
      </p:sp>
      <p:sp>
        <p:nvSpPr>
          <p:cNvPr id="472" name="Google Shape;472;p27"/>
          <p:cNvSpPr txBox="1">
            <a:spLocks noGrp="1"/>
          </p:cNvSpPr>
          <p:nvPr>
            <p:ph type="subTitle" idx="1"/>
          </p:nvPr>
        </p:nvSpPr>
        <p:spPr>
          <a:xfrm>
            <a:off x="6666298" y="3829675"/>
            <a:ext cx="2096702" cy="475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Finally, we will select the best model that predicts the customer churn probabilities and use it to prevent churn in the future</a:t>
            </a:r>
            <a:endParaRPr sz="1200" dirty="0"/>
          </a:p>
        </p:txBody>
      </p:sp>
      <p:sp>
        <p:nvSpPr>
          <p:cNvPr id="473" name="Google Shape;473;p27"/>
          <p:cNvSpPr txBox="1">
            <a:spLocks noGrp="1"/>
          </p:cNvSpPr>
          <p:nvPr>
            <p:ph type="ctrTitle" idx="4"/>
          </p:nvPr>
        </p:nvSpPr>
        <p:spPr>
          <a:xfrm>
            <a:off x="3942833" y="3396800"/>
            <a:ext cx="16070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Build a Churn Model</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Analyze and Understand</a:t>
            </a:r>
            <a:endParaRPr dirty="0"/>
          </a:p>
        </p:txBody>
      </p:sp>
      <p:sp>
        <p:nvSpPr>
          <p:cNvPr id="475" name="Google Shape;475;p27"/>
          <p:cNvSpPr txBox="1">
            <a:spLocks noGrp="1"/>
          </p:cNvSpPr>
          <p:nvPr>
            <p:ph type="subTitle" idx="2"/>
          </p:nvPr>
        </p:nvSpPr>
        <p:spPr>
          <a:xfrm>
            <a:off x="1223300" y="3829680"/>
            <a:ext cx="200885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Explanatory data analysis helps understand churned customer behavior and patterns compared to non-churned customers</a:t>
            </a:r>
            <a:endParaRPr sz="1200"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Using machine learning and with insights about data we will fit various models and evaluate.</a:t>
            </a:r>
            <a:endParaRPr sz="1200"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Desired Outcome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a:t>
            </a:r>
            <a:endParaRPr sz="3000" dirty="0"/>
          </a:p>
        </p:txBody>
      </p:sp>
      <p:sp>
        <p:nvSpPr>
          <p:cNvPr id="1140" name="Google Shape;1140;p41"/>
          <p:cNvSpPr txBox="1">
            <a:spLocks noGrp="1"/>
          </p:cNvSpPr>
          <p:nvPr>
            <p:ph type="ctrTitle"/>
          </p:nvPr>
        </p:nvSpPr>
        <p:spPr>
          <a:xfrm>
            <a:off x="749300" y="2299544"/>
            <a:ext cx="2047139"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Company Services</a:t>
            </a:r>
            <a:endParaRPr dirty="0"/>
          </a:p>
        </p:txBody>
      </p:sp>
      <p:sp>
        <p:nvSpPr>
          <p:cNvPr id="1141" name="Google Shape;1141;p41"/>
          <p:cNvSpPr txBox="1">
            <a:spLocks noGrp="1"/>
          </p:cNvSpPr>
          <p:nvPr>
            <p:ph type="subTitle" idx="1"/>
          </p:nvPr>
        </p:nvSpPr>
        <p:spPr>
          <a:xfrm>
            <a:off x="618825" y="1410398"/>
            <a:ext cx="2177614" cy="1011699"/>
          </a:xfrm>
          <a:prstGeom prst="rect">
            <a:avLst/>
          </a:prstGeom>
        </p:spPr>
        <p:txBody>
          <a:bodyPr spcFirstLastPara="1" wrap="square" lIns="91425" tIns="91425" rIns="91425" bIns="91425" anchor="b" anchorCtr="0">
            <a:noAutofit/>
          </a:bodyPr>
          <a:lstStyle/>
          <a:p>
            <a:pPr marL="0" lvl="0" indent="0"/>
            <a:r>
              <a:rPr lang="en-US" sz="1000" dirty="0"/>
              <a:t>Services that each customer has signed up for – phone, multiple lines, internet, online security, online backup, device protection, tech support, and streaming TV and movies</a:t>
            </a:r>
            <a:endParaRPr sz="1000" dirty="0"/>
          </a:p>
        </p:txBody>
      </p:sp>
      <p:sp>
        <p:nvSpPr>
          <p:cNvPr id="1142" name="Google Shape;1142;p41"/>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p>
            <a:pPr marL="0" lvl="0" indent="0"/>
            <a:r>
              <a:rPr lang="en-US" sz="1000" dirty="0"/>
              <a:t>Customer’s gender, age range, and if they have partners and dependents</a:t>
            </a:r>
            <a:endParaRPr sz="1000" dirty="0"/>
          </a:p>
        </p:txBody>
      </p:sp>
      <p:sp>
        <p:nvSpPr>
          <p:cNvPr id="1143" name="Google Shape;1143;p41"/>
          <p:cNvSpPr txBox="1">
            <a:spLocks noGrp="1"/>
          </p:cNvSpPr>
          <p:nvPr>
            <p:ph type="ctrTitle" idx="2"/>
          </p:nvPr>
        </p:nvSpPr>
        <p:spPr>
          <a:xfrm>
            <a:off x="6345518" y="2299544"/>
            <a:ext cx="2550832"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Customer Demographics</a:t>
            </a:r>
            <a:endParaRPr dirty="0"/>
          </a:p>
        </p:txBody>
      </p:sp>
      <p:sp>
        <p:nvSpPr>
          <p:cNvPr id="1144" name="Google Shape;1144;p41"/>
          <p:cNvSpPr txBox="1">
            <a:spLocks noGrp="1"/>
          </p:cNvSpPr>
          <p:nvPr>
            <p:ph type="ctrTitle" idx="4"/>
          </p:nvPr>
        </p:nvSpPr>
        <p:spPr>
          <a:xfrm>
            <a:off x="501650" y="2861525"/>
            <a:ext cx="2294811"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Customer Account</a:t>
            </a:r>
            <a:endParaRPr dirty="0"/>
          </a:p>
        </p:txBody>
      </p:sp>
      <p:sp>
        <p:nvSpPr>
          <p:cNvPr id="1145" name="Google Shape;1145;p41"/>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p>
            <a:pPr marL="0" lvl="0" indent="0"/>
            <a:r>
              <a:rPr lang="en-US" sz="1000" dirty="0"/>
              <a:t>How long they’ve been a customer, contract, payment method, paperless billing, monthly charges, and total charges</a:t>
            </a:r>
            <a:endParaRPr sz="1000" dirty="0"/>
          </a:p>
        </p:txBody>
      </p:sp>
      <p:sp>
        <p:nvSpPr>
          <p:cNvPr id="1146" name="Google Shape;1146;p41"/>
          <p:cNvSpPr txBox="1">
            <a:spLocks noGrp="1"/>
          </p:cNvSpPr>
          <p:nvPr>
            <p:ph type="ctrTitle" idx="6"/>
          </p:nvPr>
        </p:nvSpPr>
        <p:spPr>
          <a:xfrm>
            <a:off x="6345518" y="2861525"/>
            <a:ext cx="2049182"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Churned Customer</a:t>
            </a:r>
            <a:endParaRPr dirty="0"/>
          </a:p>
        </p:txBody>
      </p:sp>
      <p:sp>
        <p:nvSpPr>
          <p:cNvPr id="1147" name="Google Shape;1147;p41"/>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p>
            <a:pPr marL="0" lvl="0" indent="0"/>
            <a:r>
              <a:rPr lang="en-US" sz="1000" dirty="0"/>
              <a:t>Customers who left within the last month – the column is called Churn</a:t>
            </a:r>
            <a:endParaRPr sz="1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 Preview</a:t>
            </a:r>
            <a:endParaRPr sz="3000" dirty="0"/>
          </a:p>
        </p:txBody>
      </p:sp>
      <p:cxnSp>
        <p:nvCxnSpPr>
          <p:cNvPr id="1156" name="Google Shape;1156;p41"/>
          <p:cNvCxnSpPr/>
          <p:nvPr/>
        </p:nvCxnSpPr>
        <p:spPr>
          <a:xfrm>
            <a:off x="3813775" y="1527698"/>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425740" y="1150350"/>
            <a:ext cx="1577400" cy="0"/>
          </a:xfrm>
          <a:prstGeom prst="straightConnector1">
            <a:avLst/>
          </a:prstGeom>
          <a:noFill/>
          <a:ln w="19050" cap="flat" cmpd="sng">
            <a:solidFill>
              <a:schemeClr val="accent4"/>
            </a:solidFill>
            <a:prstDash val="solid"/>
            <a:round/>
            <a:headEnd type="none" w="med" len="med"/>
            <a:tailEnd type="oval" w="med" len="med"/>
          </a:ln>
        </p:spPr>
      </p:cxnSp>
      <p:pic>
        <p:nvPicPr>
          <p:cNvPr id="19" name="Picture 18">
            <a:extLst>
              <a:ext uri="{FF2B5EF4-FFF2-40B4-BE49-F238E27FC236}">
                <a16:creationId xmlns:a16="http://schemas.microsoft.com/office/drawing/2014/main" id="{CBABE816-63AB-4611-9302-CCEC02E24DF6}"/>
              </a:ext>
            </a:extLst>
          </p:cNvPr>
          <p:cNvPicPr>
            <a:picLocks noChangeAspect="1"/>
          </p:cNvPicPr>
          <p:nvPr/>
        </p:nvPicPr>
        <p:blipFill>
          <a:blip r:embed="rId3"/>
          <a:stretch>
            <a:fillRect/>
          </a:stretch>
        </p:blipFill>
        <p:spPr>
          <a:xfrm>
            <a:off x="1214440" y="1390654"/>
            <a:ext cx="2363755" cy="3539139"/>
          </a:xfrm>
          <a:prstGeom prst="rect">
            <a:avLst/>
          </a:prstGeom>
        </p:spPr>
      </p:pic>
      <p:pic>
        <p:nvPicPr>
          <p:cNvPr id="20" name="Picture 19">
            <a:extLst>
              <a:ext uri="{FF2B5EF4-FFF2-40B4-BE49-F238E27FC236}">
                <a16:creationId xmlns:a16="http://schemas.microsoft.com/office/drawing/2014/main" id="{18953FA3-CB2E-4A43-8007-0A4739E26E14}"/>
              </a:ext>
            </a:extLst>
          </p:cNvPr>
          <p:cNvPicPr>
            <a:picLocks noChangeAspect="1"/>
          </p:cNvPicPr>
          <p:nvPr/>
        </p:nvPicPr>
        <p:blipFill>
          <a:blip r:embed="rId4"/>
          <a:stretch>
            <a:fillRect/>
          </a:stretch>
        </p:blipFill>
        <p:spPr>
          <a:xfrm>
            <a:off x="3901609" y="1758950"/>
            <a:ext cx="4883045" cy="2972869"/>
          </a:xfrm>
          <a:prstGeom prst="rect">
            <a:avLst/>
          </a:prstGeom>
        </p:spPr>
      </p:pic>
      <p:sp>
        <p:nvSpPr>
          <p:cNvPr id="42" name="Google Shape;1140;p41">
            <a:extLst>
              <a:ext uri="{FF2B5EF4-FFF2-40B4-BE49-F238E27FC236}">
                <a16:creationId xmlns:a16="http://schemas.microsoft.com/office/drawing/2014/main" id="{7E9D916D-C8EA-4764-AA2D-945B8BE2EB99}"/>
              </a:ext>
            </a:extLst>
          </p:cNvPr>
          <p:cNvSpPr txBox="1">
            <a:spLocks noGrp="1"/>
          </p:cNvSpPr>
          <p:nvPr>
            <p:ph type="ctrTitle"/>
          </p:nvPr>
        </p:nvSpPr>
        <p:spPr>
          <a:xfrm>
            <a:off x="1430996" y="867715"/>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Data Types</a:t>
            </a:r>
            <a:endParaRPr dirty="0"/>
          </a:p>
        </p:txBody>
      </p:sp>
      <p:sp>
        <p:nvSpPr>
          <p:cNvPr id="43" name="Google Shape;1140;p41">
            <a:extLst>
              <a:ext uri="{FF2B5EF4-FFF2-40B4-BE49-F238E27FC236}">
                <a16:creationId xmlns:a16="http://schemas.microsoft.com/office/drawing/2014/main" id="{8E4EEAB3-40FE-4EA4-B6B1-B696901C1398}"/>
              </a:ext>
            </a:extLst>
          </p:cNvPr>
          <p:cNvSpPr txBox="1">
            <a:spLocks/>
          </p:cNvSpPr>
          <p:nvPr/>
        </p:nvSpPr>
        <p:spPr>
          <a:xfrm>
            <a:off x="4841066" y="1244548"/>
            <a:ext cx="2480483"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Share Tech"/>
              <a:buNone/>
              <a:defRPr sz="20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2pPr>
            <a:lvl3pPr marR="0" lvl="2"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3pPr>
            <a:lvl4pPr marR="0" lvl="3"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4pPr>
            <a:lvl5pPr marR="0" lvl="4"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5pPr>
            <a:lvl6pPr marR="0" lvl="5"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6pPr>
            <a:lvl7pPr marR="0" lvl="6"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7pPr>
            <a:lvl8pPr marR="0" lvl="7"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8pPr>
            <a:lvl9pPr marR="0" lvl="8"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9pPr>
          </a:lstStyle>
          <a:p>
            <a:r>
              <a:rPr lang="en-US" dirty="0"/>
              <a:t>Data Definitions</a:t>
            </a:r>
          </a:p>
          <a:p>
            <a:endParaRPr lang="en-US" dirty="0"/>
          </a:p>
        </p:txBody>
      </p:sp>
    </p:spTree>
    <p:extLst>
      <p:ext uri="{BB962C8B-B14F-4D97-AF65-F5344CB8AC3E}">
        <p14:creationId xmlns:p14="http://schemas.microsoft.com/office/powerpoint/2010/main" val="205681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Wrangling</a:t>
            </a:r>
            <a:endParaRPr sz="3000"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FE266603-A5CE-4D21-A8FA-8D7C452E6BB1}"/>
              </a:ext>
            </a:extLst>
          </p:cNvPr>
          <p:cNvSpPr>
            <a:spLocks noChangeArrowheads="1"/>
          </p:cNvSpPr>
          <p:nvPr/>
        </p:nvSpPr>
        <p:spPr bwMode="auto">
          <a:xfrm>
            <a:off x="368141" y="1190117"/>
            <a:ext cx="480242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is an object data type so had to convert it into a numerical data typ</a:t>
            </a:r>
            <a:r>
              <a:rPr lang="en-US" altLang="en-US" sz="1000" i="1" dirty="0">
                <a:solidFill>
                  <a:srgbClr val="FFFF00"/>
                </a:solidFill>
                <a:latin typeface="Courier New" panose="02070309020205020404" pitchFamily="49" charset="0"/>
              </a:rPr>
              <a:t>e for analysis</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3E1DC209-33EF-4DC2-A92D-9E7095D73AD2}"/>
              </a:ext>
            </a:extLst>
          </p:cNvPr>
          <p:cNvPicPr>
            <a:picLocks noChangeAspect="1"/>
          </p:cNvPicPr>
          <p:nvPr/>
        </p:nvPicPr>
        <p:blipFill>
          <a:blip r:embed="rId3"/>
          <a:stretch>
            <a:fillRect/>
          </a:stretch>
        </p:blipFill>
        <p:spPr>
          <a:xfrm>
            <a:off x="359037" y="1674384"/>
            <a:ext cx="4734586" cy="590632"/>
          </a:xfrm>
          <a:prstGeom prst="rect">
            <a:avLst/>
          </a:prstGeom>
        </p:spPr>
      </p:pic>
      <p:sp>
        <p:nvSpPr>
          <p:cNvPr id="17" name="Rectangle 3">
            <a:extLst>
              <a:ext uri="{FF2B5EF4-FFF2-40B4-BE49-F238E27FC236}">
                <a16:creationId xmlns:a16="http://schemas.microsoft.com/office/drawing/2014/main" id="{E7660736-0CFF-4E09-9A1F-C302E6966595}"/>
              </a:ext>
            </a:extLst>
          </p:cNvPr>
          <p:cNvSpPr>
            <a:spLocks noChangeArrowheads="1"/>
          </p:cNvSpPr>
          <p:nvPr/>
        </p:nvSpPr>
        <p:spPr bwMode="auto">
          <a:xfrm>
            <a:off x="5344560" y="1166190"/>
            <a:ext cx="331684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Converted Churn variable to numerical data type for analysis</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B6BD5188-9702-4786-86FB-57747CE663CD}"/>
              </a:ext>
            </a:extLst>
          </p:cNvPr>
          <p:cNvPicPr>
            <a:picLocks noChangeAspect="1"/>
          </p:cNvPicPr>
          <p:nvPr/>
        </p:nvPicPr>
        <p:blipFill>
          <a:blip r:embed="rId4"/>
          <a:stretch>
            <a:fillRect/>
          </a:stretch>
        </p:blipFill>
        <p:spPr>
          <a:xfrm>
            <a:off x="5344560" y="1670422"/>
            <a:ext cx="2791215" cy="609685"/>
          </a:xfrm>
          <a:prstGeom prst="rect">
            <a:avLst/>
          </a:prstGeom>
        </p:spPr>
      </p:pic>
      <p:sp>
        <p:nvSpPr>
          <p:cNvPr id="81" name="Rectangle 80">
            <a:extLst>
              <a:ext uri="{FF2B5EF4-FFF2-40B4-BE49-F238E27FC236}">
                <a16:creationId xmlns:a16="http://schemas.microsoft.com/office/drawing/2014/main" id="{B12E5EEB-7939-4F4A-A7F0-5FAC30642D74}"/>
              </a:ext>
            </a:extLst>
          </p:cNvPr>
          <p:cNvSpPr>
            <a:spLocks noChangeArrowheads="1"/>
          </p:cNvSpPr>
          <p:nvPr/>
        </p:nvSpPr>
        <p:spPr bwMode="auto">
          <a:xfrm>
            <a:off x="368141" y="2459128"/>
            <a:ext cx="858535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contains missing or null values, so imputing them with means and used </a:t>
            </a:r>
            <a:r>
              <a:rPr kumimoji="0" lang="en-US" altLang="en-US" sz="1000" b="0" i="1" u="none" strike="noStrike" cap="none" normalizeH="0" baseline="0" dirty="0" err="1">
                <a:ln>
                  <a:noFill/>
                </a:ln>
                <a:solidFill>
                  <a:srgbClr val="FFFF00"/>
                </a:solidFill>
                <a:effectLst/>
                <a:latin typeface="Courier New" panose="02070309020205020404" pitchFamily="49" charset="0"/>
              </a:rPr>
              <a:t>SimpleImputer</a:t>
            </a:r>
            <a:r>
              <a:rPr kumimoji="0" lang="en-US" altLang="en-US" sz="1000" b="0" i="1" u="none" strike="noStrike" cap="none" normalizeH="0" baseline="0" dirty="0">
                <a:ln>
                  <a:noFill/>
                </a:ln>
                <a:solidFill>
                  <a:srgbClr val="FFFF00"/>
                </a:solidFill>
                <a:effectLst/>
                <a:latin typeface="Courier New" panose="02070309020205020404" pitchFamily="49" charset="0"/>
              </a:rPr>
              <a:t> from </a:t>
            </a:r>
            <a:r>
              <a:rPr kumimoji="0" lang="en-US" altLang="en-US" sz="1000" b="0" i="1" u="none" strike="noStrike" cap="none" normalizeH="0" baseline="0" dirty="0" err="1">
                <a:ln>
                  <a:noFill/>
                </a:ln>
                <a:solidFill>
                  <a:srgbClr val="FFFF00"/>
                </a:solidFill>
                <a:effectLst/>
                <a:latin typeface="Courier New" panose="02070309020205020404" pitchFamily="49" charset="0"/>
              </a:rPr>
              <a:t>Sklearn.impute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DD2532E3-292B-49A4-9E98-505C6EFC7246}"/>
              </a:ext>
            </a:extLst>
          </p:cNvPr>
          <p:cNvPicPr>
            <a:picLocks noChangeAspect="1"/>
          </p:cNvPicPr>
          <p:nvPr/>
        </p:nvPicPr>
        <p:blipFill>
          <a:blip r:embed="rId5"/>
          <a:stretch>
            <a:fillRect/>
          </a:stretch>
        </p:blipFill>
        <p:spPr>
          <a:xfrm>
            <a:off x="368141" y="2856402"/>
            <a:ext cx="2857899" cy="695422"/>
          </a:xfrm>
          <a:prstGeom prst="rect">
            <a:avLst/>
          </a:prstGeom>
        </p:spPr>
      </p:pic>
      <p:pic>
        <p:nvPicPr>
          <p:cNvPr id="28" name="Picture 27">
            <a:extLst>
              <a:ext uri="{FF2B5EF4-FFF2-40B4-BE49-F238E27FC236}">
                <a16:creationId xmlns:a16="http://schemas.microsoft.com/office/drawing/2014/main" id="{E104D9A0-87BF-4EFC-B09B-49D259D1F30F}"/>
              </a:ext>
            </a:extLst>
          </p:cNvPr>
          <p:cNvPicPr>
            <a:picLocks noChangeAspect="1"/>
          </p:cNvPicPr>
          <p:nvPr/>
        </p:nvPicPr>
        <p:blipFill>
          <a:blip r:embed="rId6"/>
          <a:stretch>
            <a:fillRect/>
          </a:stretch>
        </p:blipFill>
        <p:spPr>
          <a:xfrm>
            <a:off x="3393724" y="2856402"/>
            <a:ext cx="5559776" cy="1315272"/>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2086</Words>
  <Application>Microsoft Office PowerPoint</Application>
  <PresentationFormat>On-screen Show (16:9)</PresentationFormat>
  <Paragraphs>259</Paragraphs>
  <Slides>45</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Fira Sans Condensed Medium</vt:lpstr>
      <vt:lpstr>Fira Sans Extra Condensed Medium</vt:lpstr>
      <vt:lpstr>Courier New</vt:lpstr>
      <vt:lpstr>Arial</vt:lpstr>
      <vt:lpstr>Advent Pro Medium</vt:lpstr>
      <vt:lpstr>Livvic Light</vt:lpstr>
      <vt:lpstr>Share Tech</vt:lpstr>
      <vt:lpstr>Nunito Light</vt:lpstr>
      <vt:lpstr>Wingdings</vt:lpstr>
      <vt:lpstr>Advent Pro SemiBold</vt:lpstr>
      <vt:lpstr>Maven Pro</vt:lpstr>
      <vt:lpstr>Data Science Consulting by Slidesgo</vt:lpstr>
      <vt:lpstr>Springboard DATA SCIENCE Bootcamp</vt:lpstr>
      <vt:lpstr>CONTENTS</vt:lpstr>
      <vt:lpstr>Objective</vt:lpstr>
      <vt:lpstr>UNDERSTANDING Churn</vt:lpstr>
      <vt:lpstr>Problem</vt:lpstr>
      <vt:lpstr>Predict  Customer Churn</vt:lpstr>
      <vt:lpstr>Dataset</vt:lpstr>
      <vt:lpstr>Dataset Preview</vt:lpstr>
      <vt:lpstr>Data Wrangling</vt:lpstr>
      <vt:lpstr>Data Wrangling</vt:lpstr>
      <vt:lpstr>EDA (Explanatory Data Analysis)</vt:lpstr>
      <vt:lpstr>EDA (Explanatory Data Analysis)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Numerical Variables</vt:lpstr>
      <vt:lpstr>EDA –Numerical Variables</vt:lpstr>
      <vt:lpstr>EDA – Numerical Variables</vt:lpstr>
      <vt:lpstr>EDA – Numerical Variables</vt:lpstr>
      <vt:lpstr>EDA – Numerical Variables</vt:lpstr>
      <vt:lpstr>EDA Summary</vt:lpstr>
      <vt:lpstr>Data Pre-Processing</vt:lpstr>
      <vt:lpstr>Data Pre-Processing</vt:lpstr>
      <vt:lpstr>Test Train Split</vt:lpstr>
      <vt:lpstr>Handling Class Imbalance</vt:lpstr>
      <vt:lpstr>Machine Learning</vt:lpstr>
      <vt:lpstr>Machine Learning</vt:lpstr>
      <vt:lpstr>Cross Validation</vt:lpstr>
      <vt:lpstr>Hyper Parameter Tuning </vt:lpstr>
      <vt:lpstr>Logistic Regression</vt:lpstr>
      <vt:lpstr>Decision Tree model</vt:lpstr>
      <vt:lpstr>Random Forest</vt:lpstr>
      <vt:lpstr>xGBoost (Extreme Gradient Boosting)</vt:lpstr>
      <vt:lpstr>xGBoost (Extreme Gradient Boosting)</vt:lpstr>
      <vt:lpstr>Final Model – Logistic Regression Tuned</vt:lpstr>
      <vt:lpstr>AUC Score</vt:lpstr>
      <vt:lpstr>Influence Plot – Final Logistic Regression</vt:lpstr>
      <vt:lpstr>Summary – Machine learning</vt:lpstr>
      <vt:lpstr>Future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Bootcamp</dc:title>
  <dc:creator>Sadhanala, Vidya</dc:creator>
  <cp:lastModifiedBy>Sadhanala, Vidya</cp:lastModifiedBy>
  <cp:revision>58</cp:revision>
  <dcterms:modified xsi:type="dcterms:W3CDTF">2020-10-09T10:28:56Z</dcterms:modified>
</cp:coreProperties>
</file>