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63" r:id="rId6"/>
    <p:sldId id="258" r:id="rId7"/>
    <p:sldId id="272" r:id="rId8"/>
    <p:sldId id="298" r:id="rId9"/>
    <p:sldId id="261" r:id="rId10"/>
    <p:sldId id="297" r:id="rId11"/>
    <p:sldId id="264" r:id="rId12"/>
    <p:sldId id="299" r:id="rId13"/>
    <p:sldId id="265" r:id="rId14"/>
    <p:sldId id="301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80" r:id="rId27"/>
    <p:sldId id="274" r:id="rId28"/>
  </p:sldIdLst>
  <p:sldSz cx="9144000" cy="5143500" type="screen16x9"/>
  <p:notesSz cx="6858000" cy="9144000"/>
  <p:embeddedFontLst>
    <p:embeddedFont>
      <p:font typeface="Advent Pro SemiBold" panose="020B0604020202020204" charset="0"/>
      <p:regular r:id="rId31"/>
      <p:bold r:id="rId32"/>
    </p:embeddedFont>
    <p:embeddedFont>
      <p:font typeface="Fira Sans Condensed Medium" panose="020B060402020202020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8F5A3D-318B-4024-BC01-D1E8C744CF2E}">
  <a:tblStyle styleId="{538F5A3D-318B-4024-BC01-D1E8C744C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349" autoAdjust="0"/>
  </p:normalViewPr>
  <p:slideViewPr>
    <p:cSldViewPr snapToGrid="0">
      <p:cViewPr>
        <p:scale>
          <a:sx n="69" d="100"/>
          <a:sy n="69" d="100"/>
        </p:scale>
        <p:origin x="1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457082-FB95-47DD-BF60-21AF0BEF6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040DD-5BA3-4EF1-BAE8-BD7600FB6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9E3F-75E2-4B00-9481-FBDF350228A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958D-1792-41E4-9DD5-5A5FA5F97C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50F0F-FE7C-47E9-8304-15A9C84663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B6F9-58CA-4F19-8AD9-0FD27CABC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8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55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66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07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1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2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0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33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85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955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17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7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5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63" r:id="rId8"/>
    <p:sldLayoutId id="2147483664" r:id="rId9"/>
    <p:sldLayoutId id="2147483666" r:id="rId10"/>
    <p:sldLayoutId id="2147483667" r:id="rId11"/>
    <p:sldLayoutId id="2147483668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dyasagar-sadhanala-69968439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Capstone 2 – Telco Customer Churn Prediction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/>
            <a:r>
              <a:rPr lang="en-US" dirty="0"/>
              <a:t>		Vidya 			   Sadhanala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Springboard </a:t>
            </a: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r>
              <a:rPr lang="en" dirty="0"/>
              <a:t> </a:t>
            </a:r>
            <a:r>
              <a:rPr lang="en-US" dirty="0"/>
              <a:t>Bootcamp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88554" y="320155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A25E3-AC08-4848-8AB9-7E753FF5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60" y="1181100"/>
            <a:ext cx="8228740" cy="29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787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(Explanatory Data Analysis)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792350" y="1739848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Churn Variable</a:t>
            </a:r>
            <a:endParaRPr sz="1800" dirty="0"/>
          </a:p>
        </p:txBody>
      </p:sp>
      <p:sp>
        <p:nvSpPr>
          <p:cNvPr id="702" name="Google Shape;702;p33"/>
          <p:cNvSpPr/>
          <p:nvPr/>
        </p:nvSpPr>
        <p:spPr>
          <a:xfrm>
            <a:off x="5439938" y="122437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4351966" y="3189238"/>
            <a:ext cx="3439805" cy="1050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Roughly a quarter of the customers have churned in this data set!</a:t>
            </a:r>
            <a:endParaRPr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1712C-C488-4D8B-8A16-B903EB74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099418"/>
            <a:ext cx="3409950" cy="3021152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F8D3588-8326-4543-8AFA-7DEF0DEC847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97780" y="2025448"/>
            <a:ext cx="2793051" cy="83099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No     5174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Yes    1869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Name: Churn,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dtype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int64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787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(Explanatory Data Analysis)</a:t>
            </a:r>
            <a:endParaRPr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4792703" y="2988632"/>
            <a:ext cx="4015444" cy="2027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We see that Tenure ranges from 0 (new customer) to 6 years, Monthly charges range from $18 to $118, etc.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Monthly Charges seems to be roughly normal distribution and Tenure Distribution seems to be high at the ends, so a portion of the customers have either had lowest and highest tenure periods.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C321F-281A-478D-B817-48F3A790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60" y="984780"/>
            <a:ext cx="3282616" cy="19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EB9E4-E5A7-4BF8-AB7A-44FECFF0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0" y="984780"/>
            <a:ext cx="4015444" cy="3942129"/>
          </a:xfrm>
          <a:prstGeom prst="rect">
            <a:avLst/>
          </a:prstGeom>
        </p:spPr>
      </p:pic>
      <p:cxnSp>
        <p:nvCxnSpPr>
          <p:cNvPr id="12" name="Google Shape;1158;p41">
            <a:extLst>
              <a:ext uri="{FF2B5EF4-FFF2-40B4-BE49-F238E27FC236}">
                <a16:creationId xmlns:a16="http://schemas.microsoft.com/office/drawing/2014/main" id="{058A42CB-0857-4C07-8AFE-3056972EC64A}"/>
              </a:ext>
            </a:extLst>
          </p:cNvPr>
          <p:cNvCxnSpPr>
            <a:cxnSpLocks/>
          </p:cNvCxnSpPr>
          <p:nvPr/>
        </p:nvCxnSpPr>
        <p:spPr>
          <a:xfrm rot="10800000">
            <a:off x="4289230" y="4328332"/>
            <a:ext cx="596859" cy="2284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156;p41">
            <a:extLst>
              <a:ext uri="{FF2B5EF4-FFF2-40B4-BE49-F238E27FC236}">
                <a16:creationId xmlns:a16="http://schemas.microsoft.com/office/drawing/2014/main" id="{5BD6FA45-4B9D-4689-8782-C473ECF7BD3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72776" y="1954030"/>
            <a:ext cx="435371" cy="1542355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566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346525" y="1175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D9D5FF-3425-4C27-A37C-4D06EAE7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780" y="1692581"/>
            <a:ext cx="3055619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Female churn is little higher, but not that big of difference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Churn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gender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Female  0.269209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Male    0.261603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B889-87FB-4409-823E-D85FD01B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8" y="1205346"/>
            <a:ext cx="3886400" cy="3378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-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346525" y="1175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InternetService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Churn</a:t>
            </a:r>
          </a:p>
          <a:p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InternetService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DSL              0.189591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Fiber optic      0.418928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              0.074050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F9C91-C6BE-4251-A5D3-97150BD8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52" y="1175310"/>
            <a:ext cx="3877216" cy="3381847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491984F-C0FE-4FC9-9871-F18D83D4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965" y="1751745"/>
            <a:ext cx="3046223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Fiber Optic customers are churning at a higher rate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0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Contract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Churn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Contract      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Month-to-month  0.427097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One year        0.112695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Two year        0.028319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4AB8B-7B78-444E-97A6-E1BAF7AE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" y="1066563"/>
            <a:ext cx="3848637" cy="33913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16C0F6E-BAFF-4F3B-A3BB-2ED377B3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597856"/>
            <a:ext cx="3074112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 to Month subscribers are churning at a higher rate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1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TechSupport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557EA-D121-46DE-B134-D8274EF9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067514"/>
            <a:ext cx="3886742" cy="3419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Churn</a:t>
            </a:r>
          </a:p>
          <a:p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TechSupport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                  0.416355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internet service  0.074050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Yes                  0.151663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30BE07-16BC-4B02-A5C0-BEFBF6B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708955"/>
            <a:ext cx="3248835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Customers who did not use Tech Support are churning at a higher rate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7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Payment Method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30BE07-16BC-4B02-A5C0-BEFBF6B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708955"/>
            <a:ext cx="3248835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 who use checks as payment method are churning at higher rate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D4C8C-8115-4B6B-B1EA-1D9AAA6E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899357"/>
            <a:ext cx="3820058" cy="3916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8E4142-FEC4-4A7C-BBE7-29280CF2641E}"/>
              </a:ext>
            </a:extLst>
          </p:cNvPr>
          <p:cNvSpPr/>
          <p:nvPr/>
        </p:nvSpPr>
        <p:spPr>
          <a:xfrm>
            <a:off x="5269485" y="254801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Churn</a:t>
            </a:r>
          </a:p>
          <a:p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PaymentMethod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Bank transfer (automatic)  0.167098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Credit card (automatic)    0.152431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Electronic check           0.452854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Mailed check               0.191067</a:t>
            </a:r>
          </a:p>
        </p:txBody>
      </p:sp>
    </p:spTree>
    <p:extLst>
      <p:ext uri="{BB962C8B-B14F-4D97-AF65-F5344CB8AC3E}">
        <p14:creationId xmlns:p14="http://schemas.microsoft.com/office/powerpoint/2010/main" val="300228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Paperless Billing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30BE07-16BC-4B02-A5C0-BEFBF6B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708955"/>
            <a:ext cx="3248835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 who are on paperless billing are churning at higher rate.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E4142-FEC4-4A7C-BBE7-29280CF2641E}"/>
              </a:ext>
            </a:extLst>
          </p:cNvPr>
          <p:cNvSpPr/>
          <p:nvPr/>
        </p:nvSpPr>
        <p:spPr>
          <a:xfrm>
            <a:off x="5269485" y="25480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Churn</a:t>
            </a:r>
          </a:p>
          <a:p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PaperlessBilling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               0.163301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Yes               0.335651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318B5-0E8C-4AEA-A4E1-58DAE276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0" y="1112971"/>
            <a:ext cx="386769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StreamingMovies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2791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Churn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StreamingMovies    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                  0.336804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internet service  0.074050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Yes                  0.299414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30BE07-16BC-4B02-A5C0-BEFBF6B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708955"/>
            <a:ext cx="3248835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 who not steaming movies subscribers are churning at higher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A0D6-9352-458E-9321-524B0D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098682"/>
            <a:ext cx="388674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857250"/>
            <a:ext cx="7866900" cy="379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Objective</a:t>
            </a:r>
          </a:p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Problem</a:t>
            </a:r>
          </a:p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Outcome</a:t>
            </a:r>
          </a:p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Dataset</a:t>
            </a:r>
          </a:p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Data Wrangling</a:t>
            </a:r>
          </a:p>
          <a:p>
            <a:pPr marL="82296" lvl="0" indent="-22860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dirty="0"/>
              <a:t>Explanatory data analysis</a:t>
            </a:r>
          </a:p>
          <a:p>
            <a:pPr marL="9144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r>
              <a:rPr lang="en-US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Categorical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StreamingTV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205D8-6CD1-4213-9A81-1451097AE1A3}"/>
              </a:ext>
            </a:extLst>
          </p:cNvPr>
          <p:cNvSpPr/>
          <p:nvPr/>
        </p:nvSpPr>
        <p:spPr>
          <a:xfrm>
            <a:off x="5346525" y="2394125"/>
            <a:ext cx="2791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Churn</a:t>
            </a:r>
          </a:p>
          <a:p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StreamingTV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                  0.335231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No internet service  0.074050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Yes                  0.300702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30BE07-16BC-4B02-A5C0-BEFBF6B9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525" y="1708955"/>
            <a:ext cx="3248835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 who not steaming tv subscribers are churning at higher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A0D6-9352-458E-9321-524B0D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098682"/>
            <a:ext cx="388674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Numerical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tenure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6AFEC-7235-4810-9C16-CE080029B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6" y="1158310"/>
            <a:ext cx="3829584" cy="335326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191850F-CAD4-4062-9D06-06DDF04A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60" y="1700803"/>
            <a:ext cx="3464560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shows that if the customer’s tenure is long then churn rate is low.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834DA-BF7B-43B3-A8B1-64B3AD28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05" y="2429360"/>
            <a:ext cx="1746340" cy="1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–Numerical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 Charges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1850F-CAD4-4062-9D06-06DDF04A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60" y="1700803"/>
            <a:ext cx="3464560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seems to be no relation for Churn and </a:t>
            </a:r>
            <a:r>
              <a:rPr lang="en-US" alt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MonthlyCharges</a:t>
            </a: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2EDE7-68CD-4A33-9BF4-BDD3F8A7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5" y="1274499"/>
            <a:ext cx="3803845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Numerical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 Charges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1850F-CAD4-4062-9D06-06DDF04A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60" y="1700803"/>
            <a:ext cx="3464560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 Charges seems to be roughly normal distribution.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007E9-6BD8-4E8C-B8DE-8FF3A6CC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2" y="1292650"/>
            <a:ext cx="385464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Numerical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232225" y="1158310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tenure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1850F-CAD4-4062-9D06-06DDF04A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60" y="1623859"/>
            <a:ext cx="3464560" cy="461665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 Distribution seems to be high at the tail ends, so a portion of the customers have either had lowest and highest tenure periods.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76DFB-E5AD-4918-A0EC-A6462A32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5" y="1152810"/>
            <a:ext cx="3797495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7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EDA – Numerical Variables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751225" y="1125213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Correlations	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E64DAB-A0F7-46F2-8CA5-BB0F8F42C961}"/>
              </a:ext>
            </a:extLst>
          </p:cNvPr>
          <p:cNvSpPr/>
          <p:nvPr/>
        </p:nvSpPr>
        <p:spPr>
          <a:xfrm>
            <a:off x="5346525" y="2496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1850F-CAD4-4062-9D06-06DDF04A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592" y="1744618"/>
            <a:ext cx="2852928" cy="461665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Tenure is inversely correlated to Churn and then Monthly Charges are having positive correlation to Churn.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77398-241E-4C71-B3E1-FECD8D47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989475"/>
            <a:ext cx="4134062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628060" y="1456481"/>
            <a:ext cx="6982703" cy="341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More customers are using Fiber Optic for Internet Service have left the company than compared to DSL.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Customers who do not use online security have left the company.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Customers not using technical support have left the company.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Customers who pay month to month are the most who leave the company.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Customer's gender has almost equal rates of churn between them.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The Monthly Charges for customer's who churned tends to pay higher monthly fees than those that stay.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Customers that churn tend to be relatively new customers when looking at tenure distribution.</a:t>
            </a: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Summary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514600" y="2086950"/>
            <a:ext cx="418592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Please Contact me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Google Shape;1372;p47">
            <a:hlinkClick r:id="rId3"/>
            <a:extLst>
              <a:ext uri="{FF2B5EF4-FFF2-40B4-BE49-F238E27FC236}">
                <a16:creationId xmlns:a16="http://schemas.microsoft.com/office/drawing/2014/main" id="{95813001-A30B-4F79-9849-36AAFFECA077}"/>
              </a:ext>
            </a:extLst>
          </p:cNvPr>
          <p:cNvSpPr/>
          <p:nvPr/>
        </p:nvSpPr>
        <p:spPr>
          <a:xfrm>
            <a:off x="4311144" y="2550912"/>
            <a:ext cx="519328" cy="483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1379;p47">
            <a:extLst>
              <a:ext uri="{FF2B5EF4-FFF2-40B4-BE49-F238E27FC236}">
                <a16:creationId xmlns:a16="http://schemas.microsoft.com/office/drawing/2014/main" id="{845C7310-DD6C-4B7D-ADA2-2F7213317D8D}"/>
              </a:ext>
            </a:extLst>
          </p:cNvPr>
          <p:cNvGrpSpPr/>
          <p:nvPr/>
        </p:nvGrpSpPr>
        <p:grpSpPr>
          <a:xfrm>
            <a:off x="4407610" y="2671624"/>
            <a:ext cx="326395" cy="261652"/>
            <a:chOff x="3824739" y="3890112"/>
            <a:chExt cx="208105" cy="186110"/>
          </a:xfrm>
        </p:grpSpPr>
        <p:sp>
          <p:nvSpPr>
            <p:cNvPr id="7" name="Google Shape;1380;p47">
              <a:extLst>
                <a:ext uri="{FF2B5EF4-FFF2-40B4-BE49-F238E27FC236}">
                  <a16:creationId xmlns:a16="http://schemas.microsoft.com/office/drawing/2014/main" id="{97E3BD94-1CEB-4E89-8B10-5E3BE609A3B2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1;p47">
              <a:extLst>
                <a:ext uri="{FF2B5EF4-FFF2-40B4-BE49-F238E27FC236}">
                  <a16:creationId xmlns:a16="http://schemas.microsoft.com/office/drawing/2014/main" id="{D2D22454-CCE9-4044-BAAE-400190C7DA73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2;p47">
              <a:extLst>
                <a:ext uri="{FF2B5EF4-FFF2-40B4-BE49-F238E27FC236}">
                  <a16:creationId xmlns:a16="http://schemas.microsoft.com/office/drawing/2014/main" id="{751968EC-DE6F-469A-90F4-9A9A4DA380B6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07677" y="1412688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500" dirty="0"/>
              <a:t>The objective is to predict customer churn behavior for Telco which is a telecommunications service provider so they can better retain their customers by analyzing all relevant customer data and develop focused customer retention programs.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</a:t>
            </a:r>
            <a:r>
              <a:rPr lang="en-US" dirty="0"/>
              <a:t>Churn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778940" y="3102375"/>
            <a:ext cx="24128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Contractual Churn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778939" y="3619425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ypically happen</a:t>
            </a:r>
            <a:r>
              <a:rPr lang="en-US" dirty="0"/>
              <a:t>s when customers explicitly cancel service or subscription.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Examples: Internet Service, Streaming subscription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331087" y="3102377"/>
            <a:ext cx="303148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Contractual Churn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665706" y="3619425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does not have any contractual obligation but stops purchasing.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Examples: Online shopping, grocery shopping </a:t>
            </a:r>
            <a:endParaRPr dirty="0"/>
          </a:p>
        </p:txBody>
      </p: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>
            <a:off x="778940" y="1467467"/>
            <a:ext cx="2975694" cy="1923809"/>
          </a:xfrm>
          <a:prstGeom prst="bentConnector3">
            <a:avLst>
              <a:gd name="adj1" fmla="val -768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 flipV="1">
            <a:off x="4756150" y="1467467"/>
            <a:ext cx="3606417" cy="1923810"/>
          </a:xfrm>
          <a:prstGeom prst="bentConnector3">
            <a:avLst>
              <a:gd name="adj1" fmla="val -633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738300" y="2895256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72;p29">
            <a:extLst>
              <a:ext uri="{FF2B5EF4-FFF2-40B4-BE49-F238E27FC236}">
                <a16:creationId xmlns:a16="http://schemas.microsoft.com/office/drawing/2014/main" id="{C1453438-3013-49F3-9E7E-EEC1FF573540}"/>
              </a:ext>
            </a:extLst>
          </p:cNvPr>
          <p:cNvSpPr txBox="1">
            <a:spLocks/>
          </p:cNvSpPr>
          <p:nvPr/>
        </p:nvSpPr>
        <p:spPr>
          <a:xfrm>
            <a:off x="2950929" y="1174426"/>
            <a:ext cx="24128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	Churn</a:t>
            </a:r>
          </a:p>
        </p:txBody>
      </p:sp>
      <p:sp>
        <p:nvSpPr>
          <p:cNvPr id="46" name="Google Shape;573;p29">
            <a:extLst>
              <a:ext uri="{FF2B5EF4-FFF2-40B4-BE49-F238E27FC236}">
                <a16:creationId xmlns:a16="http://schemas.microsoft.com/office/drawing/2014/main" id="{25F5615E-7B47-4B76-BA92-8C36A18280C9}"/>
              </a:ext>
            </a:extLst>
          </p:cNvPr>
          <p:cNvSpPr txBox="1">
            <a:spLocks/>
          </p:cNvSpPr>
          <p:nvPr/>
        </p:nvSpPr>
        <p:spPr>
          <a:xfrm>
            <a:off x="3136517" y="1571390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dirty="0"/>
              <a:t>When an existing customer stops doing business with a company or end the relationship with company</a:t>
            </a:r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when a customer is going to churn.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2354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 </a:t>
            </a:r>
            <a:br>
              <a:rPr lang="en-US" dirty="0"/>
            </a:br>
            <a:r>
              <a:rPr lang="en-US" dirty="0"/>
              <a:t>Customer Churn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2096702" cy="47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Finally, we will select the best model that predicts the customer churn probabilities and use it to prevent churn in the future</a:t>
            </a:r>
            <a:endParaRPr sz="12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160706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a Churn Model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and Understand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200885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Explanatory data analysis helps understand churned customer behavior and patterns compared to non-churned customers</a:t>
            </a:r>
            <a:endParaRPr sz="12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Using machine learning and with insights about data we will fit various models and evaluate.</a:t>
            </a:r>
            <a:endParaRPr sz="12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Desired Outcome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sz="3000" dirty="0"/>
          </a:p>
        </p:txBody>
      </p:sp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749300" y="2299544"/>
            <a:ext cx="204713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Services</a:t>
            </a:r>
            <a:endParaRPr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618825" y="1410398"/>
            <a:ext cx="2177614" cy="1011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000" dirty="0"/>
              <a:t>Services that each customer has signed up for – phone, multiple lines, internet, online security, online backup, device protection, tech support, and streaming TV and movies</a:t>
            </a:r>
            <a:endParaRPr sz="1000"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000" dirty="0"/>
              <a:t>Customer’s gender, age range, and if they have partners and dependents</a:t>
            </a:r>
            <a:endParaRPr sz="1000" dirty="0"/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25508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Demographics</a:t>
            </a:r>
            <a:endParaRPr dirty="0"/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501650" y="2861525"/>
            <a:ext cx="229481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Account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00" dirty="0"/>
              <a:t>How long they’ve been a customer, contract, payment method, paperless billing, monthly charges, and total charges</a:t>
            </a:r>
            <a:endParaRPr sz="1000" dirty="0"/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204918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Churned Customer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00" dirty="0"/>
              <a:t>Customers who left within the last month – the column is called Churn</a:t>
            </a:r>
            <a:endParaRPr sz="1000" dirty="0"/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Preview</a:t>
            </a:r>
            <a:endParaRPr sz="3000" dirty="0"/>
          </a:p>
        </p:txBody>
      </p:sp>
      <p:cxnSp>
        <p:nvCxnSpPr>
          <p:cNvPr id="1156" name="Google Shape;1156;p41"/>
          <p:cNvCxnSpPr/>
          <p:nvPr/>
        </p:nvCxnSpPr>
        <p:spPr>
          <a:xfrm>
            <a:off x="3813775" y="1527698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425740" y="115035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BE816-63AB-4611-9302-CCEC02E2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0" y="1390654"/>
            <a:ext cx="2363755" cy="35391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953FA3-CB2E-4A43-8007-0A4739E2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09" y="1758950"/>
            <a:ext cx="4883045" cy="2972869"/>
          </a:xfrm>
          <a:prstGeom prst="rect">
            <a:avLst/>
          </a:prstGeom>
        </p:spPr>
      </p:pic>
      <p:sp>
        <p:nvSpPr>
          <p:cNvPr id="42" name="Google Shape;1140;p41">
            <a:extLst>
              <a:ext uri="{FF2B5EF4-FFF2-40B4-BE49-F238E27FC236}">
                <a16:creationId xmlns:a16="http://schemas.microsoft.com/office/drawing/2014/main" id="{7E9D916D-C8EA-4764-AA2D-945B8BE2EB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30996" y="86771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43" name="Google Shape;1140;p41">
            <a:extLst>
              <a:ext uri="{FF2B5EF4-FFF2-40B4-BE49-F238E27FC236}">
                <a16:creationId xmlns:a16="http://schemas.microsoft.com/office/drawing/2014/main" id="{8E4EEAB3-40FE-4EA4-B6B1-B696901C1398}"/>
              </a:ext>
            </a:extLst>
          </p:cNvPr>
          <p:cNvSpPr txBox="1">
            <a:spLocks/>
          </p:cNvSpPr>
          <p:nvPr/>
        </p:nvSpPr>
        <p:spPr>
          <a:xfrm>
            <a:off x="4841066" y="1244548"/>
            <a:ext cx="248048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Data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1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Wrangling</a:t>
            </a:r>
            <a:endParaRPr sz="3000" dirty="0"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266603-A5CE-4D21-A8FA-8D7C452E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" y="1190117"/>
            <a:ext cx="4802429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Total Charges variable is an object data type so had to convert it into a numerical data typ</a:t>
            </a:r>
            <a:r>
              <a:rPr lang="en-US" altLang="en-US" sz="1000" i="1" dirty="0">
                <a:solidFill>
                  <a:srgbClr val="FFFF00"/>
                </a:solidFill>
                <a:latin typeface="Courier New" panose="02070309020205020404" pitchFamily="49" charset="0"/>
              </a:rPr>
              <a:t>e for analysis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1DC209-33EF-4DC2-A92D-9E7095D73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7" y="1674384"/>
            <a:ext cx="4734586" cy="590632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E7660736-0CFF-4E09-9A1F-C302E696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560" y="1166190"/>
            <a:ext cx="3316840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Converted Churn variable to numerical data type for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D5188-9702-4786-86FB-57747CE66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60" y="1670422"/>
            <a:ext cx="2791215" cy="60968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12E5EEB-7939-4F4A-A7F0-5FAC3064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" y="2459128"/>
            <a:ext cx="8585359" cy="307777"/>
          </a:xfrm>
          <a:prstGeom prst="rect">
            <a:avLst/>
          </a:prstGeom>
          <a:solidFill>
            <a:srgbClr val="293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Total Charges variable contains missing or null values, so imputing them with means and used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SimpleImputer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from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Sklearn.impute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2532E3-292B-49A4-9E98-505C6EFC7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1" y="2856402"/>
            <a:ext cx="2857899" cy="6954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04D9A0-87BF-4EFC-B09B-49D259D1F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724" y="2856402"/>
            <a:ext cx="5559776" cy="1315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900</Words>
  <Application>Microsoft Office PowerPoint</Application>
  <PresentationFormat>On-screen Show (16:9)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Maven Pro</vt:lpstr>
      <vt:lpstr>Share Tech</vt:lpstr>
      <vt:lpstr>Arial</vt:lpstr>
      <vt:lpstr>Fira Sans Extra Condensed Medium</vt:lpstr>
      <vt:lpstr>Advent Pro SemiBold</vt:lpstr>
      <vt:lpstr>Nunito Light</vt:lpstr>
      <vt:lpstr>Courier New</vt:lpstr>
      <vt:lpstr>Fira Sans Condensed Medium</vt:lpstr>
      <vt:lpstr>Livvic Light</vt:lpstr>
      <vt:lpstr>Data Science Consulting by Slidesgo</vt:lpstr>
      <vt:lpstr>Springboard DATA SCIENCE Bootcamp</vt:lpstr>
      <vt:lpstr>CONTENTS</vt:lpstr>
      <vt:lpstr>Objective</vt:lpstr>
      <vt:lpstr>UNDERSTANDING Churn</vt:lpstr>
      <vt:lpstr>Problem</vt:lpstr>
      <vt:lpstr>Predict  Customer Churn</vt:lpstr>
      <vt:lpstr>Dataset</vt:lpstr>
      <vt:lpstr>Dataset Preview</vt:lpstr>
      <vt:lpstr>Data Wrangling</vt:lpstr>
      <vt:lpstr>Data Wrangling</vt:lpstr>
      <vt:lpstr>EDA (Explanatory Data Analysis)</vt:lpstr>
      <vt:lpstr>EDA (Explanatory Data Analysis)</vt:lpstr>
      <vt:lpstr>EDA – Categorical Variables</vt:lpstr>
      <vt:lpstr>EDA - Categorical Variables</vt:lpstr>
      <vt:lpstr>EDA – Categorical Variables</vt:lpstr>
      <vt:lpstr>EDA – Categorical Variables</vt:lpstr>
      <vt:lpstr>EDA – Categorical Variables</vt:lpstr>
      <vt:lpstr>EDA – Categorical Variables</vt:lpstr>
      <vt:lpstr>EDA – Categorical Variables</vt:lpstr>
      <vt:lpstr>EDA – Categorical Variables</vt:lpstr>
      <vt:lpstr>EDA – Numerical Variables</vt:lpstr>
      <vt:lpstr>EDA –Numerical Variables</vt:lpstr>
      <vt:lpstr>EDA – Numerical Variables</vt:lpstr>
      <vt:lpstr>EDA – Numerical Variables</vt:lpstr>
      <vt:lpstr>EDA – Numerical Variables</vt:lpstr>
      <vt:lpstr>EDA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DATA SCIENCE Bootcamp</dc:title>
  <dc:creator>Sadhanala, Vidya</dc:creator>
  <cp:lastModifiedBy>Sadhanala, Vidya</cp:lastModifiedBy>
  <cp:revision>33</cp:revision>
  <dcterms:modified xsi:type="dcterms:W3CDTF">2020-10-07T18:23:55Z</dcterms:modified>
</cp:coreProperties>
</file>