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eague Spartan Medium"/>
      <p:regular r:id="rId17"/>
      <p:bold r:id="rId18"/>
    </p:embeddedFont>
    <p:embeddedFont>
      <p:font typeface="League Spartan"/>
      <p:regular r:id="rId19"/>
      <p:bold r:id="rId20"/>
    </p:embeddedFont>
    <p:embeddedFont>
      <p:font typeface="Roboto"/>
      <p:regular r:id="rId21"/>
      <p:bold r:id="rId22"/>
      <p:italic r:id="rId23"/>
      <p:boldItalic r:id="rId24"/>
    </p:embeddedFont>
    <p:embeddedFont>
      <p:font typeface="Nunito"/>
      <p:regular r:id="rId25"/>
      <p:bold r:id="rId26"/>
      <p:italic r:id="rId27"/>
      <p:boldItalic r:id="rId28"/>
    </p:embeddedFont>
    <p:embeddedFont>
      <p:font typeface="Inter"/>
      <p:regular r:id="rId29"/>
      <p:bold r:id="rId30"/>
    </p:embeddedFont>
    <p:embeddedFont>
      <p:font typeface="Poppins"/>
      <p:regular r:id="rId31"/>
      <p:bold r:id="rId32"/>
      <p:italic r:id="rId33"/>
      <p:boldItalic r:id="rId34"/>
    </p:embeddedFont>
    <p:embeddedFont>
      <p:font typeface="Lato Light"/>
      <p:regular r:id="rId35"/>
      <p:bold r:id="rId36"/>
      <p:italic r:id="rId37"/>
      <p:boldItalic r:id="rId38"/>
    </p:embeddedFont>
    <p:embeddedFont>
      <p:font typeface="Open Sans Medium"/>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fntdata"/><Relationship Id="rId20" Type="http://schemas.openxmlformats.org/officeDocument/2006/relationships/font" Target="fonts/LeagueSpartan-bold.fntdata"/><Relationship Id="rId42" Type="http://schemas.openxmlformats.org/officeDocument/2006/relationships/font" Target="fonts/OpenSansMedium-boldItalic.fntdata"/><Relationship Id="rId41" Type="http://schemas.openxmlformats.org/officeDocument/2006/relationships/font" Target="fonts/OpenSansMedium-italic.fntdata"/><Relationship Id="rId22" Type="http://schemas.openxmlformats.org/officeDocument/2006/relationships/font" Target="fonts/Roboto-bold.fntdata"/><Relationship Id="rId44" Type="http://schemas.openxmlformats.org/officeDocument/2006/relationships/font" Target="fonts/Merriweather-bold.fntdata"/><Relationship Id="rId21" Type="http://schemas.openxmlformats.org/officeDocument/2006/relationships/font" Target="fonts/Roboto-regular.fntdata"/><Relationship Id="rId43" Type="http://schemas.openxmlformats.org/officeDocument/2006/relationships/font" Target="fonts/Merriweather-regular.fntdata"/><Relationship Id="rId24" Type="http://schemas.openxmlformats.org/officeDocument/2006/relationships/font" Target="fonts/Roboto-boldItalic.fntdata"/><Relationship Id="rId46" Type="http://schemas.openxmlformats.org/officeDocument/2006/relationships/font" Target="fonts/Merriweather-boldItalic.fntdata"/><Relationship Id="rId23" Type="http://schemas.openxmlformats.org/officeDocument/2006/relationships/font" Target="fonts/Roboto-italic.fntdata"/><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regular.fntdata"/><Relationship Id="rId30" Type="http://schemas.openxmlformats.org/officeDocument/2006/relationships/font" Target="fonts/Inter-bold.fntdata"/><Relationship Id="rId11" Type="http://schemas.openxmlformats.org/officeDocument/2006/relationships/slide" Target="slides/slide5.xml"/><Relationship Id="rId33" Type="http://schemas.openxmlformats.org/officeDocument/2006/relationships/font" Target="fonts/Poppins-italic.fntdata"/><Relationship Id="rId10" Type="http://schemas.openxmlformats.org/officeDocument/2006/relationships/slide" Target="slides/slide4.xml"/><Relationship Id="rId32" Type="http://schemas.openxmlformats.org/officeDocument/2006/relationships/font" Target="fonts/Poppins-bold.fntdata"/><Relationship Id="rId13" Type="http://schemas.openxmlformats.org/officeDocument/2006/relationships/slide" Target="slides/slide7.xml"/><Relationship Id="rId35" Type="http://schemas.openxmlformats.org/officeDocument/2006/relationships/font" Target="fonts/LatoLight-regular.fntdata"/><Relationship Id="rId12" Type="http://schemas.openxmlformats.org/officeDocument/2006/relationships/slide" Target="slides/slide6.xml"/><Relationship Id="rId34" Type="http://schemas.openxmlformats.org/officeDocument/2006/relationships/font" Target="fonts/Poppins-boldItalic.fntdata"/><Relationship Id="rId15" Type="http://schemas.openxmlformats.org/officeDocument/2006/relationships/slide" Target="slides/slide9.xml"/><Relationship Id="rId37" Type="http://schemas.openxmlformats.org/officeDocument/2006/relationships/font" Target="fonts/LatoLight-italic.fntdata"/><Relationship Id="rId14" Type="http://schemas.openxmlformats.org/officeDocument/2006/relationships/slide" Target="slides/slide8.xml"/><Relationship Id="rId36" Type="http://schemas.openxmlformats.org/officeDocument/2006/relationships/font" Target="fonts/LatoLight-bold.fntdata"/><Relationship Id="rId17" Type="http://schemas.openxmlformats.org/officeDocument/2006/relationships/font" Target="fonts/LeagueSpartanMedium-regular.fntdata"/><Relationship Id="rId39" Type="http://schemas.openxmlformats.org/officeDocument/2006/relationships/font" Target="fonts/OpenSansMedium-regular.fntdata"/><Relationship Id="rId16" Type="http://schemas.openxmlformats.org/officeDocument/2006/relationships/slide" Target="slides/slide10.xml"/><Relationship Id="rId38" Type="http://schemas.openxmlformats.org/officeDocument/2006/relationships/font" Target="fonts/LatoLight-boldItalic.fntdata"/><Relationship Id="rId19" Type="http://schemas.openxmlformats.org/officeDocument/2006/relationships/font" Target="fonts/LeagueSpartan-regular.fntdata"/><Relationship Id="rId18" Type="http://schemas.openxmlformats.org/officeDocument/2006/relationships/font" Target="fonts/LeagueSpartan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Box Plot is also known as Whisker plot is created to display the summary of the set of data values having properties like minimum, first quartile, median, third quartile and maximum. In the box plot, a box is created from the first quartile to the third quartile, a vertical line is also there which goes through the box at the median. Here x-axis denotes the data to be plotted while the y-axis shows the frequency distribution.</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bb76cf71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bb76cf71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bb76cf7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bb76cf7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bb76cf7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bb76cf7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bb76cf7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bb76cf7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b76cf71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bb76cf7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bb76cf71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bb76cf7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bb76cf71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bb76cf7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SLIDES_API114334467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SLIDES_API114334467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bb76cf71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bb76cf71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64" name="Shape 64"/>
        <p:cNvGrpSpPr/>
        <p:nvPr/>
      </p:nvGrpSpPr>
      <p:grpSpPr>
        <a:xfrm>
          <a:off x="0" y="0"/>
          <a:ext cx="0" cy="0"/>
          <a:chOff x="0" y="0"/>
          <a:chExt cx="0" cy="0"/>
        </a:xfrm>
      </p:grpSpPr>
      <p:sp>
        <p:nvSpPr>
          <p:cNvPr id="65" name="Google Shape;6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ph idx="1" type="body"/>
          </p:nvPr>
        </p:nvSpPr>
        <p:spPr>
          <a:xfrm>
            <a:off x="632175" y="1717350"/>
            <a:ext cx="5520900" cy="26523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68" name="Google Shape;6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69" name="Google Shape;6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70" name="Shape 70"/>
        <p:cNvGrpSpPr/>
        <p:nvPr/>
      </p:nvGrpSpPr>
      <p:grpSpPr>
        <a:xfrm>
          <a:off x="0" y="0"/>
          <a:ext cx="0" cy="0"/>
          <a:chOff x="0" y="0"/>
          <a:chExt cx="0" cy="0"/>
        </a:xfrm>
      </p:grpSpPr>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2" name="Google Shape;7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73" name="Google Shape;73;p15"/>
          <p:cNvSpPr/>
          <p:nvPr>
            <p:ph idx="2" type="pic"/>
          </p:nvPr>
        </p:nvSpPr>
        <p:spPr>
          <a:xfrm>
            <a:off x="5843075" y="632300"/>
            <a:ext cx="2615100" cy="3918900"/>
          </a:xfrm>
          <a:prstGeom prst="roundRect">
            <a:avLst>
              <a:gd fmla="val 16667" name="adj"/>
            </a:avLst>
          </a:prstGeom>
          <a:noFill/>
          <a:ln>
            <a:noFill/>
          </a:ln>
        </p:spPr>
      </p:sp>
      <p:sp>
        <p:nvSpPr>
          <p:cNvPr id="74" name="Google Shape;7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5" name="Google Shape;7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6" name="Google Shape;76;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77" name="Shape 77"/>
        <p:cNvGrpSpPr/>
        <p:nvPr/>
      </p:nvGrpSpPr>
      <p:grpSpPr>
        <a:xfrm>
          <a:off x="0" y="0"/>
          <a:ext cx="0" cy="0"/>
          <a:chOff x="0" y="0"/>
          <a:chExt cx="0" cy="0"/>
        </a:xfrm>
      </p:grpSpPr>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80" name="Google Shape;8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81" name="Google Shape;8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2" name="Google Shape;82;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85" name="Google Shape;8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p:nvPr>
            <p:ph idx="2" type="pic"/>
          </p:nvPr>
        </p:nvSpPr>
        <p:spPr>
          <a:xfrm>
            <a:off x="642700" y="632300"/>
            <a:ext cx="2615100" cy="3918900"/>
          </a:xfrm>
          <a:prstGeom prst="roundRect">
            <a:avLst>
              <a:gd fmla="val 16667" name="adj"/>
            </a:avLst>
          </a:prstGeom>
          <a:noFill/>
          <a:ln>
            <a:noFill/>
          </a:ln>
        </p:spPr>
      </p:sp>
      <p:sp>
        <p:nvSpPr>
          <p:cNvPr id="88" name="Google Shape;8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89" name="Google Shape;8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0" name="Google Shape;9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92" name="Shape 92"/>
        <p:cNvGrpSpPr/>
        <p:nvPr/>
      </p:nvGrpSpPr>
      <p:grpSpPr>
        <a:xfrm>
          <a:off x="0" y="0"/>
          <a:ext cx="0" cy="0"/>
          <a:chOff x="0" y="0"/>
          <a:chExt cx="0" cy="0"/>
        </a:xfrm>
      </p:grpSpPr>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5" name="Google Shape;95;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96" name="Google Shape;96;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7" name="Google Shape;97;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98" name="Google Shape;98;p18"/>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9" name="Google Shape;99;p18"/>
          <p:cNvSpPr/>
          <p:nvPr>
            <p:ph idx="3" type="pic"/>
          </p:nvPr>
        </p:nvSpPr>
        <p:spPr>
          <a:xfrm>
            <a:off x="642700" y="632300"/>
            <a:ext cx="2615100" cy="3918900"/>
          </a:xfrm>
          <a:prstGeom prst="roundRect">
            <a:avLst>
              <a:gd fmla="val 16667" name="adj"/>
            </a:avLst>
          </a:prstGeom>
          <a:noFill/>
          <a:ln>
            <a:noFill/>
          </a:ln>
        </p:spPr>
      </p:sp>
      <p:pic>
        <p:nvPicPr>
          <p:cNvPr id="100" name="Google Shape;100;p18"/>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01" name="Google Shape;101;p18"/>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102" name="Google Shape;102;p18"/>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03" name="Shape 103"/>
        <p:cNvGrpSpPr/>
        <p:nvPr/>
      </p:nvGrpSpPr>
      <p:grpSpPr>
        <a:xfrm>
          <a:off x="0" y="0"/>
          <a:ext cx="0" cy="0"/>
          <a:chOff x="0" y="0"/>
          <a:chExt cx="0" cy="0"/>
        </a:xfrm>
      </p:grpSpPr>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6" name="Google Shape;106;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07" name="Google Shape;107;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8" name="Google Shape;108;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09" name="Google Shape;109;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10" name="Google Shape;110;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11" name="Google Shape;111;p19"/>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2" name="Google Shape;112;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3" name="Google Shape;113;p19"/>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14" name="Shape 114"/>
        <p:cNvGrpSpPr/>
        <p:nvPr/>
      </p:nvGrpSpPr>
      <p:grpSpPr>
        <a:xfrm>
          <a:off x="0" y="0"/>
          <a:ext cx="0" cy="0"/>
          <a:chOff x="0" y="0"/>
          <a:chExt cx="0" cy="0"/>
        </a:xfrm>
      </p:grpSpPr>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7" name="Google Shape;117;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18" name="Google Shape;118;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19" name="Google Shape;119;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20" name="Google Shape;120;p20"/>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21" name="Google Shape;121;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22" name="Google Shape;122;p20"/>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23" name="Shape 123"/>
        <p:cNvGrpSpPr/>
        <p:nvPr/>
      </p:nvGrpSpPr>
      <p:grpSpPr>
        <a:xfrm>
          <a:off x="0" y="0"/>
          <a:ext cx="0" cy="0"/>
          <a:chOff x="0" y="0"/>
          <a:chExt cx="0" cy="0"/>
        </a:xfrm>
      </p:grpSpPr>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6" name="Google Shape;126;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27" name="Google Shape;127;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28" name="Google Shape;128;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29" name="Google Shape;129;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130" name="Google Shape;130;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134" name="Google Shape;13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35" name="Shape 13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36" name="Shape 136"/>
        <p:cNvGrpSpPr/>
        <p:nvPr/>
      </p:nvGrpSpPr>
      <p:grpSpPr>
        <a:xfrm>
          <a:off x="0" y="0"/>
          <a:ext cx="0" cy="0"/>
          <a:chOff x="0" y="0"/>
          <a:chExt cx="0" cy="0"/>
        </a:xfrm>
      </p:grpSpPr>
      <p:sp>
        <p:nvSpPr>
          <p:cNvPr id="137" name="Google Shape;13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8" name="Google Shape;13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39" name="Google Shape;13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0" name="Google Shape;14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1" name="Google Shape;14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2" name="Google Shape;14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3" name="Google Shape;14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4" name="Google Shape;14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5" name="Google Shape;14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6" name="Google Shape;14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47" name="Shape 147"/>
        <p:cNvGrpSpPr/>
        <p:nvPr/>
      </p:nvGrpSpPr>
      <p:grpSpPr>
        <a:xfrm>
          <a:off x="0" y="0"/>
          <a:ext cx="0" cy="0"/>
          <a:chOff x="0" y="0"/>
          <a:chExt cx="0" cy="0"/>
        </a:xfrm>
      </p:grpSpPr>
      <p:sp>
        <p:nvSpPr>
          <p:cNvPr id="148" name="Google Shape;14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9" name="Google Shape;14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0" name="Google Shape;15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1" name="Google Shape;15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2" name="Google Shape;15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3" name="Google Shape;15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54" name="Google Shape;15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55" name="Google Shape;15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56" name="Google Shape;15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57" name="Google Shape;15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8" name="Google Shape;15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9" name="Google Shape;15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0" name="Google Shape;16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61" name="Shape 161"/>
        <p:cNvGrpSpPr/>
        <p:nvPr/>
      </p:nvGrpSpPr>
      <p:grpSpPr>
        <a:xfrm>
          <a:off x="0" y="0"/>
          <a:ext cx="0" cy="0"/>
          <a:chOff x="0" y="0"/>
          <a:chExt cx="0" cy="0"/>
        </a:xfrm>
      </p:grpSpPr>
      <p:sp>
        <p:nvSpPr>
          <p:cNvPr id="162" name="Google Shape;16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63" name="Google Shape;16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4" name="Google Shape;16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65" name="Google Shape;16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6" name="Google Shape;16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67" name="Google Shape;16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8" name="Google Shape;16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9" name="Google Shape;16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70" name="Google Shape;17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71" name="Google Shape;17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72" name="Google Shape;17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73" name="Google Shape;17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74" name="Google Shape;17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75" name="Google Shape;17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76" name="Google Shape;17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77" name="Google Shape;17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78" name="Google Shape;17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79" name="Shape 179"/>
        <p:cNvGrpSpPr/>
        <p:nvPr/>
      </p:nvGrpSpPr>
      <p:grpSpPr>
        <a:xfrm>
          <a:off x="0" y="0"/>
          <a:ext cx="0" cy="0"/>
          <a:chOff x="0" y="0"/>
          <a:chExt cx="0" cy="0"/>
        </a:xfrm>
      </p:grpSpPr>
      <p:sp>
        <p:nvSpPr>
          <p:cNvPr id="180" name="Google Shape;18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81" name="Google Shape;18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82" name="Google Shape;18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84" name="Google Shape;18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5" name="Google Shape;18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86" name="Google Shape;18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7" name="Google Shape;18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88" name="Google Shape;18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89" name="Shape 189"/>
        <p:cNvGrpSpPr/>
        <p:nvPr/>
      </p:nvGrpSpPr>
      <p:grpSpPr>
        <a:xfrm>
          <a:off x="0" y="0"/>
          <a:ext cx="0" cy="0"/>
          <a:chOff x="0" y="0"/>
          <a:chExt cx="0" cy="0"/>
        </a:xfrm>
      </p:grpSpPr>
      <p:sp>
        <p:nvSpPr>
          <p:cNvPr id="190" name="Google Shape;19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91" name="Google Shape;19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92" name="Google Shape;19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93" name="Google Shape;19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94" name="Google Shape;19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95" name="Google Shape;195;p28"/>
          <p:cNvGrpSpPr/>
          <p:nvPr/>
        </p:nvGrpSpPr>
        <p:grpSpPr>
          <a:xfrm>
            <a:off x="3095387" y="1241947"/>
            <a:ext cx="2953226" cy="2951755"/>
            <a:chOff x="3102288" y="1429998"/>
            <a:chExt cx="2953226" cy="2951755"/>
          </a:xfrm>
        </p:grpSpPr>
        <p:sp>
          <p:nvSpPr>
            <p:cNvPr id="196" name="Google Shape;19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7" name="Google Shape;19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8" name="Google Shape;19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9" name="Google Shape;19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200" name="Google Shape;20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201" name="Google Shape;20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202" name="Google Shape;20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203" name="Google Shape;20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204" name="Google Shape;20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205" name="Google Shape;20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206" name="Google Shape;20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geeksforgeeks.org/python-pandas-datafra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400">
                <a:solidFill>
                  <a:srgbClr val="273239"/>
                </a:solidFill>
                <a:highlight>
                  <a:srgbClr val="FFFFFF"/>
                </a:highlight>
                <a:latin typeface="Arial"/>
                <a:ea typeface="Arial"/>
                <a:cs typeface="Arial"/>
                <a:sym typeface="Arial"/>
              </a:rPr>
              <a:t>Create a stacked bar plot in Matplotlib</a:t>
            </a:r>
            <a:endParaRPr b="1" sz="24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12" name="Google Shape;212;p29"/>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16-August-2023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Params for boxplot()</a:t>
            </a:r>
            <a:endParaRPr/>
          </a:p>
        </p:txBody>
      </p:sp>
      <p:sp>
        <p:nvSpPr>
          <p:cNvPr id="275" name="Google Shape;275;p38"/>
          <p:cNvSpPr txBox="1"/>
          <p:nvPr/>
        </p:nvSpPr>
        <p:spPr>
          <a:xfrm>
            <a:off x="913750" y="1097975"/>
            <a:ext cx="61014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The notch = True attribute creates the notch format to the box plot,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patch_artist = True fills the boxplot with colors,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we can set different colors to different boxes.</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The vert = 0 attribute creates horizontal box plot.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labels takes same dimensions as the number data 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Stacked Bar plot</a:t>
            </a:r>
            <a:endParaRPr/>
          </a:p>
        </p:txBody>
      </p:sp>
      <p:sp>
        <p:nvSpPr>
          <p:cNvPr id="218" name="Google Shape;218;p30"/>
          <p:cNvSpPr txBox="1"/>
          <p:nvPr/>
        </p:nvSpPr>
        <p:spPr>
          <a:xfrm>
            <a:off x="501075" y="1738800"/>
            <a:ext cx="3470700" cy="13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73239"/>
                </a:solidFill>
                <a:highlight>
                  <a:srgbClr val="FFFFFF"/>
                </a:highlight>
                <a:latin typeface="Nunito"/>
                <a:ea typeface="Nunito"/>
                <a:cs typeface="Nunito"/>
                <a:sym typeface="Nunito"/>
              </a:rPr>
              <a:t>Approach:</a:t>
            </a:r>
            <a:endParaRPr b="1"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80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Import Library (Matplotlib)</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Import / create data.</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AutoNum type="arabicPeriod"/>
            </a:pPr>
            <a:r>
              <a:rPr lang="en" sz="1300">
                <a:solidFill>
                  <a:srgbClr val="273239"/>
                </a:solidFill>
                <a:highlight>
                  <a:srgbClr val="FFFFFF"/>
                </a:highlight>
                <a:latin typeface="Nunito"/>
                <a:ea typeface="Nunito"/>
                <a:cs typeface="Nunito"/>
                <a:sym typeface="Nunito"/>
              </a:rPr>
              <a:t>Plot the bars in the stack manner.</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Example 1: (Simple stacked bar plot)</a:t>
            </a:r>
            <a:endParaRPr/>
          </a:p>
        </p:txBody>
      </p:sp>
      <p:sp>
        <p:nvSpPr>
          <p:cNvPr id="224" name="Google Shape;224;p31"/>
          <p:cNvSpPr txBox="1"/>
          <p:nvPr/>
        </p:nvSpPr>
        <p:spPr>
          <a:xfrm>
            <a:off x="906375" y="589500"/>
            <a:ext cx="3000000" cy="27921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importing package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matplotlib.pyplot as plt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create data</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x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'A'</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'B'</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'C'</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'D'</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y1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30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y2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25</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plot bars in stack manner</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plt.bar(x, y1, color</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'r'</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plt.bar(x, y2, bottom</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y1, color</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'b'</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plt.show()</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Example 2: (Stacked bar chart with more than 2 data)</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b="1">
              <a:solidFill>
                <a:srgbClr val="273239"/>
              </a:solidFill>
              <a:highlight>
                <a:srgbClr val="FFFFFF"/>
              </a:highlight>
              <a:latin typeface="Nunito"/>
              <a:ea typeface="Nunito"/>
              <a:cs typeface="Nunito"/>
              <a:sym typeface="Nunito"/>
            </a:endParaRPr>
          </a:p>
        </p:txBody>
      </p:sp>
      <p:sp>
        <p:nvSpPr>
          <p:cNvPr id="230" name="Google Shape;230;p3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32"/>
          <p:cNvSpPr txBox="1"/>
          <p:nvPr/>
        </p:nvSpPr>
        <p:spPr>
          <a:xfrm>
            <a:off x="913750" y="0"/>
            <a:ext cx="5843700" cy="44175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importing package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matplotlib.pyplot as plt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numpy as np</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create data</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x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'A'</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'B'</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'C'</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'D'</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y1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np.array([</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30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y2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np.array([</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25</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y3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np.array([</a:t>
            </a:r>
            <a:r>
              <a:rPr lang="en" sz="1100">
                <a:solidFill>
                  <a:srgbClr val="009900"/>
                </a:solidFill>
                <a:highlight>
                  <a:srgbClr val="FFFFFF"/>
                </a:highlight>
                <a:latin typeface="Courier New"/>
                <a:ea typeface="Courier New"/>
                <a:cs typeface="Courier New"/>
                <a:sym typeface="Courier New"/>
              </a:rPr>
              <a:t>12</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19</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6</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y4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np.array([</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29</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13</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19</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plot bars in stack manner</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plt.bar(x, y1, color</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'r'</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plt.bar(x, y2, bottom</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y1, color</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'b'</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plt.bar(x, y3, bottom</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y1</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y2, color</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'y'</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plt.bar(x, y4, bottom</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y1</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y2</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y3, color</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'g'</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plt.xlabel(</a:t>
            </a:r>
            <a:r>
              <a:rPr lang="en" sz="1100">
                <a:solidFill>
                  <a:srgbClr val="0000FF"/>
                </a:solidFill>
                <a:highlight>
                  <a:srgbClr val="FFFFFF"/>
                </a:highlight>
                <a:latin typeface="Courier New"/>
                <a:ea typeface="Courier New"/>
                <a:cs typeface="Courier New"/>
                <a:sym typeface="Courier New"/>
              </a:rPr>
              <a:t>"Teams"</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plt.ylabel(</a:t>
            </a:r>
            <a:r>
              <a:rPr lang="en" sz="1100">
                <a:solidFill>
                  <a:srgbClr val="0000FF"/>
                </a:solidFill>
                <a:highlight>
                  <a:srgbClr val="FFFFFF"/>
                </a:highlight>
                <a:latin typeface="Courier New"/>
                <a:ea typeface="Courier New"/>
                <a:cs typeface="Courier New"/>
                <a:sym typeface="Courier New"/>
              </a:rPr>
              <a:t>"Score"</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plt.legend([</a:t>
            </a:r>
            <a:r>
              <a:rPr lang="en" sz="1100">
                <a:solidFill>
                  <a:srgbClr val="0000FF"/>
                </a:solidFill>
                <a:highlight>
                  <a:srgbClr val="FFFFFF"/>
                </a:highlight>
                <a:latin typeface="Courier New"/>
                <a:ea typeface="Courier New"/>
                <a:cs typeface="Courier New"/>
                <a:sym typeface="Courier New"/>
              </a:rPr>
              <a:t>"Round 1"</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2"</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3"</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4"</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plt.title(</a:t>
            </a:r>
            <a:r>
              <a:rPr lang="en" sz="1100">
                <a:solidFill>
                  <a:srgbClr val="0000FF"/>
                </a:solidFill>
                <a:highlight>
                  <a:srgbClr val="FFFFFF"/>
                </a:highlight>
                <a:latin typeface="Courier New"/>
                <a:ea typeface="Courier New"/>
                <a:cs typeface="Courier New"/>
                <a:sym typeface="Courier New"/>
              </a:rPr>
              <a:t>"Scores by Teams in 4 Rounds"</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plt.show()</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Example 3: (Stacked Bar chart using </a:t>
            </a:r>
            <a:r>
              <a:rPr b="1" lang="en" u="sng">
                <a:solidFill>
                  <a:schemeClr val="hlink"/>
                </a:solidFill>
                <a:highlight>
                  <a:srgbClr val="FFFFFF"/>
                </a:highlight>
                <a:latin typeface="Nunito"/>
                <a:ea typeface="Nunito"/>
                <a:cs typeface="Nunito"/>
                <a:sym typeface="Nunito"/>
                <a:hlinkClick r:id="rId3"/>
              </a:rPr>
              <a:t>dataframe </a:t>
            </a:r>
            <a:r>
              <a:rPr b="1" lang="en">
                <a:solidFill>
                  <a:srgbClr val="273239"/>
                </a:solidFill>
                <a:highlight>
                  <a:srgbClr val="FFFFFF"/>
                </a:highlight>
                <a:latin typeface="Nunito"/>
                <a:ea typeface="Nunito"/>
                <a:cs typeface="Nunito"/>
                <a:sym typeface="Nunito"/>
              </a:rPr>
              <a:t>plot)</a:t>
            </a:r>
            <a:endParaRPr/>
          </a:p>
        </p:txBody>
      </p:sp>
      <p:sp>
        <p:nvSpPr>
          <p:cNvPr id="237" name="Google Shape;237;p33"/>
          <p:cNvSpPr txBox="1"/>
          <p:nvPr/>
        </p:nvSpPr>
        <p:spPr>
          <a:xfrm>
            <a:off x="913750" y="88425"/>
            <a:ext cx="5931900" cy="38079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importing package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matplotlib.pyplot as plt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numpy as np</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pandas as pd</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create data</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df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pd.DataFrame([[</a:t>
            </a:r>
            <a:r>
              <a:rPr lang="en" sz="1100">
                <a:solidFill>
                  <a:srgbClr val="0000FF"/>
                </a:solidFill>
                <a:highlight>
                  <a:srgbClr val="FFFFFF"/>
                </a:highlight>
                <a:latin typeface="Courier New"/>
                <a:ea typeface="Courier New"/>
                <a:cs typeface="Courier New"/>
                <a:sym typeface="Courier New"/>
              </a:rPr>
              <a:t>'A'</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26</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'B'</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21</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'C'</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12</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15</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19</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6</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'D'</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18</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11</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19</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columns</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'Team'</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1'</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2'</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3'</a:t>
            </a:r>
            <a:r>
              <a:rPr lang="en" sz="1100">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'Round 4'</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view data</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print</a:t>
            </a:r>
            <a:r>
              <a:rPr lang="en" sz="1100">
                <a:highlight>
                  <a:srgbClr val="FFFFFF"/>
                </a:highlight>
                <a:latin typeface="Courier New"/>
                <a:ea typeface="Courier New"/>
                <a:cs typeface="Courier New"/>
                <a:sym typeface="Courier New"/>
              </a:rPr>
              <a:t>(df)</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plot data in stack manner of bar type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df.plot(x</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'Team'</a:t>
            </a:r>
            <a:r>
              <a:rPr lang="en" sz="1100">
                <a:highlight>
                  <a:srgbClr val="FFFFFF"/>
                </a:highlight>
                <a:latin typeface="Courier New"/>
                <a:ea typeface="Courier New"/>
                <a:cs typeface="Courier New"/>
                <a:sym typeface="Courier New"/>
              </a:rPr>
              <a:t>, kind</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'bar'</a:t>
            </a:r>
            <a:r>
              <a:rPr lang="en" sz="1100">
                <a:highlight>
                  <a:srgbClr val="FFFFFF"/>
                </a:highlight>
                <a:latin typeface="Courier New"/>
                <a:ea typeface="Courier New"/>
                <a:cs typeface="Courier New"/>
                <a:sym typeface="Courier New"/>
              </a:rPr>
              <a:t>, stacked</a:t>
            </a:r>
            <a:r>
              <a:rPr b="1" lang="en" sz="1100">
                <a:solidFill>
                  <a:srgbClr val="006699"/>
                </a:solidFill>
                <a:highlight>
                  <a:srgbClr val="FFFFFF"/>
                </a:highlight>
                <a:latin typeface="Courier New"/>
                <a:ea typeface="Courier New"/>
                <a:cs typeface="Courier New"/>
                <a:sym typeface="Courier New"/>
              </a:rPr>
              <a:t>=</a:t>
            </a:r>
            <a:r>
              <a:rPr lang="en" sz="1100">
                <a:solidFill>
                  <a:srgbClr val="808080"/>
                </a:solidFill>
                <a:highlight>
                  <a:srgbClr val="FFFFFF"/>
                </a:highlight>
                <a:latin typeface="Courier New"/>
                <a:ea typeface="Courier New"/>
                <a:cs typeface="Courier New"/>
                <a:sym typeface="Courier New"/>
              </a:rPr>
              <a:t>True</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title</a:t>
            </a:r>
            <a:r>
              <a:rPr b="1" lang="en" sz="1100">
                <a:solidFill>
                  <a:srgbClr val="006699"/>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'Stacked Bar Graph by dataframe'</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plt.show()</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Documentation Link from Matplotlib on Box plot</a:t>
            </a:r>
            <a:endParaRPr/>
          </a:p>
        </p:txBody>
      </p:sp>
      <p:sp>
        <p:nvSpPr>
          <p:cNvPr id="243" name="Google Shape;243;p34"/>
          <p:cNvSpPr txBox="1"/>
          <p:nvPr/>
        </p:nvSpPr>
        <p:spPr>
          <a:xfrm>
            <a:off x="913750" y="1090600"/>
            <a:ext cx="65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https://matplotlib.org/stable/api/_as_gen/matplotlib.pyplot.boxplot.html</a:t>
            </a:r>
            <a:endParaRPr/>
          </a:p>
        </p:txBody>
      </p:sp>
      <p:pic>
        <p:nvPicPr>
          <p:cNvPr id="244" name="Google Shape;244;p34"/>
          <p:cNvPicPr preferRelativeResize="0"/>
          <p:nvPr/>
        </p:nvPicPr>
        <p:blipFill>
          <a:blip r:embed="rId3">
            <a:alphaModFix/>
          </a:blip>
          <a:stretch>
            <a:fillRect/>
          </a:stretch>
        </p:blipFill>
        <p:spPr>
          <a:xfrm>
            <a:off x="913750" y="1871625"/>
            <a:ext cx="3600450" cy="112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Box Plot</a:t>
            </a:r>
            <a:endParaRPr/>
          </a:p>
        </p:txBody>
      </p:sp>
      <p:grpSp>
        <p:nvGrpSpPr>
          <p:cNvPr id="250" name="Google Shape;250;p35"/>
          <p:cNvGrpSpPr/>
          <p:nvPr/>
        </p:nvGrpSpPr>
        <p:grpSpPr>
          <a:xfrm>
            <a:off x="913750" y="980073"/>
            <a:ext cx="6477300" cy="2920390"/>
            <a:chOff x="913750" y="147375"/>
            <a:chExt cx="6477300" cy="2674350"/>
          </a:xfrm>
        </p:grpSpPr>
        <p:sp>
          <p:nvSpPr>
            <p:cNvPr id="251" name="Google Shape;251;p35"/>
            <p:cNvSpPr txBox="1"/>
            <p:nvPr/>
          </p:nvSpPr>
          <p:spPr>
            <a:xfrm>
              <a:off x="913750" y="449525"/>
              <a:ext cx="6477300" cy="126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In the box plot, a box is created from the first quartile to the third quartile,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a vertical line is also there which goes through the box at the median.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Here x-axis denotes the data to be plotted while the y-axis shows the frequency distribution.</a:t>
              </a:r>
              <a:endParaRPr/>
            </a:p>
          </p:txBody>
        </p:sp>
        <p:sp>
          <p:nvSpPr>
            <p:cNvPr id="252" name="Google Shape;252;p35"/>
            <p:cNvSpPr txBox="1"/>
            <p:nvPr/>
          </p:nvSpPr>
          <p:spPr>
            <a:xfrm>
              <a:off x="913750" y="147375"/>
              <a:ext cx="3000000" cy="35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rgbClr val="595959"/>
                  </a:solidFill>
                  <a:latin typeface="Nunito"/>
                  <a:ea typeface="Nunito"/>
                  <a:cs typeface="Nunito"/>
                  <a:sym typeface="Nunito"/>
                </a:rPr>
                <a:t>Box plots summarize data values</a:t>
              </a:r>
              <a:endParaRPr sz="1300">
                <a:solidFill>
                  <a:srgbClr val="595959"/>
                </a:solidFill>
                <a:latin typeface="Nunito"/>
                <a:ea typeface="Nunito"/>
                <a:cs typeface="Nunito"/>
                <a:sym typeface="Nunito"/>
              </a:endParaRPr>
            </a:p>
          </p:txBody>
        </p:sp>
        <p:sp>
          <p:nvSpPr>
            <p:cNvPr id="253" name="Google Shape;253;p35"/>
            <p:cNvSpPr txBox="1"/>
            <p:nvPr/>
          </p:nvSpPr>
          <p:spPr>
            <a:xfrm>
              <a:off x="913750" y="2004325"/>
              <a:ext cx="6307800" cy="3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595959"/>
                  </a:solidFill>
                  <a:latin typeface="Inter"/>
                  <a:ea typeface="Inter"/>
                  <a:cs typeface="Inter"/>
                  <a:sym typeface="Inter"/>
                </a:rPr>
                <a:t>Display properties like minimum, first quartile, median, third quartile, and maximum</a:t>
              </a:r>
              <a:endParaRPr sz="1200">
                <a:solidFill>
                  <a:srgbClr val="595959"/>
                </a:solidFill>
                <a:latin typeface="Inter"/>
                <a:ea typeface="Inter"/>
                <a:cs typeface="Inter"/>
                <a:sym typeface="Inter"/>
              </a:endParaRPr>
            </a:p>
          </p:txBody>
        </p:sp>
        <p:sp>
          <p:nvSpPr>
            <p:cNvPr id="254" name="Google Shape;254;p35"/>
            <p:cNvSpPr txBox="1"/>
            <p:nvPr/>
          </p:nvSpPr>
          <p:spPr>
            <a:xfrm>
              <a:off x="913750" y="2483325"/>
              <a:ext cx="3000000" cy="3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595959"/>
                  </a:solidFill>
                  <a:latin typeface="Inter"/>
                  <a:ea typeface="Inter"/>
                  <a:cs typeface="Inter"/>
                  <a:sym typeface="Inter"/>
                </a:rPr>
                <a:t>Also known as Whisker plots</a:t>
              </a:r>
              <a:endParaRPr sz="1200">
                <a:solidFill>
                  <a:srgbClr val="595959"/>
                </a:solidFill>
                <a:latin typeface="Inter"/>
                <a:ea typeface="Inter"/>
                <a:cs typeface="Inter"/>
                <a:sym typeface="Inte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Create a box from the first quartile to the third quartile</a:t>
            </a:r>
            <a:endParaRPr/>
          </a:p>
        </p:txBody>
      </p:sp>
      <p:sp>
        <p:nvSpPr>
          <p:cNvPr id="260" name="Google Shape;260;p36"/>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Include a vertical line at the median</a:t>
            </a:r>
            <a:endParaRPr/>
          </a:p>
        </p:txBody>
      </p:sp>
      <p:sp>
        <p:nvSpPr>
          <p:cNvPr id="261" name="Google Shape;261;p36"/>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Represent data on the x-axis</a:t>
            </a:r>
            <a:endParaRPr/>
          </a:p>
        </p:txBody>
      </p:sp>
      <p:sp>
        <p:nvSpPr>
          <p:cNvPr id="262" name="Google Shape;262;p36"/>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Show frequency distribution on the y-axis</a:t>
            </a:r>
            <a:endParaRPr/>
          </a:p>
        </p:txBody>
      </p:sp>
      <p:sp>
        <p:nvSpPr>
          <p:cNvPr id="263" name="Google Shape;263;p3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Constructing a Box Plot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69" name="Google Shape;269;p37"/>
          <p:cNvSpPr txBox="1"/>
          <p:nvPr/>
        </p:nvSpPr>
        <p:spPr>
          <a:xfrm>
            <a:off x="913750" y="116400"/>
            <a:ext cx="6351900" cy="42144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Import libraries</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matplotlib.pyplot as plt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import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numpy as np</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Creating dataset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np.random.seed(</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data_1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np.random.normal(</a:t>
            </a:r>
            <a:r>
              <a:rPr lang="en" sz="1100">
                <a:solidFill>
                  <a:srgbClr val="009900"/>
                </a:solidFill>
                <a:highlight>
                  <a:srgbClr val="FFFFFF"/>
                </a:highlight>
                <a:latin typeface="Courier New"/>
                <a:ea typeface="Courier New"/>
                <a:cs typeface="Courier New"/>
                <a:sym typeface="Courier New"/>
              </a:rPr>
              <a:t>100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data_2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np.random.normal(</a:t>
            </a:r>
            <a:r>
              <a:rPr lang="en" sz="1100">
                <a:solidFill>
                  <a:srgbClr val="009900"/>
                </a:solidFill>
                <a:highlight>
                  <a:srgbClr val="FFFFFF"/>
                </a:highlight>
                <a:latin typeface="Courier New"/>
                <a:ea typeface="Courier New"/>
                <a:cs typeface="Courier New"/>
                <a:sym typeface="Courier New"/>
              </a:rPr>
              <a:t>90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data_3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np.random.normal(</a:t>
            </a:r>
            <a:r>
              <a:rPr lang="en" sz="1100">
                <a:solidFill>
                  <a:srgbClr val="009900"/>
                </a:solidFill>
                <a:highlight>
                  <a:srgbClr val="FFFFFF"/>
                </a:highlight>
                <a:latin typeface="Courier New"/>
                <a:ea typeface="Courier New"/>
                <a:cs typeface="Courier New"/>
                <a:sym typeface="Courier New"/>
              </a:rPr>
              <a:t>80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30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data_4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np.random.normal(</a:t>
            </a:r>
            <a:r>
              <a:rPr lang="en" sz="1100">
                <a:solidFill>
                  <a:srgbClr val="009900"/>
                </a:solidFill>
                <a:highlight>
                  <a:srgbClr val="FFFFFF"/>
                </a:highlight>
                <a:latin typeface="Courier New"/>
                <a:ea typeface="Courier New"/>
                <a:cs typeface="Courier New"/>
                <a:sym typeface="Courier New"/>
              </a:rPr>
              <a:t>70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40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200</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data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[data_1, data_2, data_3, data_4]</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fig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plt.figure(figsize </a:t>
            </a:r>
            <a:r>
              <a:rPr b="1" lang="en" sz="1100">
                <a:solidFill>
                  <a:srgbClr val="006699"/>
                </a:solidFill>
                <a:highlight>
                  <a:srgbClr val="FFFFFF"/>
                </a:highlight>
                <a:latin typeface="Courier New"/>
                <a:ea typeface="Courier New"/>
                <a:cs typeface="Courier New"/>
                <a:sym typeface="Courier New"/>
              </a:rPr>
              <a:t>=</a:t>
            </a:r>
            <a:r>
              <a:rPr lang="en" sz="1100">
                <a:highlight>
                  <a:srgbClr val="FFFFFF"/>
                </a:highlight>
                <a:latin typeface="Courier New"/>
                <a:ea typeface="Courier New"/>
                <a:cs typeface="Courier New"/>
                <a:sym typeface="Courier New"/>
              </a:rPr>
              <a:t>(</a:t>
            </a:r>
            <a:r>
              <a:rPr lang="en" sz="1100">
                <a:solidFill>
                  <a:srgbClr val="009900"/>
                </a:solidFill>
                <a:highlight>
                  <a:srgbClr val="FFFFFF"/>
                </a:highlight>
                <a:latin typeface="Courier New"/>
                <a:ea typeface="Courier New"/>
                <a:cs typeface="Courier New"/>
                <a:sym typeface="Courier New"/>
              </a:rPr>
              <a:t>10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7</a:t>
            </a:r>
            <a:r>
              <a:rPr lang="en" sz="1100">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Creating axes instance</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ax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fig.add_axes([</a:t>
            </a:r>
            <a:r>
              <a:rPr lang="en" sz="1100">
                <a:solidFill>
                  <a:srgbClr val="009900"/>
                </a:solidFill>
                <a:highlight>
                  <a:srgbClr val="FFFFFF"/>
                </a:highlight>
                <a:latin typeface="Courier New"/>
                <a:ea typeface="Courier New"/>
                <a:cs typeface="Courier New"/>
                <a:sym typeface="Courier New"/>
              </a:rPr>
              <a:t>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0</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a:t>
            </a:r>
            <a:r>
              <a:rPr lang="en" sz="1100">
                <a:highlight>
                  <a:srgbClr val="FFFFFF"/>
                </a:highlight>
                <a:latin typeface="Courier New"/>
                <a:ea typeface="Courier New"/>
                <a:cs typeface="Courier New"/>
                <a:sym typeface="Courier New"/>
              </a:rPr>
              <a:t>, </a:t>
            </a:r>
            <a:r>
              <a:rPr lang="en" sz="1100">
                <a:solidFill>
                  <a:srgbClr val="009900"/>
                </a:solidFill>
                <a:highlight>
                  <a:srgbClr val="FFFFFF"/>
                </a:highlight>
                <a:latin typeface="Courier New"/>
                <a:ea typeface="Courier New"/>
                <a:cs typeface="Courier New"/>
                <a:sym typeface="Courier New"/>
              </a:rPr>
              <a:t>1</a:t>
            </a:r>
            <a:r>
              <a:rPr lang="en" sz="1100">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Creating plot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bp </a:t>
            </a:r>
            <a:r>
              <a:rPr b="1" lang="en" sz="1100">
                <a:solidFill>
                  <a:srgbClr val="006699"/>
                </a:solidFill>
                <a:highlight>
                  <a:srgbClr val="FFFFFF"/>
                </a:highlight>
                <a:latin typeface="Courier New"/>
                <a:ea typeface="Courier New"/>
                <a:cs typeface="Courier New"/>
                <a:sym typeface="Courier New"/>
              </a:rPr>
              <a:t>=</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ax.boxplot(data)</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008200"/>
                </a:solidFill>
                <a:highlight>
                  <a:srgbClr val="FFFFFF"/>
                </a:highlight>
                <a:latin typeface="Courier New"/>
                <a:ea typeface="Courier New"/>
                <a:cs typeface="Courier New"/>
                <a:sym typeface="Courier New"/>
              </a:rPr>
              <a:t># show plot</a:t>
            </a:r>
            <a:endParaRPr sz="11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highlight>
                  <a:srgbClr val="FFFFFF"/>
                </a:highlight>
                <a:latin typeface="Courier New"/>
                <a:ea typeface="Courier New"/>
                <a:cs typeface="Courier New"/>
                <a:sym typeface="Courier New"/>
              </a:rPr>
              <a:t>plt.show()</a:t>
            </a:r>
            <a:endParaRPr sz="1100">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