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038740c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038740c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038740c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038740c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1038740c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1038740c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038740c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038740c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1038740c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038740c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038740c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038740c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038740c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038740c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1038740c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1038740c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038740c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038740c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1038740c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1038740c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1038740c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1038740c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1038740c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1038740c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1038740c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038740c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1038740c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1038740c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1038740c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1038740c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1038740c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1038740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038740c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038740c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038740c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038740c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1038740c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1038740c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038740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038740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038740c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038740c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038740c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038740c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kymind.ai/wiki/neural-net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ebmd.com/epilepsy/default.htm" TargetMode="External"/><Relationship Id="rId4" Type="http://schemas.openxmlformats.org/officeDocument/2006/relationships/hyperlink" Target="https://www.webmd.com/sleep-disorders/default.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EEG Analysis and Model Prediction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Shrisha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34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ALPHA WAVES: </a:t>
            </a:r>
            <a:r>
              <a:rPr lang="en">
                <a:solidFill>
                  <a:srgbClr val="FFFFFF"/>
                </a:solidFill>
                <a:latin typeface="Oswald"/>
                <a:ea typeface="Oswald"/>
                <a:cs typeface="Oswald"/>
                <a:sym typeface="Oswald"/>
              </a:rPr>
              <a:t>Alpha waves are the ‘frequency bridge’ between our conscious thinking (Beta) and subconscious (Theta) mind. They are known to help calm you down and promote feelings of deeper relaxation and content.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BETA WAVES: Beta waves are the high frequency waves most commonly found in awake humans. They are channeled during conscious states such as cognitive reasoning, calculation, reading, speaking or thinking.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GAMMA WAVES: Gamma waves are found to be important for learning, memory and processing and they are used as a binding tool for our senses to process new information. In people with mental disabilities, much lower levels of Gamma activity is recorded. </a:t>
            </a:r>
            <a:endParaRPr>
              <a:solidFill>
                <a:srgbClr val="FFFFFF"/>
              </a:solidFill>
              <a:latin typeface="Oswald"/>
              <a:ea typeface="Oswald"/>
              <a:cs typeface="Oswald"/>
              <a:sym typeface="Oswald"/>
            </a:endParaRPr>
          </a:p>
        </p:txBody>
      </p:sp>
      <p:pic>
        <p:nvPicPr>
          <p:cNvPr id="110" name="Google Shape;110;p22"/>
          <p:cNvPicPr preferRelativeResize="0"/>
          <p:nvPr/>
        </p:nvPicPr>
        <p:blipFill>
          <a:blip r:embed="rId3">
            <a:alphaModFix/>
          </a:blip>
          <a:stretch>
            <a:fillRect/>
          </a:stretch>
        </p:blipFill>
        <p:spPr>
          <a:xfrm>
            <a:off x="1816138" y="3049925"/>
            <a:ext cx="5511725" cy="201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3"/>
          <p:cNvPicPr preferRelativeResize="0"/>
          <p:nvPr/>
        </p:nvPicPr>
        <p:blipFill>
          <a:blip r:embed="rId3">
            <a:alphaModFix/>
          </a:blip>
          <a:stretch>
            <a:fillRect/>
          </a:stretch>
        </p:blipFill>
        <p:spPr>
          <a:xfrm>
            <a:off x="339925" y="141824"/>
            <a:ext cx="8464149" cy="4218575"/>
          </a:xfrm>
          <a:prstGeom prst="rect">
            <a:avLst/>
          </a:prstGeom>
          <a:noFill/>
          <a:ln>
            <a:noFill/>
          </a:ln>
        </p:spPr>
      </p:pic>
      <p:sp>
        <p:nvSpPr>
          <p:cNvPr id="118" name="Google Shape;118;p23"/>
          <p:cNvSpPr txBox="1"/>
          <p:nvPr/>
        </p:nvSpPr>
        <p:spPr>
          <a:xfrm>
            <a:off x="3576325" y="4703625"/>
            <a:ext cx="28797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The Original Data</a:t>
            </a:r>
            <a:endParaRPr sz="1800">
              <a:solidFill>
                <a:srgbClr val="FF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 used 2 methods from Linear Regression to try and create the model for the dataset. </a:t>
            </a:r>
            <a:endParaRPr>
              <a:solidFill>
                <a:srgbClr val="FFFFFF"/>
              </a:solidFill>
              <a:latin typeface="Oswald"/>
              <a:ea typeface="Oswald"/>
              <a:cs typeface="Oswald"/>
              <a:sym typeface="Oswald"/>
            </a:endParaRPr>
          </a:p>
          <a:p>
            <a:pPr indent="0" lvl="0" marL="457200" rtl="0" algn="l">
              <a:spcBef>
                <a:spcPts val="160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1100288" y="1854700"/>
            <a:ext cx="6943425" cy="1012225"/>
          </a:xfrm>
          <a:prstGeom prst="rect">
            <a:avLst/>
          </a:prstGeom>
          <a:noFill/>
          <a:ln>
            <a:noFill/>
          </a:ln>
        </p:spPr>
      </p:pic>
      <p:pic>
        <p:nvPicPr>
          <p:cNvPr id="126" name="Google Shape;126;p24"/>
          <p:cNvPicPr preferRelativeResize="0"/>
          <p:nvPr/>
        </p:nvPicPr>
        <p:blipFill>
          <a:blip r:embed="rId4">
            <a:alphaModFix/>
          </a:blip>
          <a:stretch>
            <a:fillRect/>
          </a:stretch>
        </p:blipFill>
        <p:spPr>
          <a:xfrm>
            <a:off x="2774750" y="3112000"/>
            <a:ext cx="3219450" cy="114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388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Oswald"/>
                <a:ea typeface="Oswald"/>
                <a:cs typeface="Oswald"/>
                <a:sym typeface="Oswald"/>
              </a:rPr>
              <a:t>As we can see, both the methods have almost the exact same values, which is approximately 0.493. </a:t>
            </a:r>
            <a:endParaRPr>
              <a:solidFill>
                <a:srgbClr val="FFFFFF"/>
              </a:solidFill>
              <a:latin typeface="Oswald"/>
              <a:ea typeface="Oswald"/>
              <a:cs typeface="Oswald"/>
              <a:sym typeface="Oswald"/>
            </a:endParaRPr>
          </a:p>
        </p:txBody>
      </p:sp>
      <p:pic>
        <p:nvPicPr>
          <p:cNvPr id="132" name="Google Shape;132;p25"/>
          <p:cNvPicPr preferRelativeResize="0"/>
          <p:nvPr/>
        </p:nvPicPr>
        <p:blipFill>
          <a:blip r:embed="rId3">
            <a:alphaModFix/>
          </a:blip>
          <a:stretch>
            <a:fillRect/>
          </a:stretch>
        </p:blipFill>
        <p:spPr>
          <a:xfrm>
            <a:off x="716613" y="893348"/>
            <a:ext cx="7710776" cy="3728300"/>
          </a:xfrm>
          <a:prstGeom prst="rect">
            <a:avLst/>
          </a:prstGeom>
          <a:noFill/>
          <a:ln>
            <a:noFill/>
          </a:ln>
        </p:spPr>
      </p:pic>
      <p:sp>
        <p:nvSpPr>
          <p:cNvPr id="133" name="Google Shape;133;p25"/>
          <p:cNvSpPr txBox="1"/>
          <p:nvPr/>
        </p:nvSpPr>
        <p:spPr>
          <a:xfrm>
            <a:off x="3495950" y="4682425"/>
            <a:ext cx="35361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Plot for Linear Regression</a:t>
            </a:r>
            <a:endParaRPr sz="1800">
              <a:solidFill>
                <a:srgbClr val="FFFFF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Model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The Root Mean Square Error (RMSE) value was found to be around 0.218</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However, the actual accuracy of the model was 93.7%.</a:t>
            </a:r>
            <a:endParaRPr>
              <a:solidFill>
                <a:srgbClr val="FFFFFF"/>
              </a:solidFill>
              <a:latin typeface="Oswald"/>
              <a:ea typeface="Oswald"/>
              <a:cs typeface="Oswald"/>
              <a:sym typeface="Oswald"/>
            </a:endParaRPr>
          </a:p>
        </p:txBody>
      </p:sp>
      <p:pic>
        <p:nvPicPr>
          <p:cNvPr id="140" name="Google Shape;140;p26"/>
          <p:cNvPicPr preferRelativeResize="0"/>
          <p:nvPr/>
        </p:nvPicPr>
        <p:blipFill>
          <a:blip r:embed="rId3">
            <a:alphaModFix/>
          </a:blip>
          <a:stretch>
            <a:fillRect/>
          </a:stretch>
        </p:blipFill>
        <p:spPr>
          <a:xfrm>
            <a:off x="871525" y="1645138"/>
            <a:ext cx="7400925" cy="1076325"/>
          </a:xfrm>
          <a:prstGeom prst="rect">
            <a:avLst/>
          </a:prstGeom>
          <a:noFill/>
          <a:ln>
            <a:noFill/>
          </a:ln>
        </p:spPr>
      </p:pic>
      <p:pic>
        <p:nvPicPr>
          <p:cNvPr id="141" name="Google Shape;141;p26"/>
          <p:cNvPicPr preferRelativeResize="0"/>
          <p:nvPr/>
        </p:nvPicPr>
        <p:blipFill>
          <a:blip r:embed="rId4">
            <a:alphaModFix/>
          </a:blip>
          <a:stretch>
            <a:fillRect/>
          </a:stretch>
        </p:blipFill>
        <p:spPr>
          <a:xfrm>
            <a:off x="1714501" y="3254150"/>
            <a:ext cx="5261375" cy="93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Model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Oswald"/>
                <a:ea typeface="Oswald"/>
                <a:cs typeface="Oswald"/>
                <a:sym typeface="Oswald"/>
              </a:rPr>
              <a:t>The accuracy of the SVM model was found to be approximately 50.65%, which is much lower when compared to that of the KNN model. </a:t>
            </a:r>
            <a:endParaRPr>
              <a:solidFill>
                <a:srgbClr val="FFFFFF"/>
              </a:solidFill>
              <a:latin typeface="Oswald"/>
              <a:ea typeface="Oswald"/>
              <a:cs typeface="Oswald"/>
              <a:sym typeface="Oswald"/>
            </a:endParaRPr>
          </a:p>
        </p:txBody>
      </p:sp>
      <p:pic>
        <p:nvPicPr>
          <p:cNvPr id="148" name="Google Shape;148;p27"/>
          <p:cNvPicPr preferRelativeResize="0"/>
          <p:nvPr/>
        </p:nvPicPr>
        <p:blipFill>
          <a:blip r:embed="rId3">
            <a:alphaModFix/>
          </a:blip>
          <a:stretch>
            <a:fillRect/>
          </a:stretch>
        </p:blipFill>
        <p:spPr>
          <a:xfrm>
            <a:off x="882225" y="2477975"/>
            <a:ext cx="7379550" cy="152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Model</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Under Naive Bayes’ algorithm, we have 3 different subdivisions. They are: </a:t>
            </a:r>
            <a:endParaRPr>
              <a:solidFill>
                <a:srgbClr val="FFFFFF"/>
              </a:solidFill>
              <a:latin typeface="Oswald"/>
              <a:ea typeface="Oswald"/>
              <a:cs typeface="Oswald"/>
              <a:sym typeface="Oswald"/>
            </a:endParaRPr>
          </a:p>
          <a:p>
            <a:pPr indent="-342900" lvl="0" marL="457200" rtl="0" algn="l">
              <a:spcBef>
                <a:spcPts val="1600"/>
              </a:spcBef>
              <a:spcAft>
                <a:spcPts val="0"/>
              </a:spcAft>
              <a:buClr>
                <a:srgbClr val="FFFFFF"/>
              </a:buClr>
              <a:buSzPts val="1800"/>
              <a:buChar char="●"/>
            </a:pPr>
            <a:r>
              <a:rPr lang="en">
                <a:solidFill>
                  <a:srgbClr val="FFFFFF"/>
                </a:solidFill>
                <a:latin typeface="Oswald"/>
                <a:ea typeface="Oswald"/>
                <a:cs typeface="Oswald"/>
                <a:sym typeface="Oswald"/>
              </a:rPr>
              <a:t>Bernoulli Naive Bayes : It assumes that all our features are binary such that they take only two values. Means 0s can represent “word does not occur in the document” and 1s as "word occurs in the document"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Georgia"/>
              <a:buChar char="●"/>
            </a:pPr>
            <a:r>
              <a:rPr lang="en">
                <a:solidFill>
                  <a:srgbClr val="FFFFFF"/>
                </a:solidFill>
                <a:latin typeface="Oswald"/>
                <a:ea typeface="Oswald"/>
                <a:cs typeface="Oswald"/>
                <a:sym typeface="Oswald"/>
              </a:rPr>
              <a:t>Multinomial Naive Bayes : Its is used when we have discrete data (e.g. movie ratings ranging 1 and 5 as each rating will have certain frequency to represent). In text learning we have the count of each word to predict the class or label.</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Georgia"/>
              <a:buChar char="●"/>
            </a:pPr>
            <a:r>
              <a:rPr lang="en">
                <a:solidFill>
                  <a:srgbClr val="FFFFFF"/>
                </a:solidFill>
                <a:latin typeface="Oswald"/>
                <a:ea typeface="Oswald"/>
                <a:cs typeface="Oswald"/>
                <a:sym typeface="Oswald"/>
              </a:rPr>
              <a:t>Gaussian Naive Bayes : Because of the assumption of the normal distribution, Gaussian Naive Bayes is used in cases when all our features are continuous.</a:t>
            </a:r>
            <a:endParaRPr>
              <a:solidFill>
                <a:srgbClr val="FFFFF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2282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For Gaussian NB, we have the accuracy of the model as 54.53%.</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342900" lvl="0" marL="457200" rtl="0" algn="l">
              <a:spcBef>
                <a:spcPts val="1600"/>
              </a:spcBef>
              <a:spcAft>
                <a:spcPts val="0"/>
              </a:spcAft>
              <a:buClr>
                <a:srgbClr val="FFFFFF"/>
              </a:buClr>
              <a:buSzPts val="1800"/>
              <a:buFont typeface="Oswald"/>
              <a:buChar char="-"/>
            </a:pPr>
            <a:r>
              <a:rPr lang="en">
                <a:solidFill>
                  <a:srgbClr val="FFFFFF"/>
                </a:solidFill>
                <a:latin typeface="Oswald"/>
                <a:ea typeface="Oswald"/>
                <a:cs typeface="Oswald"/>
                <a:sym typeface="Oswald"/>
              </a:rPr>
              <a:t>For Bernoulli NB, the accuracy is 58.29%.</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latin typeface="Oswald"/>
              <a:ea typeface="Oswald"/>
              <a:cs typeface="Oswald"/>
              <a:sym typeface="Oswald"/>
            </a:endParaRPr>
          </a:p>
        </p:txBody>
      </p:sp>
      <p:pic>
        <p:nvPicPr>
          <p:cNvPr id="160" name="Google Shape;160;p29"/>
          <p:cNvPicPr preferRelativeResize="0"/>
          <p:nvPr/>
        </p:nvPicPr>
        <p:blipFill>
          <a:blip r:embed="rId3">
            <a:alphaModFix/>
          </a:blip>
          <a:stretch>
            <a:fillRect/>
          </a:stretch>
        </p:blipFill>
        <p:spPr>
          <a:xfrm>
            <a:off x="1692775" y="917225"/>
            <a:ext cx="5638800" cy="809625"/>
          </a:xfrm>
          <a:prstGeom prst="rect">
            <a:avLst/>
          </a:prstGeom>
          <a:noFill/>
          <a:ln>
            <a:noFill/>
          </a:ln>
        </p:spPr>
      </p:pic>
      <p:pic>
        <p:nvPicPr>
          <p:cNvPr id="161" name="Google Shape;161;p29"/>
          <p:cNvPicPr preferRelativeResize="0"/>
          <p:nvPr/>
        </p:nvPicPr>
        <p:blipFill>
          <a:blip r:embed="rId4">
            <a:alphaModFix/>
          </a:blip>
          <a:stretch>
            <a:fillRect/>
          </a:stretch>
        </p:blipFill>
        <p:spPr>
          <a:xfrm>
            <a:off x="1692775" y="2844550"/>
            <a:ext cx="5638800" cy="80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938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For Multinomial NB, we have the accuracy of the model as 57.73%.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Therefore, out of the three types of Naive Bayes’ algorithms, the Bernoulli Naive Bayes’ algorithm has the highest accuracy of 58.29%. This accuracy has a higher accuracy than the SVM model and the Linear Regression model; However, the KNN model still has a higher accuracy og 90.73%</a:t>
            </a:r>
            <a:endParaRPr>
              <a:solidFill>
                <a:srgbClr val="FFFFFF"/>
              </a:solidFill>
              <a:latin typeface="Oswald"/>
              <a:ea typeface="Oswald"/>
              <a:cs typeface="Oswald"/>
              <a:sym typeface="Oswald"/>
            </a:endParaRPr>
          </a:p>
        </p:txBody>
      </p:sp>
      <p:pic>
        <p:nvPicPr>
          <p:cNvPr id="167" name="Google Shape;167;p30"/>
          <p:cNvPicPr preferRelativeResize="0"/>
          <p:nvPr/>
        </p:nvPicPr>
        <p:blipFill>
          <a:blip r:embed="rId3">
            <a:alphaModFix/>
          </a:blip>
          <a:stretch>
            <a:fillRect/>
          </a:stretch>
        </p:blipFill>
        <p:spPr>
          <a:xfrm>
            <a:off x="1665387" y="1694075"/>
            <a:ext cx="5813225" cy="79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MultiLayer Perceptron Model </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 multilayer perceptron (MLP) is a </a:t>
            </a:r>
            <a:r>
              <a:rPr lang="en">
                <a:solidFill>
                  <a:srgbClr val="FFFFFF"/>
                </a:solidFill>
                <a:uFill>
                  <a:noFill/>
                </a:uFill>
                <a:latin typeface="Oswald"/>
                <a:ea typeface="Oswald"/>
                <a:cs typeface="Oswald"/>
                <a:sym typeface="Oswald"/>
                <a:hlinkClick r:id="rId3"/>
              </a:rPr>
              <a:t>deep, artificial neural network</a:t>
            </a:r>
            <a:r>
              <a:rPr lang="en">
                <a:solidFill>
                  <a:srgbClr val="FFFFFF"/>
                </a:solidFill>
                <a:latin typeface="Oswald"/>
                <a:ea typeface="Oswald"/>
                <a:cs typeface="Oswald"/>
                <a:sym typeface="Oswald"/>
              </a:rPr>
              <a:t>. It is composed of more than one perceptron.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They are composed of an input layer to receive the signal, an output layer that makes a decision or prediction about the input, and in between those two, an arbitrary number of hidden layers that are the true computational engine of the MLP.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MLPs with one hidden layer are capable of approximating any continuous function.</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Multilayer perceptrons are often applied to supervised learning problems: they train on a set of input-output pairs and learn to model the correlation (or dependencies) between those inputs and outputs.</a:t>
            </a:r>
            <a:endParaRPr>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EEG?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An electroencephalogram (EEG) is a test used to find problems related to electrical activity of the brain. An EEG tracks and records brain wave patterns.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Small metal discs with thin wires (electrodes) are placed on the scalp, and then send signals to a computer to record the results.</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It is typically noninvasive, with the electrodes placed along the scalp, although invasive electrodes are sometimes used, as in electrocorticography.</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Doctors use it to help diagnose </a:t>
            </a:r>
            <a:r>
              <a:rPr lang="en">
                <a:solidFill>
                  <a:srgbClr val="FFFFFF"/>
                </a:solidFill>
                <a:uFill>
                  <a:noFill/>
                </a:uFill>
                <a:latin typeface="Oswald"/>
                <a:ea typeface="Oswald"/>
                <a:cs typeface="Oswald"/>
                <a:sym typeface="Oswald"/>
                <a:hlinkClick r:id="rId3"/>
              </a:rPr>
              <a:t>epilepsy</a:t>
            </a:r>
            <a:r>
              <a:rPr lang="en">
                <a:solidFill>
                  <a:srgbClr val="FFFFFF"/>
                </a:solidFill>
                <a:latin typeface="Oswald"/>
                <a:ea typeface="Oswald"/>
                <a:cs typeface="Oswald"/>
                <a:sym typeface="Oswald"/>
              </a:rPr>
              <a:t> and </a:t>
            </a:r>
            <a:r>
              <a:rPr lang="en">
                <a:solidFill>
                  <a:srgbClr val="FFFFFF"/>
                </a:solidFill>
                <a:uFill>
                  <a:noFill/>
                </a:uFill>
                <a:latin typeface="Oswald"/>
                <a:ea typeface="Oswald"/>
                <a:cs typeface="Oswald"/>
                <a:sym typeface="Oswald"/>
                <a:hlinkClick r:id="rId4"/>
              </a:rPr>
              <a:t>sleep disorders</a:t>
            </a:r>
            <a:r>
              <a:rPr lang="en">
                <a:solidFill>
                  <a:srgbClr val="FFFFFF"/>
                </a:solidFill>
                <a:latin typeface="Oswald"/>
                <a:ea typeface="Oswald"/>
                <a:cs typeface="Oswald"/>
                <a:sym typeface="Oswald"/>
              </a:rPr>
              <a:t>. However, EEG tests have also increasingly been used to search for patterns between alcoholics and normal people. </a:t>
            </a:r>
            <a:endParaRPr>
              <a:solidFill>
                <a:srgbClr val="FFFFFF"/>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1005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Using the MLP model on the EEG dataset, the accuracy of the model is found to be 92.77%</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So, we can see that the MLP model has just 1% less accuracy than the KNN model. </a:t>
            </a:r>
            <a:endParaRPr>
              <a:solidFill>
                <a:srgbClr val="FFFFFF"/>
              </a:solidFill>
              <a:latin typeface="Oswald"/>
              <a:ea typeface="Oswald"/>
              <a:cs typeface="Oswald"/>
              <a:sym typeface="Oswald"/>
            </a:endParaRPr>
          </a:p>
        </p:txBody>
      </p:sp>
      <p:pic>
        <p:nvPicPr>
          <p:cNvPr id="179" name="Google Shape;179;p32"/>
          <p:cNvPicPr preferRelativeResize="0"/>
          <p:nvPr/>
        </p:nvPicPr>
        <p:blipFill>
          <a:blip r:embed="rId3">
            <a:alphaModFix/>
          </a:blip>
          <a:stretch>
            <a:fillRect/>
          </a:stretch>
        </p:blipFill>
        <p:spPr>
          <a:xfrm>
            <a:off x="2027037" y="1734300"/>
            <a:ext cx="5089925" cy="100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3"/>
          <p:cNvPicPr preferRelativeResize="0"/>
          <p:nvPr/>
        </p:nvPicPr>
        <p:blipFill>
          <a:blip r:embed="rId3">
            <a:alphaModFix/>
          </a:blip>
          <a:stretch>
            <a:fillRect/>
          </a:stretch>
        </p:blipFill>
        <p:spPr>
          <a:xfrm>
            <a:off x="97400" y="141328"/>
            <a:ext cx="8832299" cy="4427548"/>
          </a:xfrm>
          <a:prstGeom prst="rect">
            <a:avLst/>
          </a:prstGeom>
          <a:noFill/>
          <a:ln>
            <a:noFill/>
          </a:ln>
        </p:spPr>
      </p:pic>
      <p:sp>
        <p:nvSpPr>
          <p:cNvPr id="187" name="Google Shape;187;p33"/>
          <p:cNvSpPr txBox="1"/>
          <p:nvPr/>
        </p:nvSpPr>
        <p:spPr>
          <a:xfrm>
            <a:off x="3228075" y="4703625"/>
            <a:ext cx="44202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Plot of x_data vs y_output</a:t>
            </a:r>
            <a:endParaRPr sz="1800">
              <a:solidFill>
                <a:srgbClr val="FFFFFF"/>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4"/>
          <p:cNvPicPr preferRelativeResize="0"/>
          <p:nvPr/>
        </p:nvPicPr>
        <p:blipFill>
          <a:blip r:embed="rId3">
            <a:alphaModFix/>
          </a:blip>
          <a:stretch>
            <a:fillRect/>
          </a:stretch>
        </p:blipFill>
        <p:spPr>
          <a:xfrm>
            <a:off x="159275" y="96775"/>
            <a:ext cx="8825449" cy="4412724"/>
          </a:xfrm>
          <a:prstGeom prst="rect">
            <a:avLst/>
          </a:prstGeom>
          <a:noFill/>
          <a:ln>
            <a:noFill/>
          </a:ln>
        </p:spPr>
      </p:pic>
      <p:sp>
        <p:nvSpPr>
          <p:cNvPr id="195" name="Google Shape;195;p34"/>
          <p:cNvSpPr txBox="1"/>
          <p:nvPr/>
        </p:nvSpPr>
        <p:spPr>
          <a:xfrm>
            <a:off x="3335250" y="4703625"/>
            <a:ext cx="47148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Plot of x_test vs y_test</a:t>
            </a:r>
            <a:endParaRPr sz="1800">
              <a:solidFill>
                <a:srgbClr val="FFFFFF"/>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Thus, from all the various models that were used on the EEG dataset, we found the KNN model to have the highest accuracy, closely followed by the MLP model.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The Linear Regression Model has the worst accuracy at 49.29%. </a:t>
            </a:r>
            <a:endParaRPr>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latin typeface="Oswald"/>
                <a:ea typeface="Oswald"/>
                <a:cs typeface="Oswald"/>
                <a:sym typeface="Oswald"/>
              </a:rPr>
              <a:t>I used the data which records 10 college students watching MOOC (Massive Open Online Courses) videos.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lang="en">
                <a:solidFill>
                  <a:srgbClr val="FFFFFF"/>
                </a:solidFill>
                <a:latin typeface="Oswald"/>
                <a:ea typeface="Oswald"/>
                <a:cs typeface="Oswald"/>
                <a:sym typeface="Oswald"/>
              </a:rPr>
              <a:t>Online education videos that are assumed not to be confusing for college students, such as videos of the introduction of basic algebra or geometry were extracted. Videos that are expected to confuse a typical college student if a student is not familiar with the video topics like Quantum Mechanics, and Stem Cell Research were also prepared. There were 20 videos, 10 in each category. Each video was about 2 minutes long.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lang="en">
                <a:solidFill>
                  <a:srgbClr val="FFFFFF"/>
                </a:solidFill>
                <a:latin typeface="Oswald"/>
                <a:ea typeface="Oswald"/>
                <a:cs typeface="Oswald"/>
                <a:sym typeface="Oswald"/>
              </a:rPr>
              <a:t>The students wore a single-channel wireless MindSet that measured activity over the frontal lobe. The MindSet measures the voltage between an electrode resting on the forehead and two electrodes (one ground and one reference) each in contact with an ear. </a:t>
            </a:r>
            <a:endParaRPr>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295225"/>
            <a:ext cx="8520600" cy="459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a:t>
            </a:r>
            <a:r>
              <a:rPr lang="en">
                <a:solidFill>
                  <a:srgbClr val="FFFFFF"/>
                </a:solidFill>
                <a:latin typeface="Oswald"/>
                <a:ea typeface="Oswald"/>
                <a:cs typeface="Oswald"/>
                <a:sym typeface="Oswald"/>
              </a:rPr>
              <a:t>fter each session, the student rated his/her confusion level on a scale of 1-7, where one corresponded to the least confusing and seven corresponded to the most confusing.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These labels were further normalized into labels of whether the students are confused or not; Where 1 indicated that the student is confused and 0 indicated that the student is not confused. This label is offered as self-labelled confusion in addition to the predefined label of confusion.</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This data is collected from ten students, each watching ten videos. Therefore, it can be seen as only 100 data points for these 12000+ (12811 to be exact) rows. If you look at it this way, then each data point consists of 120+ rows, which is sampled every 0.5 seconds (so each data point is a one minute video). Signals with higher frequency are reported as the mean value during each 0.5 second.</a:t>
            </a:r>
            <a:endParaRPr>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each parameter means</a:t>
            </a:r>
            <a:endParaRPr/>
          </a:p>
        </p:txBody>
      </p:sp>
      <p:sp>
        <p:nvSpPr>
          <p:cNvPr id="83" name="Google Shape;83;p17"/>
          <p:cNvSpPr txBox="1"/>
          <p:nvPr>
            <p:ph idx="1" type="body"/>
          </p:nvPr>
        </p:nvSpPr>
        <p:spPr>
          <a:xfrm>
            <a:off x="311700" y="207275"/>
            <a:ext cx="8520600" cy="25788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 Subject ID</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2: Video ID</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3: Attention (Proprietary measure of mental focus)</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4: Mediation (Proprietary measure of calmness)</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5: Raw (Raw EEG signal)</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6: Delta (1-3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27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34475"/>
            <a:ext cx="8520600" cy="34164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rPr lang="en">
                <a:solidFill>
                  <a:srgbClr val="FFFFFF"/>
                </a:solidFill>
                <a:latin typeface="Oswald"/>
                <a:ea typeface="Oswald"/>
                <a:cs typeface="Oswald"/>
                <a:sym typeface="Oswald"/>
              </a:rPr>
              <a:t>Column 7: Theta (4-7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8: Alpha 1 (Lower 8-11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9: Alpha 2 (Higher 8-11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10: Beta 1 (Lower 12-29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11: Beta 2 (Higher 12-29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12: Gamma 1 (Lower 30-100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12300"/>
            <a:ext cx="8520600" cy="47412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rPr lang="en">
                <a:solidFill>
                  <a:srgbClr val="FFFFFF"/>
                </a:solidFill>
                <a:latin typeface="Oswald"/>
                <a:ea typeface="Oswald"/>
                <a:cs typeface="Oswald"/>
                <a:sym typeface="Oswald"/>
              </a:rPr>
              <a:t>Column 13: Gamma 2 (Higher 30-100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14: predefined label (whether the subject is expected to be confused)</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15: user-defined label (whether the subject is actually confused)</a:t>
            </a:r>
            <a:endParaRPr>
              <a:solidFill>
                <a:srgbClr val="FFFFFF"/>
              </a:solidFill>
              <a:latin typeface="Oswald"/>
              <a:ea typeface="Oswald"/>
              <a:cs typeface="Oswald"/>
              <a:sym typeface="Oswald"/>
            </a:endParaRPr>
          </a:p>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27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Alpha, Beta, Gamma, Theta, Delta?</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Your brain actually has 5 brainwaves, each one a distinct electrical pattern which operates even when you’re fast asleep.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For years, doctors and scientists have studied these brain waves using an EEG or electroencephalograph, a complex device which tracks the neuro activity known as brainwaves over 5 different channels.</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In all of us, you’ll find the following 5 brainwaves: Gamma, Beta, Alpha, Theta, Delta. Each brainwave has a distinct purpose and helps us behave, think, move and process.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Although they channel automatically, it’s our own ability to modulate between them that determines how well we cope with pressure, rational and irrational thoughts, task management and more. </a:t>
            </a:r>
            <a:endParaRPr>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268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If our physiology, diet or environment causes an overproduction or underproduction of a certain brainwave, it can alter the balance of our bodies and induce many negative effects such as insomnia, anger, stress, learning difficulties or anxiety.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This is why it’s important to optimise our brains for a better wave balance, rather than aim to increase or decrease a particular one.</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DELTA WAVES:  Delta waves are associated with deep levels of relaxation and restorative sleep. They are the slowest recorded brain waves in humans and higher levels are more commonly found in young children. During the aging process, lower Delta waves are produced. Research tells us that Delta waves are attributed to many of our unconscious bodily functions such as regulating the cardiovascular and the digestive systems.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THETA WAVES: Theta waves known as the ‘suggestible waves’, because of their prevalence when one is in a trance or hypnotic state. In this state, a brain’s Theta waves are optimal and the patient is more susceptible to hypnosis and associated therapy. The reasoning for this is that Theta waves are commonly found when you daydream or are asleep, thus exhibiting a more relaxed, open mindstate.</a:t>
            </a:r>
            <a:endParaRPr>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