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Economica"/>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conomic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boldItalic.fntdata"/><Relationship Id="rId30" Type="http://schemas.openxmlformats.org/officeDocument/2006/relationships/font" Target="fonts/Economica-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f85f88c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f85f88c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e3b78b6ff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e3b78b6ff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f85f88c3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f85f88c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f85f88c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f85f88c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f85f88c3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f85f88c3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f85f88c3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f85f88c3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f85f88c3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f85f88c3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f85f88c3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f85f88c3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f85f88c3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f85f88c3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f85f88c3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f85f88c3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e3b78b6ff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e3b78b6ff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f85f88c3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f85f88c3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f85f88c3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f85f88c3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f85f88c3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f85f88c3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e3b78b6f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e3b78b6f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e3b78b6ff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e3b78b6ff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e3b78b6ff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e3b78b6ff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e3b78b6ff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e3b78b6ff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e3b78b6ff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e3b78b6ff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e3b78b6ff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e3b78b6ff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f85f88c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f85f88c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quandl.com/data/NSE/HAL-Hindustan-Aeronautics-Limit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Stock Market Analysis using Time Series Data</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Shrisha Patil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2"/>
          <p:cNvPicPr preferRelativeResize="0"/>
          <p:nvPr/>
        </p:nvPicPr>
        <p:blipFill>
          <a:blip r:embed="rId3">
            <a:alphaModFix/>
          </a:blip>
          <a:stretch>
            <a:fillRect/>
          </a:stretch>
        </p:blipFill>
        <p:spPr>
          <a:xfrm>
            <a:off x="0" y="139813"/>
            <a:ext cx="9144000" cy="4439423"/>
          </a:xfrm>
          <a:prstGeom prst="rect">
            <a:avLst/>
          </a:prstGeom>
          <a:noFill/>
          <a:ln>
            <a:noFill/>
          </a:ln>
        </p:spPr>
      </p:pic>
      <p:sp>
        <p:nvSpPr>
          <p:cNvPr id="118" name="Google Shape;118;p22"/>
          <p:cNvSpPr txBox="1"/>
          <p:nvPr/>
        </p:nvSpPr>
        <p:spPr>
          <a:xfrm>
            <a:off x="2719100" y="4657225"/>
            <a:ext cx="73401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Plot for the moving average model</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124" name="Google Shape;124;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Let us try the Linear Regression Algorithm to try and fit the model. </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rgbClr val="000000"/>
                </a:solidFill>
                <a:highlight>
                  <a:srgbClr val="FFFFFF"/>
                </a:highlight>
              </a:rPr>
              <a:t>The most basic machine learning algorithm that can be implemented on this data is linear regression. The linear regression model returns an equation that determines the relationship between the independent variables and the dependent variable.The equation for linear regression can be written as:</a:t>
            </a:r>
            <a:endParaRPr>
              <a:solidFill>
                <a:srgbClr val="000000"/>
              </a:solidFill>
              <a:highlight>
                <a:srgbClr val="FFFFFF"/>
              </a:highlight>
            </a:endParaRPr>
          </a:p>
          <a:p>
            <a:pPr indent="0" lvl="0" marL="0" rtl="0" algn="l">
              <a:spcBef>
                <a:spcPts val="1600"/>
              </a:spcBef>
              <a:spcAft>
                <a:spcPts val="0"/>
              </a:spcAft>
              <a:buNone/>
            </a:pPr>
            <a:r>
              <a:t/>
            </a:r>
            <a:endParaRPr>
              <a:solidFill>
                <a:srgbClr val="000000"/>
              </a:solidFill>
              <a:highlight>
                <a:srgbClr val="FFFFFF"/>
              </a:highlight>
            </a:endParaRPr>
          </a:p>
          <a:p>
            <a:pPr indent="0" lvl="0" marL="0" rtl="0" algn="l">
              <a:spcBef>
                <a:spcPts val="1600"/>
              </a:spcBef>
              <a:spcAft>
                <a:spcPts val="0"/>
              </a:spcAft>
              <a:buClr>
                <a:schemeClr val="dk1"/>
              </a:buClr>
              <a:buSzPts val="1100"/>
              <a:buFont typeface="Arial"/>
              <a:buNone/>
            </a:pPr>
            <a:r>
              <a:rPr lang="en">
                <a:solidFill>
                  <a:srgbClr val="000000"/>
                </a:solidFill>
                <a:highlight>
                  <a:srgbClr val="FFFFFF"/>
                </a:highlight>
              </a:rPr>
              <a:t>Here, x1, x2,….xn represent the independent variables while the coefficients θ1, θ2, …. θn  represent the weights. </a:t>
            </a:r>
            <a:endParaRPr>
              <a:solidFill>
                <a:srgbClr val="000000"/>
              </a:solidFill>
              <a:highlight>
                <a:srgbClr val="FFFFFF"/>
              </a:highlight>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25" name="Google Shape;125;p23"/>
          <p:cNvPicPr preferRelativeResize="0"/>
          <p:nvPr/>
        </p:nvPicPr>
        <p:blipFill rotWithShape="1">
          <a:blip r:embed="rId3">
            <a:alphaModFix/>
          </a:blip>
          <a:srcRect b="0" l="0" r="-3092" t="-92678"/>
          <a:stretch/>
        </p:blipFill>
        <p:spPr>
          <a:xfrm>
            <a:off x="2509825" y="2726825"/>
            <a:ext cx="3397150" cy="1125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txBox="1"/>
          <p:nvPr>
            <p:ph idx="1" type="body"/>
          </p:nvPr>
        </p:nvSpPr>
        <p:spPr>
          <a:xfrm>
            <a:off x="311700" y="2778625"/>
            <a:ext cx="8520600" cy="24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the rms value becomes 11.83 which is very less. So we can see that when we use Linear Regression, the model becomes well fitted. </a:t>
            </a:r>
            <a:endParaRPr/>
          </a:p>
          <a:p>
            <a:pPr indent="0" lvl="0" marL="0" rtl="0" algn="l">
              <a:spcBef>
                <a:spcPts val="1600"/>
              </a:spcBef>
              <a:spcAft>
                <a:spcPts val="1600"/>
              </a:spcAft>
              <a:buNone/>
            </a:pPr>
            <a:r>
              <a:t/>
            </a:r>
            <a:endParaRPr/>
          </a:p>
        </p:txBody>
      </p:sp>
      <p:pic>
        <p:nvPicPr>
          <p:cNvPr id="132" name="Google Shape;132;p24"/>
          <p:cNvPicPr preferRelativeResize="0"/>
          <p:nvPr/>
        </p:nvPicPr>
        <p:blipFill>
          <a:blip r:embed="rId3">
            <a:alphaModFix/>
          </a:blip>
          <a:stretch>
            <a:fillRect/>
          </a:stretch>
        </p:blipFill>
        <p:spPr>
          <a:xfrm>
            <a:off x="0" y="114551"/>
            <a:ext cx="9143999" cy="20211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5"/>
          <p:cNvPicPr preferRelativeResize="0"/>
          <p:nvPr/>
        </p:nvPicPr>
        <p:blipFill>
          <a:blip r:embed="rId3">
            <a:alphaModFix/>
          </a:blip>
          <a:stretch>
            <a:fillRect/>
          </a:stretch>
        </p:blipFill>
        <p:spPr>
          <a:xfrm>
            <a:off x="0" y="6"/>
            <a:ext cx="9144000" cy="4537738"/>
          </a:xfrm>
          <a:prstGeom prst="rect">
            <a:avLst/>
          </a:prstGeom>
          <a:noFill/>
          <a:ln>
            <a:noFill/>
          </a:ln>
        </p:spPr>
      </p:pic>
      <p:sp>
        <p:nvSpPr>
          <p:cNvPr id="140" name="Google Shape;140;p25"/>
          <p:cNvSpPr txBox="1"/>
          <p:nvPr/>
        </p:nvSpPr>
        <p:spPr>
          <a:xfrm>
            <a:off x="3013775" y="4657225"/>
            <a:ext cx="73401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Plot for Linear Regression Model</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KNN</a:t>
            </a:r>
            <a:endParaRPr/>
          </a:p>
        </p:txBody>
      </p:sp>
      <p:sp>
        <p:nvSpPr>
          <p:cNvPr id="146" name="Google Shape;146;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highlight>
                  <a:srgbClr val="FFFFFF"/>
                </a:highlight>
              </a:rPr>
              <a:t>Another interesting ML algorithm that one can use here is KNN (k nearest neighbours). Based on the independent variables, KNN finds the similarity between new data points and old data points.</a:t>
            </a:r>
            <a:endParaRPr>
              <a:solidFill>
                <a:srgbClr val="000000"/>
              </a:solidFill>
            </a:endParaRPr>
          </a:p>
        </p:txBody>
      </p:sp>
      <p:pic>
        <p:nvPicPr>
          <p:cNvPr id="147" name="Google Shape;147;p26"/>
          <p:cNvPicPr preferRelativeResize="0"/>
          <p:nvPr/>
        </p:nvPicPr>
        <p:blipFill>
          <a:blip r:embed="rId3">
            <a:alphaModFix/>
          </a:blip>
          <a:stretch>
            <a:fillRect/>
          </a:stretch>
        </p:blipFill>
        <p:spPr>
          <a:xfrm>
            <a:off x="0" y="2389378"/>
            <a:ext cx="9144001" cy="846944"/>
          </a:xfrm>
          <a:prstGeom prst="rect">
            <a:avLst/>
          </a:prstGeom>
          <a:noFill/>
          <a:ln>
            <a:noFill/>
          </a:ln>
        </p:spPr>
      </p:pic>
      <p:sp>
        <p:nvSpPr>
          <p:cNvPr id="148" name="Google Shape;148;p26"/>
          <p:cNvSpPr txBox="1"/>
          <p:nvPr/>
        </p:nvSpPr>
        <p:spPr>
          <a:xfrm>
            <a:off x="468800" y="3656700"/>
            <a:ext cx="8090400" cy="12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For KNN, the RMSE value becomes 165.76. This value is higher than both our previous models, so we can say that KNN is not a good fit for this dataset. </a:t>
            </a:r>
            <a:endParaRPr sz="18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7"/>
          <p:cNvPicPr preferRelativeResize="0"/>
          <p:nvPr/>
        </p:nvPicPr>
        <p:blipFill>
          <a:blip r:embed="rId3">
            <a:alphaModFix/>
          </a:blip>
          <a:stretch>
            <a:fillRect/>
          </a:stretch>
        </p:blipFill>
        <p:spPr>
          <a:xfrm>
            <a:off x="0" y="12"/>
            <a:ext cx="9143999" cy="4449876"/>
          </a:xfrm>
          <a:prstGeom prst="rect">
            <a:avLst/>
          </a:prstGeom>
          <a:noFill/>
          <a:ln>
            <a:noFill/>
          </a:ln>
        </p:spPr>
      </p:pic>
      <p:sp>
        <p:nvSpPr>
          <p:cNvPr id="156" name="Google Shape;156;p27"/>
          <p:cNvSpPr txBox="1"/>
          <p:nvPr/>
        </p:nvSpPr>
        <p:spPr>
          <a:xfrm>
            <a:off x="3884425" y="4714900"/>
            <a:ext cx="3120900" cy="2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Plot for KNN</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ARIMA</a:t>
            </a:r>
            <a:endParaRPr/>
          </a:p>
        </p:txBody>
      </p:sp>
      <p:sp>
        <p:nvSpPr>
          <p:cNvPr id="162" name="Google Shape;162;p28"/>
          <p:cNvSpPr txBox="1"/>
          <p:nvPr>
            <p:ph idx="1" type="body"/>
          </p:nvPr>
        </p:nvSpPr>
        <p:spPr>
          <a:xfrm>
            <a:off x="378675" y="105110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ARIMA stands for AutoRegressive Integrated Moving Average. Here, we build on our Moving Average concept to create a better and more sophisticated model for our dataset. </a:t>
            </a:r>
            <a:r>
              <a:rPr lang="en">
                <a:solidFill>
                  <a:srgbClr val="000000"/>
                </a:solidFill>
                <a:highlight>
                  <a:srgbClr val="FFFFFF"/>
                </a:highlight>
              </a:rPr>
              <a:t>ARIMA is a very popular statistical method for time series forecasting. ARIMA models take into account the past values to predict the future values. There are three important parameters in ARIMA:</a:t>
            </a:r>
            <a:endParaRPr>
              <a:solidFill>
                <a:srgbClr val="000000"/>
              </a:solidFill>
              <a:highlight>
                <a:srgbClr val="FFFFFF"/>
              </a:highlight>
            </a:endParaRPr>
          </a:p>
          <a:p>
            <a:pPr indent="-342900" lvl="0" marL="457200" rtl="0" algn="l">
              <a:spcBef>
                <a:spcPts val="1600"/>
              </a:spcBef>
              <a:spcAft>
                <a:spcPts val="0"/>
              </a:spcAft>
              <a:buClr>
                <a:srgbClr val="000000"/>
              </a:buClr>
              <a:buSzPts val="1800"/>
              <a:buFont typeface="Open Sans"/>
              <a:buChar char="●"/>
            </a:pPr>
            <a:r>
              <a:rPr lang="en">
                <a:solidFill>
                  <a:srgbClr val="000000"/>
                </a:solidFill>
                <a:highlight>
                  <a:srgbClr val="FFFFFF"/>
                </a:highlight>
              </a:rPr>
              <a:t>p (past values used for forecasting the next value)</a:t>
            </a:r>
            <a:endParaRPr>
              <a:solidFill>
                <a:srgbClr val="000000"/>
              </a:solidFill>
              <a:highlight>
                <a:srgbClr val="FFFFFF"/>
              </a:highlight>
            </a:endParaRPr>
          </a:p>
          <a:p>
            <a:pPr indent="-342900" lvl="0" marL="457200" rtl="0" algn="l">
              <a:spcBef>
                <a:spcPts val="0"/>
              </a:spcBef>
              <a:spcAft>
                <a:spcPts val="0"/>
              </a:spcAft>
              <a:buClr>
                <a:srgbClr val="000000"/>
              </a:buClr>
              <a:buSzPts val="1800"/>
              <a:buFont typeface="Open Sans"/>
              <a:buChar char="●"/>
            </a:pPr>
            <a:r>
              <a:rPr lang="en">
                <a:solidFill>
                  <a:srgbClr val="000000"/>
                </a:solidFill>
                <a:highlight>
                  <a:srgbClr val="FFFFFF"/>
                </a:highlight>
              </a:rPr>
              <a:t>q (past forecast errors used to predict the future values)</a:t>
            </a:r>
            <a:endParaRPr>
              <a:solidFill>
                <a:srgbClr val="000000"/>
              </a:solidFill>
              <a:highlight>
                <a:srgbClr val="FFFFFF"/>
              </a:highlight>
            </a:endParaRPr>
          </a:p>
          <a:p>
            <a:pPr indent="-342900" lvl="0" marL="457200" rtl="0" algn="l">
              <a:spcBef>
                <a:spcPts val="0"/>
              </a:spcBef>
              <a:spcAft>
                <a:spcPts val="0"/>
              </a:spcAft>
              <a:buClr>
                <a:srgbClr val="000000"/>
              </a:buClr>
              <a:buSzPts val="1800"/>
              <a:buFont typeface="Open Sans"/>
              <a:buChar char="●"/>
            </a:pPr>
            <a:r>
              <a:rPr lang="en">
                <a:solidFill>
                  <a:srgbClr val="000000"/>
                </a:solidFill>
                <a:highlight>
                  <a:srgbClr val="FFFFFF"/>
                </a:highlight>
              </a:rPr>
              <a:t>d (order of differencing)</a:t>
            </a:r>
            <a:endParaRPr>
              <a:solidFill>
                <a:srgbClr val="000000"/>
              </a:solidFill>
              <a:highlight>
                <a:srgbClr val="FFFFFF"/>
              </a:highlight>
            </a:endParaRPr>
          </a:p>
          <a:p>
            <a:pPr indent="0" lvl="0" marL="0" rtl="0" algn="l">
              <a:spcBef>
                <a:spcPts val="1600"/>
              </a:spcBef>
              <a:spcAft>
                <a:spcPts val="0"/>
              </a:spcAft>
              <a:buClr>
                <a:schemeClr val="dk1"/>
              </a:buClr>
              <a:buSzPts val="1100"/>
              <a:buFont typeface="Arial"/>
              <a:buNone/>
            </a:pPr>
            <a:r>
              <a:rPr lang="en">
                <a:solidFill>
                  <a:srgbClr val="000000"/>
                </a:solidFill>
                <a:highlight>
                  <a:srgbClr val="FFFFFF"/>
                </a:highlight>
              </a:rPr>
              <a:t>Parameter tuning for ARIMA consumes a lot of time. So we will use auto ARIMA which automatically selects the best combination of (p,q,d) that provides the least error.</a:t>
            </a:r>
            <a:endParaRPr>
              <a:solidFill>
                <a:srgbClr val="000000"/>
              </a:solidFill>
              <a:highlight>
                <a:srgbClr val="FFFFFF"/>
              </a:highlight>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idx="1" type="body"/>
          </p:nvPr>
        </p:nvSpPr>
        <p:spPr>
          <a:xfrm>
            <a:off x="311700" y="277900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Auto ARIMA, therefore, has an rmse value of 115.98. So, we can say that this model is better than KNN in terms of error. </a:t>
            </a:r>
            <a:endParaRPr/>
          </a:p>
        </p:txBody>
      </p:sp>
      <p:pic>
        <p:nvPicPr>
          <p:cNvPr id="168" name="Google Shape;168;p29"/>
          <p:cNvPicPr preferRelativeResize="0"/>
          <p:nvPr/>
        </p:nvPicPr>
        <p:blipFill>
          <a:blip r:embed="rId3">
            <a:alphaModFix/>
          </a:blip>
          <a:stretch>
            <a:fillRect/>
          </a:stretch>
        </p:blipFill>
        <p:spPr>
          <a:xfrm>
            <a:off x="0" y="1368742"/>
            <a:ext cx="9143999" cy="7450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5" name="Google Shape;175;p30"/>
          <p:cNvPicPr preferRelativeResize="0"/>
          <p:nvPr/>
        </p:nvPicPr>
        <p:blipFill>
          <a:blip r:embed="rId3">
            <a:alphaModFix/>
          </a:blip>
          <a:stretch>
            <a:fillRect/>
          </a:stretch>
        </p:blipFill>
        <p:spPr>
          <a:xfrm>
            <a:off x="0" y="2"/>
            <a:ext cx="9143999" cy="4758046"/>
          </a:xfrm>
          <a:prstGeom prst="rect">
            <a:avLst/>
          </a:prstGeom>
          <a:noFill/>
          <a:ln>
            <a:noFill/>
          </a:ln>
        </p:spPr>
      </p:pic>
      <p:sp>
        <p:nvSpPr>
          <p:cNvPr id="176" name="Google Shape;176;p30"/>
          <p:cNvSpPr txBox="1"/>
          <p:nvPr/>
        </p:nvSpPr>
        <p:spPr>
          <a:xfrm>
            <a:off x="3603150" y="4657225"/>
            <a:ext cx="28398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Plot For ARIMA</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LSTM</a:t>
            </a:r>
            <a:endParaRPr/>
          </a:p>
        </p:txBody>
      </p:sp>
      <p:sp>
        <p:nvSpPr>
          <p:cNvPr id="182" name="Google Shape;182;p31"/>
          <p:cNvSpPr txBox="1"/>
          <p:nvPr>
            <p:ph idx="1" type="body"/>
          </p:nvPr>
        </p:nvSpPr>
        <p:spPr>
          <a:xfrm>
            <a:off x="311700" y="1225225"/>
            <a:ext cx="8520600" cy="33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Long Term Short Memory (LSTM) is </a:t>
            </a:r>
            <a:r>
              <a:rPr lang="en">
                <a:solidFill>
                  <a:srgbClr val="000000"/>
                </a:solidFill>
                <a:highlight>
                  <a:srgbClr val="FFFFFF"/>
                </a:highlight>
              </a:rPr>
              <a:t>widely used for sequence prediction problems and have proven to be extremely effective. The reason they work so well is because LSTM is able to store past information that is important, and forget the information that is not. LSTM has three gates:</a:t>
            </a:r>
            <a:endParaRPr>
              <a:solidFill>
                <a:srgbClr val="000000"/>
              </a:solidFill>
              <a:highlight>
                <a:srgbClr val="FFFFFF"/>
              </a:highlight>
            </a:endParaRPr>
          </a:p>
          <a:p>
            <a:pPr indent="-342900" lvl="0" marL="457200" rtl="0" algn="l">
              <a:spcBef>
                <a:spcPts val="1600"/>
              </a:spcBef>
              <a:spcAft>
                <a:spcPts val="0"/>
              </a:spcAft>
              <a:buClr>
                <a:srgbClr val="000000"/>
              </a:buClr>
              <a:buSzPts val="1800"/>
              <a:buFont typeface="Roboto"/>
              <a:buChar char="●"/>
            </a:pPr>
            <a:r>
              <a:rPr lang="en">
                <a:solidFill>
                  <a:srgbClr val="000000"/>
                </a:solidFill>
                <a:highlight>
                  <a:srgbClr val="FFFFFF"/>
                </a:highlight>
              </a:rPr>
              <a:t>The input gate: The input gate adds information to the cell state</a:t>
            </a:r>
            <a:endParaRPr>
              <a:solidFill>
                <a:srgbClr val="000000"/>
              </a:solidFill>
              <a:highlight>
                <a:srgbClr val="FFFFFF"/>
              </a:highlight>
            </a:endParaRPr>
          </a:p>
          <a:p>
            <a:pPr indent="-342900" lvl="0" marL="457200" rtl="0" algn="l">
              <a:spcBef>
                <a:spcPts val="0"/>
              </a:spcBef>
              <a:spcAft>
                <a:spcPts val="0"/>
              </a:spcAft>
              <a:buClr>
                <a:srgbClr val="000000"/>
              </a:buClr>
              <a:buSzPts val="1800"/>
              <a:buFont typeface="Roboto"/>
              <a:buChar char="●"/>
            </a:pPr>
            <a:r>
              <a:rPr lang="en">
                <a:solidFill>
                  <a:srgbClr val="000000"/>
                </a:solidFill>
                <a:highlight>
                  <a:srgbClr val="FFFFFF"/>
                </a:highlight>
              </a:rPr>
              <a:t>The forget gate: It removes the information that is no longer required by the model</a:t>
            </a:r>
            <a:endParaRPr>
              <a:solidFill>
                <a:srgbClr val="000000"/>
              </a:solidFill>
              <a:highlight>
                <a:srgbClr val="FFFFFF"/>
              </a:highlight>
            </a:endParaRPr>
          </a:p>
          <a:p>
            <a:pPr indent="-342900" lvl="0" marL="457200" rtl="0" algn="l">
              <a:spcBef>
                <a:spcPts val="0"/>
              </a:spcBef>
              <a:spcAft>
                <a:spcPts val="0"/>
              </a:spcAft>
              <a:buClr>
                <a:srgbClr val="000000"/>
              </a:buClr>
              <a:buSzPts val="1800"/>
              <a:buFont typeface="Roboto"/>
              <a:buChar char="●"/>
            </a:pPr>
            <a:r>
              <a:rPr lang="en">
                <a:solidFill>
                  <a:srgbClr val="000000"/>
                </a:solidFill>
                <a:highlight>
                  <a:srgbClr val="FFFFFF"/>
                </a:highlight>
              </a:rPr>
              <a:t>The output gate: Output Gate at LSTM selects the information to be shown as output</a:t>
            </a:r>
            <a:endParaRPr>
              <a:solidFill>
                <a:srgbClr val="000000"/>
              </a:solidFill>
              <a:highlight>
                <a:srgbClr val="FFFFFF"/>
              </a:highlight>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Basics of the Stock Market</a:t>
            </a:r>
            <a:endParaRPr/>
          </a:p>
        </p:txBody>
      </p:sp>
      <p:sp>
        <p:nvSpPr>
          <p:cNvPr id="69" name="Google Shape;69;p14"/>
          <p:cNvSpPr txBox="1"/>
          <p:nvPr>
            <p:ph idx="1" type="body"/>
          </p:nvPr>
        </p:nvSpPr>
        <p:spPr>
          <a:xfrm>
            <a:off x="311700" y="1225225"/>
            <a:ext cx="8520600" cy="197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stock market is used to price a company and its shares based on various factors such as physical vs. physiological, rational vs. irrational, etc.</a:t>
            </a:r>
            <a:endParaRPr/>
          </a:p>
          <a:p>
            <a:pPr indent="-342900" lvl="0" marL="457200" rtl="0" algn="l">
              <a:spcBef>
                <a:spcPts val="0"/>
              </a:spcBef>
              <a:spcAft>
                <a:spcPts val="0"/>
              </a:spcAft>
              <a:buSzPts val="1800"/>
              <a:buChar char="●"/>
            </a:pPr>
            <a:r>
              <a:rPr lang="en"/>
              <a:t>Since there are so many various factors to consider, predicting how the stock market will perform is a very difficult task. The factors make the share prices extremely volatile and difficult to accurately predict.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idx="1" type="body"/>
          </p:nvPr>
        </p:nvSpPr>
        <p:spPr>
          <a:xfrm>
            <a:off x="311700" y="268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 here the LSTM model gives us an error value of 87.19, approximately. Thus, LSTM is better than all of the other models, except for Linear Regression. </a:t>
            </a:r>
            <a:endParaRPr/>
          </a:p>
        </p:txBody>
      </p:sp>
      <p:pic>
        <p:nvPicPr>
          <p:cNvPr id="188" name="Google Shape;188;p32"/>
          <p:cNvPicPr preferRelativeResize="0"/>
          <p:nvPr/>
        </p:nvPicPr>
        <p:blipFill>
          <a:blip r:embed="rId3">
            <a:alphaModFix/>
          </a:blip>
          <a:stretch>
            <a:fillRect/>
          </a:stretch>
        </p:blipFill>
        <p:spPr>
          <a:xfrm>
            <a:off x="0" y="1296470"/>
            <a:ext cx="9144000" cy="8361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5" name="Google Shape;195;p33"/>
          <p:cNvPicPr preferRelativeResize="0"/>
          <p:nvPr/>
        </p:nvPicPr>
        <p:blipFill>
          <a:blip r:embed="rId3">
            <a:alphaModFix/>
          </a:blip>
          <a:stretch>
            <a:fillRect/>
          </a:stretch>
        </p:blipFill>
        <p:spPr>
          <a:xfrm>
            <a:off x="0" y="86601"/>
            <a:ext cx="9144000" cy="4595247"/>
          </a:xfrm>
          <a:prstGeom prst="rect">
            <a:avLst/>
          </a:prstGeom>
          <a:noFill/>
          <a:ln>
            <a:noFill/>
          </a:ln>
        </p:spPr>
      </p:pic>
      <p:sp>
        <p:nvSpPr>
          <p:cNvPr id="196" name="Google Shape;196;p33"/>
          <p:cNvSpPr txBox="1"/>
          <p:nvPr/>
        </p:nvSpPr>
        <p:spPr>
          <a:xfrm>
            <a:off x="3911225" y="4657225"/>
            <a:ext cx="34023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Plot for LSTM</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2" name="Google Shape;202;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five models we have used : Moving Averages, KNN, Linear Regression, ARIMA, and LSTM, we can see that Linear Regression gives us the least error when being fitted with the stock market data. </a:t>
            </a:r>
            <a:endParaRPr/>
          </a:p>
          <a:p>
            <a:pPr indent="0" lvl="0" marL="0" rtl="0" algn="l">
              <a:spcBef>
                <a:spcPts val="1600"/>
              </a:spcBef>
              <a:spcAft>
                <a:spcPts val="1600"/>
              </a:spcAft>
              <a:buNone/>
            </a:pPr>
            <a:r>
              <a:rPr lang="en"/>
              <a:t>Therefore, using the Linear Regression model while predicting the stock market values is going to give us the least error in the prediction values.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 in Stock Market Analysis</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we see Machine Learning rising in our environment day by day, let us see how we can use the algorithms to try and analyze such an unpredictable dataset like the stock market. </a:t>
            </a:r>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Machine Learning techniques have the potential to unearth patterns and insights we didn’t see before, and these can be used to make unerringly accurate predictions.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Stock Market Analysis</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2 types of Stock Market Analysis:</a:t>
            </a:r>
            <a:endParaRPr/>
          </a:p>
          <a:p>
            <a:pPr indent="0" lvl="0" marL="0" rtl="0" algn="l">
              <a:spcBef>
                <a:spcPts val="1600"/>
              </a:spcBef>
              <a:spcAft>
                <a:spcPts val="0"/>
              </a:spcAft>
              <a:buNone/>
            </a:pPr>
            <a:r>
              <a:rPr lang="en"/>
              <a:t>--&gt;Fundamental Analysis</a:t>
            </a:r>
            <a:endParaRPr/>
          </a:p>
          <a:p>
            <a:pPr indent="0" lvl="0" marL="0" rtl="0" algn="l">
              <a:spcBef>
                <a:spcPts val="1600"/>
              </a:spcBef>
              <a:spcAft>
                <a:spcPts val="0"/>
              </a:spcAft>
              <a:buNone/>
            </a:pPr>
            <a:r>
              <a:rPr lang="en"/>
              <a:t>--&gt;Technical Analysis</a:t>
            </a:r>
            <a:endParaRPr/>
          </a:p>
          <a:p>
            <a:pPr indent="-342900" lvl="0" marL="457200" rtl="0" algn="l">
              <a:spcBef>
                <a:spcPts val="1600"/>
              </a:spcBef>
              <a:spcAft>
                <a:spcPts val="0"/>
              </a:spcAft>
              <a:buSzPts val="1800"/>
              <a:buChar char="●"/>
            </a:pPr>
            <a:r>
              <a:rPr lang="en"/>
              <a:t>Fundamental Analysis deals with the prediction of the future profitability of a company based on its current environment and performance.</a:t>
            </a:r>
            <a:endParaRPr/>
          </a:p>
          <a:p>
            <a:pPr indent="-342900" lvl="0" marL="457200" rtl="0" algn="l">
              <a:spcBef>
                <a:spcPts val="0"/>
              </a:spcBef>
              <a:spcAft>
                <a:spcPts val="0"/>
              </a:spcAft>
              <a:buSzPts val="1800"/>
              <a:buChar char="●"/>
            </a:pPr>
            <a:r>
              <a:rPr lang="en"/>
              <a:t>Technical Analysis is the reading of the charts, basically using statistics, to find the trends in the numbers. Technical Analysis is what we will be using here.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decided to use the Hindustan Aeronautics Limited (HAL) stock history- National Stock Exchange of India (NSE) dataset from Quandl. </a:t>
            </a:r>
            <a:endParaRPr/>
          </a:p>
          <a:p>
            <a:pPr indent="0" lvl="0" marL="0" rtl="0" algn="l">
              <a:spcBef>
                <a:spcPts val="1600"/>
              </a:spcBef>
              <a:spcAft>
                <a:spcPts val="0"/>
              </a:spcAft>
              <a:buNone/>
            </a:pPr>
            <a:r>
              <a:rPr lang="en"/>
              <a:t>The link to the dataset is given below:</a:t>
            </a:r>
            <a:endParaRPr/>
          </a:p>
          <a:p>
            <a:pPr indent="0" lvl="0" marL="0" rtl="0" algn="l">
              <a:spcBef>
                <a:spcPts val="1600"/>
              </a:spcBef>
              <a:spcAft>
                <a:spcPts val="1600"/>
              </a:spcAft>
              <a:buNone/>
            </a:pPr>
            <a:r>
              <a:rPr lang="en" u="sng">
                <a:solidFill>
                  <a:schemeClr val="hlink"/>
                </a:solidFill>
                <a:hlinkClick r:id="rId3"/>
              </a:rPr>
              <a:t>https://www.quandl.com/data/NSE/HAL-Hindustan-Aeronautics-Limited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1700" y="220950"/>
            <a:ext cx="8520600" cy="470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dataset, we can see that there are 8 parameters that we are using:</a:t>
            </a:r>
            <a:endParaRPr/>
          </a:p>
          <a:p>
            <a:pPr indent="-317500" lvl="1" marL="914400" rtl="0" algn="l">
              <a:spcBef>
                <a:spcPts val="0"/>
              </a:spcBef>
              <a:spcAft>
                <a:spcPts val="0"/>
              </a:spcAft>
              <a:buSzPts val="1400"/>
              <a:buChar char="○"/>
            </a:pPr>
            <a:r>
              <a:rPr lang="en"/>
              <a:t>Date</a:t>
            </a:r>
            <a:endParaRPr/>
          </a:p>
          <a:p>
            <a:pPr indent="-317500" lvl="1" marL="914400" rtl="0" algn="l">
              <a:spcBef>
                <a:spcPts val="0"/>
              </a:spcBef>
              <a:spcAft>
                <a:spcPts val="0"/>
              </a:spcAft>
              <a:buSzPts val="1400"/>
              <a:buChar char="○"/>
            </a:pPr>
            <a:r>
              <a:rPr lang="en"/>
              <a:t>Open</a:t>
            </a:r>
            <a:endParaRPr/>
          </a:p>
          <a:p>
            <a:pPr indent="-317500" lvl="1" marL="914400" rtl="0" algn="l">
              <a:spcBef>
                <a:spcPts val="0"/>
              </a:spcBef>
              <a:spcAft>
                <a:spcPts val="0"/>
              </a:spcAft>
              <a:buSzPts val="1400"/>
              <a:buChar char="○"/>
            </a:pPr>
            <a:r>
              <a:rPr lang="en"/>
              <a:t>High</a:t>
            </a:r>
            <a:endParaRPr/>
          </a:p>
          <a:p>
            <a:pPr indent="-317500" lvl="1" marL="914400" rtl="0" algn="l">
              <a:spcBef>
                <a:spcPts val="0"/>
              </a:spcBef>
              <a:spcAft>
                <a:spcPts val="0"/>
              </a:spcAft>
              <a:buSzPts val="1400"/>
              <a:buChar char="○"/>
            </a:pPr>
            <a:r>
              <a:rPr lang="en"/>
              <a:t>Low</a:t>
            </a:r>
            <a:endParaRPr/>
          </a:p>
          <a:p>
            <a:pPr indent="-317500" lvl="1" marL="914400" rtl="0" algn="l">
              <a:spcBef>
                <a:spcPts val="0"/>
              </a:spcBef>
              <a:spcAft>
                <a:spcPts val="0"/>
              </a:spcAft>
              <a:buSzPts val="1400"/>
              <a:buChar char="○"/>
            </a:pPr>
            <a:r>
              <a:rPr lang="en"/>
              <a:t>Last</a:t>
            </a:r>
            <a:endParaRPr/>
          </a:p>
          <a:p>
            <a:pPr indent="-317500" lvl="1" marL="914400" rtl="0" algn="l">
              <a:spcBef>
                <a:spcPts val="0"/>
              </a:spcBef>
              <a:spcAft>
                <a:spcPts val="0"/>
              </a:spcAft>
              <a:buSzPts val="1400"/>
              <a:buChar char="○"/>
            </a:pPr>
            <a:r>
              <a:rPr lang="en"/>
              <a:t>Close</a:t>
            </a:r>
            <a:endParaRPr/>
          </a:p>
          <a:p>
            <a:pPr indent="-317500" lvl="1" marL="914400" rtl="0" algn="l">
              <a:spcBef>
                <a:spcPts val="0"/>
              </a:spcBef>
              <a:spcAft>
                <a:spcPts val="0"/>
              </a:spcAft>
              <a:buSzPts val="1400"/>
              <a:buChar char="○"/>
            </a:pPr>
            <a:r>
              <a:rPr lang="en"/>
              <a:t>Total Trade Quantity</a:t>
            </a:r>
            <a:endParaRPr/>
          </a:p>
          <a:p>
            <a:pPr indent="-317500" lvl="1" marL="914400" rtl="0" algn="l">
              <a:spcBef>
                <a:spcPts val="0"/>
              </a:spcBef>
              <a:spcAft>
                <a:spcPts val="0"/>
              </a:spcAft>
              <a:buSzPts val="1400"/>
              <a:buChar char="○"/>
            </a:pPr>
            <a:r>
              <a:rPr lang="en"/>
              <a:t>Turnover(Lacs)</a:t>
            </a:r>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The columns “Open” and “Close” represent the starting and final price at which the stock is traded on a particular day.</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a:t>
            </a:r>
            <a:r>
              <a:rPr lang="en">
                <a:solidFill>
                  <a:srgbClr val="000000"/>
                </a:solidFill>
                <a:highlight>
                  <a:srgbClr val="FFFFFF"/>
                </a:highlight>
              </a:rPr>
              <a:t>High”</a:t>
            </a:r>
            <a:r>
              <a:rPr lang="en">
                <a:solidFill>
                  <a:srgbClr val="000000"/>
                </a:solidFill>
                <a:highlight>
                  <a:srgbClr val="FFFFFF"/>
                </a:highlight>
              </a:rPr>
              <a:t>, “Low” and “Last” represent the maximum, minimum, and last price of the share for the day,respectively.</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“Total Trade Quantity” is the number of shares bought or sold in the day and “Turnover (Lacs)” is the turnover of the particular company on a given date.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234525"/>
            <a:ext cx="8520600" cy="147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profit/loss of a company for a given date is calculated based upon the closing price of the share of the company. Therefore, it makes sense to have the close price of the stocks as the target variable. </a:t>
            </a:r>
            <a:endParaRPr/>
          </a:p>
          <a:p>
            <a:pPr indent="-342900" lvl="0" marL="457200" rtl="0" algn="l">
              <a:spcBef>
                <a:spcPts val="0"/>
              </a:spcBef>
              <a:spcAft>
                <a:spcPts val="0"/>
              </a:spcAft>
              <a:buSzPts val="1800"/>
              <a:buChar char="●"/>
            </a:pPr>
            <a:r>
              <a:rPr lang="en"/>
              <a:t>In the code, we first plot the target variable to see how it shapes our data. </a:t>
            </a:r>
            <a:endParaRPr/>
          </a:p>
        </p:txBody>
      </p:sp>
      <p:pic>
        <p:nvPicPr>
          <p:cNvPr id="98" name="Google Shape;98;p19"/>
          <p:cNvPicPr preferRelativeResize="0"/>
          <p:nvPr/>
        </p:nvPicPr>
        <p:blipFill>
          <a:blip r:embed="rId3">
            <a:alphaModFix/>
          </a:blip>
          <a:stretch>
            <a:fillRect/>
          </a:stretch>
        </p:blipFill>
        <p:spPr>
          <a:xfrm>
            <a:off x="1335799" y="1862325"/>
            <a:ext cx="6472402" cy="3128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Moving Averages</a:t>
            </a:r>
            <a:endParaRPr/>
          </a:p>
        </p:txBody>
      </p:sp>
      <p:sp>
        <p:nvSpPr>
          <p:cNvPr id="104" name="Google Shape;104;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We use averages in our daily lives without thinking about it. So, let us use this as a starting point to make our predictions.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The predicted closing price for each day will be the average of a set of previously observed values. Instead of using the simple average, we will be using the moving average technique which uses the latest set of values for each prediction.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In other words, for each subsequent step, the predicted values are taken into consideration while removing the oldest observed value from the set.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The first step is to create a dataframe that contains only the “Date” and “Close” price columns, then split it into train and validation sets to verify our predictions.</a:t>
            </a:r>
            <a:endParaRPr>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2210100"/>
            <a:ext cx="8520600" cy="23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using Moving Averages and making the predictions for the data, we calculate the Root Mean Square Error (RMSE) value of our model. This error value shows us how much our model is deviating, or in other words, how well our model is fitted. The higher the rmse value, the worse the model fit is. </a:t>
            </a:r>
            <a:endParaRPr/>
          </a:p>
          <a:p>
            <a:pPr indent="0" lvl="0" marL="0" rtl="0" algn="l">
              <a:spcBef>
                <a:spcPts val="1600"/>
              </a:spcBef>
              <a:spcAft>
                <a:spcPts val="1600"/>
              </a:spcAft>
              <a:buNone/>
            </a:pPr>
            <a:r>
              <a:rPr lang="en"/>
              <a:t>For the moving average model, the rmse value is 105.76. This is a very high number. So let’s use some other models to see if we can fit the data with less error. </a:t>
            </a:r>
            <a:endParaRPr/>
          </a:p>
        </p:txBody>
      </p:sp>
      <p:pic>
        <p:nvPicPr>
          <p:cNvPr id="110" name="Google Shape;110;p21"/>
          <p:cNvPicPr preferRelativeResize="0"/>
          <p:nvPr/>
        </p:nvPicPr>
        <p:blipFill>
          <a:blip r:embed="rId3">
            <a:alphaModFix/>
          </a:blip>
          <a:stretch>
            <a:fillRect/>
          </a:stretch>
        </p:blipFill>
        <p:spPr>
          <a:xfrm>
            <a:off x="0" y="143208"/>
            <a:ext cx="9144001" cy="17763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