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1430000" cy="12509500"/>
  <p:notesSz cx="11430000" cy="12509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269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3877945"/>
            <a:ext cx="9715500" cy="2626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2E3C4E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7005320"/>
            <a:ext cx="8001000" cy="3127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2E3C4E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2E3C4E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2877185"/>
            <a:ext cx="4972050" cy="8256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2877185"/>
            <a:ext cx="4972050" cy="8256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2E3C4E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AF9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7375" y="454025"/>
            <a:ext cx="9500235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2E3C4E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2877185"/>
            <a:ext cx="10287000" cy="8256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11633835"/>
            <a:ext cx="3657600" cy="625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11633835"/>
            <a:ext cx="2628900" cy="625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11633835"/>
            <a:ext cx="2628900" cy="625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15.png"/><Relationship Id="rId2" Type="http://schemas.openxmlformats.org/officeDocument/2006/relationships/image" Target="../media/image16.png"/><Relationship Id="rId16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1430000" cy="12506325"/>
          </a:xfrm>
          <a:custGeom>
            <a:avLst/>
            <a:gdLst/>
            <a:ahLst/>
            <a:cxnLst/>
            <a:rect l="l" t="t" r="r" b="b"/>
            <a:pathLst>
              <a:path w="11430000" h="12506325">
                <a:moveTo>
                  <a:pt x="11430000" y="0"/>
                </a:moveTo>
                <a:lnTo>
                  <a:pt x="0" y="0"/>
                </a:lnTo>
                <a:lnTo>
                  <a:pt x="0" y="12506325"/>
                </a:lnTo>
                <a:lnTo>
                  <a:pt x="11430000" y="12506325"/>
                </a:lnTo>
                <a:lnTo>
                  <a:pt x="11430000" y="0"/>
                </a:lnTo>
                <a:close/>
              </a:path>
            </a:pathLst>
          </a:custGeom>
          <a:solidFill>
            <a:srgbClr val="FAF9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375" y="434975"/>
            <a:ext cx="9153525" cy="212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8400"/>
              </a:lnSpc>
            </a:pPr>
            <a:r>
              <a:rPr sz="6750" spc="-495" dirty="0"/>
              <a:t>Full</a:t>
            </a:r>
            <a:r>
              <a:rPr sz="6750" spc="-65" dirty="0"/>
              <a:t> </a:t>
            </a:r>
            <a:r>
              <a:rPr sz="6750" dirty="0"/>
              <a:t>Stack</a:t>
            </a:r>
            <a:r>
              <a:rPr sz="6750" spc="-145" dirty="0"/>
              <a:t> </a:t>
            </a:r>
            <a:r>
              <a:rPr sz="6750" spc="-265" dirty="0"/>
              <a:t>Development </a:t>
            </a:r>
            <a:r>
              <a:rPr sz="6750" spc="-1160" dirty="0"/>
              <a:t>T</a:t>
            </a:r>
            <a:r>
              <a:rPr sz="6750" spc="-305" dirty="0"/>
              <a:t>ools</a:t>
            </a:r>
            <a:r>
              <a:rPr sz="6750" spc="-60" dirty="0"/>
              <a:t> </a:t>
            </a:r>
            <a:r>
              <a:rPr sz="6750" spc="-10" dirty="0"/>
              <a:t>Overview</a:t>
            </a:r>
            <a:endParaRPr sz="6750"/>
          </a:p>
        </p:txBody>
      </p:sp>
      <p:sp>
        <p:nvSpPr>
          <p:cNvPr id="4" name="object 4"/>
          <p:cNvSpPr txBox="1"/>
          <p:nvPr/>
        </p:nvSpPr>
        <p:spPr>
          <a:xfrm>
            <a:off x="587375" y="2854325"/>
            <a:ext cx="9900920" cy="1202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95" dirty="0">
                <a:solidFill>
                  <a:srgbClr val="2E3C4E"/>
                </a:solidFill>
                <a:latin typeface="Lucida Sans Unicode"/>
                <a:cs typeface="Lucida Sans Unicode"/>
              </a:rPr>
              <a:t>Essential</a:t>
            </a:r>
            <a:r>
              <a:rPr sz="2700" spc="-45" dirty="0">
                <a:solidFill>
                  <a:srgbClr val="2E3C4E"/>
                </a:solidFill>
                <a:latin typeface="Lucida Sans Unicode"/>
                <a:cs typeface="Lucida Sans Unicode"/>
              </a:rPr>
              <a:t> </a:t>
            </a:r>
            <a:r>
              <a:rPr sz="2700" spc="-125" dirty="0">
                <a:solidFill>
                  <a:srgbClr val="2E3C4E"/>
                </a:solidFill>
                <a:latin typeface="Lucida Sans Unicode"/>
                <a:cs typeface="Lucida Sans Unicode"/>
              </a:rPr>
              <a:t>Technologies</a:t>
            </a:r>
            <a:r>
              <a:rPr sz="2700" spc="-40" dirty="0">
                <a:solidFill>
                  <a:srgbClr val="2E3C4E"/>
                </a:solidFill>
                <a:latin typeface="Lucida Sans Unicode"/>
                <a:cs typeface="Lucida Sans Unicode"/>
              </a:rPr>
              <a:t> </a:t>
            </a:r>
            <a:r>
              <a:rPr sz="2700" spc="-85" dirty="0">
                <a:solidFill>
                  <a:srgbClr val="2E3C4E"/>
                </a:solidFill>
                <a:latin typeface="Lucida Sans Unicode"/>
                <a:cs typeface="Lucida Sans Unicode"/>
              </a:rPr>
              <a:t>for</a:t>
            </a:r>
            <a:r>
              <a:rPr sz="2700" spc="-40" dirty="0">
                <a:solidFill>
                  <a:srgbClr val="2E3C4E"/>
                </a:solidFill>
                <a:latin typeface="Lucida Sans Unicode"/>
                <a:cs typeface="Lucida Sans Unicode"/>
              </a:rPr>
              <a:t> </a:t>
            </a:r>
            <a:r>
              <a:rPr sz="2700" spc="-70" dirty="0">
                <a:solidFill>
                  <a:srgbClr val="2E3C4E"/>
                </a:solidFill>
                <a:latin typeface="Lucida Sans Unicode"/>
                <a:cs typeface="Lucida Sans Unicode"/>
              </a:rPr>
              <a:t>Modern</a:t>
            </a:r>
            <a:r>
              <a:rPr sz="2700" spc="-40" dirty="0">
                <a:solidFill>
                  <a:srgbClr val="2E3C4E"/>
                </a:solidFill>
                <a:latin typeface="Lucida Sans Unicode"/>
                <a:cs typeface="Lucida Sans Unicode"/>
              </a:rPr>
              <a:t> </a:t>
            </a:r>
            <a:r>
              <a:rPr sz="2700" dirty="0">
                <a:solidFill>
                  <a:srgbClr val="2E3C4E"/>
                </a:solidFill>
                <a:latin typeface="Lucida Sans Unicode"/>
                <a:cs typeface="Lucida Sans Unicode"/>
              </a:rPr>
              <a:t>Web</a:t>
            </a:r>
            <a:r>
              <a:rPr sz="2700" spc="-45" dirty="0">
                <a:solidFill>
                  <a:srgbClr val="2E3C4E"/>
                </a:solidFill>
                <a:latin typeface="Lucida Sans Unicode"/>
                <a:cs typeface="Lucida Sans Unicode"/>
              </a:rPr>
              <a:t> </a:t>
            </a:r>
            <a:r>
              <a:rPr sz="2700" spc="-10" dirty="0">
                <a:solidFill>
                  <a:srgbClr val="2E3C4E"/>
                </a:solidFill>
                <a:latin typeface="Lucida Sans Unicode"/>
                <a:cs typeface="Lucida Sans Unicode"/>
              </a:rPr>
              <a:t>Development</a:t>
            </a:r>
            <a:endParaRPr sz="270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1980"/>
              </a:spcBef>
            </a:pP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A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comprehensive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exploration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of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the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fundamental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tools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and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frameworks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that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power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today's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full-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stack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applications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375" dirty="0">
                <a:solidFill>
                  <a:srgbClr val="374552"/>
                </a:solidFill>
                <a:latin typeface="Gill Sans MT"/>
                <a:cs typeface="Gill Sans MT"/>
              </a:rPr>
              <a:t>4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from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front-</a:t>
            </a:r>
            <a:r>
              <a:rPr sz="1350" spc="-25" dirty="0">
                <a:solidFill>
                  <a:srgbClr val="374552"/>
                </a:solidFill>
                <a:latin typeface="Gill Sans MT"/>
                <a:cs typeface="Gill Sans MT"/>
              </a:rPr>
              <a:t>end </a:t>
            </a:r>
            <a:r>
              <a:rPr sz="1350" spc="90" dirty="0">
                <a:solidFill>
                  <a:srgbClr val="374552"/>
                </a:solidFill>
                <a:latin typeface="Gill Sans MT"/>
                <a:cs typeface="Gill Sans MT"/>
              </a:rPr>
              <a:t>design</a:t>
            </a:r>
            <a:r>
              <a:rPr sz="1350" spc="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to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back-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end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architecture,</a:t>
            </a:r>
            <a:r>
              <a:rPr sz="1350" spc="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version</a:t>
            </a:r>
            <a:r>
              <a:rPr sz="1350" spc="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control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to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0" dirty="0">
                <a:solidFill>
                  <a:srgbClr val="374552"/>
                </a:solidFill>
                <a:latin typeface="Gill Sans MT"/>
                <a:cs typeface="Gill Sans MT"/>
              </a:rPr>
              <a:t>database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85" dirty="0">
                <a:solidFill>
                  <a:srgbClr val="374552"/>
                </a:solidFill>
                <a:latin typeface="Gill Sans MT"/>
                <a:cs typeface="Gill Sans MT"/>
              </a:rPr>
              <a:t>management.</a:t>
            </a:r>
            <a:endParaRPr sz="1350">
              <a:latin typeface="Gill Sans MT"/>
              <a:cs typeface="Gill Sans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0075" y="4267200"/>
            <a:ext cx="3295650" cy="1933575"/>
            <a:chOff x="600075" y="4267200"/>
            <a:chExt cx="3295650" cy="1933575"/>
          </a:xfrm>
        </p:grpSpPr>
        <p:sp>
          <p:nvSpPr>
            <p:cNvPr id="6" name="object 6"/>
            <p:cNvSpPr/>
            <p:nvPr/>
          </p:nvSpPr>
          <p:spPr>
            <a:xfrm>
              <a:off x="604837" y="4271963"/>
              <a:ext cx="3286125" cy="1924050"/>
            </a:xfrm>
            <a:custGeom>
              <a:avLst/>
              <a:gdLst/>
              <a:ahLst/>
              <a:cxnLst/>
              <a:rect l="l" t="t" r="r" b="b"/>
              <a:pathLst>
                <a:path w="3286125" h="1924050">
                  <a:moveTo>
                    <a:pt x="3238207" y="0"/>
                  </a:moveTo>
                  <a:lnTo>
                    <a:pt x="47917" y="0"/>
                  </a:lnTo>
                  <a:lnTo>
                    <a:pt x="40873" y="1396"/>
                  </a:lnTo>
                  <a:lnTo>
                    <a:pt x="7010" y="27330"/>
                  </a:lnTo>
                  <a:lnTo>
                    <a:pt x="0" y="47917"/>
                  </a:lnTo>
                  <a:lnTo>
                    <a:pt x="0" y="1876132"/>
                  </a:lnTo>
                  <a:lnTo>
                    <a:pt x="21361" y="1913051"/>
                  </a:lnTo>
                  <a:lnTo>
                    <a:pt x="47917" y="1924049"/>
                  </a:lnTo>
                  <a:lnTo>
                    <a:pt x="3238207" y="1924049"/>
                  </a:lnTo>
                  <a:lnTo>
                    <a:pt x="3275126" y="1902688"/>
                  </a:lnTo>
                  <a:lnTo>
                    <a:pt x="3286124" y="1876132"/>
                  </a:lnTo>
                  <a:lnTo>
                    <a:pt x="3286124" y="47917"/>
                  </a:lnTo>
                  <a:lnTo>
                    <a:pt x="3264763" y="10998"/>
                  </a:lnTo>
                  <a:lnTo>
                    <a:pt x="3238207" y="0"/>
                  </a:lnTo>
                  <a:close/>
                </a:path>
              </a:pathLst>
            </a:custGeom>
            <a:solidFill>
              <a:srgbClr val="D9E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" y="4276725"/>
              <a:ext cx="3276599" cy="19145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04837" y="4271962"/>
              <a:ext cx="3286125" cy="1924050"/>
            </a:xfrm>
            <a:custGeom>
              <a:avLst/>
              <a:gdLst/>
              <a:ahLst/>
              <a:cxnLst/>
              <a:rect l="l" t="t" r="r" b="b"/>
              <a:pathLst>
                <a:path w="3286125" h="1924050">
                  <a:moveTo>
                    <a:pt x="0" y="186880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34102" y="4203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3230880" y="0"/>
                  </a:lnTo>
                  <a:lnTo>
                    <a:pt x="3234512" y="0"/>
                  </a:lnTo>
                  <a:lnTo>
                    <a:pt x="3238093" y="355"/>
                  </a:lnTo>
                  <a:lnTo>
                    <a:pt x="3241649" y="1054"/>
                  </a:lnTo>
                  <a:lnTo>
                    <a:pt x="3245218" y="1765"/>
                  </a:lnTo>
                  <a:lnTo>
                    <a:pt x="3248672" y="2819"/>
                  </a:lnTo>
                  <a:lnTo>
                    <a:pt x="3252012" y="4203"/>
                  </a:lnTo>
                  <a:lnTo>
                    <a:pt x="3255378" y="5588"/>
                  </a:lnTo>
                  <a:lnTo>
                    <a:pt x="3269945" y="16179"/>
                  </a:lnTo>
                  <a:lnTo>
                    <a:pt x="3272510" y="18745"/>
                  </a:lnTo>
                  <a:lnTo>
                    <a:pt x="3285058" y="44462"/>
                  </a:lnTo>
                  <a:lnTo>
                    <a:pt x="3285769" y="48018"/>
                  </a:lnTo>
                  <a:lnTo>
                    <a:pt x="3286125" y="51612"/>
                  </a:lnTo>
                  <a:lnTo>
                    <a:pt x="3286125" y="55245"/>
                  </a:lnTo>
                  <a:lnTo>
                    <a:pt x="3286125" y="1868805"/>
                  </a:lnTo>
                  <a:lnTo>
                    <a:pt x="3286125" y="1872437"/>
                  </a:lnTo>
                  <a:lnTo>
                    <a:pt x="3285769" y="1876031"/>
                  </a:lnTo>
                  <a:lnTo>
                    <a:pt x="3285058" y="1879587"/>
                  </a:lnTo>
                  <a:lnTo>
                    <a:pt x="3284359" y="1883143"/>
                  </a:lnTo>
                  <a:lnTo>
                    <a:pt x="3269945" y="1907870"/>
                  </a:lnTo>
                  <a:lnTo>
                    <a:pt x="3267379" y="1910435"/>
                  </a:lnTo>
                  <a:lnTo>
                    <a:pt x="3252012" y="1919846"/>
                  </a:lnTo>
                  <a:lnTo>
                    <a:pt x="3248672" y="1921230"/>
                  </a:lnTo>
                  <a:lnTo>
                    <a:pt x="3245218" y="1922284"/>
                  </a:lnTo>
                  <a:lnTo>
                    <a:pt x="3241649" y="1922983"/>
                  </a:lnTo>
                  <a:lnTo>
                    <a:pt x="3238093" y="1923694"/>
                  </a:lnTo>
                  <a:lnTo>
                    <a:pt x="3234512" y="1924050"/>
                  </a:lnTo>
                  <a:lnTo>
                    <a:pt x="3230880" y="1924050"/>
                  </a:lnTo>
                  <a:lnTo>
                    <a:pt x="55245" y="1924050"/>
                  </a:lnTo>
                  <a:lnTo>
                    <a:pt x="51619" y="1924050"/>
                  </a:lnTo>
                  <a:lnTo>
                    <a:pt x="48026" y="1923694"/>
                  </a:lnTo>
                  <a:lnTo>
                    <a:pt x="44465" y="1922983"/>
                  </a:lnTo>
                  <a:lnTo>
                    <a:pt x="40907" y="1922284"/>
                  </a:lnTo>
                  <a:lnTo>
                    <a:pt x="24551" y="1914740"/>
                  </a:lnTo>
                  <a:lnTo>
                    <a:pt x="21535" y="1912721"/>
                  </a:lnTo>
                  <a:lnTo>
                    <a:pt x="4207" y="1889950"/>
                  </a:lnTo>
                  <a:lnTo>
                    <a:pt x="2818" y="1886597"/>
                  </a:lnTo>
                  <a:lnTo>
                    <a:pt x="1771" y="1883143"/>
                  </a:lnTo>
                  <a:lnTo>
                    <a:pt x="1061" y="1879587"/>
                  </a:lnTo>
                  <a:lnTo>
                    <a:pt x="351" y="1876031"/>
                  </a:lnTo>
                  <a:lnTo>
                    <a:pt x="0" y="1872437"/>
                  </a:lnTo>
                  <a:lnTo>
                    <a:pt x="0" y="1868805"/>
                  </a:lnTo>
                  <a:close/>
                </a:path>
              </a:pathLst>
            </a:custGeom>
            <a:ln w="9525">
              <a:solidFill>
                <a:srgbClr val="BED3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049" y="4448175"/>
              <a:ext cx="514349" cy="5143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0038" y="4605163"/>
              <a:ext cx="240530" cy="1710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23925" y="4803101"/>
              <a:ext cx="230504" cy="635"/>
            </a:xfrm>
            <a:custGeom>
              <a:avLst/>
              <a:gdLst/>
              <a:ahLst/>
              <a:cxnLst/>
              <a:rect l="l" t="t" r="r" b="b"/>
              <a:pathLst>
                <a:path w="230505" h="635">
                  <a:moveTo>
                    <a:pt x="0" y="0"/>
                  </a:moveTo>
                  <a:lnTo>
                    <a:pt x="2560" y="0"/>
                  </a:lnTo>
                  <a:lnTo>
                    <a:pt x="3666" y="12"/>
                  </a:lnTo>
                  <a:lnTo>
                    <a:pt x="4767" y="25"/>
                  </a:lnTo>
                  <a:lnTo>
                    <a:pt x="5873" y="25"/>
                  </a:lnTo>
                  <a:lnTo>
                    <a:pt x="6974" y="25"/>
                  </a:lnTo>
                  <a:lnTo>
                    <a:pt x="8081" y="38"/>
                  </a:lnTo>
                  <a:lnTo>
                    <a:pt x="9182" y="38"/>
                  </a:lnTo>
                  <a:lnTo>
                    <a:pt x="10289" y="50"/>
                  </a:lnTo>
                  <a:lnTo>
                    <a:pt x="11390" y="50"/>
                  </a:lnTo>
                  <a:lnTo>
                    <a:pt x="12496" y="50"/>
                  </a:lnTo>
                  <a:lnTo>
                    <a:pt x="229627" y="50"/>
                  </a:lnTo>
                  <a:lnTo>
                    <a:pt x="230291" y="50"/>
                  </a:lnTo>
                </a:path>
              </a:pathLst>
            </a:custGeom>
            <a:ln w="10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68350" y="5116512"/>
            <a:ext cx="2734310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374552"/>
                </a:solidFill>
                <a:latin typeface="Lucida Sans Unicode"/>
                <a:cs typeface="Lucida Sans Unicode"/>
              </a:rPr>
              <a:t>Postman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API</a:t>
            </a:r>
            <a:r>
              <a:rPr sz="1350" spc="-4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development</a:t>
            </a:r>
            <a:r>
              <a:rPr sz="1350" spc="-4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&amp;</a:t>
            </a:r>
            <a:r>
              <a:rPr sz="1350" spc="-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testing</a:t>
            </a:r>
            <a:r>
              <a:rPr sz="1350" spc="-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platform</a:t>
            </a:r>
            <a:endParaRPr sz="1350">
              <a:latin typeface="Gill Sans MT"/>
              <a:cs typeface="Gill Sans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067175" y="4267200"/>
            <a:ext cx="3295650" cy="1933575"/>
            <a:chOff x="4067175" y="4267200"/>
            <a:chExt cx="3295650" cy="1933575"/>
          </a:xfrm>
        </p:grpSpPr>
        <p:sp>
          <p:nvSpPr>
            <p:cNvPr id="14" name="object 14"/>
            <p:cNvSpPr/>
            <p:nvPr/>
          </p:nvSpPr>
          <p:spPr>
            <a:xfrm>
              <a:off x="4071937" y="4271963"/>
              <a:ext cx="3286125" cy="1924050"/>
            </a:xfrm>
            <a:custGeom>
              <a:avLst/>
              <a:gdLst/>
              <a:ahLst/>
              <a:cxnLst/>
              <a:rect l="l" t="t" r="r" b="b"/>
              <a:pathLst>
                <a:path w="3286125" h="1924050">
                  <a:moveTo>
                    <a:pt x="3238207" y="0"/>
                  </a:moveTo>
                  <a:lnTo>
                    <a:pt x="47917" y="0"/>
                  </a:lnTo>
                  <a:lnTo>
                    <a:pt x="40868" y="1396"/>
                  </a:lnTo>
                  <a:lnTo>
                    <a:pt x="7010" y="27330"/>
                  </a:lnTo>
                  <a:lnTo>
                    <a:pt x="0" y="47917"/>
                  </a:lnTo>
                  <a:lnTo>
                    <a:pt x="0" y="1876132"/>
                  </a:lnTo>
                  <a:lnTo>
                    <a:pt x="21361" y="1913051"/>
                  </a:lnTo>
                  <a:lnTo>
                    <a:pt x="47917" y="1924049"/>
                  </a:lnTo>
                  <a:lnTo>
                    <a:pt x="3238207" y="1924049"/>
                  </a:lnTo>
                  <a:lnTo>
                    <a:pt x="3275126" y="1902688"/>
                  </a:lnTo>
                  <a:lnTo>
                    <a:pt x="3286124" y="1876132"/>
                  </a:lnTo>
                  <a:lnTo>
                    <a:pt x="3286124" y="47917"/>
                  </a:lnTo>
                  <a:lnTo>
                    <a:pt x="3264763" y="10998"/>
                  </a:lnTo>
                  <a:lnTo>
                    <a:pt x="3238207" y="0"/>
                  </a:lnTo>
                  <a:close/>
                </a:path>
              </a:pathLst>
            </a:custGeom>
            <a:solidFill>
              <a:srgbClr val="D9E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6699" y="4276725"/>
              <a:ext cx="3276599" cy="19145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071937" y="4271962"/>
              <a:ext cx="3286125" cy="1924050"/>
            </a:xfrm>
            <a:custGeom>
              <a:avLst/>
              <a:gdLst/>
              <a:ahLst/>
              <a:cxnLst/>
              <a:rect l="l" t="t" r="r" b="b"/>
              <a:pathLst>
                <a:path w="3286125" h="1924050">
                  <a:moveTo>
                    <a:pt x="0" y="186880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30880" y="0"/>
                  </a:lnTo>
                  <a:lnTo>
                    <a:pt x="3234512" y="0"/>
                  </a:lnTo>
                  <a:lnTo>
                    <a:pt x="3238093" y="355"/>
                  </a:lnTo>
                  <a:lnTo>
                    <a:pt x="3241649" y="1054"/>
                  </a:lnTo>
                  <a:lnTo>
                    <a:pt x="3245218" y="1765"/>
                  </a:lnTo>
                  <a:lnTo>
                    <a:pt x="3248672" y="2819"/>
                  </a:lnTo>
                  <a:lnTo>
                    <a:pt x="3252012" y="4203"/>
                  </a:lnTo>
                  <a:lnTo>
                    <a:pt x="3255378" y="5588"/>
                  </a:lnTo>
                  <a:lnTo>
                    <a:pt x="3269945" y="16179"/>
                  </a:lnTo>
                  <a:lnTo>
                    <a:pt x="3272510" y="18745"/>
                  </a:lnTo>
                  <a:lnTo>
                    <a:pt x="3285058" y="44462"/>
                  </a:lnTo>
                  <a:lnTo>
                    <a:pt x="3285769" y="48018"/>
                  </a:lnTo>
                  <a:lnTo>
                    <a:pt x="3286125" y="51612"/>
                  </a:lnTo>
                  <a:lnTo>
                    <a:pt x="3286125" y="55245"/>
                  </a:lnTo>
                  <a:lnTo>
                    <a:pt x="3286125" y="1868805"/>
                  </a:lnTo>
                  <a:lnTo>
                    <a:pt x="3286125" y="1872437"/>
                  </a:lnTo>
                  <a:lnTo>
                    <a:pt x="3285769" y="1876031"/>
                  </a:lnTo>
                  <a:lnTo>
                    <a:pt x="3285058" y="1879587"/>
                  </a:lnTo>
                  <a:lnTo>
                    <a:pt x="3284359" y="1883143"/>
                  </a:lnTo>
                  <a:lnTo>
                    <a:pt x="3269945" y="1907870"/>
                  </a:lnTo>
                  <a:lnTo>
                    <a:pt x="3267379" y="1910435"/>
                  </a:lnTo>
                  <a:lnTo>
                    <a:pt x="3252012" y="1919846"/>
                  </a:lnTo>
                  <a:lnTo>
                    <a:pt x="3248672" y="1921230"/>
                  </a:lnTo>
                  <a:lnTo>
                    <a:pt x="3245218" y="1922284"/>
                  </a:lnTo>
                  <a:lnTo>
                    <a:pt x="3241649" y="1922983"/>
                  </a:lnTo>
                  <a:lnTo>
                    <a:pt x="3238093" y="1923694"/>
                  </a:lnTo>
                  <a:lnTo>
                    <a:pt x="3234512" y="1924050"/>
                  </a:lnTo>
                  <a:lnTo>
                    <a:pt x="3230880" y="1924050"/>
                  </a:lnTo>
                  <a:lnTo>
                    <a:pt x="55245" y="1924050"/>
                  </a:lnTo>
                  <a:lnTo>
                    <a:pt x="51612" y="1924050"/>
                  </a:lnTo>
                  <a:lnTo>
                    <a:pt x="48031" y="1923694"/>
                  </a:lnTo>
                  <a:lnTo>
                    <a:pt x="44462" y="1922983"/>
                  </a:lnTo>
                  <a:lnTo>
                    <a:pt x="40906" y="1922284"/>
                  </a:lnTo>
                  <a:lnTo>
                    <a:pt x="37452" y="1921230"/>
                  </a:lnTo>
                  <a:lnTo>
                    <a:pt x="34099" y="1919846"/>
                  </a:lnTo>
                  <a:lnTo>
                    <a:pt x="30746" y="1918462"/>
                  </a:lnTo>
                  <a:lnTo>
                    <a:pt x="16179" y="1907870"/>
                  </a:lnTo>
                  <a:lnTo>
                    <a:pt x="13614" y="1905304"/>
                  </a:lnTo>
                  <a:lnTo>
                    <a:pt x="1066" y="1879587"/>
                  </a:lnTo>
                  <a:lnTo>
                    <a:pt x="355" y="1876031"/>
                  </a:lnTo>
                  <a:lnTo>
                    <a:pt x="0" y="1872437"/>
                  </a:lnTo>
                  <a:lnTo>
                    <a:pt x="0" y="1868805"/>
                  </a:lnTo>
                  <a:close/>
                </a:path>
              </a:pathLst>
            </a:custGeom>
            <a:ln w="9525">
              <a:solidFill>
                <a:srgbClr val="BED3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8149" y="4448175"/>
              <a:ext cx="514349" cy="5143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5899" y="4607108"/>
              <a:ext cx="241682" cy="19931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235450" y="5116512"/>
            <a:ext cx="2825750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374552"/>
                </a:solidFill>
                <a:latin typeface="Lucida Sans Unicode"/>
                <a:cs typeface="Lucida Sans Unicode"/>
              </a:rPr>
              <a:t>Eclipse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Integrated</a:t>
            </a:r>
            <a:r>
              <a:rPr sz="1350" spc="-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development</a:t>
            </a:r>
            <a:r>
              <a:rPr sz="1350" spc="-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environment</a:t>
            </a:r>
            <a:endParaRPr sz="1350">
              <a:latin typeface="Gill Sans MT"/>
              <a:cs typeface="Gill Sans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534275" y="4267200"/>
            <a:ext cx="3295650" cy="1933575"/>
            <a:chOff x="7534275" y="4267200"/>
            <a:chExt cx="3295650" cy="1933575"/>
          </a:xfrm>
        </p:grpSpPr>
        <p:sp>
          <p:nvSpPr>
            <p:cNvPr id="21" name="object 21"/>
            <p:cNvSpPr/>
            <p:nvPr/>
          </p:nvSpPr>
          <p:spPr>
            <a:xfrm>
              <a:off x="7539036" y="4271963"/>
              <a:ext cx="3286125" cy="1924050"/>
            </a:xfrm>
            <a:custGeom>
              <a:avLst/>
              <a:gdLst/>
              <a:ahLst/>
              <a:cxnLst/>
              <a:rect l="l" t="t" r="r" b="b"/>
              <a:pathLst>
                <a:path w="3286125" h="1924050">
                  <a:moveTo>
                    <a:pt x="3238207" y="0"/>
                  </a:moveTo>
                  <a:lnTo>
                    <a:pt x="47917" y="0"/>
                  </a:lnTo>
                  <a:lnTo>
                    <a:pt x="40868" y="1396"/>
                  </a:lnTo>
                  <a:lnTo>
                    <a:pt x="7010" y="27330"/>
                  </a:lnTo>
                  <a:lnTo>
                    <a:pt x="0" y="47917"/>
                  </a:lnTo>
                  <a:lnTo>
                    <a:pt x="0" y="1876132"/>
                  </a:lnTo>
                  <a:lnTo>
                    <a:pt x="21361" y="1913051"/>
                  </a:lnTo>
                  <a:lnTo>
                    <a:pt x="47917" y="1924049"/>
                  </a:lnTo>
                  <a:lnTo>
                    <a:pt x="3238207" y="1924049"/>
                  </a:lnTo>
                  <a:lnTo>
                    <a:pt x="3275126" y="1902688"/>
                  </a:lnTo>
                  <a:lnTo>
                    <a:pt x="3286124" y="1876132"/>
                  </a:lnTo>
                  <a:lnTo>
                    <a:pt x="3286124" y="47917"/>
                  </a:lnTo>
                  <a:lnTo>
                    <a:pt x="3264763" y="10998"/>
                  </a:lnTo>
                  <a:lnTo>
                    <a:pt x="3238207" y="0"/>
                  </a:lnTo>
                  <a:close/>
                </a:path>
              </a:pathLst>
            </a:custGeom>
            <a:solidFill>
              <a:srgbClr val="D9E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799" y="4276725"/>
              <a:ext cx="3276599" cy="191452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539037" y="4271962"/>
              <a:ext cx="3286125" cy="1924050"/>
            </a:xfrm>
            <a:custGeom>
              <a:avLst/>
              <a:gdLst/>
              <a:ahLst/>
              <a:cxnLst/>
              <a:rect l="l" t="t" r="r" b="b"/>
              <a:pathLst>
                <a:path w="3286125" h="1924050">
                  <a:moveTo>
                    <a:pt x="0" y="186880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4203" y="34099"/>
                  </a:lnTo>
                  <a:lnTo>
                    <a:pt x="5588" y="30746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28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54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30880" y="0"/>
                  </a:lnTo>
                  <a:lnTo>
                    <a:pt x="3234512" y="0"/>
                  </a:lnTo>
                  <a:lnTo>
                    <a:pt x="3238093" y="355"/>
                  </a:lnTo>
                  <a:lnTo>
                    <a:pt x="3241649" y="1054"/>
                  </a:lnTo>
                  <a:lnTo>
                    <a:pt x="3245218" y="1765"/>
                  </a:lnTo>
                  <a:lnTo>
                    <a:pt x="3248672" y="2819"/>
                  </a:lnTo>
                  <a:lnTo>
                    <a:pt x="3252012" y="4203"/>
                  </a:lnTo>
                  <a:lnTo>
                    <a:pt x="3255378" y="5588"/>
                  </a:lnTo>
                  <a:lnTo>
                    <a:pt x="3258553" y="7289"/>
                  </a:lnTo>
                  <a:lnTo>
                    <a:pt x="3261563" y="9309"/>
                  </a:lnTo>
                  <a:lnTo>
                    <a:pt x="3264585" y="11328"/>
                  </a:lnTo>
                  <a:lnTo>
                    <a:pt x="3267379" y="13614"/>
                  </a:lnTo>
                  <a:lnTo>
                    <a:pt x="3269945" y="16179"/>
                  </a:lnTo>
                  <a:lnTo>
                    <a:pt x="3272510" y="18745"/>
                  </a:lnTo>
                  <a:lnTo>
                    <a:pt x="3285058" y="44462"/>
                  </a:lnTo>
                  <a:lnTo>
                    <a:pt x="3285769" y="48018"/>
                  </a:lnTo>
                  <a:lnTo>
                    <a:pt x="3286125" y="51612"/>
                  </a:lnTo>
                  <a:lnTo>
                    <a:pt x="3286125" y="55245"/>
                  </a:lnTo>
                  <a:lnTo>
                    <a:pt x="3286125" y="1868805"/>
                  </a:lnTo>
                  <a:lnTo>
                    <a:pt x="3286125" y="1872437"/>
                  </a:lnTo>
                  <a:lnTo>
                    <a:pt x="3285769" y="1876031"/>
                  </a:lnTo>
                  <a:lnTo>
                    <a:pt x="3285058" y="1879587"/>
                  </a:lnTo>
                  <a:lnTo>
                    <a:pt x="3284359" y="1883143"/>
                  </a:lnTo>
                  <a:lnTo>
                    <a:pt x="3269945" y="1907870"/>
                  </a:lnTo>
                  <a:lnTo>
                    <a:pt x="3267379" y="1910435"/>
                  </a:lnTo>
                  <a:lnTo>
                    <a:pt x="3264585" y="1912721"/>
                  </a:lnTo>
                  <a:lnTo>
                    <a:pt x="3261563" y="1914740"/>
                  </a:lnTo>
                  <a:lnTo>
                    <a:pt x="3258553" y="1916760"/>
                  </a:lnTo>
                  <a:lnTo>
                    <a:pt x="3255378" y="1918462"/>
                  </a:lnTo>
                  <a:lnTo>
                    <a:pt x="3252012" y="1919846"/>
                  </a:lnTo>
                  <a:lnTo>
                    <a:pt x="3248672" y="1921230"/>
                  </a:lnTo>
                  <a:lnTo>
                    <a:pt x="3245218" y="1922284"/>
                  </a:lnTo>
                  <a:lnTo>
                    <a:pt x="3241649" y="1922983"/>
                  </a:lnTo>
                  <a:lnTo>
                    <a:pt x="3238093" y="1923694"/>
                  </a:lnTo>
                  <a:lnTo>
                    <a:pt x="3234512" y="1924050"/>
                  </a:lnTo>
                  <a:lnTo>
                    <a:pt x="3230880" y="1924050"/>
                  </a:lnTo>
                  <a:lnTo>
                    <a:pt x="55245" y="1924050"/>
                  </a:lnTo>
                  <a:lnTo>
                    <a:pt x="51612" y="1924050"/>
                  </a:lnTo>
                  <a:lnTo>
                    <a:pt x="48018" y="1923694"/>
                  </a:lnTo>
                  <a:lnTo>
                    <a:pt x="44462" y="1922983"/>
                  </a:lnTo>
                  <a:lnTo>
                    <a:pt x="40906" y="1922284"/>
                  </a:lnTo>
                  <a:lnTo>
                    <a:pt x="37452" y="1921230"/>
                  </a:lnTo>
                  <a:lnTo>
                    <a:pt x="34099" y="1919846"/>
                  </a:lnTo>
                  <a:lnTo>
                    <a:pt x="30746" y="1918462"/>
                  </a:lnTo>
                  <a:lnTo>
                    <a:pt x="16179" y="1907870"/>
                  </a:lnTo>
                  <a:lnTo>
                    <a:pt x="13614" y="1905304"/>
                  </a:lnTo>
                  <a:lnTo>
                    <a:pt x="1066" y="1879587"/>
                  </a:lnTo>
                  <a:lnTo>
                    <a:pt x="355" y="1876031"/>
                  </a:lnTo>
                  <a:lnTo>
                    <a:pt x="0" y="1872437"/>
                  </a:lnTo>
                  <a:lnTo>
                    <a:pt x="0" y="1868805"/>
                  </a:lnTo>
                  <a:close/>
                </a:path>
              </a:pathLst>
            </a:custGeom>
            <a:ln w="9525">
              <a:solidFill>
                <a:srgbClr val="BED3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49" y="4448175"/>
              <a:ext cx="514349" cy="51434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64563" y="4585830"/>
              <a:ext cx="218541" cy="2183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905432" y="4822469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114274" y="0"/>
                  </a:lnTo>
                </a:path>
              </a:pathLst>
            </a:custGeom>
            <a:ln w="104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702550" y="5116512"/>
            <a:ext cx="2263775" cy="8839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20" dirty="0">
                <a:solidFill>
                  <a:srgbClr val="374552"/>
                </a:solidFill>
                <a:latin typeface="Lucida Sans Unicode"/>
                <a:cs typeface="Lucida Sans Unicode"/>
              </a:rPr>
              <a:t>Java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690"/>
              </a:spcBef>
            </a:pP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Object-oriented</a:t>
            </a:r>
            <a:r>
              <a:rPr sz="1350" spc="19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programming </a:t>
            </a:r>
            <a:r>
              <a:rPr sz="1350" spc="90" dirty="0">
                <a:solidFill>
                  <a:srgbClr val="374552"/>
                </a:solidFill>
                <a:latin typeface="Gill Sans MT"/>
                <a:cs typeface="Gill Sans MT"/>
              </a:rPr>
              <a:t>language</a:t>
            </a:r>
            <a:endParaRPr sz="1350">
              <a:latin typeface="Gill Sans MT"/>
              <a:cs typeface="Gill Sans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0075" y="6372225"/>
            <a:ext cx="3295650" cy="1676400"/>
            <a:chOff x="600075" y="6372225"/>
            <a:chExt cx="3295650" cy="1676400"/>
          </a:xfrm>
        </p:grpSpPr>
        <p:sp>
          <p:nvSpPr>
            <p:cNvPr id="29" name="object 29"/>
            <p:cNvSpPr/>
            <p:nvPr/>
          </p:nvSpPr>
          <p:spPr>
            <a:xfrm>
              <a:off x="604837" y="6376987"/>
              <a:ext cx="3286125" cy="1666875"/>
            </a:xfrm>
            <a:custGeom>
              <a:avLst/>
              <a:gdLst/>
              <a:ahLst/>
              <a:cxnLst/>
              <a:rect l="l" t="t" r="r" b="b"/>
              <a:pathLst>
                <a:path w="3286125" h="1666875">
                  <a:moveTo>
                    <a:pt x="3238207" y="0"/>
                  </a:moveTo>
                  <a:lnTo>
                    <a:pt x="47917" y="0"/>
                  </a:lnTo>
                  <a:lnTo>
                    <a:pt x="40873" y="1396"/>
                  </a:lnTo>
                  <a:lnTo>
                    <a:pt x="7010" y="27330"/>
                  </a:lnTo>
                  <a:lnTo>
                    <a:pt x="0" y="47917"/>
                  </a:lnTo>
                  <a:lnTo>
                    <a:pt x="0" y="1618957"/>
                  </a:lnTo>
                  <a:lnTo>
                    <a:pt x="21361" y="1655876"/>
                  </a:lnTo>
                  <a:lnTo>
                    <a:pt x="47917" y="1666874"/>
                  </a:lnTo>
                  <a:lnTo>
                    <a:pt x="3238207" y="1666874"/>
                  </a:lnTo>
                  <a:lnTo>
                    <a:pt x="3275126" y="1645513"/>
                  </a:lnTo>
                  <a:lnTo>
                    <a:pt x="3286124" y="1618957"/>
                  </a:lnTo>
                  <a:lnTo>
                    <a:pt x="3286124" y="47917"/>
                  </a:lnTo>
                  <a:lnTo>
                    <a:pt x="3264763" y="10998"/>
                  </a:lnTo>
                  <a:lnTo>
                    <a:pt x="3238207" y="0"/>
                  </a:lnTo>
                  <a:close/>
                </a:path>
              </a:pathLst>
            </a:custGeom>
            <a:solidFill>
              <a:srgbClr val="D9E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599" y="6381750"/>
              <a:ext cx="3276599" cy="165734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04837" y="6376987"/>
              <a:ext cx="3286125" cy="1666875"/>
            </a:xfrm>
            <a:custGeom>
              <a:avLst/>
              <a:gdLst/>
              <a:ahLst/>
              <a:cxnLst/>
              <a:rect l="l" t="t" r="r" b="b"/>
              <a:pathLst>
                <a:path w="3286125" h="1666875">
                  <a:moveTo>
                    <a:pt x="0" y="16116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7292" y="27571"/>
                  </a:lnTo>
                  <a:lnTo>
                    <a:pt x="37454" y="2819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3230880" y="0"/>
                  </a:lnTo>
                  <a:lnTo>
                    <a:pt x="3234512" y="0"/>
                  </a:lnTo>
                  <a:lnTo>
                    <a:pt x="3238093" y="355"/>
                  </a:lnTo>
                  <a:lnTo>
                    <a:pt x="3241649" y="1054"/>
                  </a:lnTo>
                  <a:lnTo>
                    <a:pt x="3245218" y="1765"/>
                  </a:lnTo>
                  <a:lnTo>
                    <a:pt x="3248672" y="2819"/>
                  </a:lnTo>
                  <a:lnTo>
                    <a:pt x="3252012" y="4203"/>
                  </a:lnTo>
                  <a:lnTo>
                    <a:pt x="3255378" y="5588"/>
                  </a:lnTo>
                  <a:lnTo>
                    <a:pt x="3281921" y="34099"/>
                  </a:lnTo>
                  <a:lnTo>
                    <a:pt x="3285058" y="44462"/>
                  </a:lnTo>
                  <a:lnTo>
                    <a:pt x="3285769" y="48018"/>
                  </a:lnTo>
                  <a:lnTo>
                    <a:pt x="3286125" y="51612"/>
                  </a:lnTo>
                  <a:lnTo>
                    <a:pt x="3286125" y="55245"/>
                  </a:lnTo>
                  <a:lnTo>
                    <a:pt x="3286125" y="1611630"/>
                  </a:lnTo>
                  <a:lnTo>
                    <a:pt x="3286125" y="1615249"/>
                  </a:lnTo>
                  <a:lnTo>
                    <a:pt x="3285769" y="1618856"/>
                  </a:lnTo>
                  <a:lnTo>
                    <a:pt x="3285058" y="1622412"/>
                  </a:lnTo>
                  <a:lnTo>
                    <a:pt x="3284359" y="1625968"/>
                  </a:lnTo>
                  <a:lnTo>
                    <a:pt x="3261575" y="1657565"/>
                  </a:lnTo>
                  <a:lnTo>
                    <a:pt x="3252012" y="1662671"/>
                  </a:lnTo>
                  <a:lnTo>
                    <a:pt x="3248672" y="1664055"/>
                  </a:lnTo>
                  <a:lnTo>
                    <a:pt x="3245218" y="1665109"/>
                  </a:lnTo>
                  <a:lnTo>
                    <a:pt x="3241649" y="1665808"/>
                  </a:lnTo>
                  <a:lnTo>
                    <a:pt x="3238093" y="1666519"/>
                  </a:lnTo>
                  <a:lnTo>
                    <a:pt x="3234512" y="1666875"/>
                  </a:lnTo>
                  <a:lnTo>
                    <a:pt x="3230880" y="1666875"/>
                  </a:lnTo>
                  <a:lnTo>
                    <a:pt x="55245" y="1666875"/>
                  </a:lnTo>
                  <a:lnTo>
                    <a:pt x="51619" y="1666875"/>
                  </a:lnTo>
                  <a:lnTo>
                    <a:pt x="48026" y="1666519"/>
                  </a:lnTo>
                  <a:lnTo>
                    <a:pt x="44465" y="1665808"/>
                  </a:lnTo>
                  <a:lnTo>
                    <a:pt x="40907" y="1665109"/>
                  </a:lnTo>
                  <a:lnTo>
                    <a:pt x="24551" y="1657565"/>
                  </a:lnTo>
                  <a:lnTo>
                    <a:pt x="21535" y="1655546"/>
                  </a:lnTo>
                  <a:lnTo>
                    <a:pt x="4207" y="1632775"/>
                  </a:lnTo>
                  <a:lnTo>
                    <a:pt x="2818" y="1629422"/>
                  </a:lnTo>
                  <a:lnTo>
                    <a:pt x="1771" y="1625968"/>
                  </a:lnTo>
                  <a:lnTo>
                    <a:pt x="1061" y="1622412"/>
                  </a:lnTo>
                  <a:lnTo>
                    <a:pt x="351" y="1618856"/>
                  </a:lnTo>
                  <a:lnTo>
                    <a:pt x="0" y="1615249"/>
                  </a:lnTo>
                  <a:lnTo>
                    <a:pt x="0" y="1611630"/>
                  </a:lnTo>
                  <a:close/>
                </a:path>
              </a:pathLst>
            </a:custGeom>
            <a:ln w="9525">
              <a:solidFill>
                <a:srgbClr val="BED3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1049" y="6553200"/>
              <a:ext cx="514349" cy="51434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8839" y="6690989"/>
              <a:ext cx="241598" cy="24158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768350" y="7221537"/>
            <a:ext cx="2075814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20" dirty="0">
                <a:solidFill>
                  <a:srgbClr val="374552"/>
                </a:solidFill>
                <a:latin typeface="Lucida Sans Unicode"/>
                <a:cs typeface="Lucida Sans Unicode"/>
              </a:rPr>
              <a:t>HTML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Markup</a:t>
            </a:r>
            <a:r>
              <a:rPr sz="1350" spc="-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0" dirty="0">
                <a:solidFill>
                  <a:srgbClr val="374552"/>
                </a:solidFill>
                <a:latin typeface="Gill Sans MT"/>
                <a:cs typeface="Gill Sans MT"/>
              </a:rPr>
              <a:t>language</a:t>
            </a:r>
            <a:r>
              <a:rPr sz="1350" spc="-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structure</a:t>
            </a:r>
            <a:endParaRPr sz="1350">
              <a:latin typeface="Gill Sans MT"/>
              <a:cs typeface="Gill Sans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067175" y="6372225"/>
            <a:ext cx="3295650" cy="1676400"/>
            <a:chOff x="4067175" y="6372225"/>
            <a:chExt cx="3295650" cy="1676400"/>
          </a:xfrm>
        </p:grpSpPr>
        <p:sp>
          <p:nvSpPr>
            <p:cNvPr id="36" name="object 36"/>
            <p:cNvSpPr/>
            <p:nvPr/>
          </p:nvSpPr>
          <p:spPr>
            <a:xfrm>
              <a:off x="4071937" y="6376987"/>
              <a:ext cx="3286125" cy="1666875"/>
            </a:xfrm>
            <a:custGeom>
              <a:avLst/>
              <a:gdLst/>
              <a:ahLst/>
              <a:cxnLst/>
              <a:rect l="l" t="t" r="r" b="b"/>
              <a:pathLst>
                <a:path w="3286125" h="1666875">
                  <a:moveTo>
                    <a:pt x="3238207" y="0"/>
                  </a:moveTo>
                  <a:lnTo>
                    <a:pt x="47917" y="0"/>
                  </a:lnTo>
                  <a:lnTo>
                    <a:pt x="40868" y="1396"/>
                  </a:lnTo>
                  <a:lnTo>
                    <a:pt x="7010" y="27330"/>
                  </a:lnTo>
                  <a:lnTo>
                    <a:pt x="0" y="47917"/>
                  </a:lnTo>
                  <a:lnTo>
                    <a:pt x="0" y="1618957"/>
                  </a:lnTo>
                  <a:lnTo>
                    <a:pt x="21361" y="1655876"/>
                  </a:lnTo>
                  <a:lnTo>
                    <a:pt x="47917" y="1666874"/>
                  </a:lnTo>
                  <a:lnTo>
                    <a:pt x="3238207" y="1666874"/>
                  </a:lnTo>
                  <a:lnTo>
                    <a:pt x="3275126" y="1645513"/>
                  </a:lnTo>
                  <a:lnTo>
                    <a:pt x="3286124" y="1618957"/>
                  </a:lnTo>
                  <a:lnTo>
                    <a:pt x="3286124" y="47917"/>
                  </a:lnTo>
                  <a:lnTo>
                    <a:pt x="3264763" y="10998"/>
                  </a:lnTo>
                  <a:lnTo>
                    <a:pt x="3238207" y="0"/>
                  </a:lnTo>
                  <a:close/>
                </a:path>
              </a:pathLst>
            </a:custGeom>
            <a:solidFill>
              <a:srgbClr val="D9E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76699" y="6381750"/>
              <a:ext cx="3276599" cy="165734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071937" y="6376987"/>
              <a:ext cx="3286125" cy="1666875"/>
            </a:xfrm>
            <a:custGeom>
              <a:avLst/>
              <a:gdLst/>
              <a:ahLst/>
              <a:cxnLst/>
              <a:rect l="l" t="t" r="r" b="b"/>
              <a:pathLst>
                <a:path w="3286125" h="1666875">
                  <a:moveTo>
                    <a:pt x="0" y="16116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30880" y="0"/>
                  </a:lnTo>
                  <a:lnTo>
                    <a:pt x="3234512" y="0"/>
                  </a:lnTo>
                  <a:lnTo>
                    <a:pt x="3238093" y="355"/>
                  </a:lnTo>
                  <a:lnTo>
                    <a:pt x="3241649" y="1054"/>
                  </a:lnTo>
                  <a:lnTo>
                    <a:pt x="3245218" y="1765"/>
                  </a:lnTo>
                  <a:lnTo>
                    <a:pt x="3248672" y="2819"/>
                  </a:lnTo>
                  <a:lnTo>
                    <a:pt x="3252012" y="4203"/>
                  </a:lnTo>
                  <a:lnTo>
                    <a:pt x="3255378" y="5588"/>
                  </a:lnTo>
                  <a:lnTo>
                    <a:pt x="3269945" y="16179"/>
                  </a:lnTo>
                  <a:lnTo>
                    <a:pt x="3272510" y="18745"/>
                  </a:lnTo>
                  <a:lnTo>
                    <a:pt x="3285058" y="44462"/>
                  </a:lnTo>
                  <a:lnTo>
                    <a:pt x="3285769" y="48018"/>
                  </a:lnTo>
                  <a:lnTo>
                    <a:pt x="3286125" y="51612"/>
                  </a:lnTo>
                  <a:lnTo>
                    <a:pt x="3286125" y="55245"/>
                  </a:lnTo>
                  <a:lnTo>
                    <a:pt x="3286125" y="1611630"/>
                  </a:lnTo>
                  <a:lnTo>
                    <a:pt x="3286125" y="1615249"/>
                  </a:lnTo>
                  <a:lnTo>
                    <a:pt x="3285769" y="1618856"/>
                  </a:lnTo>
                  <a:lnTo>
                    <a:pt x="3285058" y="1622412"/>
                  </a:lnTo>
                  <a:lnTo>
                    <a:pt x="3284359" y="1625968"/>
                  </a:lnTo>
                  <a:lnTo>
                    <a:pt x="3269945" y="1650695"/>
                  </a:lnTo>
                  <a:lnTo>
                    <a:pt x="3267379" y="1653260"/>
                  </a:lnTo>
                  <a:lnTo>
                    <a:pt x="3252012" y="1662671"/>
                  </a:lnTo>
                  <a:lnTo>
                    <a:pt x="3248672" y="1664055"/>
                  </a:lnTo>
                  <a:lnTo>
                    <a:pt x="3245218" y="1665109"/>
                  </a:lnTo>
                  <a:lnTo>
                    <a:pt x="3241649" y="1665808"/>
                  </a:lnTo>
                  <a:lnTo>
                    <a:pt x="3238093" y="1666519"/>
                  </a:lnTo>
                  <a:lnTo>
                    <a:pt x="3234512" y="1666875"/>
                  </a:lnTo>
                  <a:lnTo>
                    <a:pt x="3230880" y="1666875"/>
                  </a:lnTo>
                  <a:lnTo>
                    <a:pt x="55245" y="1666875"/>
                  </a:lnTo>
                  <a:lnTo>
                    <a:pt x="51612" y="1666875"/>
                  </a:lnTo>
                  <a:lnTo>
                    <a:pt x="48031" y="1666519"/>
                  </a:lnTo>
                  <a:lnTo>
                    <a:pt x="44462" y="1665808"/>
                  </a:lnTo>
                  <a:lnTo>
                    <a:pt x="40906" y="1665109"/>
                  </a:lnTo>
                  <a:lnTo>
                    <a:pt x="9309" y="1642325"/>
                  </a:lnTo>
                  <a:lnTo>
                    <a:pt x="1066" y="1622412"/>
                  </a:lnTo>
                  <a:lnTo>
                    <a:pt x="355" y="1618856"/>
                  </a:lnTo>
                  <a:lnTo>
                    <a:pt x="0" y="1615249"/>
                  </a:lnTo>
                  <a:lnTo>
                    <a:pt x="0" y="1611630"/>
                  </a:lnTo>
                  <a:close/>
                </a:path>
              </a:pathLst>
            </a:custGeom>
            <a:ln w="9525">
              <a:solidFill>
                <a:srgbClr val="BED3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8149" y="6553200"/>
              <a:ext cx="514349" cy="51434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46796" y="6690949"/>
              <a:ext cx="119889" cy="241669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4235450" y="7221537"/>
            <a:ext cx="2003425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70" dirty="0">
                <a:solidFill>
                  <a:srgbClr val="374552"/>
                </a:solidFill>
                <a:latin typeface="Lucida Sans Unicode"/>
                <a:cs typeface="Lucida Sans Unicode"/>
              </a:rPr>
              <a:t>CSS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Stylesheet</a:t>
            </a:r>
            <a:r>
              <a:rPr sz="1350" spc="-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&amp;</a:t>
            </a:r>
            <a:r>
              <a:rPr sz="1350" spc="-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visual</a:t>
            </a:r>
            <a:r>
              <a:rPr sz="1350" spc="-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80" dirty="0">
                <a:solidFill>
                  <a:srgbClr val="374552"/>
                </a:solidFill>
                <a:latin typeface="Gill Sans MT"/>
                <a:cs typeface="Gill Sans MT"/>
              </a:rPr>
              <a:t>design</a:t>
            </a:r>
            <a:endParaRPr sz="1350">
              <a:latin typeface="Gill Sans MT"/>
              <a:cs typeface="Gill Sans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534275" y="6372225"/>
            <a:ext cx="3295650" cy="1676400"/>
            <a:chOff x="7534275" y="6372225"/>
            <a:chExt cx="3295650" cy="1676400"/>
          </a:xfrm>
        </p:grpSpPr>
        <p:sp>
          <p:nvSpPr>
            <p:cNvPr id="43" name="object 43"/>
            <p:cNvSpPr/>
            <p:nvPr/>
          </p:nvSpPr>
          <p:spPr>
            <a:xfrm>
              <a:off x="7539036" y="6376987"/>
              <a:ext cx="3286125" cy="1666875"/>
            </a:xfrm>
            <a:custGeom>
              <a:avLst/>
              <a:gdLst/>
              <a:ahLst/>
              <a:cxnLst/>
              <a:rect l="l" t="t" r="r" b="b"/>
              <a:pathLst>
                <a:path w="3286125" h="1666875">
                  <a:moveTo>
                    <a:pt x="3238207" y="0"/>
                  </a:moveTo>
                  <a:lnTo>
                    <a:pt x="47917" y="0"/>
                  </a:lnTo>
                  <a:lnTo>
                    <a:pt x="40868" y="1396"/>
                  </a:lnTo>
                  <a:lnTo>
                    <a:pt x="7010" y="27330"/>
                  </a:lnTo>
                  <a:lnTo>
                    <a:pt x="0" y="47917"/>
                  </a:lnTo>
                  <a:lnTo>
                    <a:pt x="0" y="1618957"/>
                  </a:lnTo>
                  <a:lnTo>
                    <a:pt x="21361" y="1655876"/>
                  </a:lnTo>
                  <a:lnTo>
                    <a:pt x="47917" y="1666874"/>
                  </a:lnTo>
                  <a:lnTo>
                    <a:pt x="3238207" y="1666874"/>
                  </a:lnTo>
                  <a:lnTo>
                    <a:pt x="3275126" y="1645513"/>
                  </a:lnTo>
                  <a:lnTo>
                    <a:pt x="3286124" y="1618957"/>
                  </a:lnTo>
                  <a:lnTo>
                    <a:pt x="3286124" y="47917"/>
                  </a:lnTo>
                  <a:lnTo>
                    <a:pt x="3264763" y="10998"/>
                  </a:lnTo>
                  <a:lnTo>
                    <a:pt x="3238207" y="0"/>
                  </a:lnTo>
                  <a:close/>
                </a:path>
              </a:pathLst>
            </a:custGeom>
            <a:solidFill>
              <a:srgbClr val="D9E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43799" y="6381750"/>
              <a:ext cx="3276599" cy="165734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539037" y="6376987"/>
              <a:ext cx="3286125" cy="1666875"/>
            </a:xfrm>
            <a:custGeom>
              <a:avLst/>
              <a:gdLst/>
              <a:ahLst/>
              <a:cxnLst/>
              <a:rect l="l" t="t" r="r" b="b"/>
              <a:pathLst>
                <a:path w="3286125" h="1666875">
                  <a:moveTo>
                    <a:pt x="0" y="16116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4203" y="34099"/>
                  </a:lnTo>
                  <a:lnTo>
                    <a:pt x="5588" y="30746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28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54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30880" y="0"/>
                  </a:lnTo>
                  <a:lnTo>
                    <a:pt x="3234512" y="0"/>
                  </a:lnTo>
                  <a:lnTo>
                    <a:pt x="3238093" y="355"/>
                  </a:lnTo>
                  <a:lnTo>
                    <a:pt x="3241649" y="1054"/>
                  </a:lnTo>
                  <a:lnTo>
                    <a:pt x="3245218" y="1765"/>
                  </a:lnTo>
                  <a:lnTo>
                    <a:pt x="3248672" y="2819"/>
                  </a:lnTo>
                  <a:lnTo>
                    <a:pt x="3252012" y="4203"/>
                  </a:lnTo>
                  <a:lnTo>
                    <a:pt x="3255378" y="5588"/>
                  </a:lnTo>
                  <a:lnTo>
                    <a:pt x="3258553" y="7289"/>
                  </a:lnTo>
                  <a:lnTo>
                    <a:pt x="3261563" y="9309"/>
                  </a:lnTo>
                  <a:lnTo>
                    <a:pt x="3264585" y="11328"/>
                  </a:lnTo>
                  <a:lnTo>
                    <a:pt x="3267379" y="13614"/>
                  </a:lnTo>
                  <a:lnTo>
                    <a:pt x="3269945" y="16179"/>
                  </a:lnTo>
                  <a:lnTo>
                    <a:pt x="3272510" y="18745"/>
                  </a:lnTo>
                  <a:lnTo>
                    <a:pt x="3285058" y="44462"/>
                  </a:lnTo>
                  <a:lnTo>
                    <a:pt x="3285769" y="48018"/>
                  </a:lnTo>
                  <a:lnTo>
                    <a:pt x="3286125" y="51612"/>
                  </a:lnTo>
                  <a:lnTo>
                    <a:pt x="3286125" y="55245"/>
                  </a:lnTo>
                  <a:lnTo>
                    <a:pt x="3286125" y="1611630"/>
                  </a:lnTo>
                  <a:lnTo>
                    <a:pt x="3286125" y="1615249"/>
                  </a:lnTo>
                  <a:lnTo>
                    <a:pt x="3285769" y="1618856"/>
                  </a:lnTo>
                  <a:lnTo>
                    <a:pt x="3285058" y="1622412"/>
                  </a:lnTo>
                  <a:lnTo>
                    <a:pt x="3284359" y="1625968"/>
                  </a:lnTo>
                  <a:lnTo>
                    <a:pt x="3269945" y="1650695"/>
                  </a:lnTo>
                  <a:lnTo>
                    <a:pt x="3267379" y="1653260"/>
                  </a:lnTo>
                  <a:lnTo>
                    <a:pt x="3264585" y="1655546"/>
                  </a:lnTo>
                  <a:lnTo>
                    <a:pt x="3261563" y="1657565"/>
                  </a:lnTo>
                  <a:lnTo>
                    <a:pt x="3258553" y="1659585"/>
                  </a:lnTo>
                  <a:lnTo>
                    <a:pt x="3255378" y="1661287"/>
                  </a:lnTo>
                  <a:lnTo>
                    <a:pt x="3252012" y="1662671"/>
                  </a:lnTo>
                  <a:lnTo>
                    <a:pt x="3248672" y="1664055"/>
                  </a:lnTo>
                  <a:lnTo>
                    <a:pt x="3245218" y="1665109"/>
                  </a:lnTo>
                  <a:lnTo>
                    <a:pt x="3241649" y="1665808"/>
                  </a:lnTo>
                  <a:lnTo>
                    <a:pt x="3238093" y="1666519"/>
                  </a:lnTo>
                  <a:lnTo>
                    <a:pt x="3234512" y="1666875"/>
                  </a:lnTo>
                  <a:lnTo>
                    <a:pt x="3230880" y="1666875"/>
                  </a:lnTo>
                  <a:lnTo>
                    <a:pt x="55245" y="1666875"/>
                  </a:lnTo>
                  <a:lnTo>
                    <a:pt x="51612" y="1666875"/>
                  </a:lnTo>
                  <a:lnTo>
                    <a:pt x="48018" y="1666519"/>
                  </a:lnTo>
                  <a:lnTo>
                    <a:pt x="44462" y="1665808"/>
                  </a:lnTo>
                  <a:lnTo>
                    <a:pt x="40906" y="1665109"/>
                  </a:lnTo>
                  <a:lnTo>
                    <a:pt x="37452" y="1664055"/>
                  </a:lnTo>
                  <a:lnTo>
                    <a:pt x="34099" y="1662671"/>
                  </a:lnTo>
                  <a:lnTo>
                    <a:pt x="30746" y="1661287"/>
                  </a:lnTo>
                  <a:lnTo>
                    <a:pt x="16179" y="1650695"/>
                  </a:lnTo>
                  <a:lnTo>
                    <a:pt x="13614" y="1648129"/>
                  </a:lnTo>
                  <a:lnTo>
                    <a:pt x="1066" y="1622412"/>
                  </a:lnTo>
                  <a:lnTo>
                    <a:pt x="355" y="1618856"/>
                  </a:lnTo>
                  <a:lnTo>
                    <a:pt x="0" y="1615249"/>
                  </a:lnTo>
                  <a:lnTo>
                    <a:pt x="0" y="1611630"/>
                  </a:lnTo>
                  <a:close/>
                </a:path>
              </a:pathLst>
            </a:custGeom>
            <a:ln w="9525">
              <a:solidFill>
                <a:srgbClr val="BED3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49" y="6553200"/>
              <a:ext cx="514349" cy="51434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53039" y="6690989"/>
              <a:ext cx="241602" cy="241589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7702550" y="7221537"/>
            <a:ext cx="2367915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374552"/>
                </a:solidFill>
                <a:latin typeface="Lucida Sans Unicode"/>
                <a:cs typeface="Lucida Sans Unicode"/>
              </a:rPr>
              <a:t>GitHub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Version</a:t>
            </a:r>
            <a:r>
              <a:rPr sz="1350" spc="8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control</a:t>
            </a:r>
            <a:r>
              <a:rPr sz="1350" spc="8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&amp;</a:t>
            </a:r>
            <a:r>
              <a:rPr sz="1350" spc="8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collaboration</a:t>
            </a:r>
            <a:endParaRPr sz="1350">
              <a:latin typeface="Gill Sans MT"/>
              <a:cs typeface="Gill Sans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00075" y="8220075"/>
            <a:ext cx="10229850" cy="1676400"/>
            <a:chOff x="600075" y="8220075"/>
            <a:chExt cx="10229850" cy="1676400"/>
          </a:xfrm>
        </p:grpSpPr>
        <p:sp>
          <p:nvSpPr>
            <p:cNvPr id="50" name="object 50"/>
            <p:cNvSpPr/>
            <p:nvPr/>
          </p:nvSpPr>
          <p:spPr>
            <a:xfrm>
              <a:off x="604837" y="8224837"/>
              <a:ext cx="10220325" cy="1666875"/>
            </a:xfrm>
            <a:custGeom>
              <a:avLst/>
              <a:gdLst/>
              <a:ahLst/>
              <a:cxnLst/>
              <a:rect l="l" t="t" r="r" b="b"/>
              <a:pathLst>
                <a:path w="10220325" h="1666875">
                  <a:moveTo>
                    <a:pt x="10172407" y="0"/>
                  </a:moveTo>
                  <a:lnTo>
                    <a:pt x="47917" y="0"/>
                  </a:lnTo>
                  <a:lnTo>
                    <a:pt x="40873" y="1396"/>
                  </a:lnTo>
                  <a:lnTo>
                    <a:pt x="7010" y="27330"/>
                  </a:lnTo>
                  <a:lnTo>
                    <a:pt x="0" y="47917"/>
                  </a:lnTo>
                  <a:lnTo>
                    <a:pt x="0" y="1618957"/>
                  </a:lnTo>
                  <a:lnTo>
                    <a:pt x="21361" y="1655876"/>
                  </a:lnTo>
                  <a:lnTo>
                    <a:pt x="47917" y="1666874"/>
                  </a:lnTo>
                  <a:lnTo>
                    <a:pt x="10172407" y="1666874"/>
                  </a:lnTo>
                  <a:lnTo>
                    <a:pt x="10209326" y="1645513"/>
                  </a:lnTo>
                  <a:lnTo>
                    <a:pt x="10220324" y="1618957"/>
                  </a:lnTo>
                  <a:lnTo>
                    <a:pt x="10220324" y="47917"/>
                  </a:lnTo>
                  <a:lnTo>
                    <a:pt x="10198962" y="10998"/>
                  </a:lnTo>
                  <a:lnTo>
                    <a:pt x="10172407" y="0"/>
                  </a:lnTo>
                  <a:close/>
                </a:path>
              </a:pathLst>
            </a:custGeom>
            <a:solidFill>
              <a:srgbClr val="D9E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9599" y="8229600"/>
              <a:ext cx="10210799" cy="165734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04837" y="8224837"/>
              <a:ext cx="10220325" cy="1666875"/>
            </a:xfrm>
            <a:custGeom>
              <a:avLst/>
              <a:gdLst/>
              <a:ahLst/>
              <a:cxnLst/>
              <a:rect l="l" t="t" r="r" b="b"/>
              <a:pathLst>
                <a:path w="10220325" h="1666875">
                  <a:moveTo>
                    <a:pt x="0" y="16116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7292" y="27571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10165080" y="0"/>
                  </a:lnTo>
                  <a:lnTo>
                    <a:pt x="10168712" y="0"/>
                  </a:lnTo>
                  <a:lnTo>
                    <a:pt x="10172293" y="355"/>
                  </a:lnTo>
                  <a:lnTo>
                    <a:pt x="10175849" y="1054"/>
                  </a:lnTo>
                  <a:lnTo>
                    <a:pt x="10179418" y="1765"/>
                  </a:lnTo>
                  <a:lnTo>
                    <a:pt x="10182872" y="2819"/>
                  </a:lnTo>
                  <a:lnTo>
                    <a:pt x="10186212" y="4203"/>
                  </a:lnTo>
                  <a:lnTo>
                    <a:pt x="10189578" y="5588"/>
                  </a:lnTo>
                  <a:lnTo>
                    <a:pt x="10192753" y="7289"/>
                  </a:lnTo>
                  <a:lnTo>
                    <a:pt x="10195763" y="9309"/>
                  </a:lnTo>
                  <a:lnTo>
                    <a:pt x="10198785" y="11328"/>
                  </a:lnTo>
                  <a:lnTo>
                    <a:pt x="10201579" y="13614"/>
                  </a:lnTo>
                  <a:lnTo>
                    <a:pt x="10204145" y="16179"/>
                  </a:lnTo>
                  <a:lnTo>
                    <a:pt x="10206710" y="18745"/>
                  </a:lnTo>
                  <a:lnTo>
                    <a:pt x="10219258" y="44462"/>
                  </a:lnTo>
                  <a:lnTo>
                    <a:pt x="10219969" y="48018"/>
                  </a:lnTo>
                  <a:lnTo>
                    <a:pt x="10220325" y="51612"/>
                  </a:lnTo>
                  <a:lnTo>
                    <a:pt x="10220325" y="55245"/>
                  </a:lnTo>
                  <a:lnTo>
                    <a:pt x="10220325" y="1611630"/>
                  </a:lnTo>
                  <a:lnTo>
                    <a:pt x="10220325" y="1615249"/>
                  </a:lnTo>
                  <a:lnTo>
                    <a:pt x="10219969" y="1618843"/>
                  </a:lnTo>
                  <a:lnTo>
                    <a:pt x="10219258" y="1622412"/>
                  </a:lnTo>
                  <a:lnTo>
                    <a:pt x="10218559" y="1625968"/>
                  </a:lnTo>
                  <a:lnTo>
                    <a:pt x="10204145" y="1650695"/>
                  </a:lnTo>
                  <a:lnTo>
                    <a:pt x="10201579" y="1653260"/>
                  </a:lnTo>
                  <a:lnTo>
                    <a:pt x="10175849" y="1665808"/>
                  </a:lnTo>
                  <a:lnTo>
                    <a:pt x="10172293" y="1666519"/>
                  </a:lnTo>
                  <a:lnTo>
                    <a:pt x="10168712" y="1666875"/>
                  </a:lnTo>
                  <a:lnTo>
                    <a:pt x="10165080" y="1666875"/>
                  </a:lnTo>
                  <a:lnTo>
                    <a:pt x="55245" y="1666875"/>
                  </a:lnTo>
                  <a:lnTo>
                    <a:pt x="51619" y="1666875"/>
                  </a:lnTo>
                  <a:lnTo>
                    <a:pt x="48026" y="1666519"/>
                  </a:lnTo>
                  <a:lnTo>
                    <a:pt x="44465" y="1665808"/>
                  </a:lnTo>
                  <a:lnTo>
                    <a:pt x="40907" y="1665109"/>
                  </a:lnTo>
                  <a:lnTo>
                    <a:pt x="9311" y="1642325"/>
                  </a:lnTo>
                  <a:lnTo>
                    <a:pt x="4207" y="1632775"/>
                  </a:lnTo>
                  <a:lnTo>
                    <a:pt x="2818" y="1629422"/>
                  </a:lnTo>
                  <a:lnTo>
                    <a:pt x="1771" y="1625968"/>
                  </a:lnTo>
                  <a:lnTo>
                    <a:pt x="1061" y="1622399"/>
                  </a:lnTo>
                  <a:lnTo>
                    <a:pt x="351" y="1618843"/>
                  </a:lnTo>
                  <a:lnTo>
                    <a:pt x="0" y="1615249"/>
                  </a:lnTo>
                  <a:lnTo>
                    <a:pt x="0" y="1611630"/>
                  </a:lnTo>
                  <a:close/>
                </a:path>
              </a:pathLst>
            </a:custGeom>
            <a:ln w="9525">
              <a:solidFill>
                <a:srgbClr val="BED3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049" y="8401050"/>
              <a:ext cx="514349" cy="51434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8839" y="8538839"/>
              <a:ext cx="241598" cy="241589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768350" y="9069387"/>
            <a:ext cx="2585720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45" dirty="0">
                <a:solidFill>
                  <a:srgbClr val="374552"/>
                </a:solidFill>
                <a:latin typeface="Lucida Sans Unicode"/>
                <a:cs typeface="Lucida Sans Unicode"/>
              </a:rPr>
              <a:t>MySQL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Relational</a:t>
            </a:r>
            <a:r>
              <a:rPr sz="1350" spc="10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0" dirty="0">
                <a:solidFill>
                  <a:srgbClr val="374552"/>
                </a:solidFill>
                <a:latin typeface="Gill Sans MT"/>
                <a:cs typeface="Gill Sans MT"/>
              </a:rPr>
              <a:t>database</a:t>
            </a:r>
            <a:r>
              <a:rPr sz="1350" spc="1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85" dirty="0">
                <a:solidFill>
                  <a:srgbClr val="374552"/>
                </a:solidFill>
                <a:latin typeface="Gill Sans MT"/>
                <a:cs typeface="Gill Sans MT"/>
              </a:rPr>
              <a:t>management</a:t>
            </a:r>
            <a:endParaRPr sz="1350">
              <a:latin typeface="Gill Sans MT"/>
              <a:cs typeface="Gill Sans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87375" y="10240962"/>
            <a:ext cx="2647315" cy="9505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25" dirty="0">
                <a:solidFill>
                  <a:srgbClr val="2E3C4E"/>
                </a:solidFill>
                <a:latin typeface="Lucida Sans Unicode"/>
                <a:cs typeface="Lucida Sans Unicode"/>
              </a:rPr>
              <a:t>Presented</a:t>
            </a:r>
            <a:r>
              <a:rPr sz="1650" spc="-45" dirty="0">
                <a:solidFill>
                  <a:srgbClr val="2E3C4E"/>
                </a:solidFill>
                <a:latin typeface="Lucida Sans Unicode"/>
                <a:cs typeface="Lucida Sans Unicode"/>
              </a:rPr>
              <a:t> </a:t>
            </a:r>
            <a:r>
              <a:rPr sz="1650" spc="-25" dirty="0">
                <a:solidFill>
                  <a:srgbClr val="2E3C4E"/>
                </a:solidFill>
                <a:latin typeface="Lucida Sans Unicode"/>
                <a:cs typeface="Lucida Sans Unicode"/>
              </a:rPr>
              <a:t>by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350" b="1" spc="-25" dirty="0">
                <a:solidFill>
                  <a:srgbClr val="374552"/>
                </a:solidFill>
                <a:latin typeface="Trebuchet MS"/>
                <a:cs typeface="Trebuchet MS"/>
              </a:rPr>
              <a:t>Sanjana</a:t>
            </a:r>
            <a:r>
              <a:rPr sz="1350" b="1" spc="-55" dirty="0">
                <a:solidFill>
                  <a:srgbClr val="374552"/>
                </a:solidFill>
                <a:latin typeface="Trebuchet MS"/>
                <a:cs typeface="Trebuchet MS"/>
              </a:rPr>
              <a:t> </a:t>
            </a:r>
            <a:r>
              <a:rPr sz="1350" b="1" spc="-50" dirty="0">
                <a:solidFill>
                  <a:srgbClr val="374552"/>
                </a:solidFill>
                <a:latin typeface="Trebuchet MS"/>
                <a:cs typeface="Trebuchet MS"/>
              </a:rPr>
              <a:t>H</a:t>
            </a: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Information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85" dirty="0">
                <a:solidFill>
                  <a:srgbClr val="374552"/>
                </a:solidFill>
                <a:latin typeface="Gill Sans MT"/>
                <a:cs typeface="Gill Sans MT"/>
              </a:rPr>
              <a:t>Science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&amp;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 Engineering</a:t>
            </a:r>
            <a:endParaRPr sz="1350">
              <a:latin typeface="Gill Sans MT"/>
              <a:cs typeface="Gill Sans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87375" y="11318240"/>
            <a:ext cx="2647315" cy="53975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350" b="1" spc="-45" dirty="0">
                <a:solidFill>
                  <a:srgbClr val="374552"/>
                </a:solidFill>
                <a:latin typeface="Trebuchet MS"/>
                <a:cs typeface="Trebuchet MS"/>
              </a:rPr>
              <a:t>Tejashwini</a:t>
            </a:r>
            <a:r>
              <a:rPr sz="1350" b="1" spc="-65" dirty="0">
                <a:solidFill>
                  <a:srgbClr val="374552"/>
                </a:solidFill>
                <a:latin typeface="Trebuchet MS"/>
                <a:cs typeface="Trebuchet MS"/>
              </a:rPr>
              <a:t> </a:t>
            </a:r>
            <a:r>
              <a:rPr sz="1350" b="1" spc="180" dirty="0">
                <a:solidFill>
                  <a:srgbClr val="374552"/>
                </a:solidFill>
                <a:latin typeface="Trebuchet MS"/>
                <a:cs typeface="Trebuchet MS"/>
              </a:rPr>
              <a:t>M</a:t>
            </a:r>
            <a:r>
              <a:rPr sz="1350" b="1" spc="-60" dirty="0">
                <a:solidFill>
                  <a:srgbClr val="374552"/>
                </a:solidFill>
                <a:latin typeface="Trebuchet MS"/>
                <a:cs typeface="Trebuchet MS"/>
              </a:rPr>
              <a:t> </a:t>
            </a:r>
            <a:r>
              <a:rPr sz="1350" b="1" spc="-50" dirty="0">
                <a:solidFill>
                  <a:srgbClr val="374552"/>
                </a:solidFill>
                <a:latin typeface="Trebuchet MS"/>
                <a:cs typeface="Trebuchet MS"/>
              </a:rPr>
              <a:t>H</a:t>
            </a: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Information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85" dirty="0">
                <a:solidFill>
                  <a:srgbClr val="374552"/>
                </a:solidFill>
                <a:latin typeface="Gill Sans MT"/>
                <a:cs typeface="Gill Sans MT"/>
              </a:rPr>
              <a:t>Science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&amp;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 Engineering</a:t>
            </a:r>
            <a:endParaRPr sz="1350">
              <a:latin typeface="Gill Sans MT"/>
              <a:cs typeface="Gill Sans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920930" y="10240962"/>
            <a:ext cx="2822575" cy="9505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2E3C4E"/>
                </a:solidFill>
                <a:latin typeface="Lucida Sans Unicode"/>
                <a:cs typeface="Lucida Sans Unicode"/>
              </a:rPr>
              <a:t>Academic</a:t>
            </a:r>
            <a:r>
              <a:rPr sz="1650" spc="-100" dirty="0">
                <a:solidFill>
                  <a:srgbClr val="2E3C4E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2E3C4E"/>
                </a:solidFill>
                <a:latin typeface="Lucida Sans Unicode"/>
                <a:cs typeface="Lucida Sans Unicode"/>
              </a:rPr>
              <a:t>Details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350" b="1" spc="-45" dirty="0">
                <a:solidFill>
                  <a:srgbClr val="374552"/>
                </a:solidFill>
                <a:latin typeface="Trebuchet MS"/>
                <a:cs typeface="Trebuchet MS"/>
              </a:rPr>
              <a:t>Institution:</a:t>
            </a:r>
            <a:r>
              <a:rPr sz="1350" b="1" spc="-30" dirty="0">
                <a:solidFill>
                  <a:srgbClr val="374552"/>
                </a:solidFill>
                <a:latin typeface="Trebuchet MS"/>
                <a:cs typeface="Trebuchet MS"/>
              </a:rPr>
              <a:t> </a:t>
            </a:r>
            <a:r>
              <a:rPr sz="1350" spc="-25" dirty="0">
                <a:solidFill>
                  <a:srgbClr val="374552"/>
                </a:solidFill>
                <a:latin typeface="Gill Sans MT"/>
                <a:cs typeface="Gill Sans MT"/>
              </a:rPr>
              <a:t>CEC</a:t>
            </a:r>
            <a:endParaRPr sz="13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350" b="1" spc="-35" dirty="0">
                <a:solidFill>
                  <a:srgbClr val="374552"/>
                </a:solidFill>
                <a:latin typeface="Trebuchet MS"/>
                <a:cs typeface="Trebuchet MS"/>
              </a:rPr>
              <a:t>Presentation</a:t>
            </a:r>
            <a:r>
              <a:rPr sz="1350" b="1" spc="-30" dirty="0">
                <a:solidFill>
                  <a:srgbClr val="374552"/>
                </a:solidFill>
                <a:latin typeface="Trebuchet MS"/>
                <a:cs typeface="Trebuchet MS"/>
              </a:rPr>
              <a:t> </a:t>
            </a:r>
            <a:r>
              <a:rPr sz="1350" b="1" spc="-50" dirty="0">
                <a:solidFill>
                  <a:srgbClr val="374552"/>
                </a:solidFill>
                <a:latin typeface="Trebuchet MS"/>
                <a:cs typeface="Trebuchet MS"/>
              </a:rPr>
              <a:t>Date:</a:t>
            </a:r>
            <a:r>
              <a:rPr sz="1350" b="1" spc="-35" dirty="0">
                <a:solidFill>
                  <a:srgbClr val="374552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8th October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2025</a:t>
            </a:r>
            <a:endParaRPr sz="1350">
              <a:latin typeface="Gill Sans MT"/>
              <a:cs typeface="Gill Sans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920930" y="11369675"/>
            <a:ext cx="445643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Building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the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future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of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web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development, one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tool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at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55" dirty="0">
                <a:solidFill>
                  <a:srgbClr val="374552"/>
                </a:solidFill>
                <a:latin typeface="Gill Sans MT"/>
                <a:cs typeface="Gill Sans MT"/>
              </a:rPr>
              <a:t>a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40" dirty="0">
                <a:solidFill>
                  <a:srgbClr val="374552"/>
                </a:solidFill>
                <a:latin typeface="Gill Sans MT"/>
                <a:cs typeface="Gill Sans MT"/>
              </a:rPr>
              <a:t>time.</a:t>
            </a:r>
            <a:endParaRPr sz="1350">
              <a:latin typeface="Gill Sans MT"/>
              <a:cs typeface="Gill Sans MT"/>
            </a:endParaRPr>
          </a:p>
        </p:txBody>
      </p:sp>
      <p:pic>
        <p:nvPicPr>
          <p:cNvPr id="60" name="object 60">
            <a:hlinkClick r:id="rId16"/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580244" y="11994642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1430000" cy="8820150"/>
          </a:xfrm>
          <a:custGeom>
            <a:avLst/>
            <a:gdLst/>
            <a:ahLst/>
            <a:cxnLst/>
            <a:rect l="l" t="t" r="r" b="b"/>
            <a:pathLst>
              <a:path w="11430000" h="8820150">
                <a:moveTo>
                  <a:pt x="11430000" y="0"/>
                </a:moveTo>
                <a:lnTo>
                  <a:pt x="0" y="0"/>
                </a:lnTo>
                <a:lnTo>
                  <a:pt x="0" y="8820150"/>
                </a:lnTo>
                <a:lnTo>
                  <a:pt x="11430000" y="882015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AF9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MySQL:</a:t>
            </a:r>
            <a:r>
              <a:rPr spc="-40" dirty="0"/>
              <a:t> </a:t>
            </a:r>
            <a:r>
              <a:rPr spc="-65" dirty="0"/>
              <a:t>Database</a:t>
            </a:r>
            <a:r>
              <a:rPr spc="-40" dirty="0"/>
              <a:t> </a:t>
            </a:r>
            <a:r>
              <a:rPr spc="-135" dirty="0"/>
              <a:t>Foundation</a:t>
            </a:r>
          </a:p>
        </p:txBody>
      </p:sp>
      <p:sp>
        <p:nvSpPr>
          <p:cNvPr id="4" name="object 4"/>
          <p:cNvSpPr/>
          <p:nvPr/>
        </p:nvSpPr>
        <p:spPr>
          <a:xfrm>
            <a:off x="600062" y="3019437"/>
            <a:ext cx="4906010" cy="2314575"/>
          </a:xfrm>
          <a:custGeom>
            <a:avLst/>
            <a:gdLst/>
            <a:ahLst/>
            <a:cxnLst/>
            <a:rect l="l" t="t" r="r" b="b"/>
            <a:pathLst>
              <a:path w="4906010" h="2314575">
                <a:moveTo>
                  <a:pt x="4905387" y="56057"/>
                </a:moveTo>
                <a:lnTo>
                  <a:pt x="4905375" y="55930"/>
                </a:lnTo>
                <a:lnTo>
                  <a:pt x="4905375" y="52044"/>
                </a:lnTo>
                <a:lnTo>
                  <a:pt x="4903851" y="44386"/>
                </a:lnTo>
                <a:lnTo>
                  <a:pt x="4902378" y="40855"/>
                </a:lnTo>
                <a:lnTo>
                  <a:pt x="4902327" y="40665"/>
                </a:lnTo>
                <a:lnTo>
                  <a:pt x="4899304" y="33388"/>
                </a:lnTo>
                <a:lnTo>
                  <a:pt x="4899228" y="33261"/>
                </a:lnTo>
                <a:lnTo>
                  <a:pt x="4897755" y="29692"/>
                </a:lnTo>
                <a:lnTo>
                  <a:pt x="4893424" y="23202"/>
                </a:lnTo>
                <a:lnTo>
                  <a:pt x="4890694" y="20485"/>
                </a:lnTo>
                <a:lnTo>
                  <a:pt x="4890592" y="20345"/>
                </a:lnTo>
                <a:lnTo>
                  <a:pt x="4885029" y="14782"/>
                </a:lnTo>
                <a:lnTo>
                  <a:pt x="4884877" y="14668"/>
                </a:lnTo>
                <a:lnTo>
                  <a:pt x="4882172" y="11950"/>
                </a:lnTo>
                <a:lnTo>
                  <a:pt x="4875682" y="7607"/>
                </a:lnTo>
                <a:lnTo>
                  <a:pt x="4872152" y="6159"/>
                </a:lnTo>
                <a:lnTo>
                  <a:pt x="4871986" y="6057"/>
                </a:lnTo>
                <a:lnTo>
                  <a:pt x="4864697" y="3048"/>
                </a:lnTo>
                <a:lnTo>
                  <a:pt x="4864544" y="3009"/>
                </a:lnTo>
                <a:lnTo>
                  <a:pt x="4860976" y="1524"/>
                </a:lnTo>
                <a:lnTo>
                  <a:pt x="4853330" y="0"/>
                </a:lnTo>
                <a:lnTo>
                  <a:pt x="4849317" y="0"/>
                </a:lnTo>
                <a:lnTo>
                  <a:pt x="56070" y="0"/>
                </a:lnTo>
                <a:lnTo>
                  <a:pt x="52057" y="0"/>
                </a:lnTo>
                <a:lnTo>
                  <a:pt x="44399" y="1524"/>
                </a:lnTo>
                <a:lnTo>
                  <a:pt x="40779" y="3022"/>
                </a:lnTo>
                <a:lnTo>
                  <a:pt x="33413" y="6057"/>
                </a:lnTo>
                <a:lnTo>
                  <a:pt x="29692" y="7607"/>
                </a:lnTo>
                <a:lnTo>
                  <a:pt x="23202" y="11950"/>
                </a:lnTo>
                <a:lnTo>
                  <a:pt x="20370" y="14782"/>
                </a:lnTo>
                <a:lnTo>
                  <a:pt x="14795" y="20345"/>
                </a:lnTo>
                <a:lnTo>
                  <a:pt x="11950" y="23202"/>
                </a:lnTo>
                <a:lnTo>
                  <a:pt x="7620" y="29692"/>
                </a:lnTo>
                <a:lnTo>
                  <a:pt x="6096" y="33362"/>
                </a:lnTo>
                <a:lnTo>
                  <a:pt x="4927" y="36169"/>
                </a:lnTo>
                <a:lnTo>
                  <a:pt x="1524" y="44386"/>
                </a:lnTo>
                <a:lnTo>
                  <a:pt x="0" y="52044"/>
                </a:lnTo>
                <a:lnTo>
                  <a:pt x="0" y="2262517"/>
                </a:lnTo>
                <a:lnTo>
                  <a:pt x="23202" y="2302624"/>
                </a:lnTo>
                <a:lnTo>
                  <a:pt x="52057" y="2314575"/>
                </a:lnTo>
                <a:lnTo>
                  <a:pt x="4853330" y="2314575"/>
                </a:lnTo>
                <a:lnTo>
                  <a:pt x="4860976" y="2313051"/>
                </a:lnTo>
                <a:lnTo>
                  <a:pt x="4871986" y="2308491"/>
                </a:lnTo>
                <a:lnTo>
                  <a:pt x="4875682" y="2306967"/>
                </a:lnTo>
                <a:lnTo>
                  <a:pt x="4882172" y="2302624"/>
                </a:lnTo>
                <a:lnTo>
                  <a:pt x="4885029" y="2299766"/>
                </a:lnTo>
                <a:lnTo>
                  <a:pt x="4890592" y="2294204"/>
                </a:lnTo>
                <a:lnTo>
                  <a:pt x="4893424" y="2291372"/>
                </a:lnTo>
                <a:lnTo>
                  <a:pt x="4897755" y="2284882"/>
                </a:lnTo>
                <a:lnTo>
                  <a:pt x="4899266" y="2281224"/>
                </a:lnTo>
                <a:lnTo>
                  <a:pt x="4902327" y="2273871"/>
                </a:lnTo>
                <a:lnTo>
                  <a:pt x="4903851" y="2270175"/>
                </a:lnTo>
                <a:lnTo>
                  <a:pt x="4905375" y="2262517"/>
                </a:lnTo>
                <a:lnTo>
                  <a:pt x="4905375" y="2258631"/>
                </a:lnTo>
                <a:lnTo>
                  <a:pt x="4905387" y="2258491"/>
                </a:lnTo>
                <a:lnTo>
                  <a:pt x="4905387" y="56057"/>
                </a:lnTo>
                <a:close/>
              </a:path>
            </a:pathLst>
          </a:custGeom>
          <a:solidFill>
            <a:srgbClr val="ED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7375" y="1420812"/>
            <a:ext cx="4670425" cy="3769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2E3C4E"/>
                </a:solidFill>
                <a:latin typeface="Lucida Sans Unicode"/>
                <a:cs typeface="Lucida Sans Unicode"/>
              </a:rPr>
              <a:t>Purpose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1215"/>
              </a:spcBef>
            </a:pP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MySQL</a:t>
            </a:r>
            <a:r>
              <a:rPr sz="1350" spc="9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serves</a:t>
            </a:r>
            <a:r>
              <a:rPr sz="1350" spc="8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60" dirty="0">
                <a:solidFill>
                  <a:srgbClr val="374552"/>
                </a:solidFill>
                <a:latin typeface="Gill Sans MT"/>
                <a:cs typeface="Gill Sans MT"/>
              </a:rPr>
              <a:t>as</a:t>
            </a:r>
            <a:r>
              <a:rPr sz="1350" spc="8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your</a:t>
            </a:r>
            <a:r>
              <a:rPr sz="1350" spc="8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backend</a:t>
            </a:r>
            <a:r>
              <a:rPr sz="1350" spc="8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85" dirty="0">
                <a:solidFill>
                  <a:srgbClr val="374552"/>
                </a:solidFill>
                <a:latin typeface="Gill Sans MT"/>
                <a:cs typeface="Gill Sans MT"/>
              </a:rPr>
              <a:t>database,</a:t>
            </a:r>
            <a:r>
              <a:rPr sz="1350" spc="9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reliably</a:t>
            </a:r>
            <a:r>
              <a:rPr sz="1350" spc="8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storing</a:t>
            </a:r>
            <a:r>
              <a:rPr sz="1350" spc="9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and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retrieving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application </a:t>
            </a:r>
            <a:r>
              <a:rPr sz="1350" spc="90" dirty="0">
                <a:solidFill>
                  <a:srgbClr val="374552"/>
                </a:solidFill>
                <a:latin typeface="Gill Sans MT"/>
                <a:cs typeface="Gill Sans MT"/>
              </a:rPr>
              <a:t>data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with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efficient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query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 processing.</a:t>
            </a:r>
            <a:endParaRPr sz="13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1650" spc="-30" dirty="0">
                <a:solidFill>
                  <a:srgbClr val="2E3C4E"/>
                </a:solidFill>
                <a:latin typeface="Lucida Sans Unicode"/>
                <a:cs typeface="Lucida Sans Unicode"/>
              </a:rPr>
              <a:t>Example</a:t>
            </a:r>
            <a:r>
              <a:rPr sz="1650" spc="-75" dirty="0">
                <a:solidFill>
                  <a:srgbClr val="2E3C4E"/>
                </a:solidFill>
                <a:latin typeface="Lucida Sans Unicode"/>
                <a:cs typeface="Lucida Sans Unicode"/>
              </a:rPr>
              <a:t> </a:t>
            </a:r>
            <a:r>
              <a:rPr sz="1650" spc="-20" dirty="0">
                <a:solidFill>
                  <a:srgbClr val="2E3C4E"/>
                </a:solidFill>
                <a:latin typeface="Lucida Sans Unicode"/>
                <a:cs typeface="Lucida Sans Unicode"/>
              </a:rPr>
              <a:t>Query</a:t>
            </a:r>
            <a:endParaRPr sz="16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650">
              <a:latin typeface="Lucida Sans Unicode"/>
              <a:cs typeface="Lucida Sans Unicode"/>
            </a:endParaRPr>
          </a:p>
          <a:p>
            <a:pPr marL="175260">
              <a:lnSpc>
                <a:spcPct val="100000"/>
              </a:lnSpc>
            </a:pPr>
            <a:r>
              <a:rPr sz="1350" spc="-55" dirty="0">
                <a:solidFill>
                  <a:srgbClr val="374552"/>
                </a:solidFill>
                <a:latin typeface="Lucida Sans"/>
                <a:cs typeface="Lucida Sans"/>
              </a:rPr>
              <a:t>CREATE</a:t>
            </a:r>
            <a:r>
              <a:rPr sz="1350" spc="-65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-25" dirty="0">
                <a:solidFill>
                  <a:srgbClr val="374552"/>
                </a:solidFill>
                <a:latin typeface="Lucida Sans"/>
                <a:cs typeface="Lucida Sans"/>
              </a:rPr>
              <a:t>TABLE</a:t>
            </a:r>
            <a:r>
              <a:rPr sz="1350" spc="-65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-25" dirty="0">
                <a:solidFill>
                  <a:srgbClr val="374552"/>
                </a:solidFill>
                <a:latin typeface="Lucida Sans"/>
                <a:cs typeface="Lucida Sans"/>
              </a:rPr>
              <a:t>users</a:t>
            </a:r>
            <a:r>
              <a:rPr sz="1350" spc="-60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-50" dirty="0">
                <a:solidFill>
                  <a:srgbClr val="374552"/>
                </a:solidFill>
                <a:latin typeface="Lucida Sans"/>
                <a:cs typeface="Lucida Sans"/>
              </a:rPr>
              <a:t>(</a:t>
            </a:r>
            <a:endParaRPr sz="1350">
              <a:latin typeface="Lucida Sans"/>
              <a:cs typeface="Lucida Sans"/>
            </a:endParaRPr>
          </a:p>
          <a:p>
            <a:pPr marL="353695" marR="1153160">
              <a:lnSpc>
                <a:spcPct val="125000"/>
              </a:lnSpc>
            </a:pPr>
            <a:r>
              <a:rPr sz="1350" spc="-40" dirty="0">
                <a:solidFill>
                  <a:srgbClr val="374552"/>
                </a:solidFill>
                <a:latin typeface="Lucida Sans"/>
                <a:cs typeface="Lucida Sans"/>
              </a:rPr>
              <a:t>id</a:t>
            </a:r>
            <a:r>
              <a:rPr sz="1350" spc="-45" dirty="0">
                <a:solidFill>
                  <a:srgbClr val="374552"/>
                </a:solidFill>
                <a:latin typeface="Lucida Sans"/>
                <a:cs typeface="Lucida Sans"/>
              </a:rPr>
              <a:t> INT </a:t>
            </a:r>
            <a:r>
              <a:rPr sz="1350" spc="-35" dirty="0">
                <a:solidFill>
                  <a:srgbClr val="374552"/>
                </a:solidFill>
                <a:latin typeface="Lucida Sans"/>
                <a:cs typeface="Lucida Sans"/>
              </a:rPr>
              <a:t>AUTO_INCREMENT</a:t>
            </a:r>
            <a:r>
              <a:rPr sz="1350" spc="-45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-25" dirty="0">
                <a:solidFill>
                  <a:srgbClr val="374552"/>
                </a:solidFill>
                <a:latin typeface="Lucida Sans"/>
                <a:cs typeface="Lucida Sans"/>
              </a:rPr>
              <a:t>PRIMARY</a:t>
            </a:r>
            <a:r>
              <a:rPr sz="1350" spc="-45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-30" dirty="0">
                <a:solidFill>
                  <a:srgbClr val="374552"/>
                </a:solidFill>
                <a:latin typeface="Lucida Sans"/>
                <a:cs typeface="Lucida Sans"/>
              </a:rPr>
              <a:t>KEY, </a:t>
            </a:r>
            <a:r>
              <a:rPr sz="1350" spc="-10" dirty="0">
                <a:solidFill>
                  <a:srgbClr val="374552"/>
                </a:solidFill>
                <a:latin typeface="Lucida Sans"/>
                <a:cs typeface="Lucida Sans"/>
              </a:rPr>
              <a:t>username</a:t>
            </a:r>
            <a:r>
              <a:rPr sz="1350" spc="-60" dirty="0">
                <a:solidFill>
                  <a:srgbClr val="374552"/>
                </a:solidFill>
                <a:latin typeface="Lucida Sans"/>
                <a:cs typeface="Lucida Sans"/>
              </a:rPr>
              <a:t> VARCHAR(50) </a:t>
            </a:r>
            <a:r>
              <a:rPr sz="1350" spc="-45" dirty="0">
                <a:solidFill>
                  <a:srgbClr val="374552"/>
                </a:solidFill>
                <a:latin typeface="Lucida Sans"/>
                <a:cs typeface="Lucida Sans"/>
              </a:rPr>
              <a:t>NOT</a:t>
            </a:r>
            <a:r>
              <a:rPr sz="1350" spc="-55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Lucida Sans"/>
                <a:cs typeface="Lucida Sans"/>
              </a:rPr>
              <a:t>NULL, </a:t>
            </a:r>
            <a:r>
              <a:rPr sz="1350" spc="-30" dirty="0">
                <a:solidFill>
                  <a:srgbClr val="374552"/>
                </a:solidFill>
                <a:latin typeface="Lucida Sans"/>
                <a:cs typeface="Lucida Sans"/>
              </a:rPr>
              <a:t>password</a:t>
            </a:r>
            <a:r>
              <a:rPr sz="1350" spc="-35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-65" dirty="0">
                <a:solidFill>
                  <a:srgbClr val="374552"/>
                </a:solidFill>
                <a:latin typeface="Lucida Sans"/>
                <a:cs typeface="Lucida Sans"/>
              </a:rPr>
              <a:t>VARCHAR(255)</a:t>
            </a:r>
            <a:r>
              <a:rPr sz="1350" spc="-25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-45" dirty="0">
                <a:solidFill>
                  <a:srgbClr val="374552"/>
                </a:solidFill>
                <a:latin typeface="Lucida Sans"/>
                <a:cs typeface="Lucida Sans"/>
              </a:rPr>
              <a:t>NOT</a:t>
            </a:r>
            <a:r>
              <a:rPr sz="1350" spc="-25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Lucida Sans"/>
                <a:cs typeface="Lucida Sans"/>
              </a:rPr>
              <a:t>NULL, </a:t>
            </a:r>
            <a:r>
              <a:rPr sz="1350" spc="-30" dirty="0">
                <a:solidFill>
                  <a:srgbClr val="374552"/>
                </a:solidFill>
                <a:latin typeface="Lucida Sans"/>
                <a:cs typeface="Lucida Sans"/>
              </a:rPr>
              <a:t>email</a:t>
            </a:r>
            <a:r>
              <a:rPr sz="1350" spc="-60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Lucida Sans"/>
                <a:cs typeface="Lucida Sans"/>
              </a:rPr>
              <a:t>VARCHAR(100),</a:t>
            </a:r>
            <a:endParaRPr sz="1350">
              <a:latin typeface="Lucida Sans"/>
              <a:cs typeface="Lucida Sans"/>
            </a:endParaRPr>
          </a:p>
          <a:p>
            <a:pPr marL="175260" marR="1709420" indent="177800">
              <a:lnSpc>
                <a:spcPct val="125000"/>
              </a:lnSpc>
            </a:pPr>
            <a:r>
              <a:rPr sz="1350" spc="-30" dirty="0">
                <a:solidFill>
                  <a:srgbClr val="374552"/>
                </a:solidFill>
                <a:latin typeface="Lucida Sans"/>
                <a:cs typeface="Lucida Sans"/>
              </a:rPr>
              <a:t>created_at </a:t>
            </a:r>
            <a:r>
              <a:rPr sz="1350" spc="-20" dirty="0">
                <a:solidFill>
                  <a:srgbClr val="374552"/>
                </a:solidFill>
                <a:latin typeface="Lucida Sans"/>
                <a:cs typeface="Lucida Sans"/>
              </a:rPr>
              <a:t>TIMESTAMP</a:t>
            </a:r>
            <a:r>
              <a:rPr sz="1350" spc="-30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-25" dirty="0">
                <a:solidFill>
                  <a:srgbClr val="374552"/>
                </a:solidFill>
                <a:latin typeface="Lucida Sans"/>
                <a:cs typeface="Lucida Sans"/>
              </a:rPr>
              <a:t>DEFAULT </a:t>
            </a:r>
            <a:r>
              <a:rPr sz="1350" spc="-10" dirty="0">
                <a:solidFill>
                  <a:srgbClr val="374552"/>
                </a:solidFill>
                <a:latin typeface="Lucida Sans"/>
                <a:cs typeface="Lucida Sans"/>
              </a:rPr>
              <a:t>CURRENT_TIMESTAMP</a:t>
            </a:r>
            <a:endParaRPr sz="1350">
              <a:latin typeface="Lucida Sans"/>
              <a:cs typeface="Lucida Sans"/>
            </a:endParaRPr>
          </a:p>
          <a:p>
            <a:pPr marL="175260">
              <a:lnSpc>
                <a:spcPct val="100000"/>
              </a:lnSpc>
              <a:spcBef>
                <a:spcPts val="405"/>
              </a:spcBef>
            </a:pPr>
            <a:r>
              <a:rPr sz="1350" spc="-25" dirty="0">
                <a:solidFill>
                  <a:srgbClr val="374552"/>
                </a:solidFill>
                <a:latin typeface="Lucida Sans"/>
                <a:cs typeface="Lucida Sans"/>
              </a:rPr>
              <a:t>);</a:t>
            </a:r>
            <a:endParaRPr sz="135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0930" y="1420807"/>
            <a:ext cx="4575175" cy="9505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2E3C4E"/>
                </a:solidFill>
                <a:latin typeface="Lucida Sans Unicode"/>
                <a:cs typeface="Lucida Sans Unicode"/>
              </a:rPr>
              <a:t>Java</a:t>
            </a:r>
            <a:r>
              <a:rPr sz="1650" spc="30" dirty="0">
                <a:solidFill>
                  <a:srgbClr val="2E3C4E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2E3C4E"/>
                </a:solidFill>
                <a:latin typeface="Lucida Sans Unicode"/>
                <a:cs typeface="Lucida Sans Unicode"/>
              </a:rPr>
              <a:t>Integration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1215"/>
              </a:spcBef>
            </a:pP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Connect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your</a:t>
            </a:r>
            <a:r>
              <a:rPr sz="1350" spc="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90" dirty="0">
                <a:solidFill>
                  <a:srgbClr val="374552"/>
                </a:solidFill>
                <a:latin typeface="Gill Sans MT"/>
                <a:cs typeface="Gill Sans MT"/>
              </a:rPr>
              <a:t>Java</a:t>
            </a:r>
            <a:r>
              <a:rPr sz="1350" spc="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backend</a:t>
            </a:r>
            <a:r>
              <a:rPr sz="1350" spc="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to</a:t>
            </a:r>
            <a:r>
              <a:rPr sz="1350" spc="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MySQL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0" dirty="0">
                <a:solidFill>
                  <a:srgbClr val="374552"/>
                </a:solidFill>
                <a:latin typeface="Gill Sans MT"/>
                <a:cs typeface="Gill Sans MT"/>
              </a:rPr>
              <a:t>using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JDBC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45" dirty="0">
                <a:solidFill>
                  <a:srgbClr val="374552"/>
                </a:solidFill>
                <a:latin typeface="Gill Sans MT"/>
                <a:cs typeface="Gill Sans MT"/>
              </a:rPr>
              <a:t>(Java 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Database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Connectivity),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80" dirty="0">
                <a:solidFill>
                  <a:srgbClr val="374552"/>
                </a:solidFill>
                <a:latin typeface="Gill Sans MT"/>
                <a:cs typeface="Gill Sans MT"/>
              </a:rPr>
              <a:t>enabling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14" dirty="0">
                <a:solidFill>
                  <a:srgbClr val="374552"/>
                </a:solidFill>
                <a:latin typeface="Gill Sans MT"/>
                <a:cs typeface="Gill Sans MT"/>
              </a:rPr>
              <a:t>seamless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0" dirty="0">
                <a:solidFill>
                  <a:srgbClr val="374552"/>
                </a:solidFill>
                <a:latin typeface="Gill Sans MT"/>
                <a:cs typeface="Gill Sans MT"/>
              </a:rPr>
              <a:t>data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operations.</a:t>
            </a:r>
            <a:endParaRPr sz="1350">
              <a:latin typeface="Gill Sans MT"/>
              <a:cs typeface="Gill Sans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4075" y="2581274"/>
            <a:ext cx="4905374" cy="49053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920930" y="7632067"/>
            <a:ext cx="4337685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This</a:t>
            </a:r>
            <a:r>
              <a:rPr sz="1350" spc="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integration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allows</a:t>
            </a:r>
            <a:r>
              <a:rPr sz="1350" spc="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your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application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to</a:t>
            </a:r>
            <a:r>
              <a:rPr sz="1350" spc="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perform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25" dirty="0">
                <a:solidFill>
                  <a:srgbClr val="374552"/>
                </a:solidFill>
                <a:latin typeface="Gill Sans MT"/>
                <a:cs typeface="Gill Sans MT"/>
              </a:rPr>
              <a:t>CRUD 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operations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efficiently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and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securely.</a:t>
            </a:r>
            <a:endParaRPr sz="1350">
              <a:latin typeface="Gill Sans MT"/>
              <a:cs typeface="Gill Sans MT"/>
            </a:endParaRPr>
          </a:p>
        </p:txBody>
      </p:sp>
      <p:pic>
        <p:nvPicPr>
          <p:cNvPr id="9" name="object 9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8312657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1430000" cy="11010900"/>
          </a:xfrm>
          <a:custGeom>
            <a:avLst/>
            <a:gdLst/>
            <a:ahLst/>
            <a:cxnLst/>
            <a:rect l="l" t="t" r="r" b="b"/>
            <a:pathLst>
              <a:path w="11430000" h="11010900">
                <a:moveTo>
                  <a:pt x="11430000" y="0"/>
                </a:moveTo>
                <a:lnTo>
                  <a:pt x="0" y="0"/>
                </a:lnTo>
                <a:lnTo>
                  <a:pt x="0" y="11010900"/>
                </a:lnTo>
                <a:lnTo>
                  <a:pt x="11430000" y="11010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AF9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0" dirty="0"/>
              <a:t>Bringing</a:t>
            </a:r>
            <a:r>
              <a:rPr spc="-190" dirty="0"/>
              <a:t> </a:t>
            </a:r>
            <a:r>
              <a:rPr spc="-10" dirty="0"/>
              <a:t>It</a:t>
            </a:r>
            <a:r>
              <a:rPr spc="-170" dirty="0"/>
              <a:t> </a:t>
            </a:r>
            <a:r>
              <a:rPr spc="-165" dirty="0"/>
              <a:t>All</a:t>
            </a:r>
            <a:r>
              <a:rPr spc="-95" dirty="0"/>
              <a:t> </a:t>
            </a:r>
            <a:r>
              <a:rPr spc="-110" dirty="0"/>
              <a:t>Together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7375" y="1244600"/>
            <a:ext cx="8898890" cy="945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65" dirty="0">
                <a:solidFill>
                  <a:srgbClr val="2E3C4E"/>
                </a:solidFill>
                <a:latin typeface="Lucida Sans Unicode"/>
                <a:cs typeface="Lucida Sans Unicode"/>
              </a:rPr>
              <a:t>Employee</a:t>
            </a:r>
            <a:r>
              <a:rPr sz="2700" spc="-145" dirty="0">
                <a:solidFill>
                  <a:srgbClr val="2E3C4E"/>
                </a:solidFill>
                <a:latin typeface="Lucida Sans Unicode"/>
                <a:cs typeface="Lucida Sans Unicode"/>
              </a:rPr>
              <a:t> </a:t>
            </a:r>
            <a:r>
              <a:rPr sz="2700" spc="-45" dirty="0">
                <a:solidFill>
                  <a:srgbClr val="2E3C4E"/>
                </a:solidFill>
                <a:latin typeface="Lucida Sans Unicode"/>
                <a:cs typeface="Lucida Sans Unicode"/>
              </a:rPr>
              <a:t>Management</a:t>
            </a:r>
            <a:r>
              <a:rPr sz="2700" spc="-145" dirty="0">
                <a:solidFill>
                  <a:srgbClr val="2E3C4E"/>
                </a:solidFill>
                <a:latin typeface="Lucida Sans Unicode"/>
                <a:cs typeface="Lucida Sans Unicode"/>
              </a:rPr>
              <a:t> </a:t>
            </a:r>
            <a:r>
              <a:rPr sz="2700" spc="-10" dirty="0">
                <a:solidFill>
                  <a:srgbClr val="2E3C4E"/>
                </a:solidFill>
                <a:latin typeface="Lucida Sans Unicode"/>
                <a:cs typeface="Lucida Sans Unicode"/>
              </a:rPr>
              <a:t>System</a:t>
            </a:r>
            <a:r>
              <a:rPr sz="2700" spc="-145" dirty="0">
                <a:solidFill>
                  <a:srgbClr val="2E3C4E"/>
                </a:solidFill>
                <a:latin typeface="Lucida Sans Unicode"/>
                <a:cs typeface="Lucida Sans Unicode"/>
              </a:rPr>
              <a:t> </a:t>
            </a:r>
            <a:r>
              <a:rPr sz="2700" spc="-10" dirty="0">
                <a:solidFill>
                  <a:srgbClr val="2E3C4E"/>
                </a:solidFill>
                <a:latin typeface="Lucida Sans Unicode"/>
                <a:cs typeface="Lucida Sans Unicode"/>
              </a:rPr>
              <a:t>Example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A</a:t>
            </a:r>
            <a:r>
              <a:rPr sz="1350" spc="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complete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web-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based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application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demonstrating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how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all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tools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work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in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harmony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to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create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55" dirty="0">
                <a:solidFill>
                  <a:srgbClr val="374552"/>
                </a:solidFill>
                <a:latin typeface="Gill Sans MT"/>
                <a:cs typeface="Gill Sans MT"/>
              </a:rPr>
              <a:t>a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functional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75" dirty="0">
                <a:solidFill>
                  <a:srgbClr val="374552"/>
                </a:solidFill>
                <a:latin typeface="Gill Sans MT"/>
                <a:cs typeface="Gill Sans MT"/>
              </a:rPr>
              <a:t>CRUD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80" dirty="0">
                <a:solidFill>
                  <a:srgbClr val="374552"/>
                </a:solidFill>
                <a:latin typeface="Gill Sans MT"/>
                <a:cs typeface="Gill Sans MT"/>
              </a:rPr>
              <a:t>system.</a:t>
            </a:r>
            <a:endParaRPr sz="1350">
              <a:latin typeface="Gill Sans MT"/>
              <a:cs typeface="Gill Sans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94717" y="2394942"/>
            <a:ext cx="10240645" cy="696595"/>
            <a:chOff x="594717" y="2394942"/>
            <a:chExt cx="10240645" cy="6965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075" y="2400300"/>
              <a:ext cx="340995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0075" y="2400300"/>
              <a:ext cx="3409950" cy="685800"/>
            </a:xfrm>
            <a:custGeom>
              <a:avLst/>
              <a:gdLst/>
              <a:ahLst/>
              <a:cxnLst/>
              <a:rect l="l" t="t" r="r" b="b"/>
              <a:pathLst>
                <a:path w="3409950" h="685800">
                  <a:moveTo>
                    <a:pt x="3238500" y="0"/>
                  </a:moveTo>
                  <a:lnTo>
                    <a:pt x="3409950" y="342900"/>
                  </a:lnTo>
                  <a:lnTo>
                    <a:pt x="3238500" y="685800"/>
                  </a:lnTo>
                  <a:lnTo>
                    <a:pt x="0" y="685800"/>
                  </a:lnTo>
                  <a:lnTo>
                    <a:pt x="171450" y="342900"/>
                  </a:lnTo>
                  <a:lnTo>
                    <a:pt x="0" y="0"/>
                  </a:lnTo>
                  <a:lnTo>
                    <a:pt x="3238500" y="0"/>
                  </a:lnTo>
                  <a:close/>
                </a:path>
              </a:pathLst>
            </a:custGeom>
            <a:ln w="10715">
              <a:solidFill>
                <a:srgbClr val="BED3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5529" y="2625985"/>
              <a:ext cx="268565" cy="24395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0025" y="2400300"/>
              <a:ext cx="3409950" cy="6858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10025" y="2400300"/>
              <a:ext cx="3409950" cy="685800"/>
            </a:xfrm>
            <a:custGeom>
              <a:avLst/>
              <a:gdLst/>
              <a:ahLst/>
              <a:cxnLst/>
              <a:rect l="l" t="t" r="r" b="b"/>
              <a:pathLst>
                <a:path w="3409950" h="685800">
                  <a:moveTo>
                    <a:pt x="3238500" y="0"/>
                  </a:moveTo>
                  <a:lnTo>
                    <a:pt x="3409950" y="342900"/>
                  </a:lnTo>
                  <a:lnTo>
                    <a:pt x="3238500" y="685800"/>
                  </a:lnTo>
                  <a:lnTo>
                    <a:pt x="0" y="685800"/>
                  </a:lnTo>
                  <a:lnTo>
                    <a:pt x="171450" y="342900"/>
                  </a:lnTo>
                  <a:lnTo>
                    <a:pt x="0" y="0"/>
                  </a:lnTo>
                  <a:lnTo>
                    <a:pt x="3238500" y="0"/>
                  </a:lnTo>
                  <a:close/>
                </a:path>
              </a:pathLst>
            </a:custGeom>
            <a:ln w="10715">
              <a:solidFill>
                <a:srgbClr val="BED3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5479" y="2629275"/>
              <a:ext cx="268565" cy="2373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19975" y="2400300"/>
              <a:ext cx="3409950" cy="6858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419975" y="2400300"/>
              <a:ext cx="3409950" cy="685800"/>
            </a:xfrm>
            <a:custGeom>
              <a:avLst/>
              <a:gdLst/>
              <a:ahLst/>
              <a:cxnLst/>
              <a:rect l="l" t="t" r="r" b="b"/>
              <a:pathLst>
                <a:path w="3409950" h="685800">
                  <a:moveTo>
                    <a:pt x="3238500" y="0"/>
                  </a:moveTo>
                  <a:lnTo>
                    <a:pt x="3409950" y="342900"/>
                  </a:lnTo>
                  <a:lnTo>
                    <a:pt x="3238500" y="685800"/>
                  </a:lnTo>
                  <a:lnTo>
                    <a:pt x="0" y="685800"/>
                  </a:lnTo>
                  <a:lnTo>
                    <a:pt x="171450" y="342900"/>
                  </a:lnTo>
                  <a:lnTo>
                    <a:pt x="0" y="0"/>
                  </a:lnTo>
                  <a:lnTo>
                    <a:pt x="3238500" y="0"/>
                  </a:lnTo>
                  <a:close/>
                </a:path>
              </a:pathLst>
            </a:custGeom>
            <a:ln w="10715">
              <a:solidFill>
                <a:srgbClr val="BED3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95474" y="2613724"/>
              <a:ext cx="268476" cy="26847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58825" y="3240087"/>
            <a:ext cx="3058160" cy="8839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374552"/>
                </a:solidFill>
                <a:latin typeface="Lucida Sans Unicode"/>
                <a:cs typeface="Lucida Sans Unicode"/>
              </a:rPr>
              <a:t>Frontend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690"/>
              </a:spcBef>
            </a:pP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HTML/CSS</a:t>
            </a:r>
            <a:r>
              <a:rPr sz="1350" spc="-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creates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the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user</a:t>
            </a:r>
            <a:r>
              <a:rPr sz="1350" spc="-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40" dirty="0">
                <a:solidFill>
                  <a:srgbClr val="374552"/>
                </a:solidFill>
                <a:latin typeface="Gill Sans MT"/>
                <a:cs typeface="Gill Sans MT"/>
              </a:rPr>
              <a:t>interface,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collecting</a:t>
            </a:r>
            <a:r>
              <a:rPr sz="1350" spc="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employee</a:t>
            </a:r>
            <a:r>
              <a:rPr sz="1350" spc="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0" dirty="0">
                <a:solidFill>
                  <a:srgbClr val="374552"/>
                </a:solidFill>
                <a:latin typeface="Gill Sans MT"/>
                <a:cs typeface="Gill Sans MT"/>
              </a:rPr>
              <a:t>data</a:t>
            </a:r>
            <a:r>
              <a:rPr sz="1350" spc="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through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forms</a:t>
            </a:r>
            <a:endParaRPr sz="1350">
              <a:latin typeface="Gill Sans MT"/>
              <a:cs typeface="Gill Sans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68775" y="3240087"/>
            <a:ext cx="2684145" cy="8839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374552"/>
                </a:solidFill>
                <a:latin typeface="Lucida Sans Unicode"/>
                <a:cs typeface="Lucida Sans Unicode"/>
              </a:rPr>
              <a:t>Backend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690"/>
              </a:spcBef>
            </a:pPr>
            <a:r>
              <a:rPr sz="1350" spc="190" dirty="0">
                <a:solidFill>
                  <a:srgbClr val="374552"/>
                </a:solidFill>
                <a:latin typeface="Gill Sans MT"/>
                <a:cs typeface="Gill Sans MT"/>
              </a:rPr>
              <a:t>Java</a:t>
            </a:r>
            <a:r>
              <a:rPr sz="1350" spc="-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processes</a:t>
            </a:r>
            <a:r>
              <a:rPr sz="1350" spc="-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requests,</a:t>
            </a:r>
            <a:r>
              <a:rPr sz="1350" spc="-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validates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data,</a:t>
            </a:r>
            <a:r>
              <a:rPr sz="1350" spc="-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and</a:t>
            </a:r>
            <a:r>
              <a:rPr sz="1350" spc="-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25" dirty="0">
                <a:solidFill>
                  <a:srgbClr val="374552"/>
                </a:solidFill>
                <a:latin typeface="Gill Sans MT"/>
                <a:cs typeface="Gill Sans MT"/>
              </a:rPr>
              <a:t>manages</a:t>
            </a:r>
            <a:r>
              <a:rPr sz="1350" spc="-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business</a:t>
            </a:r>
            <a:r>
              <a:rPr sz="1350" spc="-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logic</a:t>
            </a:r>
            <a:endParaRPr sz="1350">
              <a:latin typeface="Gill Sans MT"/>
              <a:cs typeface="Gill Sans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78725" y="3240087"/>
            <a:ext cx="2891790" cy="8839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374552"/>
                </a:solidFill>
                <a:latin typeface="Lucida Sans Unicode"/>
                <a:cs typeface="Lucida Sans Unicode"/>
              </a:rPr>
              <a:t>Database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690"/>
              </a:spcBef>
            </a:pP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MySQL</a:t>
            </a:r>
            <a:r>
              <a:rPr sz="1350" spc="14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stores</a:t>
            </a:r>
            <a:r>
              <a:rPr sz="1350" spc="1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and</a:t>
            </a:r>
            <a:r>
              <a:rPr sz="1350" spc="1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retrieves</a:t>
            </a:r>
            <a:r>
              <a:rPr sz="1350" spc="1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employee 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information</a:t>
            </a:r>
            <a:r>
              <a:rPr sz="1350" spc="254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securely</a:t>
            </a:r>
            <a:endParaRPr sz="1350">
              <a:latin typeface="Gill Sans MT"/>
              <a:cs typeface="Gill Sans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00075" y="4595812"/>
            <a:ext cx="10229850" cy="28575"/>
            <a:chOff x="600075" y="4595812"/>
            <a:chExt cx="10229850" cy="28575"/>
          </a:xfrm>
        </p:grpSpPr>
        <p:sp>
          <p:nvSpPr>
            <p:cNvPr id="19" name="object 19"/>
            <p:cNvSpPr/>
            <p:nvPr/>
          </p:nvSpPr>
          <p:spPr>
            <a:xfrm>
              <a:off x="600075" y="4595812"/>
              <a:ext cx="10229850" cy="28575"/>
            </a:xfrm>
            <a:custGeom>
              <a:avLst/>
              <a:gdLst/>
              <a:ahLst/>
              <a:cxnLst/>
              <a:rect l="l" t="t" r="r" b="b"/>
              <a:pathLst>
                <a:path w="10229850" h="28575">
                  <a:moveTo>
                    <a:pt x="10229850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10229850" y="28575"/>
                  </a:lnTo>
                  <a:lnTo>
                    <a:pt x="10229850" y="0"/>
                  </a:lnTo>
                  <a:close/>
                </a:path>
              </a:pathLst>
            </a:custGeom>
            <a:solidFill>
              <a:srgbClr val="374552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0075" y="4614862"/>
              <a:ext cx="10229850" cy="9525"/>
            </a:xfrm>
            <a:custGeom>
              <a:avLst/>
              <a:gdLst/>
              <a:ahLst/>
              <a:cxnLst/>
              <a:rect l="l" t="t" r="r" b="b"/>
              <a:pathLst>
                <a:path w="10229850" h="9525">
                  <a:moveTo>
                    <a:pt x="1022985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0229850" y="9525"/>
                  </a:lnTo>
                  <a:lnTo>
                    <a:pt x="10229850" y="0"/>
                  </a:lnTo>
                  <a:close/>
                </a:path>
              </a:pathLst>
            </a:custGeom>
            <a:solidFill>
              <a:srgbClr val="ECE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87375" y="4854575"/>
            <a:ext cx="276034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60" dirty="0">
                <a:solidFill>
                  <a:srgbClr val="2E3C4E"/>
                </a:solidFill>
                <a:latin typeface="Lucida Sans Unicode"/>
                <a:cs typeface="Lucida Sans Unicode"/>
              </a:rPr>
              <a:t>Development</a:t>
            </a:r>
            <a:r>
              <a:rPr sz="2000" spc="-70" dirty="0">
                <a:solidFill>
                  <a:srgbClr val="2E3C4E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2E3C4E"/>
                </a:solidFill>
                <a:latin typeface="Lucida Sans Unicode"/>
                <a:cs typeface="Lucida Sans Unicode"/>
              </a:rPr>
              <a:t>Workflow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0075" y="5457825"/>
            <a:ext cx="10229850" cy="2914650"/>
            <a:chOff x="600075" y="5457825"/>
            <a:chExt cx="10229850" cy="2914650"/>
          </a:xfrm>
        </p:grpSpPr>
        <p:sp>
          <p:nvSpPr>
            <p:cNvPr id="23" name="object 23"/>
            <p:cNvSpPr/>
            <p:nvPr/>
          </p:nvSpPr>
          <p:spPr>
            <a:xfrm>
              <a:off x="604837" y="5462587"/>
              <a:ext cx="10220325" cy="2905125"/>
            </a:xfrm>
            <a:custGeom>
              <a:avLst/>
              <a:gdLst/>
              <a:ahLst/>
              <a:cxnLst/>
              <a:rect l="l" t="t" r="r" b="b"/>
              <a:pathLst>
                <a:path w="10220325" h="2905125">
                  <a:moveTo>
                    <a:pt x="0" y="284988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31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34102" y="4203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10165080" y="0"/>
                  </a:lnTo>
                  <a:lnTo>
                    <a:pt x="10168712" y="0"/>
                  </a:lnTo>
                  <a:lnTo>
                    <a:pt x="10172293" y="355"/>
                  </a:lnTo>
                  <a:lnTo>
                    <a:pt x="10175849" y="1066"/>
                  </a:lnTo>
                  <a:lnTo>
                    <a:pt x="10179418" y="1765"/>
                  </a:lnTo>
                  <a:lnTo>
                    <a:pt x="10204145" y="16179"/>
                  </a:lnTo>
                  <a:lnTo>
                    <a:pt x="10206710" y="18745"/>
                  </a:lnTo>
                  <a:lnTo>
                    <a:pt x="10219258" y="44462"/>
                  </a:lnTo>
                  <a:lnTo>
                    <a:pt x="10219969" y="48031"/>
                  </a:lnTo>
                  <a:lnTo>
                    <a:pt x="10220325" y="51612"/>
                  </a:lnTo>
                  <a:lnTo>
                    <a:pt x="10220325" y="55245"/>
                  </a:lnTo>
                  <a:lnTo>
                    <a:pt x="10220325" y="2849880"/>
                  </a:lnTo>
                  <a:lnTo>
                    <a:pt x="10220325" y="2853499"/>
                  </a:lnTo>
                  <a:lnTo>
                    <a:pt x="10219969" y="2857093"/>
                  </a:lnTo>
                  <a:lnTo>
                    <a:pt x="10219258" y="2860649"/>
                  </a:lnTo>
                  <a:lnTo>
                    <a:pt x="10218559" y="2864205"/>
                  </a:lnTo>
                  <a:lnTo>
                    <a:pt x="10204145" y="2888945"/>
                  </a:lnTo>
                  <a:lnTo>
                    <a:pt x="10201579" y="2891510"/>
                  </a:lnTo>
                  <a:lnTo>
                    <a:pt x="10186212" y="2900921"/>
                  </a:lnTo>
                  <a:lnTo>
                    <a:pt x="10182872" y="2902305"/>
                  </a:lnTo>
                  <a:lnTo>
                    <a:pt x="10179418" y="2903347"/>
                  </a:lnTo>
                  <a:lnTo>
                    <a:pt x="10175849" y="2904058"/>
                  </a:lnTo>
                  <a:lnTo>
                    <a:pt x="10172293" y="2904769"/>
                  </a:lnTo>
                  <a:lnTo>
                    <a:pt x="10168712" y="2905125"/>
                  </a:lnTo>
                  <a:lnTo>
                    <a:pt x="10165080" y="2905125"/>
                  </a:lnTo>
                  <a:lnTo>
                    <a:pt x="55245" y="2905125"/>
                  </a:lnTo>
                  <a:lnTo>
                    <a:pt x="51619" y="2905125"/>
                  </a:lnTo>
                  <a:lnTo>
                    <a:pt x="48026" y="2904769"/>
                  </a:lnTo>
                  <a:lnTo>
                    <a:pt x="13618" y="2886379"/>
                  </a:lnTo>
                  <a:lnTo>
                    <a:pt x="4207" y="2871025"/>
                  </a:lnTo>
                  <a:lnTo>
                    <a:pt x="2818" y="2867672"/>
                  </a:lnTo>
                  <a:lnTo>
                    <a:pt x="1771" y="2864205"/>
                  </a:lnTo>
                  <a:lnTo>
                    <a:pt x="1061" y="2860649"/>
                  </a:lnTo>
                  <a:lnTo>
                    <a:pt x="351" y="2857093"/>
                  </a:lnTo>
                  <a:lnTo>
                    <a:pt x="0" y="2853499"/>
                  </a:lnTo>
                  <a:lnTo>
                    <a:pt x="0" y="28498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587" y="5467362"/>
              <a:ext cx="10210800" cy="485775"/>
            </a:xfrm>
            <a:custGeom>
              <a:avLst/>
              <a:gdLst/>
              <a:ahLst/>
              <a:cxnLst/>
              <a:rect l="l" t="t" r="r" b="b"/>
              <a:pathLst>
                <a:path w="10210800" h="485775">
                  <a:moveTo>
                    <a:pt x="2552700" y="0"/>
                  </a:moveTo>
                  <a:lnTo>
                    <a:pt x="52057" y="0"/>
                  </a:lnTo>
                  <a:lnTo>
                    <a:pt x="44399" y="1524"/>
                  </a:lnTo>
                  <a:lnTo>
                    <a:pt x="11950" y="23202"/>
                  </a:lnTo>
                  <a:lnTo>
                    <a:pt x="0" y="52044"/>
                  </a:lnTo>
                  <a:lnTo>
                    <a:pt x="0" y="485775"/>
                  </a:lnTo>
                  <a:lnTo>
                    <a:pt x="2552700" y="485775"/>
                  </a:lnTo>
                  <a:lnTo>
                    <a:pt x="2552700" y="0"/>
                  </a:lnTo>
                  <a:close/>
                </a:path>
                <a:path w="10210800" h="485775">
                  <a:moveTo>
                    <a:pt x="10210800" y="52044"/>
                  </a:moveTo>
                  <a:lnTo>
                    <a:pt x="10187597" y="11950"/>
                  </a:lnTo>
                  <a:lnTo>
                    <a:pt x="10158755" y="0"/>
                  </a:lnTo>
                  <a:lnTo>
                    <a:pt x="2562225" y="0"/>
                  </a:lnTo>
                  <a:lnTo>
                    <a:pt x="2562225" y="485775"/>
                  </a:lnTo>
                  <a:lnTo>
                    <a:pt x="10210800" y="485775"/>
                  </a:lnTo>
                  <a:lnTo>
                    <a:pt x="10210800" y="52044"/>
                  </a:lnTo>
                  <a:close/>
                </a:path>
              </a:pathLst>
            </a:custGeom>
            <a:solidFill>
              <a:srgbClr val="FFFFFF">
                <a:alpha val="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9587" y="7877187"/>
              <a:ext cx="10210800" cy="485775"/>
            </a:xfrm>
            <a:custGeom>
              <a:avLst/>
              <a:gdLst/>
              <a:ahLst/>
              <a:cxnLst/>
              <a:rect l="l" t="t" r="r" b="b"/>
              <a:pathLst>
                <a:path w="10210800" h="485775">
                  <a:moveTo>
                    <a:pt x="2552700" y="0"/>
                  </a:moveTo>
                  <a:lnTo>
                    <a:pt x="0" y="0"/>
                  </a:lnTo>
                  <a:lnTo>
                    <a:pt x="0" y="433717"/>
                  </a:lnTo>
                  <a:lnTo>
                    <a:pt x="23202" y="473824"/>
                  </a:lnTo>
                  <a:lnTo>
                    <a:pt x="52057" y="485775"/>
                  </a:lnTo>
                  <a:lnTo>
                    <a:pt x="2552700" y="485775"/>
                  </a:lnTo>
                  <a:lnTo>
                    <a:pt x="2552700" y="0"/>
                  </a:lnTo>
                  <a:close/>
                </a:path>
                <a:path w="10210800" h="485775">
                  <a:moveTo>
                    <a:pt x="10210800" y="0"/>
                  </a:moveTo>
                  <a:lnTo>
                    <a:pt x="2562225" y="0"/>
                  </a:lnTo>
                  <a:lnTo>
                    <a:pt x="2562225" y="485775"/>
                  </a:lnTo>
                  <a:lnTo>
                    <a:pt x="10158755" y="485775"/>
                  </a:lnTo>
                  <a:lnTo>
                    <a:pt x="10166401" y="484251"/>
                  </a:lnTo>
                  <a:lnTo>
                    <a:pt x="10198849" y="462572"/>
                  </a:lnTo>
                  <a:lnTo>
                    <a:pt x="10210800" y="433717"/>
                  </a:lnTo>
                  <a:lnTo>
                    <a:pt x="10210800" y="0"/>
                  </a:lnTo>
                  <a:close/>
                </a:path>
              </a:pathLst>
            </a:custGeom>
            <a:solidFill>
              <a:srgbClr val="000000">
                <a:alpha val="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68350" y="5588000"/>
            <a:ext cx="35687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30" dirty="0">
                <a:solidFill>
                  <a:srgbClr val="374552"/>
                </a:solidFill>
                <a:latin typeface="Trebuchet MS"/>
                <a:cs typeface="Trebuchet MS"/>
              </a:rPr>
              <a:t>Tool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26086" y="5588000"/>
            <a:ext cx="114808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20" dirty="0">
                <a:solidFill>
                  <a:srgbClr val="374552"/>
                </a:solidFill>
                <a:latin typeface="Trebuchet MS"/>
                <a:cs typeface="Trebuchet MS"/>
              </a:rPr>
              <a:t>Role</a:t>
            </a:r>
            <a:r>
              <a:rPr sz="1350" b="1" spc="-65" dirty="0">
                <a:solidFill>
                  <a:srgbClr val="374552"/>
                </a:solidFill>
                <a:latin typeface="Trebuchet MS"/>
                <a:cs typeface="Trebuchet MS"/>
              </a:rPr>
              <a:t> </a:t>
            </a:r>
            <a:r>
              <a:rPr sz="1350" b="1" spc="-55" dirty="0">
                <a:solidFill>
                  <a:srgbClr val="374552"/>
                </a:solidFill>
                <a:latin typeface="Trebuchet MS"/>
                <a:cs typeface="Trebuchet MS"/>
              </a:rPr>
              <a:t>in</a:t>
            </a:r>
            <a:r>
              <a:rPr sz="1350" b="1" spc="-60" dirty="0">
                <a:solidFill>
                  <a:srgbClr val="374552"/>
                </a:solidFill>
                <a:latin typeface="Trebuchet MS"/>
                <a:cs typeface="Trebuchet MS"/>
              </a:rPr>
              <a:t> </a:t>
            </a:r>
            <a:r>
              <a:rPr sz="1350" b="1" spc="-40" dirty="0">
                <a:solidFill>
                  <a:srgbClr val="374552"/>
                </a:solidFill>
                <a:latin typeface="Trebuchet MS"/>
                <a:cs typeface="Trebuchet MS"/>
              </a:rPr>
              <a:t>Project</a:t>
            </a:r>
            <a:endParaRPr sz="1350">
              <a:latin typeface="Trebuchet MS"/>
              <a:cs typeface="Trebuchet MS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600075" y="5953125"/>
          <a:ext cx="10229215" cy="1924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6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2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350" spc="65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HTML/CSS</a:t>
                      </a:r>
                      <a:endParaRPr sz="1350">
                        <a:latin typeface="Gill Sans MT"/>
                        <a:cs typeface="Gill Sans MT"/>
                      </a:endParaRPr>
                    </a:p>
                  </a:txBody>
                  <a:tcPr marL="0" marR="0" marT="133350" marB="0">
                    <a:lnR w="9525">
                      <a:solidFill>
                        <a:srgbClr val="FAF9F5"/>
                      </a:solidFill>
                      <a:prstDash val="solid"/>
                    </a:lnR>
                    <a:solidFill>
                      <a:srgbClr val="000000">
                        <a:alpha val="39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350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Frontend</a:t>
                      </a:r>
                      <a:r>
                        <a:rPr sz="1350" spc="30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350" spc="50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user</a:t>
                      </a:r>
                      <a:r>
                        <a:rPr sz="1350" spc="35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350" spc="55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interface</a:t>
                      </a:r>
                      <a:r>
                        <a:rPr sz="1350" spc="30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350" spc="95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and</a:t>
                      </a:r>
                      <a:r>
                        <a:rPr sz="1350" spc="35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350" spc="60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styling</a:t>
                      </a:r>
                      <a:endParaRPr sz="1350">
                        <a:latin typeface="Gill Sans MT"/>
                        <a:cs typeface="Gill Sans MT"/>
                      </a:endParaRPr>
                    </a:p>
                  </a:txBody>
                  <a:tcPr marL="0" marR="0" marT="133350" marB="0">
                    <a:lnL w="9525">
                      <a:solidFill>
                        <a:srgbClr val="FAF9F5"/>
                      </a:solidFill>
                      <a:prstDash val="solid"/>
                    </a:lnL>
                    <a:solidFill>
                      <a:srgbClr val="000000">
                        <a:alpha val="391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350" spc="190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Java</a:t>
                      </a:r>
                      <a:r>
                        <a:rPr sz="1350" spc="-45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350" spc="50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(Eclipse)</a:t>
                      </a:r>
                      <a:endParaRPr sz="1350">
                        <a:latin typeface="Gill Sans MT"/>
                        <a:cs typeface="Gill Sans MT"/>
                      </a:endParaRPr>
                    </a:p>
                  </a:txBody>
                  <a:tcPr marL="0" marR="0" marT="123825" marB="0">
                    <a:lnR w="9525">
                      <a:solidFill>
                        <a:srgbClr val="FAF9F5"/>
                      </a:solidFill>
                      <a:prstDash val="solid"/>
                    </a:lnR>
                    <a:solidFill>
                      <a:srgbClr val="FFFFFF">
                        <a:alpha val="39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350" spc="80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Backend</a:t>
                      </a:r>
                      <a:r>
                        <a:rPr sz="1350" spc="-40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350" spc="70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logic</a:t>
                      </a:r>
                      <a:r>
                        <a:rPr sz="1350" spc="-35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350" spc="95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and</a:t>
                      </a:r>
                      <a:r>
                        <a:rPr sz="1350" spc="-40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350" spc="55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API</a:t>
                      </a:r>
                      <a:r>
                        <a:rPr sz="1350" spc="-35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350" spc="40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endpoints</a:t>
                      </a:r>
                      <a:endParaRPr sz="1350">
                        <a:latin typeface="Gill Sans MT"/>
                        <a:cs typeface="Gill Sans MT"/>
                      </a:endParaRPr>
                    </a:p>
                  </a:txBody>
                  <a:tcPr marL="0" marR="0" marT="123825" marB="0">
                    <a:lnL w="9525">
                      <a:solidFill>
                        <a:srgbClr val="FAF9F5"/>
                      </a:solidFill>
                      <a:prstDash val="solid"/>
                    </a:lnL>
                    <a:solidFill>
                      <a:srgbClr val="FFFFFF">
                        <a:alpha val="391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350" spc="-10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MySQL</a:t>
                      </a:r>
                      <a:endParaRPr sz="1350">
                        <a:latin typeface="Gill Sans MT"/>
                        <a:cs typeface="Gill Sans MT"/>
                      </a:endParaRPr>
                    </a:p>
                  </a:txBody>
                  <a:tcPr marL="0" marR="0" marT="133350" marB="0">
                    <a:lnR w="9525">
                      <a:solidFill>
                        <a:srgbClr val="FAF9F5"/>
                      </a:solidFill>
                      <a:prstDash val="solid"/>
                    </a:lnR>
                    <a:solidFill>
                      <a:srgbClr val="000000">
                        <a:alpha val="39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350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Data</a:t>
                      </a:r>
                      <a:r>
                        <a:rPr sz="1350" spc="20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350" spc="60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storage</a:t>
                      </a:r>
                      <a:r>
                        <a:rPr sz="1350" spc="20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350" spc="95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and</a:t>
                      </a:r>
                      <a:r>
                        <a:rPr sz="1350" spc="20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350" spc="-10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retrieval</a:t>
                      </a:r>
                      <a:endParaRPr sz="1350">
                        <a:latin typeface="Gill Sans MT"/>
                        <a:cs typeface="Gill Sans MT"/>
                      </a:endParaRPr>
                    </a:p>
                  </a:txBody>
                  <a:tcPr marL="0" marR="0" marT="133350" marB="0">
                    <a:lnL w="9525">
                      <a:solidFill>
                        <a:srgbClr val="FAF9F5"/>
                      </a:solidFill>
                      <a:prstDash val="solid"/>
                    </a:lnL>
                    <a:solidFill>
                      <a:srgbClr val="000000">
                        <a:alpha val="391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350" spc="80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Postman</a:t>
                      </a:r>
                      <a:endParaRPr sz="1350">
                        <a:latin typeface="Gill Sans MT"/>
                        <a:cs typeface="Gill Sans MT"/>
                      </a:endParaRPr>
                    </a:p>
                  </a:txBody>
                  <a:tcPr marL="0" marR="0" marT="123825" marB="0">
                    <a:lnR w="9525">
                      <a:solidFill>
                        <a:srgbClr val="FAF9F5"/>
                      </a:solidFill>
                      <a:prstDash val="solid"/>
                    </a:lnR>
                    <a:solidFill>
                      <a:srgbClr val="FFFFFF">
                        <a:alpha val="39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350" spc="55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API</a:t>
                      </a:r>
                      <a:r>
                        <a:rPr sz="1350" spc="-35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350" spc="65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testing</a:t>
                      </a:r>
                      <a:r>
                        <a:rPr sz="1350" spc="-30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350" spc="95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and</a:t>
                      </a:r>
                      <a:r>
                        <a:rPr sz="1350" spc="-35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350" spc="45" dirty="0">
                          <a:solidFill>
                            <a:srgbClr val="374552"/>
                          </a:solidFill>
                          <a:latin typeface="Gill Sans MT"/>
                          <a:cs typeface="Gill Sans MT"/>
                        </a:rPr>
                        <a:t>validation</a:t>
                      </a:r>
                      <a:endParaRPr sz="1350">
                        <a:latin typeface="Gill Sans MT"/>
                        <a:cs typeface="Gill Sans MT"/>
                      </a:endParaRPr>
                    </a:p>
                  </a:txBody>
                  <a:tcPr marL="0" marR="0" marT="123825" marB="0">
                    <a:lnL w="9525">
                      <a:solidFill>
                        <a:srgbClr val="FAF9F5"/>
                      </a:solidFill>
                      <a:prstDash val="solid"/>
                    </a:lnL>
                    <a:solidFill>
                      <a:srgbClr val="FFFFFF">
                        <a:alpha val="391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768350" y="7997825"/>
            <a:ext cx="55372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GitHub</a:t>
            </a:r>
            <a:endParaRPr sz="1350">
              <a:latin typeface="Gill Sans MT"/>
              <a:cs typeface="Gill Sans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26417" y="7997825"/>
            <a:ext cx="254635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Version</a:t>
            </a:r>
            <a:r>
              <a:rPr sz="1350" spc="9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control</a:t>
            </a:r>
            <a:r>
              <a:rPr sz="1350" spc="9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and</a:t>
            </a:r>
            <a:r>
              <a:rPr sz="1350" spc="9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collaboration</a:t>
            </a:r>
            <a:endParaRPr sz="1350">
              <a:latin typeface="Gill Sans MT"/>
              <a:cs typeface="Gill Sans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00075" y="8562975"/>
            <a:ext cx="390525" cy="390525"/>
            <a:chOff x="600075" y="8562975"/>
            <a:chExt cx="390525" cy="390525"/>
          </a:xfrm>
        </p:grpSpPr>
        <p:sp>
          <p:nvSpPr>
            <p:cNvPr id="32" name="object 32"/>
            <p:cNvSpPr/>
            <p:nvPr/>
          </p:nvSpPr>
          <p:spPr>
            <a:xfrm>
              <a:off x="604837" y="85677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33082" y="0"/>
                  </a:moveTo>
                  <a:lnTo>
                    <a:pt x="47917" y="0"/>
                  </a:lnTo>
                  <a:lnTo>
                    <a:pt x="40873" y="1396"/>
                  </a:lnTo>
                  <a:lnTo>
                    <a:pt x="7010" y="27330"/>
                  </a:lnTo>
                  <a:lnTo>
                    <a:pt x="0" y="47917"/>
                  </a:lnTo>
                  <a:lnTo>
                    <a:pt x="0" y="333082"/>
                  </a:lnTo>
                  <a:lnTo>
                    <a:pt x="21361" y="370001"/>
                  </a:lnTo>
                  <a:lnTo>
                    <a:pt x="47917" y="380999"/>
                  </a:lnTo>
                  <a:lnTo>
                    <a:pt x="333082" y="380999"/>
                  </a:lnTo>
                  <a:lnTo>
                    <a:pt x="370001" y="359638"/>
                  </a:lnTo>
                  <a:lnTo>
                    <a:pt x="380999" y="333082"/>
                  </a:lnTo>
                  <a:lnTo>
                    <a:pt x="380999" y="47917"/>
                  </a:lnTo>
                  <a:lnTo>
                    <a:pt x="359638" y="10998"/>
                  </a:lnTo>
                  <a:lnTo>
                    <a:pt x="333082" y="0"/>
                  </a:lnTo>
                  <a:close/>
                </a:path>
              </a:pathLst>
            </a:custGeom>
            <a:solidFill>
              <a:srgbClr val="D9E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" y="8572500"/>
              <a:ext cx="371474" cy="37147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04837" y="85677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7292" y="27571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0" y="0"/>
                  </a:lnTo>
                  <a:lnTo>
                    <a:pt x="332973" y="355"/>
                  </a:lnTo>
                  <a:lnTo>
                    <a:pt x="336529" y="1066"/>
                  </a:lnTo>
                  <a:lnTo>
                    <a:pt x="340092" y="1765"/>
                  </a:lnTo>
                  <a:lnTo>
                    <a:pt x="356448" y="9309"/>
                  </a:lnTo>
                  <a:lnTo>
                    <a:pt x="359464" y="11328"/>
                  </a:lnTo>
                  <a:lnTo>
                    <a:pt x="379938" y="44462"/>
                  </a:lnTo>
                  <a:lnTo>
                    <a:pt x="380648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74"/>
                  </a:lnTo>
                  <a:lnTo>
                    <a:pt x="380648" y="332968"/>
                  </a:lnTo>
                  <a:lnTo>
                    <a:pt x="379938" y="336537"/>
                  </a:lnTo>
                  <a:lnTo>
                    <a:pt x="379228" y="340093"/>
                  </a:lnTo>
                  <a:lnTo>
                    <a:pt x="378181" y="343547"/>
                  </a:lnTo>
                  <a:lnTo>
                    <a:pt x="376793" y="346887"/>
                  </a:lnTo>
                  <a:lnTo>
                    <a:pt x="375404" y="350240"/>
                  </a:lnTo>
                  <a:lnTo>
                    <a:pt x="346897" y="376796"/>
                  </a:lnTo>
                  <a:lnTo>
                    <a:pt x="336529" y="379933"/>
                  </a:lnTo>
                  <a:lnTo>
                    <a:pt x="332973" y="380644"/>
                  </a:lnTo>
                  <a:lnTo>
                    <a:pt x="329380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9" y="381000"/>
                  </a:lnTo>
                  <a:lnTo>
                    <a:pt x="48026" y="380644"/>
                  </a:lnTo>
                  <a:lnTo>
                    <a:pt x="13618" y="362254"/>
                  </a:lnTo>
                  <a:lnTo>
                    <a:pt x="4207" y="346887"/>
                  </a:lnTo>
                  <a:lnTo>
                    <a:pt x="2818" y="343547"/>
                  </a:lnTo>
                  <a:lnTo>
                    <a:pt x="1771" y="340080"/>
                  </a:lnTo>
                  <a:lnTo>
                    <a:pt x="1061" y="336524"/>
                  </a:lnTo>
                  <a:lnTo>
                    <a:pt x="351" y="332968"/>
                  </a:lnTo>
                  <a:lnTo>
                    <a:pt x="0" y="329374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BED3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144587" y="8602662"/>
            <a:ext cx="3813175" cy="8839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25" dirty="0">
                <a:solidFill>
                  <a:srgbClr val="374552"/>
                </a:solidFill>
                <a:latin typeface="Lucida Sans Unicode"/>
                <a:cs typeface="Lucida Sans Unicode"/>
              </a:rPr>
              <a:t>Complete</a:t>
            </a:r>
            <a:r>
              <a:rPr sz="1650" spc="-75" dirty="0">
                <a:solidFill>
                  <a:srgbClr val="374552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374552"/>
                </a:solidFill>
                <a:latin typeface="Lucida Sans Unicode"/>
                <a:cs typeface="Lucida Sans Unicode"/>
              </a:rPr>
              <a:t>CRUD</a:t>
            </a:r>
            <a:r>
              <a:rPr sz="1650" spc="-75" dirty="0">
                <a:solidFill>
                  <a:srgbClr val="374552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374552"/>
                </a:solidFill>
                <a:latin typeface="Lucida Sans Unicode"/>
                <a:cs typeface="Lucida Sans Unicode"/>
              </a:rPr>
              <a:t>operations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690"/>
              </a:spcBef>
            </a:pP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Create,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read,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update,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and</a:t>
            </a:r>
            <a:r>
              <a:rPr sz="1350" spc="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delete</a:t>
            </a:r>
            <a:r>
              <a:rPr sz="1350" spc="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employee</a:t>
            </a:r>
            <a:r>
              <a:rPr sz="1350" spc="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records </a:t>
            </a:r>
            <a:r>
              <a:rPr sz="1350" spc="85" dirty="0">
                <a:solidFill>
                  <a:srgbClr val="374552"/>
                </a:solidFill>
                <a:latin typeface="Gill Sans MT"/>
                <a:cs typeface="Gill Sans MT"/>
              </a:rPr>
              <a:t>seamlessly</a:t>
            </a:r>
            <a:endParaRPr sz="1350">
              <a:latin typeface="Gill Sans MT"/>
              <a:cs typeface="Gill Sans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819775" y="8562975"/>
            <a:ext cx="390525" cy="390525"/>
            <a:chOff x="5819775" y="8562975"/>
            <a:chExt cx="390525" cy="390525"/>
          </a:xfrm>
        </p:grpSpPr>
        <p:sp>
          <p:nvSpPr>
            <p:cNvPr id="37" name="object 37"/>
            <p:cNvSpPr/>
            <p:nvPr/>
          </p:nvSpPr>
          <p:spPr>
            <a:xfrm>
              <a:off x="5824537" y="85677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33082" y="0"/>
                  </a:moveTo>
                  <a:lnTo>
                    <a:pt x="47917" y="0"/>
                  </a:lnTo>
                  <a:lnTo>
                    <a:pt x="40868" y="1396"/>
                  </a:lnTo>
                  <a:lnTo>
                    <a:pt x="7010" y="27330"/>
                  </a:lnTo>
                  <a:lnTo>
                    <a:pt x="0" y="47917"/>
                  </a:lnTo>
                  <a:lnTo>
                    <a:pt x="0" y="333082"/>
                  </a:lnTo>
                  <a:lnTo>
                    <a:pt x="21361" y="370001"/>
                  </a:lnTo>
                  <a:lnTo>
                    <a:pt x="47917" y="380999"/>
                  </a:lnTo>
                  <a:lnTo>
                    <a:pt x="333082" y="380999"/>
                  </a:lnTo>
                  <a:lnTo>
                    <a:pt x="370001" y="359638"/>
                  </a:lnTo>
                  <a:lnTo>
                    <a:pt x="380999" y="333082"/>
                  </a:lnTo>
                  <a:lnTo>
                    <a:pt x="380999" y="47917"/>
                  </a:lnTo>
                  <a:lnTo>
                    <a:pt x="359638" y="10998"/>
                  </a:lnTo>
                  <a:lnTo>
                    <a:pt x="333082" y="0"/>
                  </a:lnTo>
                  <a:close/>
                </a:path>
              </a:pathLst>
            </a:custGeom>
            <a:solidFill>
              <a:srgbClr val="D9E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29299" y="8572500"/>
              <a:ext cx="371474" cy="37147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824537" y="85677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4203" y="34099"/>
                  </a:lnTo>
                  <a:lnTo>
                    <a:pt x="5588" y="30746"/>
                  </a:lnTo>
                  <a:lnTo>
                    <a:pt x="7289" y="27571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43547" y="2819"/>
                  </a:lnTo>
                  <a:lnTo>
                    <a:pt x="346887" y="4203"/>
                  </a:lnTo>
                  <a:lnTo>
                    <a:pt x="350253" y="5588"/>
                  </a:lnTo>
                  <a:lnTo>
                    <a:pt x="376796" y="34099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74"/>
                  </a:lnTo>
                  <a:lnTo>
                    <a:pt x="380644" y="332968"/>
                  </a:lnTo>
                  <a:lnTo>
                    <a:pt x="379933" y="336537"/>
                  </a:lnTo>
                  <a:lnTo>
                    <a:pt x="379234" y="340093"/>
                  </a:lnTo>
                  <a:lnTo>
                    <a:pt x="356450" y="371690"/>
                  </a:lnTo>
                  <a:lnTo>
                    <a:pt x="336524" y="379933"/>
                  </a:lnTo>
                  <a:lnTo>
                    <a:pt x="332968" y="380644"/>
                  </a:lnTo>
                  <a:lnTo>
                    <a:pt x="329387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2" y="381000"/>
                  </a:lnTo>
                  <a:lnTo>
                    <a:pt x="48018" y="380644"/>
                  </a:lnTo>
                  <a:lnTo>
                    <a:pt x="44462" y="379933"/>
                  </a:lnTo>
                  <a:lnTo>
                    <a:pt x="40906" y="379222"/>
                  </a:lnTo>
                  <a:lnTo>
                    <a:pt x="9309" y="356450"/>
                  </a:lnTo>
                  <a:lnTo>
                    <a:pt x="4203" y="346887"/>
                  </a:lnTo>
                  <a:lnTo>
                    <a:pt x="2819" y="343547"/>
                  </a:lnTo>
                  <a:lnTo>
                    <a:pt x="1765" y="340080"/>
                  </a:lnTo>
                  <a:lnTo>
                    <a:pt x="1066" y="336524"/>
                  </a:lnTo>
                  <a:lnTo>
                    <a:pt x="355" y="332968"/>
                  </a:lnTo>
                  <a:lnTo>
                    <a:pt x="0" y="329374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BED3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366674" y="8602662"/>
            <a:ext cx="3695700" cy="8839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30" dirty="0">
                <a:solidFill>
                  <a:srgbClr val="374552"/>
                </a:solidFill>
                <a:latin typeface="Lucida Sans Unicode"/>
                <a:cs typeface="Lucida Sans Unicode"/>
              </a:rPr>
              <a:t>Integrated</a:t>
            </a:r>
            <a:r>
              <a:rPr sz="1650" spc="-65" dirty="0">
                <a:solidFill>
                  <a:srgbClr val="374552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374552"/>
                </a:solidFill>
                <a:latin typeface="Lucida Sans Unicode"/>
                <a:cs typeface="Lucida Sans Unicode"/>
              </a:rPr>
              <a:t>testing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690"/>
              </a:spcBef>
            </a:pP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Validate</a:t>
            </a:r>
            <a:r>
              <a:rPr sz="1350" spc="-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all</a:t>
            </a:r>
            <a:r>
              <a:rPr sz="1350" spc="-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API</a:t>
            </a:r>
            <a:r>
              <a:rPr sz="1350" spc="-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endpoints</a:t>
            </a:r>
            <a:r>
              <a:rPr sz="1350" spc="-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0" dirty="0">
                <a:solidFill>
                  <a:srgbClr val="374552"/>
                </a:solidFill>
                <a:latin typeface="Gill Sans MT"/>
                <a:cs typeface="Gill Sans MT"/>
              </a:rPr>
              <a:t>using</a:t>
            </a:r>
            <a:r>
              <a:rPr sz="1350" spc="-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0" dirty="0">
                <a:solidFill>
                  <a:srgbClr val="374552"/>
                </a:solidFill>
                <a:latin typeface="Gill Sans MT"/>
                <a:cs typeface="Gill Sans MT"/>
              </a:rPr>
              <a:t>Postman</a:t>
            </a:r>
            <a:r>
              <a:rPr sz="1350" spc="-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before deployment</a:t>
            </a:r>
            <a:endParaRPr sz="1350">
              <a:latin typeface="Gill Sans MT"/>
              <a:cs typeface="Gill Sans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00075" y="9848848"/>
            <a:ext cx="390525" cy="390525"/>
            <a:chOff x="600075" y="9848848"/>
            <a:chExt cx="390525" cy="390525"/>
          </a:xfrm>
        </p:grpSpPr>
        <p:sp>
          <p:nvSpPr>
            <p:cNvPr id="42" name="object 42"/>
            <p:cNvSpPr/>
            <p:nvPr/>
          </p:nvSpPr>
          <p:spPr>
            <a:xfrm>
              <a:off x="604837" y="985361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33082" y="0"/>
                  </a:moveTo>
                  <a:lnTo>
                    <a:pt x="47917" y="0"/>
                  </a:lnTo>
                  <a:lnTo>
                    <a:pt x="40873" y="1404"/>
                  </a:lnTo>
                  <a:lnTo>
                    <a:pt x="7010" y="27335"/>
                  </a:lnTo>
                  <a:lnTo>
                    <a:pt x="0" y="47918"/>
                  </a:lnTo>
                  <a:lnTo>
                    <a:pt x="0" y="333082"/>
                  </a:lnTo>
                  <a:lnTo>
                    <a:pt x="21361" y="369996"/>
                  </a:lnTo>
                  <a:lnTo>
                    <a:pt x="47917" y="380999"/>
                  </a:lnTo>
                  <a:lnTo>
                    <a:pt x="333082" y="380999"/>
                  </a:lnTo>
                  <a:lnTo>
                    <a:pt x="370001" y="359638"/>
                  </a:lnTo>
                  <a:lnTo>
                    <a:pt x="380999" y="333082"/>
                  </a:lnTo>
                  <a:lnTo>
                    <a:pt x="380999" y="47918"/>
                  </a:lnTo>
                  <a:lnTo>
                    <a:pt x="359638" y="10998"/>
                  </a:lnTo>
                  <a:lnTo>
                    <a:pt x="333082" y="0"/>
                  </a:lnTo>
                  <a:close/>
                </a:path>
              </a:pathLst>
            </a:custGeom>
            <a:solidFill>
              <a:srgbClr val="D9E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599" y="9858373"/>
              <a:ext cx="371474" cy="37147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04837" y="985361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9"/>
                  </a:lnTo>
                  <a:lnTo>
                    <a:pt x="351" y="48027"/>
                  </a:lnTo>
                  <a:lnTo>
                    <a:pt x="1061" y="44465"/>
                  </a:lnTo>
                  <a:lnTo>
                    <a:pt x="1771" y="40907"/>
                  </a:lnTo>
                  <a:lnTo>
                    <a:pt x="2818" y="37454"/>
                  </a:lnTo>
                  <a:lnTo>
                    <a:pt x="4207" y="34102"/>
                  </a:lnTo>
                  <a:lnTo>
                    <a:pt x="5590" y="30753"/>
                  </a:lnTo>
                  <a:lnTo>
                    <a:pt x="7292" y="27567"/>
                  </a:lnTo>
                  <a:lnTo>
                    <a:pt x="9311" y="24551"/>
                  </a:lnTo>
                  <a:lnTo>
                    <a:pt x="11325" y="21535"/>
                  </a:lnTo>
                  <a:lnTo>
                    <a:pt x="13618" y="18742"/>
                  </a:lnTo>
                  <a:lnTo>
                    <a:pt x="16182" y="16182"/>
                  </a:lnTo>
                  <a:lnTo>
                    <a:pt x="18747" y="13613"/>
                  </a:lnTo>
                  <a:lnTo>
                    <a:pt x="34102" y="4207"/>
                  </a:lnTo>
                  <a:lnTo>
                    <a:pt x="37454" y="2818"/>
                  </a:lnTo>
                  <a:lnTo>
                    <a:pt x="40907" y="1771"/>
                  </a:lnTo>
                  <a:lnTo>
                    <a:pt x="44465" y="1061"/>
                  </a:lnTo>
                  <a:lnTo>
                    <a:pt x="48026" y="353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0" y="0"/>
                  </a:lnTo>
                  <a:lnTo>
                    <a:pt x="332973" y="353"/>
                  </a:lnTo>
                  <a:lnTo>
                    <a:pt x="336529" y="1061"/>
                  </a:lnTo>
                  <a:lnTo>
                    <a:pt x="340092" y="1771"/>
                  </a:lnTo>
                  <a:lnTo>
                    <a:pt x="343545" y="2818"/>
                  </a:lnTo>
                  <a:lnTo>
                    <a:pt x="346897" y="4207"/>
                  </a:lnTo>
                  <a:lnTo>
                    <a:pt x="350246" y="5591"/>
                  </a:lnTo>
                  <a:lnTo>
                    <a:pt x="364817" y="16182"/>
                  </a:lnTo>
                  <a:lnTo>
                    <a:pt x="367381" y="18742"/>
                  </a:lnTo>
                  <a:lnTo>
                    <a:pt x="369674" y="21535"/>
                  </a:lnTo>
                  <a:lnTo>
                    <a:pt x="371688" y="24551"/>
                  </a:lnTo>
                  <a:lnTo>
                    <a:pt x="373702" y="27567"/>
                  </a:lnTo>
                  <a:lnTo>
                    <a:pt x="381000" y="51619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2"/>
                  </a:lnTo>
                  <a:lnTo>
                    <a:pt x="380648" y="332973"/>
                  </a:lnTo>
                  <a:lnTo>
                    <a:pt x="379938" y="336530"/>
                  </a:lnTo>
                  <a:lnTo>
                    <a:pt x="379228" y="340086"/>
                  </a:lnTo>
                  <a:lnTo>
                    <a:pt x="378181" y="343545"/>
                  </a:lnTo>
                  <a:lnTo>
                    <a:pt x="376793" y="346894"/>
                  </a:lnTo>
                  <a:lnTo>
                    <a:pt x="375404" y="350246"/>
                  </a:lnTo>
                  <a:lnTo>
                    <a:pt x="356448" y="371688"/>
                  </a:lnTo>
                  <a:lnTo>
                    <a:pt x="353432" y="373702"/>
                  </a:lnTo>
                  <a:lnTo>
                    <a:pt x="336529" y="379938"/>
                  </a:lnTo>
                  <a:lnTo>
                    <a:pt x="332973" y="380648"/>
                  </a:lnTo>
                  <a:lnTo>
                    <a:pt x="329380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9" y="381000"/>
                  </a:lnTo>
                  <a:lnTo>
                    <a:pt x="48026" y="380648"/>
                  </a:lnTo>
                  <a:lnTo>
                    <a:pt x="44465" y="379938"/>
                  </a:lnTo>
                  <a:lnTo>
                    <a:pt x="40907" y="379229"/>
                  </a:lnTo>
                  <a:lnTo>
                    <a:pt x="24551" y="371688"/>
                  </a:lnTo>
                  <a:lnTo>
                    <a:pt x="21535" y="369674"/>
                  </a:lnTo>
                  <a:lnTo>
                    <a:pt x="4207" y="346894"/>
                  </a:lnTo>
                  <a:lnTo>
                    <a:pt x="2818" y="343540"/>
                  </a:lnTo>
                  <a:lnTo>
                    <a:pt x="1771" y="340086"/>
                  </a:lnTo>
                  <a:lnTo>
                    <a:pt x="1061" y="336530"/>
                  </a:lnTo>
                  <a:lnTo>
                    <a:pt x="351" y="332973"/>
                  </a:lnTo>
                  <a:lnTo>
                    <a:pt x="0" y="329382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BED3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144587" y="9888535"/>
            <a:ext cx="3174365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25" dirty="0">
                <a:solidFill>
                  <a:srgbClr val="374552"/>
                </a:solidFill>
                <a:latin typeface="Lucida Sans Unicode"/>
                <a:cs typeface="Lucida Sans Unicode"/>
              </a:rPr>
              <a:t>Robust</a:t>
            </a:r>
            <a:r>
              <a:rPr sz="1650" spc="-110" dirty="0">
                <a:solidFill>
                  <a:srgbClr val="374552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374552"/>
                </a:solidFill>
                <a:latin typeface="Lucida Sans Unicode"/>
                <a:cs typeface="Lucida Sans Unicode"/>
              </a:rPr>
              <a:t>database</a:t>
            </a:r>
            <a:r>
              <a:rPr sz="1650" spc="-105" dirty="0">
                <a:solidFill>
                  <a:srgbClr val="374552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374552"/>
                </a:solidFill>
                <a:latin typeface="Lucida Sans Unicode"/>
                <a:cs typeface="Lucida Sans Unicode"/>
              </a:rPr>
              <a:t>connectivity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Reliable</a:t>
            </a:r>
            <a:r>
              <a:rPr sz="1350" spc="8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MySQL</a:t>
            </a:r>
            <a:r>
              <a:rPr sz="1350" spc="10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integration</a:t>
            </a:r>
            <a:r>
              <a:rPr sz="1350" spc="8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through</a:t>
            </a:r>
            <a:r>
              <a:rPr sz="1350" spc="10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JDBC</a:t>
            </a:r>
            <a:endParaRPr sz="1350">
              <a:latin typeface="Gill Sans MT"/>
              <a:cs typeface="Gill Sans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819775" y="9848848"/>
            <a:ext cx="390525" cy="390525"/>
            <a:chOff x="5819775" y="9848848"/>
            <a:chExt cx="390525" cy="390525"/>
          </a:xfrm>
        </p:grpSpPr>
        <p:sp>
          <p:nvSpPr>
            <p:cNvPr id="47" name="object 47"/>
            <p:cNvSpPr/>
            <p:nvPr/>
          </p:nvSpPr>
          <p:spPr>
            <a:xfrm>
              <a:off x="5824537" y="985361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33082" y="0"/>
                  </a:moveTo>
                  <a:lnTo>
                    <a:pt x="47917" y="0"/>
                  </a:lnTo>
                  <a:lnTo>
                    <a:pt x="40868" y="1404"/>
                  </a:lnTo>
                  <a:lnTo>
                    <a:pt x="7010" y="27335"/>
                  </a:lnTo>
                  <a:lnTo>
                    <a:pt x="0" y="47918"/>
                  </a:lnTo>
                  <a:lnTo>
                    <a:pt x="0" y="333082"/>
                  </a:lnTo>
                  <a:lnTo>
                    <a:pt x="21361" y="369996"/>
                  </a:lnTo>
                  <a:lnTo>
                    <a:pt x="47917" y="380999"/>
                  </a:lnTo>
                  <a:lnTo>
                    <a:pt x="333082" y="380999"/>
                  </a:lnTo>
                  <a:lnTo>
                    <a:pt x="370001" y="359638"/>
                  </a:lnTo>
                  <a:lnTo>
                    <a:pt x="380999" y="333082"/>
                  </a:lnTo>
                  <a:lnTo>
                    <a:pt x="380999" y="47918"/>
                  </a:lnTo>
                  <a:lnTo>
                    <a:pt x="359638" y="10998"/>
                  </a:lnTo>
                  <a:lnTo>
                    <a:pt x="333082" y="0"/>
                  </a:lnTo>
                  <a:close/>
                </a:path>
              </a:pathLst>
            </a:custGeom>
            <a:solidFill>
              <a:srgbClr val="D9E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9299" y="9858373"/>
              <a:ext cx="371474" cy="37147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824537" y="985361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9"/>
                  </a:lnTo>
                  <a:lnTo>
                    <a:pt x="355" y="48027"/>
                  </a:lnTo>
                  <a:lnTo>
                    <a:pt x="1066" y="44465"/>
                  </a:lnTo>
                  <a:lnTo>
                    <a:pt x="1765" y="40907"/>
                  </a:lnTo>
                  <a:lnTo>
                    <a:pt x="2819" y="37454"/>
                  </a:lnTo>
                  <a:lnTo>
                    <a:pt x="16179" y="16182"/>
                  </a:lnTo>
                  <a:lnTo>
                    <a:pt x="18745" y="13613"/>
                  </a:lnTo>
                  <a:lnTo>
                    <a:pt x="34099" y="4207"/>
                  </a:lnTo>
                  <a:lnTo>
                    <a:pt x="37452" y="2818"/>
                  </a:lnTo>
                  <a:lnTo>
                    <a:pt x="40906" y="1771"/>
                  </a:lnTo>
                  <a:lnTo>
                    <a:pt x="44462" y="1061"/>
                  </a:lnTo>
                  <a:lnTo>
                    <a:pt x="48018" y="353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3"/>
                  </a:lnTo>
                  <a:lnTo>
                    <a:pt x="336524" y="1061"/>
                  </a:lnTo>
                  <a:lnTo>
                    <a:pt x="340093" y="1771"/>
                  </a:lnTo>
                  <a:lnTo>
                    <a:pt x="343547" y="2818"/>
                  </a:lnTo>
                  <a:lnTo>
                    <a:pt x="346887" y="4207"/>
                  </a:lnTo>
                  <a:lnTo>
                    <a:pt x="350253" y="5591"/>
                  </a:lnTo>
                  <a:lnTo>
                    <a:pt x="364820" y="16182"/>
                  </a:lnTo>
                  <a:lnTo>
                    <a:pt x="367385" y="18742"/>
                  </a:lnTo>
                  <a:lnTo>
                    <a:pt x="379933" y="44465"/>
                  </a:lnTo>
                  <a:lnTo>
                    <a:pt x="380644" y="48027"/>
                  </a:lnTo>
                  <a:lnTo>
                    <a:pt x="381000" y="51619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2"/>
                  </a:lnTo>
                  <a:lnTo>
                    <a:pt x="380644" y="332973"/>
                  </a:lnTo>
                  <a:lnTo>
                    <a:pt x="379933" y="336530"/>
                  </a:lnTo>
                  <a:lnTo>
                    <a:pt x="379234" y="340086"/>
                  </a:lnTo>
                  <a:lnTo>
                    <a:pt x="356450" y="371688"/>
                  </a:lnTo>
                  <a:lnTo>
                    <a:pt x="346887" y="376793"/>
                  </a:lnTo>
                  <a:lnTo>
                    <a:pt x="343547" y="378181"/>
                  </a:lnTo>
                  <a:lnTo>
                    <a:pt x="340093" y="379229"/>
                  </a:lnTo>
                  <a:lnTo>
                    <a:pt x="336524" y="379938"/>
                  </a:lnTo>
                  <a:lnTo>
                    <a:pt x="332968" y="380648"/>
                  </a:lnTo>
                  <a:lnTo>
                    <a:pt x="329387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2" y="381000"/>
                  </a:lnTo>
                  <a:lnTo>
                    <a:pt x="48018" y="380648"/>
                  </a:lnTo>
                  <a:lnTo>
                    <a:pt x="44462" y="379938"/>
                  </a:lnTo>
                  <a:lnTo>
                    <a:pt x="40906" y="379229"/>
                  </a:lnTo>
                  <a:lnTo>
                    <a:pt x="9309" y="356448"/>
                  </a:lnTo>
                  <a:lnTo>
                    <a:pt x="1066" y="336530"/>
                  </a:lnTo>
                  <a:lnTo>
                    <a:pt x="355" y="332973"/>
                  </a:lnTo>
                  <a:lnTo>
                    <a:pt x="0" y="329382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BED3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366674" y="9888535"/>
            <a:ext cx="4015740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45" dirty="0">
                <a:solidFill>
                  <a:srgbClr val="374552"/>
                </a:solidFill>
                <a:latin typeface="Lucida Sans Unicode"/>
                <a:cs typeface="Lucida Sans Unicode"/>
              </a:rPr>
              <a:t>Professional</a:t>
            </a:r>
            <a:r>
              <a:rPr sz="1650" spc="-65" dirty="0">
                <a:solidFill>
                  <a:srgbClr val="374552"/>
                </a:solidFill>
                <a:latin typeface="Lucida Sans Unicode"/>
                <a:cs typeface="Lucida Sans Unicode"/>
              </a:rPr>
              <a:t> </a:t>
            </a:r>
            <a:r>
              <a:rPr sz="1650" spc="-35" dirty="0">
                <a:solidFill>
                  <a:srgbClr val="374552"/>
                </a:solidFill>
                <a:latin typeface="Lucida Sans Unicode"/>
                <a:cs typeface="Lucida Sans Unicode"/>
              </a:rPr>
              <a:t>version</a:t>
            </a:r>
            <a:r>
              <a:rPr sz="1650" spc="-65" dirty="0">
                <a:solidFill>
                  <a:srgbClr val="374552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374552"/>
                </a:solidFill>
                <a:latin typeface="Lucida Sans Unicode"/>
                <a:cs typeface="Lucida Sans Unicode"/>
              </a:rPr>
              <a:t>control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Track </a:t>
            </a:r>
            <a:r>
              <a:rPr sz="1350" spc="110" dirty="0">
                <a:solidFill>
                  <a:srgbClr val="374552"/>
                </a:solidFill>
                <a:latin typeface="Gill Sans MT"/>
                <a:cs typeface="Gill Sans MT"/>
              </a:rPr>
              <a:t>changes</a:t>
            </a:r>
            <a:r>
              <a:rPr sz="1350" spc="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and</a:t>
            </a:r>
            <a:r>
              <a:rPr sz="1350" spc="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collaborate</a:t>
            </a:r>
            <a:r>
              <a:rPr sz="1350" spc="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effectively</a:t>
            </a:r>
            <a:r>
              <a:rPr sz="1350" spc="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80" dirty="0">
                <a:solidFill>
                  <a:srgbClr val="374552"/>
                </a:solidFill>
                <a:latin typeface="Gill Sans MT"/>
                <a:cs typeface="Gill Sans MT"/>
              </a:rPr>
              <a:t>via</a:t>
            </a:r>
            <a:r>
              <a:rPr sz="1350" spc="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GitHub</a:t>
            </a:r>
            <a:endParaRPr sz="1350">
              <a:latin typeface="Gill Sans MT"/>
              <a:cs typeface="Gill Sans MT"/>
            </a:endParaRPr>
          </a:p>
        </p:txBody>
      </p:sp>
      <p:pic>
        <p:nvPicPr>
          <p:cNvPr id="51" name="object 51">
            <a:hlinkClick r:id="rId8"/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580244" y="10495026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2149475"/>
            <a:ext cx="417258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10" dirty="0"/>
              <a:t>INCLUDED</a:t>
            </a:r>
            <a:r>
              <a:rPr spc="-135" dirty="0"/>
              <a:t> </a:t>
            </a:r>
            <a:r>
              <a:rPr spc="-10" dirty="0"/>
              <a:t>SECTIONS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638175" y="31718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175" y="34861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38004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8175" y="41243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1515" y="2955289"/>
            <a:ext cx="5245735" cy="129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800"/>
              </a:lnSpc>
              <a:spcBef>
                <a:spcPts val="100"/>
              </a:spcBef>
            </a:pP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Development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Environment:</a:t>
            </a:r>
            <a:r>
              <a:rPr sz="1350" spc="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Setup</a:t>
            </a:r>
            <a:r>
              <a:rPr sz="1350" spc="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with</a:t>
            </a:r>
            <a:r>
              <a:rPr sz="1350" spc="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80" dirty="0">
                <a:solidFill>
                  <a:srgbClr val="374552"/>
                </a:solidFill>
                <a:latin typeface="Gill Sans MT"/>
                <a:cs typeface="Gill Sans MT"/>
              </a:rPr>
              <a:t>Postman,</a:t>
            </a:r>
            <a:r>
              <a:rPr sz="1350" spc="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Eclipse,</a:t>
            </a:r>
            <a:r>
              <a:rPr sz="1350" spc="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and</a:t>
            </a:r>
            <a:r>
              <a:rPr sz="1350" spc="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GitHub. </a:t>
            </a:r>
            <a:r>
              <a:rPr sz="1350" spc="-20" dirty="0">
                <a:solidFill>
                  <a:srgbClr val="374552"/>
                </a:solidFill>
                <a:latin typeface="Gill Sans MT"/>
                <a:cs typeface="Gill Sans MT"/>
              </a:rPr>
              <a:t>Core</a:t>
            </a:r>
            <a:r>
              <a:rPr sz="1350" spc="-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5" dirty="0">
                <a:solidFill>
                  <a:srgbClr val="374552"/>
                </a:solidFill>
                <a:latin typeface="Gill Sans MT"/>
                <a:cs typeface="Gill Sans MT"/>
              </a:rPr>
              <a:t>Languages: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Master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45" dirty="0">
                <a:solidFill>
                  <a:srgbClr val="374552"/>
                </a:solidFill>
                <a:latin typeface="Gill Sans MT"/>
                <a:cs typeface="Gill Sans MT"/>
              </a:rPr>
              <a:t>Java,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 HTML,</a:t>
            </a:r>
            <a:r>
              <a:rPr sz="1350" spc="-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and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0" dirty="0">
                <a:solidFill>
                  <a:srgbClr val="374552"/>
                </a:solidFill>
                <a:latin typeface="Gill Sans MT"/>
                <a:cs typeface="Gill Sans MT"/>
              </a:rPr>
              <a:t>CSS</a:t>
            </a:r>
            <a:r>
              <a:rPr sz="1350" spc="-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for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the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stack.</a:t>
            </a:r>
            <a:endParaRPr sz="1350">
              <a:latin typeface="Gill Sans MT"/>
              <a:cs typeface="Gill Sans MT"/>
            </a:endParaRPr>
          </a:p>
          <a:p>
            <a:pPr marL="12700" marR="240029">
              <a:lnSpc>
                <a:spcPts val="2550"/>
              </a:lnSpc>
              <a:spcBef>
                <a:spcPts val="25"/>
              </a:spcBef>
            </a:pP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Data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85" dirty="0">
                <a:solidFill>
                  <a:srgbClr val="374552"/>
                </a:solidFill>
                <a:latin typeface="Gill Sans MT"/>
                <a:cs typeface="Gill Sans MT"/>
              </a:rPr>
              <a:t>Management: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Utilize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MySQL</a:t>
            </a:r>
            <a:r>
              <a:rPr sz="1350" spc="8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for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robust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0" dirty="0">
                <a:solidFill>
                  <a:srgbClr val="374552"/>
                </a:solidFill>
                <a:latin typeface="Gill Sans MT"/>
                <a:cs typeface="Gill Sans MT"/>
              </a:rPr>
              <a:t>database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operations. 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Project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Integration: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Apply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skills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to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55" dirty="0">
                <a:solidFill>
                  <a:srgbClr val="374552"/>
                </a:solidFill>
                <a:latin typeface="Gill Sans MT"/>
                <a:cs typeface="Gill Sans MT"/>
              </a:rPr>
              <a:t>a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final,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practical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application.</a:t>
            </a:r>
            <a:endParaRPr sz="1350">
              <a:latin typeface="Gill Sans MT"/>
              <a:cs typeface="Gill Sans MT"/>
            </a:endParaRPr>
          </a:p>
        </p:txBody>
      </p:sp>
      <p:pic>
        <p:nvPicPr>
          <p:cNvPr id="8" name="object 8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B4D44A-17AE-B2C7-DB81-F8ABE76BF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596"/>
            <a:ext cx="11430000" cy="67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93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77EDF2-A09C-609A-554B-3BA2012B3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3464"/>
            <a:ext cx="11430000" cy="642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45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1F3458-B513-235F-D66A-0D8D5CB1A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575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87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D09EBE-2735-749C-8B3A-970DC911B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8238"/>
            <a:ext cx="11430000" cy="661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33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45C4B2-B7F0-0657-FFAF-A2B0108C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6348"/>
            <a:ext cx="11430000" cy="691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1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"/>
            <a:ext cx="11430000" cy="9963150"/>
          </a:xfrm>
          <a:custGeom>
            <a:avLst/>
            <a:gdLst/>
            <a:ahLst/>
            <a:cxnLst/>
            <a:rect l="l" t="t" r="r" b="b"/>
            <a:pathLst>
              <a:path w="11430000" h="9963150">
                <a:moveTo>
                  <a:pt x="11430000" y="0"/>
                </a:moveTo>
                <a:lnTo>
                  <a:pt x="0" y="0"/>
                </a:lnTo>
                <a:lnTo>
                  <a:pt x="0" y="9963150"/>
                </a:lnTo>
                <a:lnTo>
                  <a:pt x="11430000" y="996315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AF9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10" dirty="0"/>
              <a:t>Today's</a:t>
            </a:r>
            <a:r>
              <a:rPr spc="-160" dirty="0"/>
              <a:t> </a:t>
            </a:r>
            <a:r>
              <a:rPr spc="-10" dirty="0"/>
              <a:t>Journey</a:t>
            </a:r>
            <a:r>
              <a:rPr spc="-195" dirty="0"/>
              <a:t> </a:t>
            </a:r>
            <a:r>
              <a:rPr spc="-160" dirty="0"/>
              <a:t>Through</a:t>
            </a:r>
            <a:r>
              <a:rPr spc="-110" dirty="0"/>
              <a:t> </a:t>
            </a:r>
            <a:r>
              <a:rPr spc="-20" dirty="0"/>
              <a:t>Software</a:t>
            </a:r>
            <a:r>
              <a:rPr spc="-150" dirty="0"/>
              <a:t> </a:t>
            </a:r>
            <a:r>
              <a:rPr spc="-75" dirty="0"/>
              <a:t>Development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7375" y="1307464"/>
            <a:ext cx="9895205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Welcome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to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10" dirty="0">
                <a:solidFill>
                  <a:srgbClr val="374552"/>
                </a:solidFill>
                <a:latin typeface="Gill Sans MT"/>
                <a:cs typeface="Gill Sans MT"/>
              </a:rPr>
              <a:t>an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exploration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of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essential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software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development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tools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and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technologies.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From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API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testing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to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0" dirty="0">
                <a:solidFill>
                  <a:srgbClr val="374552"/>
                </a:solidFill>
                <a:latin typeface="Gill Sans MT"/>
                <a:cs typeface="Gill Sans MT"/>
              </a:rPr>
              <a:t>database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80" dirty="0">
                <a:solidFill>
                  <a:srgbClr val="374552"/>
                </a:solidFill>
                <a:latin typeface="Gill Sans MT"/>
                <a:cs typeface="Gill Sans MT"/>
              </a:rPr>
              <a:t>management,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we'll</a:t>
            </a:r>
            <a:r>
              <a:rPr sz="1350" spc="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cover</a:t>
            </a:r>
            <a:r>
              <a:rPr sz="1350" spc="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the</a:t>
            </a:r>
            <a:r>
              <a:rPr sz="1350" spc="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fundamental</a:t>
            </a:r>
            <a:r>
              <a:rPr sz="1350" spc="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building</a:t>
            </a:r>
            <a:r>
              <a:rPr sz="1350" spc="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blocks</a:t>
            </a:r>
            <a:r>
              <a:rPr sz="1350" spc="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that</a:t>
            </a:r>
            <a:r>
              <a:rPr sz="1350" spc="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power</a:t>
            </a:r>
            <a:r>
              <a:rPr sz="1350" spc="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modern</a:t>
            </a:r>
            <a:r>
              <a:rPr sz="1350" spc="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web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applications</a:t>
            </a:r>
            <a:r>
              <a:rPr sz="1350" spc="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and</a:t>
            </a:r>
            <a:r>
              <a:rPr sz="1350" spc="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development</a:t>
            </a:r>
            <a:r>
              <a:rPr sz="1350" spc="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workflows.</a:t>
            </a:r>
            <a:endParaRPr sz="1350">
              <a:latin typeface="Gill Sans MT"/>
              <a:cs typeface="Gill Sans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238" y="2073247"/>
            <a:ext cx="179123" cy="17785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333624"/>
            <a:ext cx="5029200" cy="190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87375" y="2439987"/>
            <a:ext cx="3200400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374552"/>
                </a:solidFill>
                <a:latin typeface="Lucida Sans Unicode"/>
                <a:cs typeface="Lucida Sans Unicode"/>
              </a:rPr>
              <a:t>Introduction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Setting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 the </a:t>
            </a:r>
            <a:r>
              <a:rPr sz="1350" spc="105" dirty="0">
                <a:solidFill>
                  <a:srgbClr val="374552"/>
                </a:solidFill>
                <a:latin typeface="Gill Sans MT"/>
                <a:cs typeface="Gill Sans MT"/>
              </a:rPr>
              <a:t>stage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 for our</a:t>
            </a:r>
            <a:r>
              <a:rPr sz="1350" spc="-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technical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journey</a:t>
            </a:r>
            <a:endParaRPr sz="1350">
              <a:latin typeface="Gill Sans MT"/>
              <a:cs typeface="Gill Sans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00725" y="2081263"/>
            <a:ext cx="171450" cy="16182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00725" y="2333624"/>
            <a:ext cx="5029200" cy="190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788025" y="2439987"/>
            <a:ext cx="2560320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374552"/>
                </a:solidFill>
                <a:latin typeface="Lucida Sans Unicode"/>
                <a:cs typeface="Lucida Sans Unicode"/>
              </a:rPr>
              <a:t>Postman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API</a:t>
            </a:r>
            <a:r>
              <a:rPr sz="1350" spc="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testing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and</a:t>
            </a:r>
            <a:r>
              <a:rPr sz="1350" spc="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collaboration</a:t>
            </a:r>
            <a:r>
              <a:rPr sz="1350" spc="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20" dirty="0">
                <a:solidFill>
                  <a:srgbClr val="374552"/>
                </a:solidFill>
                <a:latin typeface="Gill Sans MT"/>
                <a:cs typeface="Gill Sans MT"/>
              </a:rPr>
              <a:t>tool</a:t>
            </a:r>
            <a:endParaRPr sz="1350">
              <a:latin typeface="Gill Sans MT"/>
              <a:cs typeface="Gill Sans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6278" y="3405670"/>
            <a:ext cx="179043" cy="16095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3657599"/>
            <a:ext cx="5029200" cy="1905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87375" y="3763962"/>
            <a:ext cx="3883660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374552"/>
                </a:solidFill>
                <a:latin typeface="Lucida Sans Unicode"/>
                <a:cs typeface="Lucida Sans Unicode"/>
              </a:rPr>
              <a:t>Eclipse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Popular</a:t>
            </a:r>
            <a:r>
              <a:rPr sz="1350" spc="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90" dirty="0">
                <a:solidFill>
                  <a:srgbClr val="374552"/>
                </a:solidFill>
                <a:latin typeface="Gill Sans MT"/>
                <a:cs typeface="Gill Sans MT"/>
              </a:rPr>
              <a:t>Java</a:t>
            </a:r>
            <a:r>
              <a:rPr sz="1350" spc="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Integrated</a:t>
            </a:r>
            <a:r>
              <a:rPr sz="1350" spc="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Development</a:t>
            </a:r>
            <a:r>
              <a:rPr sz="1350" spc="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Environment</a:t>
            </a:r>
            <a:endParaRPr sz="1350">
              <a:latin typeface="Gill Sans MT"/>
              <a:cs typeface="Gill Sans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96927" y="3427476"/>
            <a:ext cx="179043" cy="11734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00725" y="3657599"/>
            <a:ext cx="5029200" cy="1905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788025" y="3763962"/>
            <a:ext cx="3293110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20" dirty="0">
                <a:solidFill>
                  <a:srgbClr val="374552"/>
                </a:solidFill>
                <a:latin typeface="Lucida Sans Unicode"/>
                <a:cs typeface="Lucida Sans Unicode"/>
              </a:rPr>
              <a:t>Java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-20" dirty="0">
                <a:solidFill>
                  <a:srgbClr val="374552"/>
                </a:solidFill>
                <a:latin typeface="Gill Sans MT"/>
                <a:cs typeface="Gill Sans MT"/>
              </a:rPr>
              <a:t>Core</a:t>
            </a:r>
            <a:r>
              <a:rPr sz="1350" spc="-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programming</a:t>
            </a:r>
            <a:r>
              <a:rPr sz="1350" spc="-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0" dirty="0">
                <a:solidFill>
                  <a:srgbClr val="374552"/>
                </a:solidFill>
                <a:latin typeface="Gill Sans MT"/>
                <a:cs typeface="Gill Sans MT"/>
              </a:rPr>
              <a:t>language</a:t>
            </a:r>
            <a:r>
              <a:rPr sz="1350" spc="-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fundamentals</a:t>
            </a:r>
            <a:endParaRPr sz="1350">
              <a:latin typeface="Gill Sans MT"/>
              <a:cs typeface="Gill Sans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6278" y="4739983"/>
            <a:ext cx="179043" cy="14028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0075" y="4981574"/>
            <a:ext cx="5029200" cy="1905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87375" y="5087937"/>
            <a:ext cx="2250440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20" dirty="0">
                <a:solidFill>
                  <a:srgbClr val="374552"/>
                </a:solidFill>
                <a:latin typeface="Lucida Sans Unicode"/>
                <a:cs typeface="Lucida Sans Unicode"/>
              </a:rPr>
              <a:t>HTML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Building</a:t>
            </a:r>
            <a:r>
              <a:rPr sz="1350" spc="-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blocks</a:t>
            </a:r>
            <a:r>
              <a:rPr sz="1350" spc="-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of</a:t>
            </a:r>
            <a:r>
              <a:rPr sz="1350" spc="-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web</a:t>
            </a:r>
            <a:r>
              <a:rPr sz="1350" spc="-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14" dirty="0">
                <a:solidFill>
                  <a:srgbClr val="374552"/>
                </a:solidFill>
                <a:latin typeface="Gill Sans MT"/>
                <a:cs typeface="Gill Sans MT"/>
              </a:rPr>
              <a:t>pages</a:t>
            </a:r>
            <a:endParaRPr sz="1350">
              <a:latin typeface="Gill Sans MT"/>
              <a:cs typeface="Gill Sans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09183" y="4724399"/>
            <a:ext cx="154532" cy="17524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00725" y="4981574"/>
            <a:ext cx="5029200" cy="1905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788025" y="5087937"/>
            <a:ext cx="2539365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70" dirty="0">
                <a:solidFill>
                  <a:srgbClr val="374552"/>
                </a:solidFill>
                <a:latin typeface="Lucida Sans Unicode"/>
                <a:cs typeface="Lucida Sans Unicode"/>
              </a:rPr>
              <a:t>CSS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Styling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and</a:t>
            </a:r>
            <a:r>
              <a:rPr sz="1350" spc="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layout</a:t>
            </a:r>
            <a:r>
              <a:rPr sz="1350" spc="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for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web</a:t>
            </a:r>
            <a:r>
              <a:rPr sz="1350" spc="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80" dirty="0">
                <a:solidFill>
                  <a:srgbClr val="374552"/>
                </a:solidFill>
                <a:latin typeface="Gill Sans MT"/>
                <a:cs typeface="Gill Sans MT"/>
              </a:rPr>
              <a:t>design</a:t>
            </a:r>
            <a:endParaRPr sz="1350">
              <a:latin typeface="Gill Sans MT"/>
              <a:cs typeface="Gill Sans M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6307" y="6073182"/>
            <a:ext cx="178984" cy="17898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0075" y="6324599"/>
            <a:ext cx="3295650" cy="1905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87375" y="6430962"/>
            <a:ext cx="2963545" cy="8839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374552"/>
                </a:solidFill>
                <a:latin typeface="Lucida Sans Unicode"/>
                <a:cs typeface="Lucida Sans Unicode"/>
              </a:rPr>
              <a:t>GitHub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690"/>
              </a:spcBef>
            </a:pP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Version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control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and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 code 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collaboration 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platform</a:t>
            </a:r>
            <a:endParaRPr sz="1350">
              <a:latin typeface="Gill Sans MT"/>
              <a:cs typeface="Gill Sans MT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063407" y="6073182"/>
            <a:ext cx="178984" cy="17898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067175" y="6324599"/>
            <a:ext cx="3295650" cy="1905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4054475" y="6430962"/>
            <a:ext cx="3183890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45" dirty="0">
                <a:solidFill>
                  <a:srgbClr val="374552"/>
                </a:solidFill>
                <a:latin typeface="Lucida Sans Unicode"/>
                <a:cs typeface="Lucida Sans Unicode"/>
              </a:rPr>
              <a:t>MySQL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Relational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0" dirty="0">
                <a:solidFill>
                  <a:srgbClr val="374552"/>
                </a:solidFill>
                <a:latin typeface="Gill Sans MT"/>
                <a:cs typeface="Gill Sans MT"/>
              </a:rPr>
              <a:t>database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management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80" dirty="0">
                <a:solidFill>
                  <a:srgbClr val="374552"/>
                </a:solidFill>
                <a:latin typeface="Gill Sans MT"/>
                <a:cs typeface="Gill Sans MT"/>
              </a:rPr>
              <a:t>system</a:t>
            </a:r>
            <a:endParaRPr sz="1350">
              <a:latin typeface="Gill Sans MT"/>
              <a:cs typeface="Gill Sans MT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530478" y="6073318"/>
            <a:ext cx="179043" cy="17863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34275" y="6324599"/>
            <a:ext cx="3295650" cy="19050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7521575" y="6430962"/>
            <a:ext cx="1898650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20" dirty="0">
                <a:solidFill>
                  <a:srgbClr val="374552"/>
                </a:solidFill>
                <a:latin typeface="Lucida Sans Unicode"/>
                <a:cs typeface="Lucida Sans Unicode"/>
              </a:rPr>
              <a:t>Project</a:t>
            </a:r>
            <a:r>
              <a:rPr sz="1650" spc="-55" dirty="0">
                <a:solidFill>
                  <a:srgbClr val="374552"/>
                </a:solidFill>
                <a:latin typeface="Lucida Sans Unicode"/>
                <a:cs typeface="Lucida Sans Unicode"/>
              </a:rPr>
              <a:t> </a:t>
            </a:r>
            <a:r>
              <a:rPr sz="1650" spc="-45" dirty="0">
                <a:solidFill>
                  <a:srgbClr val="374552"/>
                </a:solidFill>
                <a:latin typeface="Lucida Sans Unicode"/>
                <a:cs typeface="Lucida Sans Unicode"/>
              </a:rPr>
              <a:t>Explanation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Overview</a:t>
            </a:r>
            <a:r>
              <a:rPr sz="1350" spc="-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and</a:t>
            </a:r>
            <a:r>
              <a:rPr sz="1350" spc="-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objectives</a:t>
            </a:r>
            <a:endParaRPr sz="1350">
              <a:latin typeface="Gill Sans MT"/>
              <a:cs typeface="Gill Sans MT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96278" y="7662697"/>
            <a:ext cx="179043" cy="16225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0075" y="7905750"/>
            <a:ext cx="5029200" cy="19050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587375" y="8012112"/>
            <a:ext cx="2486660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374552"/>
                </a:solidFill>
                <a:latin typeface="Lucida Sans Unicode"/>
                <a:cs typeface="Lucida Sans Unicode"/>
              </a:rPr>
              <a:t>Summary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Key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85" dirty="0">
                <a:solidFill>
                  <a:srgbClr val="374552"/>
                </a:solidFill>
                <a:latin typeface="Gill Sans MT"/>
                <a:cs typeface="Gill Sans MT"/>
              </a:rPr>
              <a:t>takeaways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from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our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80" dirty="0">
                <a:solidFill>
                  <a:srgbClr val="374552"/>
                </a:solidFill>
                <a:latin typeface="Gill Sans MT"/>
                <a:cs typeface="Gill Sans MT"/>
              </a:rPr>
              <a:t>session</a:t>
            </a:r>
            <a:endParaRPr sz="1350">
              <a:latin typeface="Gill Sans MT"/>
              <a:cs typeface="Gill Sans MT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821058" y="7654302"/>
            <a:ext cx="130783" cy="17904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00725" y="7905750"/>
            <a:ext cx="5029200" cy="19050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5788025" y="8012112"/>
            <a:ext cx="1949450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75" dirty="0">
                <a:solidFill>
                  <a:srgbClr val="374552"/>
                </a:solidFill>
                <a:latin typeface="Lucida Sans Unicode"/>
                <a:cs typeface="Lucida Sans Unicode"/>
              </a:rPr>
              <a:t>QFA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Your</a:t>
            </a:r>
            <a:r>
              <a:rPr sz="1350" spc="-5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questions</a:t>
            </a:r>
            <a:r>
              <a:rPr sz="1350" spc="-4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answered</a:t>
            </a:r>
            <a:endParaRPr sz="1350">
              <a:latin typeface="Gill Sans MT"/>
              <a:cs typeface="Gill Sans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7375" y="8936979"/>
            <a:ext cx="10120630" cy="54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350" spc="105" dirty="0">
                <a:solidFill>
                  <a:srgbClr val="374552"/>
                </a:solidFill>
                <a:latin typeface="Gill Sans MT"/>
                <a:cs typeface="Gill Sans MT"/>
              </a:rPr>
              <a:t>Each</a:t>
            </a:r>
            <a:r>
              <a:rPr sz="1350" spc="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topic</a:t>
            </a:r>
            <a:r>
              <a:rPr sz="1350" spc="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builds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upon</a:t>
            </a:r>
            <a:r>
              <a:rPr sz="1350" spc="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the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previous,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creating</a:t>
            </a:r>
            <a:r>
              <a:rPr sz="1350" spc="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55" dirty="0">
                <a:solidFill>
                  <a:srgbClr val="374552"/>
                </a:solidFill>
                <a:latin typeface="Gill Sans MT"/>
                <a:cs typeface="Gill Sans MT"/>
              </a:rPr>
              <a:t>a</a:t>
            </a:r>
            <a:r>
              <a:rPr sz="1350" spc="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comprehensive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understanding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of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the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modern</a:t>
            </a:r>
            <a:r>
              <a:rPr sz="1350" spc="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development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80" dirty="0">
                <a:solidFill>
                  <a:srgbClr val="374552"/>
                </a:solidFill>
                <a:latin typeface="Gill Sans MT"/>
                <a:cs typeface="Gill Sans MT"/>
              </a:rPr>
              <a:t>ecosystem.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Let's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begin</a:t>
            </a:r>
            <a:r>
              <a:rPr sz="1350" spc="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25" dirty="0">
                <a:solidFill>
                  <a:srgbClr val="374552"/>
                </a:solidFill>
                <a:latin typeface="Gill Sans MT"/>
                <a:cs typeface="Gill Sans MT"/>
              </a:rPr>
              <a:t>our 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exploration.</a:t>
            </a:r>
            <a:endParaRPr sz="1350">
              <a:latin typeface="Gill Sans MT"/>
              <a:cs typeface="Gill Sans MT"/>
            </a:endParaRPr>
          </a:p>
        </p:txBody>
      </p:sp>
      <p:pic>
        <p:nvPicPr>
          <p:cNvPr id="39" name="object 39">
            <a:hlinkClick r:id="rId16"/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580244" y="9455657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1749425"/>
            <a:ext cx="765365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45" dirty="0"/>
              <a:t>Introduction</a:t>
            </a:r>
            <a:r>
              <a:rPr spc="-125" dirty="0"/>
              <a:t> </a:t>
            </a:r>
            <a:r>
              <a:rPr spc="-20" dirty="0"/>
              <a:t>to</a:t>
            </a:r>
            <a:r>
              <a:rPr spc="-150" dirty="0"/>
              <a:t> </a:t>
            </a:r>
            <a:r>
              <a:rPr spc="-170" dirty="0"/>
              <a:t>Full-</a:t>
            </a:r>
            <a:r>
              <a:rPr spc="-45" dirty="0"/>
              <a:t>Stack</a:t>
            </a:r>
            <a:r>
              <a:rPr spc="-135" dirty="0"/>
              <a:t> </a:t>
            </a:r>
            <a:r>
              <a:rPr spc="-85" dirty="0"/>
              <a:t>Development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0075" y="2647949"/>
            <a:ext cx="3295650" cy="2019300"/>
            <a:chOff x="600075" y="2647949"/>
            <a:chExt cx="3295650" cy="2019300"/>
          </a:xfrm>
        </p:grpSpPr>
        <p:sp>
          <p:nvSpPr>
            <p:cNvPr id="4" name="object 4"/>
            <p:cNvSpPr/>
            <p:nvPr/>
          </p:nvSpPr>
          <p:spPr>
            <a:xfrm>
              <a:off x="604837" y="2652712"/>
              <a:ext cx="3286125" cy="2009775"/>
            </a:xfrm>
            <a:custGeom>
              <a:avLst/>
              <a:gdLst/>
              <a:ahLst/>
              <a:cxnLst/>
              <a:rect l="l" t="t" r="r" b="b"/>
              <a:pathLst>
                <a:path w="3286125" h="2009775">
                  <a:moveTo>
                    <a:pt x="3238207" y="0"/>
                  </a:moveTo>
                  <a:lnTo>
                    <a:pt x="47917" y="0"/>
                  </a:lnTo>
                  <a:lnTo>
                    <a:pt x="40873" y="1396"/>
                  </a:lnTo>
                  <a:lnTo>
                    <a:pt x="7010" y="27330"/>
                  </a:lnTo>
                  <a:lnTo>
                    <a:pt x="0" y="47917"/>
                  </a:lnTo>
                  <a:lnTo>
                    <a:pt x="0" y="1961857"/>
                  </a:lnTo>
                  <a:lnTo>
                    <a:pt x="21361" y="1998776"/>
                  </a:lnTo>
                  <a:lnTo>
                    <a:pt x="47917" y="2009774"/>
                  </a:lnTo>
                  <a:lnTo>
                    <a:pt x="3238207" y="2009774"/>
                  </a:lnTo>
                  <a:lnTo>
                    <a:pt x="3275126" y="1988413"/>
                  </a:lnTo>
                  <a:lnTo>
                    <a:pt x="3286124" y="1961857"/>
                  </a:lnTo>
                  <a:lnTo>
                    <a:pt x="3286124" y="47917"/>
                  </a:lnTo>
                  <a:lnTo>
                    <a:pt x="3264763" y="10998"/>
                  </a:lnTo>
                  <a:lnTo>
                    <a:pt x="3238207" y="0"/>
                  </a:lnTo>
                  <a:close/>
                </a:path>
              </a:pathLst>
            </a:custGeom>
            <a:solidFill>
              <a:srgbClr val="D9E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" y="2657475"/>
              <a:ext cx="3276599" cy="20002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04837" y="2652712"/>
              <a:ext cx="3286125" cy="2009775"/>
            </a:xfrm>
            <a:custGeom>
              <a:avLst/>
              <a:gdLst/>
              <a:ahLst/>
              <a:cxnLst/>
              <a:rect l="l" t="t" r="r" b="b"/>
              <a:pathLst>
                <a:path w="3286125" h="2009775">
                  <a:moveTo>
                    <a:pt x="0" y="19545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3230880" y="0"/>
                  </a:lnTo>
                  <a:lnTo>
                    <a:pt x="3234512" y="0"/>
                  </a:lnTo>
                  <a:lnTo>
                    <a:pt x="3238093" y="355"/>
                  </a:lnTo>
                  <a:lnTo>
                    <a:pt x="3241649" y="1066"/>
                  </a:lnTo>
                  <a:lnTo>
                    <a:pt x="3245218" y="1765"/>
                  </a:lnTo>
                  <a:lnTo>
                    <a:pt x="3248672" y="2819"/>
                  </a:lnTo>
                  <a:lnTo>
                    <a:pt x="3252012" y="4203"/>
                  </a:lnTo>
                  <a:lnTo>
                    <a:pt x="3255378" y="5588"/>
                  </a:lnTo>
                  <a:lnTo>
                    <a:pt x="3281921" y="34099"/>
                  </a:lnTo>
                  <a:lnTo>
                    <a:pt x="3285058" y="44462"/>
                  </a:lnTo>
                  <a:lnTo>
                    <a:pt x="3285769" y="48018"/>
                  </a:lnTo>
                  <a:lnTo>
                    <a:pt x="3286125" y="51612"/>
                  </a:lnTo>
                  <a:lnTo>
                    <a:pt x="3286125" y="55245"/>
                  </a:lnTo>
                  <a:lnTo>
                    <a:pt x="3286125" y="1954530"/>
                  </a:lnTo>
                  <a:lnTo>
                    <a:pt x="3286125" y="1958162"/>
                  </a:lnTo>
                  <a:lnTo>
                    <a:pt x="3285769" y="1961743"/>
                  </a:lnTo>
                  <a:lnTo>
                    <a:pt x="3285058" y="1965312"/>
                  </a:lnTo>
                  <a:lnTo>
                    <a:pt x="3284359" y="1968868"/>
                  </a:lnTo>
                  <a:lnTo>
                    <a:pt x="3261575" y="2000465"/>
                  </a:lnTo>
                  <a:lnTo>
                    <a:pt x="3241649" y="2008708"/>
                  </a:lnTo>
                  <a:lnTo>
                    <a:pt x="3238093" y="2009419"/>
                  </a:lnTo>
                  <a:lnTo>
                    <a:pt x="3234512" y="2009775"/>
                  </a:lnTo>
                  <a:lnTo>
                    <a:pt x="3230880" y="2009775"/>
                  </a:lnTo>
                  <a:lnTo>
                    <a:pt x="55245" y="2009775"/>
                  </a:lnTo>
                  <a:lnTo>
                    <a:pt x="51619" y="2009775"/>
                  </a:lnTo>
                  <a:lnTo>
                    <a:pt x="48026" y="2009419"/>
                  </a:lnTo>
                  <a:lnTo>
                    <a:pt x="44465" y="2008708"/>
                  </a:lnTo>
                  <a:lnTo>
                    <a:pt x="40907" y="2008009"/>
                  </a:lnTo>
                  <a:lnTo>
                    <a:pt x="9311" y="1985213"/>
                  </a:lnTo>
                  <a:lnTo>
                    <a:pt x="7292" y="1982203"/>
                  </a:lnTo>
                  <a:lnTo>
                    <a:pt x="5590" y="1979028"/>
                  </a:lnTo>
                  <a:lnTo>
                    <a:pt x="4207" y="1975675"/>
                  </a:lnTo>
                  <a:lnTo>
                    <a:pt x="2818" y="1972322"/>
                  </a:lnTo>
                  <a:lnTo>
                    <a:pt x="1771" y="1968868"/>
                  </a:lnTo>
                  <a:lnTo>
                    <a:pt x="1061" y="1965312"/>
                  </a:lnTo>
                  <a:lnTo>
                    <a:pt x="351" y="1961743"/>
                  </a:lnTo>
                  <a:lnTo>
                    <a:pt x="0" y="1958162"/>
                  </a:lnTo>
                  <a:lnTo>
                    <a:pt x="0" y="1954530"/>
                  </a:lnTo>
                  <a:close/>
                </a:path>
              </a:pathLst>
            </a:custGeom>
            <a:ln w="9525">
              <a:solidFill>
                <a:srgbClr val="BED3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68350" y="2811462"/>
            <a:ext cx="2900045" cy="16554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25" dirty="0">
                <a:solidFill>
                  <a:srgbClr val="374552"/>
                </a:solidFill>
                <a:latin typeface="Lucida Sans Unicode"/>
                <a:cs typeface="Lucida Sans Unicode"/>
              </a:rPr>
              <a:t>Complete</a:t>
            </a:r>
            <a:r>
              <a:rPr sz="1650" spc="-55" dirty="0">
                <a:solidFill>
                  <a:srgbClr val="374552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374552"/>
                </a:solidFill>
                <a:latin typeface="Lucida Sans Unicode"/>
                <a:cs typeface="Lucida Sans Unicode"/>
              </a:rPr>
              <a:t>Overview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690"/>
              </a:spcBef>
            </a:pP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Full-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stack</a:t>
            </a:r>
            <a:r>
              <a:rPr sz="1350" spc="-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development</a:t>
            </a:r>
            <a:r>
              <a:rPr sz="1350" spc="-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encompasses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both</a:t>
            </a:r>
            <a:r>
              <a:rPr sz="1350" spc="1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frontend</a:t>
            </a:r>
            <a:r>
              <a:rPr sz="1350" spc="1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and</a:t>
            </a:r>
            <a:r>
              <a:rPr sz="1350" spc="10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backend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technologies,</a:t>
            </a:r>
            <a:r>
              <a:rPr sz="1350" spc="-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creating</a:t>
            </a:r>
            <a:r>
              <a:rPr sz="1350" spc="-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14" dirty="0">
                <a:solidFill>
                  <a:srgbClr val="374552"/>
                </a:solidFill>
                <a:latin typeface="Gill Sans MT"/>
                <a:cs typeface="Gill Sans MT"/>
              </a:rPr>
              <a:t>seamless</a:t>
            </a:r>
            <a:r>
              <a:rPr sz="1350" spc="-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35" dirty="0">
                <a:solidFill>
                  <a:srgbClr val="374552"/>
                </a:solidFill>
                <a:latin typeface="Gill Sans MT"/>
                <a:cs typeface="Gill Sans MT"/>
              </a:rPr>
              <a:t>web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applications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from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0" dirty="0">
                <a:solidFill>
                  <a:srgbClr val="374552"/>
                </a:solidFill>
                <a:latin typeface="Gill Sans MT"/>
                <a:cs typeface="Gill Sans MT"/>
              </a:rPr>
              <a:t>database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to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user 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interface.</a:t>
            </a:r>
            <a:endParaRPr sz="1350">
              <a:latin typeface="Gill Sans MT"/>
              <a:cs typeface="Gill Sans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67175" y="2647949"/>
            <a:ext cx="3295650" cy="2019300"/>
            <a:chOff x="4067175" y="2647949"/>
            <a:chExt cx="3295650" cy="2019300"/>
          </a:xfrm>
        </p:grpSpPr>
        <p:sp>
          <p:nvSpPr>
            <p:cNvPr id="9" name="object 9"/>
            <p:cNvSpPr/>
            <p:nvPr/>
          </p:nvSpPr>
          <p:spPr>
            <a:xfrm>
              <a:off x="4071937" y="2652712"/>
              <a:ext cx="3286125" cy="2009775"/>
            </a:xfrm>
            <a:custGeom>
              <a:avLst/>
              <a:gdLst/>
              <a:ahLst/>
              <a:cxnLst/>
              <a:rect l="l" t="t" r="r" b="b"/>
              <a:pathLst>
                <a:path w="3286125" h="2009775">
                  <a:moveTo>
                    <a:pt x="3238207" y="0"/>
                  </a:moveTo>
                  <a:lnTo>
                    <a:pt x="47917" y="0"/>
                  </a:lnTo>
                  <a:lnTo>
                    <a:pt x="40868" y="1396"/>
                  </a:lnTo>
                  <a:lnTo>
                    <a:pt x="7010" y="27330"/>
                  </a:lnTo>
                  <a:lnTo>
                    <a:pt x="0" y="47917"/>
                  </a:lnTo>
                  <a:lnTo>
                    <a:pt x="0" y="1961857"/>
                  </a:lnTo>
                  <a:lnTo>
                    <a:pt x="21361" y="1998776"/>
                  </a:lnTo>
                  <a:lnTo>
                    <a:pt x="47917" y="2009774"/>
                  </a:lnTo>
                  <a:lnTo>
                    <a:pt x="3238207" y="2009774"/>
                  </a:lnTo>
                  <a:lnTo>
                    <a:pt x="3275126" y="1988413"/>
                  </a:lnTo>
                  <a:lnTo>
                    <a:pt x="3286124" y="1961857"/>
                  </a:lnTo>
                  <a:lnTo>
                    <a:pt x="3286124" y="47917"/>
                  </a:lnTo>
                  <a:lnTo>
                    <a:pt x="3264763" y="10998"/>
                  </a:lnTo>
                  <a:lnTo>
                    <a:pt x="3238207" y="0"/>
                  </a:lnTo>
                  <a:close/>
                </a:path>
              </a:pathLst>
            </a:custGeom>
            <a:solidFill>
              <a:srgbClr val="D9E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6699" y="2657475"/>
              <a:ext cx="3276599" cy="200024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071937" y="2652712"/>
              <a:ext cx="3286125" cy="2009775"/>
            </a:xfrm>
            <a:custGeom>
              <a:avLst/>
              <a:gdLst/>
              <a:ahLst/>
              <a:cxnLst/>
              <a:rect l="l" t="t" r="r" b="b"/>
              <a:pathLst>
                <a:path w="3286125" h="2009775">
                  <a:moveTo>
                    <a:pt x="0" y="19545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31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30880" y="0"/>
                  </a:lnTo>
                  <a:lnTo>
                    <a:pt x="3234512" y="0"/>
                  </a:lnTo>
                  <a:lnTo>
                    <a:pt x="3238093" y="355"/>
                  </a:lnTo>
                  <a:lnTo>
                    <a:pt x="3241649" y="1066"/>
                  </a:lnTo>
                  <a:lnTo>
                    <a:pt x="3245218" y="1765"/>
                  </a:lnTo>
                  <a:lnTo>
                    <a:pt x="3248672" y="2819"/>
                  </a:lnTo>
                  <a:lnTo>
                    <a:pt x="3252012" y="4203"/>
                  </a:lnTo>
                  <a:lnTo>
                    <a:pt x="3255378" y="5588"/>
                  </a:lnTo>
                  <a:lnTo>
                    <a:pt x="3269945" y="16179"/>
                  </a:lnTo>
                  <a:lnTo>
                    <a:pt x="3272510" y="18745"/>
                  </a:lnTo>
                  <a:lnTo>
                    <a:pt x="3285058" y="44462"/>
                  </a:lnTo>
                  <a:lnTo>
                    <a:pt x="3285769" y="48018"/>
                  </a:lnTo>
                  <a:lnTo>
                    <a:pt x="3286125" y="51612"/>
                  </a:lnTo>
                  <a:lnTo>
                    <a:pt x="3286125" y="55245"/>
                  </a:lnTo>
                  <a:lnTo>
                    <a:pt x="3286125" y="1954530"/>
                  </a:lnTo>
                  <a:lnTo>
                    <a:pt x="3286125" y="1958162"/>
                  </a:lnTo>
                  <a:lnTo>
                    <a:pt x="3285769" y="1961743"/>
                  </a:lnTo>
                  <a:lnTo>
                    <a:pt x="3285058" y="1965312"/>
                  </a:lnTo>
                  <a:lnTo>
                    <a:pt x="3284359" y="1968868"/>
                  </a:lnTo>
                  <a:lnTo>
                    <a:pt x="3269945" y="1993595"/>
                  </a:lnTo>
                  <a:lnTo>
                    <a:pt x="3267379" y="1996160"/>
                  </a:lnTo>
                  <a:lnTo>
                    <a:pt x="3241649" y="2008708"/>
                  </a:lnTo>
                  <a:lnTo>
                    <a:pt x="3238093" y="2009419"/>
                  </a:lnTo>
                  <a:lnTo>
                    <a:pt x="3234512" y="2009775"/>
                  </a:lnTo>
                  <a:lnTo>
                    <a:pt x="3230880" y="2009775"/>
                  </a:lnTo>
                  <a:lnTo>
                    <a:pt x="55245" y="2009775"/>
                  </a:lnTo>
                  <a:lnTo>
                    <a:pt x="51612" y="2009775"/>
                  </a:lnTo>
                  <a:lnTo>
                    <a:pt x="48031" y="2009419"/>
                  </a:lnTo>
                  <a:lnTo>
                    <a:pt x="44462" y="2008708"/>
                  </a:lnTo>
                  <a:lnTo>
                    <a:pt x="40906" y="2008009"/>
                  </a:lnTo>
                  <a:lnTo>
                    <a:pt x="9309" y="1985213"/>
                  </a:lnTo>
                  <a:lnTo>
                    <a:pt x="7289" y="1982203"/>
                  </a:lnTo>
                  <a:lnTo>
                    <a:pt x="1066" y="1965312"/>
                  </a:lnTo>
                  <a:lnTo>
                    <a:pt x="355" y="1961743"/>
                  </a:lnTo>
                  <a:lnTo>
                    <a:pt x="0" y="1958162"/>
                  </a:lnTo>
                  <a:lnTo>
                    <a:pt x="0" y="1954530"/>
                  </a:lnTo>
                  <a:close/>
                </a:path>
              </a:pathLst>
            </a:custGeom>
            <a:ln w="9525">
              <a:solidFill>
                <a:srgbClr val="BED3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35450" y="2811462"/>
            <a:ext cx="2846070" cy="1398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85" dirty="0">
                <a:solidFill>
                  <a:srgbClr val="374552"/>
                </a:solidFill>
                <a:latin typeface="Lucida Sans Unicode"/>
                <a:cs typeface="Lucida Sans Unicode"/>
              </a:rPr>
              <a:t>Why</a:t>
            </a:r>
            <a:r>
              <a:rPr sz="1650" spc="-40" dirty="0">
                <a:solidFill>
                  <a:srgbClr val="374552"/>
                </a:solidFill>
                <a:latin typeface="Lucida Sans Unicode"/>
                <a:cs typeface="Lucida Sans Unicode"/>
              </a:rPr>
              <a:t> </a:t>
            </a:r>
            <a:r>
              <a:rPr sz="1650" spc="-20" dirty="0">
                <a:solidFill>
                  <a:srgbClr val="374552"/>
                </a:solidFill>
                <a:latin typeface="Lucida Sans Unicode"/>
                <a:cs typeface="Lucida Sans Unicode"/>
              </a:rPr>
              <a:t>These</a:t>
            </a:r>
            <a:r>
              <a:rPr sz="1650" spc="-40" dirty="0">
                <a:solidFill>
                  <a:srgbClr val="374552"/>
                </a:solidFill>
                <a:latin typeface="Lucida Sans Unicode"/>
                <a:cs typeface="Lucida Sans Unicode"/>
              </a:rPr>
              <a:t> </a:t>
            </a:r>
            <a:r>
              <a:rPr sz="1650" spc="-85" dirty="0">
                <a:solidFill>
                  <a:srgbClr val="374552"/>
                </a:solidFill>
                <a:latin typeface="Lucida Sans Unicode"/>
                <a:cs typeface="Lucida Sans Unicode"/>
              </a:rPr>
              <a:t>Tools</a:t>
            </a:r>
            <a:r>
              <a:rPr sz="1650" spc="-40" dirty="0">
                <a:solidFill>
                  <a:srgbClr val="374552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374552"/>
                </a:solidFill>
                <a:latin typeface="Lucida Sans Unicode"/>
                <a:cs typeface="Lucida Sans Unicode"/>
              </a:rPr>
              <a:t>Matter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690"/>
              </a:spcBef>
            </a:pPr>
            <a:r>
              <a:rPr sz="1350" spc="105" dirty="0">
                <a:solidFill>
                  <a:srgbClr val="374552"/>
                </a:solidFill>
                <a:latin typeface="Gill Sans MT"/>
                <a:cs typeface="Gill Sans MT"/>
              </a:rPr>
              <a:t>Each</a:t>
            </a:r>
            <a:r>
              <a:rPr sz="1350" spc="-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tool</a:t>
            </a:r>
            <a:r>
              <a:rPr sz="1350" spc="-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in</a:t>
            </a:r>
            <a:r>
              <a:rPr sz="1350" spc="-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our</a:t>
            </a:r>
            <a:r>
              <a:rPr sz="1350" spc="-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0" dirty="0">
                <a:solidFill>
                  <a:srgbClr val="374552"/>
                </a:solidFill>
                <a:latin typeface="Gill Sans MT"/>
                <a:cs typeface="Gill Sans MT"/>
              </a:rPr>
              <a:t>stack</a:t>
            </a:r>
            <a:r>
              <a:rPr sz="1350" spc="-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serves</a:t>
            </a:r>
            <a:r>
              <a:rPr sz="1350" spc="-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5" dirty="0">
                <a:solidFill>
                  <a:srgbClr val="374552"/>
                </a:solidFill>
                <a:latin typeface="Gill Sans MT"/>
                <a:cs typeface="Gill Sans MT"/>
              </a:rPr>
              <a:t>a </a:t>
            </a:r>
            <a:r>
              <a:rPr sz="1350" spc="80" dirty="0">
                <a:solidFill>
                  <a:srgbClr val="374552"/>
                </a:solidFill>
                <a:latin typeface="Gill Sans MT"/>
                <a:cs typeface="Gill Sans MT"/>
              </a:rPr>
              <a:t>specific</a:t>
            </a:r>
            <a:r>
              <a:rPr sz="1350" spc="18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purpose,</a:t>
            </a:r>
            <a:r>
              <a:rPr sz="1350" spc="19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working</a:t>
            </a:r>
            <a:r>
              <a:rPr sz="1350" spc="19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together</a:t>
            </a:r>
            <a:r>
              <a:rPr sz="1350" spc="18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25" dirty="0">
                <a:solidFill>
                  <a:srgbClr val="374552"/>
                </a:solidFill>
                <a:latin typeface="Gill Sans MT"/>
                <a:cs typeface="Gill Sans MT"/>
              </a:rPr>
              <a:t>to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streamline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development,</a:t>
            </a:r>
            <a:r>
              <a:rPr sz="1350" spc="8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testing,</a:t>
            </a:r>
            <a:r>
              <a:rPr sz="1350" spc="8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and 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deployment</a:t>
            </a:r>
            <a:r>
              <a:rPr sz="1350" spc="-4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processes.</a:t>
            </a:r>
            <a:endParaRPr sz="1350">
              <a:latin typeface="Gill Sans MT"/>
              <a:cs typeface="Gill Sans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534275" y="2647949"/>
            <a:ext cx="3295650" cy="2019300"/>
            <a:chOff x="7534275" y="2647949"/>
            <a:chExt cx="3295650" cy="2019300"/>
          </a:xfrm>
        </p:grpSpPr>
        <p:sp>
          <p:nvSpPr>
            <p:cNvPr id="14" name="object 14"/>
            <p:cNvSpPr/>
            <p:nvPr/>
          </p:nvSpPr>
          <p:spPr>
            <a:xfrm>
              <a:off x="7539036" y="2652712"/>
              <a:ext cx="3286125" cy="2009775"/>
            </a:xfrm>
            <a:custGeom>
              <a:avLst/>
              <a:gdLst/>
              <a:ahLst/>
              <a:cxnLst/>
              <a:rect l="l" t="t" r="r" b="b"/>
              <a:pathLst>
                <a:path w="3286125" h="2009775">
                  <a:moveTo>
                    <a:pt x="3238207" y="0"/>
                  </a:moveTo>
                  <a:lnTo>
                    <a:pt x="47917" y="0"/>
                  </a:lnTo>
                  <a:lnTo>
                    <a:pt x="40868" y="1396"/>
                  </a:lnTo>
                  <a:lnTo>
                    <a:pt x="7010" y="27330"/>
                  </a:lnTo>
                  <a:lnTo>
                    <a:pt x="0" y="47917"/>
                  </a:lnTo>
                  <a:lnTo>
                    <a:pt x="0" y="1961857"/>
                  </a:lnTo>
                  <a:lnTo>
                    <a:pt x="21361" y="1998776"/>
                  </a:lnTo>
                  <a:lnTo>
                    <a:pt x="47917" y="2009774"/>
                  </a:lnTo>
                  <a:lnTo>
                    <a:pt x="3238207" y="2009774"/>
                  </a:lnTo>
                  <a:lnTo>
                    <a:pt x="3275126" y="1988413"/>
                  </a:lnTo>
                  <a:lnTo>
                    <a:pt x="3286124" y="1961857"/>
                  </a:lnTo>
                  <a:lnTo>
                    <a:pt x="3286124" y="47917"/>
                  </a:lnTo>
                  <a:lnTo>
                    <a:pt x="3264763" y="10998"/>
                  </a:lnTo>
                  <a:lnTo>
                    <a:pt x="3238207" y="0"/>
                  </a:lnTo>
                  <a:close/>
                </a:path>
              </a:pathLst>
            </a:custGeom>
            <a:solidFill>
              <a:srgbClr val="D9E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799" y="2657475"/>
              <a:ext cx="3276599" cy="200024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539037" y="2652712"/>
              <a:ext cx="3286125" cy="2009775"/>
            </a:xfrm>
            <a:custGeom>
              <a:avLst/>
              <a:gdLst/>
              <a:ahLst/>
              <a:cxnLst/>
              <a:rect l="l" t="t" r="r" b="b"/>
              <a:pathLst>
                <a:path w="3286125" h="2009775">
                  <a:moveTo>
                    <a:pt x="0" y="19545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4203" y="34099"/>
                  </a:lnTo>
                  <a:lnTo>
                    <a:pt x="5588" y="30746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28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30880" y="0"/>
                  </a:lnTo>
                  <a:lnTo>
                    <a:pt x="3234512" y="0"/>
                  </a:lnTo>
                  <a:lnTo>
                    <a:pt x="3238093" y="355"/>
                  </a:lnTo>
                  <a:lnTo>
                    <a:pt x="3241649" y="1066"/>
                  </a:lnTo>
                  <a:lnTo>
                    <a:pt x="3245218" y="1765"/>
                  </a:lnTo>
                  <a:lnTo>
                    <a:pt x="3248672" y="2819"/>
                  </a:lnTo>
                  <a:lnTo>
                    <a:pt x="3252012" y="4203"/>
                  </a:lnTo>
                  <a:lnTo>
                    <a:pt x="3255378" y="5588"/>
                  </a:lnTo>
                  <a:lnTo>
                    <a:pt x="3258553" y="7289"/>
                  </a:lnTo>
                  <a:lnTo>
                    <a:pt x="3261563" y="9309"/>
                  </a:lnTo>
                  <a:lnTo>
                    <a:pt x="3264585" y="11328"/>
                  </a:lnTo>
                  <a:lnTo>
                    <a:pt x="3267379" y="13614"/>
                  </a:lnTo>
                  <a:lnTo>
                    <a:pt x="3269945" y="16179"/>
                  </a:lnTo>
                  <a:lnTo>
                    <a:pt x="3272510" y="18745"/>
                  </a:lnTo>
                  <a:lnTo>
                    <a:pt x="3285058" y="44462"/>
                  </a:lnTo>
                  <a:lnTo>
                    <a:pt x="3285769" y="48018"/>
                  </a:lnTo>
                  <a:lnTo>
                    <a:pt x="3286125" y="51612"/>
                  </a:lnTo>
                  <a:lnTo>
                    <a:pt x="3286125" y="55245"/>
                  </a:lnTo>
                  <a:lnTo>
                    <a:pt x="3286125" y="1954530"/>
                  </a:lnTo>
                  <a:lnTo>
                    <a:pt x="3286125" y="1958162"/>
                  </a:lnTo>
                  <a:lnTo>
                    <a:pt x="3285769" y="1961743"/>
                  </a:lnTo>
                  <a:lnTo>
                    <a:pt x="3285058" y="1965312"/>
                  </a:lnTo>
                  <a:lnTo>
                    <a:pt x="3284359" y="1968868"/>
                  </a:lnTo>
                  <a:lnTo>
                    <a:pt x="3269945" y="1993595"/>
                  </a:lnTo>
                  <a:lnTo>
                    <a:pt x="3267379" y="1996160"/>
                  </a:lnTo>
                  <a:lnTo>
                    <a:pt x="3241649" y="2008708"/>
                  </a:lnTo>
                  <a:lnTo>
                    <a:pt x="3238093" y="2009419"/>
                  </a:lnTo>
                  <a:lnTo>
                    <a:pt x="3234512" y="2009775"/>
                  </a:lnTo>
                  <a:lnTo>
                    <a:pt x="3230880" y="2009775"/>
                  </a:lnTo>
                  <a:lnTo>
                    <a:pt x="55245" y="2009775"/>
                  </a:lnTo>
                  <a:lnTo>
                    <a:pt x="51612" y="2009775"/>
                  </a:lnTo>
                  <a:lnTo>
                    <a:pt x="48018" y="2009419"/>
                  </a:lnTo>
                  <a:lnTo>
                    <a:pt x="44462" y="2008708"/>
                  </a:lnTo>
                  <a:lnTo>
                    <a:pt x="40906" y="2008009"/>
                  </a:lnTo>
                  <a:lnTo>
                    <a:pt x="16179" y="1993595"/>
                  </a:lnTo>
                  <a:lnTo>
                    <a:pt x="13614" y="1991029"/>
                  </a:lnTo>
                  <a:lnTo>
                    <a:pt x="11328" y="1988235"/>
                  </a:lnTo>
                  <a:lnTo>
                    <a:pt x="9309" y="1985213"/>
                  </a:lnTo>
                  <a:lnTo>
                    <a:pt x="7289" y="1982203"/>
                  </a:lnTo>
                  <a:lnTo>
                    <a:pt x="5588" y="1979028"/>
                  </a:lnTo>
                  <a:lnTo>
                    <a:pt x="4203" y="1975675"/>
                  </a:lnTo>
                  <a:lnTo>
                    <a:pt x="2819" y="1972322"/>
                  </a:lnTo>
                  <a:lnTo>
                    <a:pt x="1765" y="1968868"/>
                  </a:lnTo>
                  <a:lnTo>
                    <a:pt x="1066" y="1965312"/>
                  </a:lnTo>
                  <a:lnTo>
                    <a:pt x="355" y="1961743"/>
                  </a:lnTo>
                  <a:lnTo>
                    <a:pt x="0" y="1958162"/>
                  </a:lnTo>
                  <a:lnTo>
                    <a:pt x="0" y="1954530"/>
                  </a:lnTo>
                  <a:close/>
                </a:path>
              </a:pathLst>
            </a:custGeom>
            <a:ln w="9525">
              <a:solidFill>
                <a:srgbClr val="BED3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702550" y="2811462"/>
            <a:ext cx="2661285" cy="16554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40" dirty="0">
                <a:solidFill>
                  <a:srgbClr val="374552"/>
                </a:solidFill>
                <a:latin typeface="Lucida Sans Unicode"/>
                <a:cs typeface="Lucida Sans Unicode"/>
              </a:rPr>
              <a:t>Today's</a:t>
            </a:r>
            <a:r>
              <a:rPr sz="1650" spc="-65" dirty="0">
                <a:solidFill>
                  <a:srgbClr val="374552"/>
                </a:solidFill>
                <a:latin typeface="Lucida Sans Unicode"/>
                <a:cs typeface="Lucida Sans Unicode"/>
              </a:rPr>
              <a:t> </a:t>
            </a:r>
            <a:r>
              <a:rPr sz="1650" spc="-20" dirty="0">
                <a:solidFill>
                  <a:srgbClr val="374552"/>
                </a:solidFill>
                <a:latin typeface="Lucida Sans Unicode"/>
                <a:cs typeface="Lucida Sans Unicode"/>
              </a:rPr>
              <a:t>Focus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690"/>
              </a:spcBef>
            </a:pPr>
            <a:r>
              <a:rPr sz="1350" spc="-30" dirty="0">
                <a:solidFill>
                  <a:srgbClr val="374552"/>
                </a:solidFill>
                <a:latin typeface="Gill Sans MT"/>
                <a:cs typeface="Gill Sans MT"/>
              </a:rPr>
              <a:t>We'll</a:t>
            </a:r>
            <a:r>
              <a:rPr sz="1350" spc="-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explore </a:t>
            </a:r>
            <a:r>
              <a:rPr sz="1350" spc="80" dirty="0">
                <a:solidFill>
                  <a:srgbClr val="374552"/>
                </a:solidFill>
                <a:latin typeface="Gill Sans MT"/>
                <a:cs typeface="Gill Sans MT"/>
              </a:rPr>
              <a:t>seven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essential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tools: </a:t>
            </a:r>
            <a:r>
              <a:rPr sz="1350" spc="80" dirty="0">
                <a:solidFill>
                  <a:srgbClr val="374552"/>
                </a:solidFill>
                <a:latin typeface="Gill Sans MT"/>
                <a:cs typeface="Gill Sans MT"/>
              </a:rPr>
              <a:t>Postman,</a:t>
            </a:r>
            <a:r>
              <a:rPr sz="1350" spc="-4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Eclipse</a:t>
            </a:r>
            <a:r>
              <a:rPr sz="1350" spc="-4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IDE,</a:t>
            </a:r>
            <a:r>
              <a:rPr sz="1350" spc="-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45" dirty="0">
                <a:solidFill>
                  <a:srgbClr val="374552"/>
                </a:solidFill>
                <a:latin typeface="Gill Sans MT"/>
                <a:cs typeface="Gill Sans MT"/>
              </a:rPr>
              <a:t>Java,</a:t>
            </a:r>
            <a:r>
              <a:rPr sz="1350" spc="-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HTML,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CSS,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GitHub,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and</a:t>
            </a:r>
            <a:r>
              <a:rPr sz="1350" spc="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MySQL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375" dirty="0">
                <a:solidFill>
                  <a:srgbClr val="374552"/>
                </a:solidFill>
                <a:latin typeface="Gill Sans MT"/>
                <a:cs typeface="Gill Sans MT"/>
              </a:rPr>
              <a:t>4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25" dirty="0">
                <a:solidFill>
                  <a:srgbClr val="374552"/>
                </a:solidFill>
                <a:latin typeface="Gill Sans MT"/>
                <a:cs typeface="Gill Sans MT"/>
              </a:rPr>
              <a:t>the 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foundation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of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modern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35" dirty="0">
                <a:solidFill>
                  <a:srgbClr val="374552"/>
                </a:solidFill>
                <a:latin typeface="Gill Sans MT"/>
                <a:cs typeface="Gill Sans MT"/>
              </a:rPr>
              <a:t>web 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development.</a:t>
            </a:r>
            <a:endParaRPr sz="1350">
              <a:latin typeface="Gill Sans MT"/>
              <a:cs typeface="Gill Sans MT"/>
            </a:endParaRPr>
          </a:p>
        </p:txBody>
      </p:sp>
      <p:pic>
        <p:nvPicPr>
          <p:cNvPr id="18" name="object 18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692150"/>
            <a:ext cx="679767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/>
              <a:t>Postman:</a:t>
            </a:r>
            <a:r>
              <a:rPr spc="-130" dirty="0"/>
              <a:t> </a:t>
            </a:r>
            <a:r>
              <a:rPr dirty="0"/>
              <a:t>API</a:t>
            </a:r>
            <a:r>
              <a:rPr spc="-110" dirty="0"/>
              <a:t> </a:t>
            </a:r>
            <a:r>
              <a:rPr spc="-175" dirty="0"/>
              <a:t>Testing</a:t>
            </a:r>
            <a:r>
              <a:rPr spc="-90" dirty="0"/>
              <a:t> </a:t>
            </a:r>
            <a:r>
              <a:rPr dirty="0"/>
              <a:t>Made</a:t>
            </a:r>
            <a:r>
              <a:rPr spc="-110" dirty="0"/>
              <a:t> </a:t>
            </a:r>
            <a:r>
              <a:rPr spc="-20" dirty="0"/>
              <a:t>Simple</a:t>
            </a:r>
          </a:p>
        </p:txBody>
      </p:sp>
      <p:sp>
        <p:nvSpPr>
          <p:cNvPr id="3" name="object 3"/>
          <p:cNvSpPr/>
          <p:nvPr/>
        </p:nvSpPr>
        <p:spPr>
          <a:xfrm>
            <a:off x="638175" y="33528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175" y="36671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39909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7375" y="1658937"/>
            <a:ext cx="5746750" cy="3579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2E3C4E"/>
                </a:solidFill>
                <a:latin typeface="Lucida Sans Unicode"/>
                <a:cs typeface="Lucida Sans Unicode"/>
              </a:rPr>
              <a:t>Purpose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1215"/>
              </a:spcBef>
            </a:pPr>
            <a:r>
              <a:rPr sz="1350" spc="90" dirty="0">
                <a:solidFill>
                  <a:srgbClr val="374552"/>
                </a:solidFill>
                <a:latin typeface="Gill Sans MT"/>
                <a:cs typeface="Gill Sans MT"/>
              </a:rPr>
              <a:t>Postman</a:t>
            </a:r>
            <a:r>
              <a:rPr sz="1350" spc="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is</a:t>
            </a:r>
            <a:r>
              <a:rPr sz="1350" spc="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your</a:t>
            </a:r>
            <a:r>
              <a:rPr sz="1350" spc="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primary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tool</a:t>
            </a:r>
            <a:r>
              <a:rPr sz="1350" spc="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for</a:t>
            </a:r>
            <a:r>
              <a:rPr sz="1350" spc="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API</a:t>
            </a:r>
            <a:r>
              <a:rPr sz="1350" spc="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testing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and</a:t>
            </a:r>
            <a:r>
              <a:rPr sz="1350" spc="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85" dirty="0">
                <a:solidFill>
                  <a:srgbClr val="374552"/>
                </a:solidFill>
                <a:latin typeface="Gill Sans MT"/>
                <a:cs typeface="Gill Sans MT"/>
              </a:rPr>
              <a:t>debugging,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allowing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you</a:t>
            </a:r>
            <a:r>
              <a:rPr sz="1350" spc="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25" dirty="0">
                <a:solidFill>
                  <a:srgbClr val="374552"/>
                </a:solidFill>
                <a:latin typeface="Gill Sans MT"/>
                <a:cs typeface="Gill Sans MT"/>
              </a:rPr>
              <a:t>to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validate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 backend</a:t>
            </a:r>
            <a:r>
              <a:rPr sz="1350" spc="8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functionality</a:t>
            </a:r>
            <a:r>
              <a:rPr sz="1350" spc="8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before</a:t>
            </a:r>
            <a:r>
              <a:rPr sz="1350" spc="8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frontend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integration.</a:t>
            </a:r>
            <a:endParaRPr sz="13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1650" dirty="0">
                <a:solidFill>
                  <a:srgbClr val="2E3C4E"/>
                </a:solidFill>
                <a:latin typeface="Lucida Sans Unicode"/>
                <a:cs typeface="Lucida Sans Unicode"/>
              </a:rPr>
              <a:t>Key</a:t>
            </a:r>
            <a:r>
              <a:rPr sz="1650" spc="-35" dirty="0">
                <a:solidFill>
                  <a:srgbClr val="2E3C4E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2E3C4E"/>
                </a:solidFill>
                <a:latin typeface="Lucida Sans Unicode"/>
                <a:cs typeface="Lucida Sans Unicode"/>
              </a:rPr>
              <a:t>Features</a:t>
            </a:r>
            <a:endParaRPr sz="1650">
              <a:latin typeface="Lucida Sans Unicode"/>
              <a:cs typeface="Lucida Sans Unicode"/>
            </a:endParaRPr>
          </a:p>
          <a:p>
            <a:pPr marL="286385">
              <a:lnSpc>
                <a:spcPct val="100000"/>
              </a:lnSpc>
              <a:spcBef>
                <a:spcPts val="1620"/>
              </a:spcBef>
            </a:pPr>
            <a:r>
              <a:rPr sz="1350" b="1" spc="-45" dirty="0">
                <a:solidFill>
                  <a:srgbClr val="374552"/>
                </a:solidFill>
                <a:latin typeface="Trebuchet MS"/>
                <a:cs typeface="Trebuchet MS"/>
              </a:rPr>
              <a:t>Create</a:t>
            </a:r>
            <a:r>
              <a:rPr sz="1350" b="1" spc="15" dirty="0">
                <a:solidFill>
                  <a:srgbClr val="374552"/>
                </a:solidFill>
                <a:latin typeface="Trebuchet MS"/>
                <a:cs typeface="Trebuchet MS"/>
              </a:rPr>
              <a:t> </a:t>
            </a:r>
            <a:r>
              <a:rPr sz="1350" b="1" spc="-40" dirty="0">
                <a:solidFill>
                  <a:srgbClr val="374552"/>
                </a:solidFill>
                <a:latin typeface="Trebuchet MS"/>
                <a:cs typeface="Trebuchet MS"/>
              </a:rPr>
              <a:t>and</a:t>
            </a:r>
            <a:r>
              <a:rPr sz="1350" b="1" spc="15" dirty="0">
                <a:solidFill>
                  <a:srgbClr val="374552"/>
                </a:solidFill>
                <a:latin typeface="Trebuchet MS"/>
                <a:cs typeface="Trebuchet MS"/>
              </a:rPr>
              <a:t> </a:t>
            </a:r>
            <a:r>
              <a:rPr sz="1350" b="1" spc="-35" dirty="0">
                <a:solidFill>
                  <a:srgbClr val="374552"/>
                </a:solidFill>
                <a:latin typeface="Trebuchet MS"/>
                <a:cs typeface="Trebuchet MS"/>
              </a:rPr>
              <a:t>test</a:t>
            </a:r>
            <a:r>
              <a:rPr sz="1350" b="1" spc="15" dirty="0">
                <a:solidFill>
                  <a:srgbClr val="374552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374552"/>
                </a:solidFill>
                <a:latin typeface="Trebuchet MS"/>
                <a:cs typeface="Trebuchet MS"/>
              </a:rPr>
              <a:t>REST</a:t>
            </a:r>
            <a:r>
              <a:rPr sz="1350" b="1" spc="-25" dirty="0">
                <a:solidFill>
                  <a:srgbClr val="374552"/>
                </a:solidFill>
                <a:latin typeface="Trebuchet MS"/>
                <a:cs typeface="Trebuchet MS"/>
              </a:rPr>
              <a:t> </a:t>
            </a:r>
            <a:r>
              <a:rPr sz="1350" b="1" spc="65" dirty="0">
                <a:solidFill>
                  <a:srgbClr val="374552"/>
                </a:solidFill>
                <a:latin typeface="Trebuchet MS"/>
                <a:cs typeface="Trebuchet MS"/>
              </a:rPr>
              <a:t>APIs</a:t>
            </a:r>
            <a:r>
              <a:rPr sz="1350" b="1" spc="15" dirty="0">
                <a:solidFill>
                  <a:srgbClr val="374552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with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intuitive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 interface</a:t>
            </a:r>
            <a:endParaRPr sz="1350">
              <a:latin typeface="Gill Sans MT"/>
              <a:cs typeface="Gill Sans MT"/>
            </a:endParaRPr>
          </a:p>
          <a:p>
            <a:pPr marL="286385">
              <a:lnSpc>
                <a:spcPct val="100000"/>
              </a:lnSpc>
              <a:spcBef>
                <a:spcPts val="855"/>
              </a:spcBef>
            </a:pPr>
            <a:r>
              <a:rPr sz="1350" b="1" spc="-40" dirty="0">
                <a:solidFill>
                  <a:srgbClr val="374552"/>
                </a:solidFill>
                <a:latin typeface="Trebuchet MS"/>
                <a:cs typeface="Trebuchet MS"/>
              </a:rPr>
              <a:t>Automate</a:t>
            </a:r>
            <a:r>
              <a:rPr sz="1350" b="1" spc="-25" dirty="0">
                <a:solidFill>
                  <a:srgbClr val="374552"/>
                </a:solidFill>
                <a:latin typeface="Trebuchet MS"/>
                <a:cs typeface="Trebuchet MS"/>
              </a:rPr>
              <a:t> </a:t>
            </a:r>
            <a:r>
              <a:rPr sz="1350" b="1" spc="-35" dirty="0">
                <a:solidFill>
                  <a:srgbClr val="374552"/>
                </a:solidFill>
                <a:latin typeface="Trebuchet MS"/>
                <a:cs typeface="Trebuchet MS"/>
              </a:rPr>
              <a:t>test</a:t>
            </a:r>
            <a:r>
              <a:rPr sz="1350" b="1" spc="-25" dirty="0">
                <a:solidFill>
                  <a:srgbClr val="374552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374552"/>
                </a:solidFill>
                <a:latin typeface="Trebuchet MS"/>
                <a:cs typeface="Trebuchet MS"/>
              </a:rPr>
              <a:t>cases</a:t>
            </a:r>
            <a:r>
              <a:rPr sz="1350" b="1" spc="-25" dirty="0">
                <a:solidFill>
                  <a:srgbClr val="374552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for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consistent</a:t>
            </a:r>
            <a:r>
              <a:rPr sz="1350" spc="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quality</a:t>
            </a:r>
            <a:r>
              <a:rPr sz="1350" spc="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80" dirty="0">
                <a:solidFill>
                  <a:srgbClr val="374552"/>
                </a:solidFill>
                <a:latin typeface="Gill Sans MT"/>
                <a:cs typeface="Gill Sans MT"/>
              </a:rPr>
              <a:t>assurance</a:t>
            </a:r>
            <a:endParaRPr sz="1350">
              <a:latin typeface="Gill Sans MT"/>
              <a:cs typeface="Gill Sans MT"/>
            </a:endParaRPr>
          </a:p>
          <a:p>
            <a:pPr marL="286385">
              <a:lnSpc>
                <a:spcPct val="100000"/>
              </a:lnSpc>
              <a:spcBef>
                <a:spcPts val="930"/>
              </a:spcBef>
            </a:pPr>
            <a:r>
              <a:rPr sz="1350" b="1" spc="-20" dirty="0">
                <a:solidFill>
                  <a:srgbClr val="374552"/>
                </a:solidFill>
                <a:latin typeface="Trebuchet MS"/>
                <a:cs typeface="Trebuchet MS"/>
              </a:rPr>
              <a:t>Organise</a:t>
            </a:r>
            <a:r>
              <a:rPr sz="1350" b="1" spc="-50" dirty="0">
                <a:solidFill>
                  <a:srgbClr val="374552"/>
                </a:solidFill>
                <a:latin typeface="Trebuchet MS"/>
                <a:cs typeface="Trebuchet MS"/>
              </a:rPr>
              <a:t> </a:t>
            </a:r>
            <a:r>
              <a:rPr sz="1350" b="1" spc="-75" dirty="0">
                <a:solidFill>
                  <a:srgbClr val="374552"/>
                </a:solidFill>
                <a:latin typeface="Trebuchet MS"/>
                <a:cs typeface="Trebuchet MS"/>
              </a:rPr>
              <a:t>with</a:t>
            </a:r>
            <a:r>
              <a:rPr sz="1350" b="1" spc="-45" dirty="0">
                <a:solidFill>
                  <a:srgbClr val="374552"/>
                </a:solidFill>
                <a:latin typeface="Trebuchet MS"/>
                <a:cs typeface="Trebuchet MS"/>
              </a:rPr>
              <a:t> </a:t>
            </a:r>
            <a:r>
              <a:rPr sz="1350" b="1" spc="-25" dirty="0">
                <a:solidFill>
                  <a:srgbClr val="374552"/>
                </a:solidFill>
                <a:latin typeface="Trebuchet MS"/>
                <a:cs typeface="Trebuchet MS"/>
              </a:rPr>
              <a:t>collections</a:t>
            </a:r>
            <a:r>
              <a:rPr sz="1350" b="1" spc="-55" dirty="0">
                <a:solidFill>
                  <a:srgbClr val="374552"/>
                </a:solidFill>
                <a:latin typeface="Trebuchet MS"/>
                <a:cs typeface="Trebuchet MS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and</a:t>
            </a:r>
            <a:r>
              <a:rPr sz="1350" spc="-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25" dirty="0">
                <a:solidFill>
                  <a:srgbClr val="374552"/>
                </a:solidFill>
                <a:latin typeface="Gill Sans MT"/>
                <a:cs typeface="Gill Sans MT"/>
              </a:rPr>
              <a:t>manage</a:t>
            </a:r>
            <a:r>
              <a:rPr sz="1350" spc="-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multiple</a:t>
            </a:r>
            <a:r>
              <a:rPr sz="1350" spc="-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40" dirty="0">
                <a:solidFill>
                  <a:srgbClr val="374552"/>
                </a:solidFill>
                <a:latin typeface="Gill Sans MT"/>
                <a:cs typeface="Gill Sans MT"/>
              </a:rPr>
              <a:t>environments</a:t>
            </a:r>
            <a:endParaRPr sz="13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1650" dirty="0">
                <a:solidFill>
                  <a:srgbClr val="2E3C4E"/>
                </a:solidFill>
                <a:latin typeface="Lucida Sans Unicode"/>
                <a:cs typeface="Lucida Sans Unicode"/>
              </a:rPr>
              <a:t>Practical</a:t>
            </a:r>
            <a:r>
              <a:rPr sz="1650" spc="-130" dirty="0">
                <a:solidFill>
                  <a:srgbClr val="2E3C4E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2E3C4E"/>
                </a:solidFill>
                <a:latin typeface="Lucida Sans Unicode"/>
                <a:cs typeface="Lucida Sans Unicode"/>
              </a:rPr>
              <a:t>Example</a:t>
            </a:r>
            <a:endParaRPr sz="1650">
              <a:latin typeface="Lucida Sans Unicode"/>
              <a:cs typeface="Lucida Sans Unicode"/>
            </a:endParaRPr>
          </a:p>
          <a:p>
            <a:pPr marL="12700" marR="465455">
              <a:lnSpc>
                <a:spcPct val="125000"/>
              </a:lnSpc>
              <a:spcBef>
                <a:spcPts val="1215"/>
              </a:spcBef>
            </a:pP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Test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55" dirty="0">
                <a:solidFill>
                  <a:srgbClr val="374552"/>
                </a:solidFill>
                <a:latin typeface="Gill Sans MT"/>
                <a:cs typeface="Gill Sans MT"/>
              </a:rPr>
              <a:t>a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login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API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endpoint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thoroughly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before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connecting</a:t>
            </a:r>
            <a:r>
              <a:rPr sz="1350" spc="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it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to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your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user 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interface,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85" dirty="0">
                <a:solidFill>
                  <a:srgbClr val="374552"/>
                </a:solidFill>
                <a:latin typeface="Gill Sans MT"/>
                <a:cs typeface="Gill Sans MT"/>
              </a:rPr>
              <a:t>catching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potential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errors</a:t>
            </a:r>
            <a:r>
              <a:rPr sz="1350" spc="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early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in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 development.</a:t>
            </a:r>
            <a:endParaRPr sz="1350">
              <a:latin typeface="Gill Sans MT"/>
              <a:cs typeface="Gill Sans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0875" y="1695450"/>
            <a:ext cx="3838574" cy="3838575"/>
          </a:xfrm>
          <a:prstGeom prst="rect">
            <a:avLst/>
          </a:prstGeom>
        </p:spPr>
      </p:pic>
      <p:pic>
        <p:nvPicPr>
          <p:cNvPr id="8" name="object 8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3750" y="253"/>
            <a:ext cx="4286250" cy="6438900"/>
            <a:chOff x="7143750" y="253"/>
            <a:chExt cx="4286250" cy="6438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253"/>
              <a:ext cx="4286250" cy="6438645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673100"/>
            <a:ext cx="4174490" cy="111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pc="-75" dirty="0"/>
              <a:t>Eclipse</a:t>
            </a:r>
            <a:r>
              <a:rPr spc="-120" dirty="0"/>
              <a:t> </a:t>
            </a:r>
            <a:r>
              <a:rPr spc="-160" dirty="0"/>
              <a:t>IDE:</a:t>
            </a:r>
            <a:r>
              <a:rPr spc="-85" dirty="0"/>
              <a:t> </a:t>
            </a:r>
            <a:r>
              <a:rPr spc="-204" dirty="0"/>
              <a:t>Your</a:t>
            </a:r>
            <a:r>
              <a:rPr spc="-65" dirty="0"/>
              <a:t> </a:t>
            </a:r>
            <a:r>
              <a:rPr spc="-20" dirty="0"/>
              <a:t>Java </a:t>
            </a:r>
            <a:r>
              <a:rPr spc="-100" dirty="0"/>
              <a:t>Development</a:t>
            </a:r>
            <a:r>
              <a:rPr spc="-160" dirty="0"/>
              <a:t> </a:t>
            </a:r>
            <a:r>
              <a:rPr spc="-25" dirty="0"/>
              <a:t>Hub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81024" y="2057400"/>
            <a:ext cx="5962650" cy="1524000"/>
            <a:chOff x="581024" y="2057400"/>
            <a:chExt cx="5962650" cy="1524000"/>
          </a:xfrm>
        </p:grpSpPr>
        <p:sp>
          <p:nvSpPr>
            <p:cNvPr id="7" name="object 7"/>
            <p:cNvSpPr/>
            <p:nvPr/>
          </p:nvSpPr>
          <p:spPr>
            <a:xfrm>
              <a:off x="600074" y="2066924"/>
              <a:ext cx="5934075" cy="1504950"/>
            </a:xfrm>
            <a:custGeom>
              <a:avLst/>
              <a:gdLst/>
              <a:ahLst/>
              <a:cxnLst/>
              <a:rect l="l" t="t" r="r" b="b"/>
              <a:pathLst>
                <a:path w="5934075" h="1504950">
                  <a:moveTo>
                    <a:pt x="5886907" y="0"/>
                  </a:moveTo>
                  <a:lnTo>
                    <a:pt x="71194" y="0"/>
                  </a:lnTo>
                  <a:lnTo>
                    <a:pt x="66243" y="431"/>
                  </a:lnTo>
                  <a:lnTo>
                    <a:pt x="29706" y="13665"/>
                  </a:lnTo>
                  <a:lnTo>
                    <a:pt x="3884" y="45199"/>
                  </a:lnTo>
                  <a:lnTo>
                    <a:pt x="0" y="62293"/>
                  </a:lnTo>
                  <a:lnTo>
                    <a:pt x="0" y="1438275"/>
                  </a:lnTo>
                  <a:lnTo>
                    <a:pt x="0" y="1442656"/>
                  </a:lnTo>
                  <a:lnTo>
                    <a:pt x="15622" y="1478953"/>
                  </a:lnTo>
                  <a:lnTo>
                    <a:pt x="51663" y="1501546"/>
                  </a:lnTo>
                  <a:lnTo>
                    <a:pt x="71194" y="1504950"/>
                  </a:lnTo>
                  <a:lnTo>
                    <a:pt x="5886907" y="1504950"/>
                  </a:lnTo>
                  <a:lnTo>
                    <a:pt x="5921629" y="1487817"/>
                  </a:lnTo>
                  <a:lnTo>
                    <a:pt x="5933097" y="1464310"/>
                  </a:lnTo>
                  <a:lnTo>
                    <a:pt x="5933757" y="1461071"/>
                  </a:lnTo>
                  <a:lnTo>
                    <a:pt x="5934075" y="1457782"/>
                  </a:lnTo>
                  <a:lnTo>
                    <a:pt x="5934075" y="47167"/>
                  </a:lnTo>
                  <a:lnTo>
                    <a:pt x="5916942" y="12446"/>
                  </a:lnTo>
                  <a:lnTo>
                    <a:pt x="5890196" y="317"/>
                  </a:lnTo>
                  <a:lnTo>
                    <a:pt x="5886907" y="0"/>
                  </a:lnTo>
                  <a:close/>
                </a:path>
              </a:pathLst>
            </a:custGeom>
            <a:solidFill>
              <a:srgbClr val="FAF9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0913" y="2057412"/>
              <a:ext cx="5942965" cy="1524000"/>
            </a:xfrm>
            <a:custGeom>
              <a:avLst/>
              <a:gdLst/>
              <a:ahLst/>
              <a:cxnLst/>
              <a:rect l="l" t="t" r="r" b="b"/>
              <a:pathLst>
                <a:path w="5942965" h="1524000">
                  <a:moveTo>
                    <a:pt x="5942711" y="51828"/>
                  </a:moveTo>
                  <a:lnTo>
                    <a:pt x="5941225" y="44399"/>
                  </a:lnTo>
                  <a:lnTo>
                    <a:pt x="5935129" y="29692"/>
                  </a:lnTo>
                  <a:lnTo>
                    <a:pt x="5930798" y="23202"/>
                  </a:lnTo>
                  <a:lnTo>
                    <a:pt x="5925642" y="18059"/>
                  </a:lnTo>
                  <a:lnTo>
                    <a:pt x="5925401" y="17805"/>
                  </a:lnTo>
                  <a:lnTo>
                    <a:pt x="5925185" y="17576"/>
                  </a:lnTo>
                  <a:lnTo>
                    <a:pt x="5919546" y="11950"/>
                  </a:lnTo>
                  <a:lnTo>
                    <a:pt x="5913056" y="7607"/>
                  </a:lnTo>
                  <a:lnTo>
                    <a:pt x="5898477" y="1562"/>
                  </a:lnTo>
                  <a:lnTo>
                    <a:pt x="5898604" y="1562"/>
                  </a:lnTo>
                  <a:lnTo>
                    <a:pt x="5890704" y="0"/>
                  </a:lnTo>
                  <a:lnTo>
                    <a:pt x="75349" y="0"/>
                  </a:lnTo>
                  <a:lnTo>
                    <a:pt x="67843" y="355"/>
                  </a:lnTo>
                  <a:lnTo>
                    <a:pt x="59651" y="1562"/>
                  </a:lnTo>
                  <a:lnTo>
                    <a:pt x="59994" y="1562"/>
                  </a:lnTo>
                  <a:lnTo>
                    <a:pt x="53263" y="3251"/>
                  </a:lnTo>
                  <a:lnTo>
                    <a:pt x="16421" y="27876"/>
                  </a:lnTo>
                  <a:lnTo>
                    <a:pt x="0" y="65430"/>
                  </a:lnTo>
                  <a:lnTo>
                    <a:pt x="1092" y="61328"/>
                  </a:lnTo>
                  <a:lnTo>
                    <a:pt x="8826" y="47332"/>
                  </a:lnTo>
                  <a:lnTo>
                    <a:pt x="46189" y="23406"/>
                  </a:lnTo>
                  <a:lnTo>
                    <a:pt x="75349" y="19050"/>
                  </a:lnTo>
                  <a:lnTo>
                    <a:pt x="5882741" y="19050"/>
                  </a:lnTo>
                  <a:lnTo>
                    <a:pt x="5911951" y="31356"/>
                  </a:lnTo>
                  <a:lnTo>
                    <a:pt x="5916955" y="37350"/>
                  </a:lnTo>
                  <a:lnTo>
                    <a:pt x="5920740" y="44399"/>
                  </a:lnTo>
                  <a:lnTo>
                    <a:pt x="5922950" y="51828"/>
                  </a:lnTo>
                  <a:lnTo>
                    <a:pt x="5923699" y="60007"/>
                  </a:lnTo>
                  <a:lnTo>
                    <a:pt x="5923699" y="1463992"/>
                  </a:lnTo>
                  <a:lnTo>
                    <a:pt x="5912142" y="1492427"/>
                  </a:lnTo>
                  <a:lnTo>
                    <a:pt x="5911710" y="1492948"/>
                  </a:lnTo>
                  <a:lnTo>
                    <a:pt x="5882741" y="1504950"/>
                  </a:lnTo>
                  <a:lnTo>
                    <a:pt x="75349" y="1504950"/>
                  </a:lnTo>
                  <a:lnTo>
                    <a:pt x="33007" y="1495323"/>
                  </a:lnTo>
                  <a:lnTo>
                    <a:pt x="1092" y="1462671"/>
                  </a:lnTo>
                  <a:lnTo>
                    <a:pt x="0" y="1458556"/>
                  </a:lnTo>
                  <a:lnTo>
                    <a:pt x="609" y="1462671"/>
                  </a:lnTo>
                  <a:lnTo>
                    <a:pt x="21475" y="1501686"/>
                  </a:lnTo>
                  <a:lnTo>
                    <a:pt x="60490" y="1522539"/>
                  </a:lnTo>
                  <a:lnTo>
                    <a:pt x="75349" y="1524000"/>
                  </a:lnTo>
                  <a:lnTo>
                    <a:pt x="5890704" y="1524000"/>
                  </a:lnTo>
                  <a:lnTo>
                    <a:pt x="5897981" y="1522539"/>
                  </a:lnTo>
                  <a:lnTo>
                    <a:pt x="5898172" y="1522539"/>
                  </a:lnTo>
                  <a:lnTo>
                    <a:pt x="5913056" y="1516380"/>
                  </a:lnTo>
                  <a:lnTo>
                    <a:pt x="5919546" y="1512049"/>
                  </a:lnTo>
                  <a:lnTo>
                    <a:pt x="5925172" y="1506423"/>
                  </a:lnTo>
                  <a:lnTo>
                    <a:pt x="5925655" y="1505940"/>
                  </a:lnTo>
                  <a:lnTo>
                    <a:pt x="5930798" y="1500797"/>
                  </a:lnTo>
                  <a:lnTo>
                    <a:pt x="5935129" y="1494307"/>
                  </a:lnTo>
                  <a:lnTo>
                    <a:pt x="5941187" y="1479702"/>
                  </a:lnTo>
                  <a:lnTo>
                    <a:pt x="5942711" y="1472158"/>
                  </a:lnTo>
                  <a:lnTo>
                    <a:pt x="5942711" y="51828"/>
                  </a:lnTo>
                  <a:close/>
                </a:path>
              </a:pathLst>
            </a:custGeom>
            <a:solidFill>
              <a:srgbClr val="BED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1024" y="2057400"/>
              <a:ext cx="76199" cy="15239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35025" y="2230437"/>
            <a:ext cx="5443220" cy="1141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40" dirty="0">
                <a:solidFill>
                  <a:srgbClr val="374552"/>
                </a:solidFill>
                <a:latin typeface="Lucida Sans Unicode"/>
                <a:cs typeface="Lucida Sans Unicode"/>
              </a:rPr>
              <a:t>Development</a:t>
            </a:r>
            <a:r>
              <a:rPr sz="1650" spc="-55" dirty="0">
                <a:solidFill>
                  <a:srgbClr val="374552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374552"/>
                </a:solidFill>
                <a:latin typeface="Lucida Sans Unicode"/>
                <a:cs typeface="Lucida Sans Unicode"/>
              </a:rPr>
              <a:t>Platform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690"/>
              </a:spcBef>
            </a:pP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Eclipse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provides </a:t>
            </a:r>
            <a:r>
              <a:rPr sz="1350" spc="155" dirty="0">
                <a:solidFill>
                  <a:srgbClr val="374552"/>
                </a:solidFill>
                <a:latin typeface="Gill Sans MT"/>
                <a:cs typeface="Gill Sans MT"/>
              </a:rPr>
              <a:t>a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comprehensive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integrated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development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environment 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specifically</a:t>
            </a:r>
            <a:r>
              <a:rPr sz="1350" spc="-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optimised</a:t>
            </a:r>
            <a:r>
              <a:rPr sz="1350" spc="-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for</a:t>
            </a:r>
            <a:r>
              <a:rPr sz="1350" spc="-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90" dirty="0">
                <a:solidFill>
                  <a:srgbClr val="374552"/>
                </a:solidFill>
                <a:latin typeface="Gill Sans MT"/>
                <a:cs typeface="Gill Sans MT"/>
              </a:rPr>
              <a:t>Java</a:t>
            </a:r>
            <a:r>
              <a:rPr sz="1350" spc="-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programming</a:t>
            </a:r>
            <a:r>
              <a:rPr sz="1350" spc="-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and</a:t>
            </a:r>
            <a:r>
              <a:rPr sz="1350" spc="-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backend</a:t>
            </a:r>
            <a:r>
              <a:rPr sz="1350" spc="-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API 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development.</a:t>
            </a:r>
            <a:endParaRPr sz="1350">
              <a:latin typeface="Gill Sans MT"/>
              <a:cs typeface="Gill Sans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1024" y="3752850"/>
            <a:ext cx="5962650" cy="1962150"/>
            <a:chOff x="581024" y="3752850"/>
            <a:chExt cx="5962650" cy="1962150"/>
          </a:xfrm>
        </p:grpSpPr>
        <p:sp>
          <p:nvSpPr>
            <p:cNvPr id="12" name="object 12"/>
            <p:cNvSpPr/>
            <p:nvPr/>
          </p:nvSpPr>
          <p:spPr>
            <a:xfrm>
              <a:off x="600074" y="3762374"/>
              <a:ext cx="5934075" cy="1943100"/>
            </a:xfrm>
            <a:custGeom>
              <a:avLst/>
              <a:gdLst/>
              <a:ahLst/>
              <a:cxnLst/>
              <a:rect l="l" t="t" r="r" b="b"/>
              <a:pathLst>
                <a:path w="5934075" h="1943100">
                  <a:moveTo>
                    <a:pt x="5886907" y="0"/>
                  </a:moveTo>
                  <a:lnTo>
                    <a:pt x="71194" y="0"/>
                  </a:lnTo>
                  <a:lnTo>
                    <a:pt x="66243" y="431"/>
                  </a:lnTo>
                  <a:lnTo>
                    <a:pt x="29706" y="13665"/>
                  </a:lnTo>
                  <a:lnTo>
                    <a:pt x="3884" y="45199"/>
                  </a:lnTo>
                  <a:lnTo>
                    <a:pt x="0" y="62293"/>
                  </a:lnTo>
                  <a:lnTo>
                    <a:pt x="0" y="1876426"/>
                  </a:lnTo>
                  <a:lnTo>
                    <a:pt x="0" y="1880801"/>
                  </a:lnTo>
                  <a:lnTo>
                    <a:pt x="15622" y="1917105"/>
                  </a:lnTo>
                  <a:lnTo>
                    <a:pt x="51663" y="1939697"/>
                  </a:lnTo>
                  <a:lnTo>
                    <a:pt x="71194" y="1943101"/>
                  </a:lnTo>
                  <a:lnTo>
                    <a:pt x="5886907" y="1943101"/>
                  </a:lnTo>
                  <a:lnTo>
                    <a:pt x="5921629" y="1925970"/>
                  </a:lnTo>
                  <a:lnTo>
                    <a:pt x="5934075" y="1895932"/>
                  </a:lnTo>
                  <a:lnTo>
                    <a:pt x="5934075" y="47167"/>
                  </a:lnTo>
                  <a:lnTo>
                    <a:pt x="5916942" y="12446"/>
                  </a:lnTo>
                  <a:lnTo>
                    <a:pt x="5890196" y="317"/>
                  </a:lnTo>
                  <a:lnTo>
                    <a:pt x="5886907" y="0"/>
                  </a:lnTo>
                  <a:close/>
                </a:path>
              </a:pathLst>
            </a:custGeom>
            <a:solidFill>
              <a:srgbClr val="FAF9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0913" y="3752862"/>
              <a:ext cx="5942965" cy="1962150"/>
            </a:xfrm>
            <a:custGeom>
              <a:avLst/>
              <a:gdLst/>
              <a:ahLst/>
              <a:cxnLst/>
              <a:rect l="l" t="t" r="r" b="b"/>
              <a:pathLst>
                <a:path w="5942965" h="1962150">
                  <a:moveTo>
                    <a:pt x="5942711" y="51828"/>
                  </a:moveTo>
                  <a:lnTo>
                    <a:pt x="5941225" y="44399"/>
                  </a:lnTo>
                  <a:lnTo>
                    <a:pt x="5935129" y="29692"/>
                  </a:lnTo>
                  <a:lnTo>
                    <a:pt x="5930798" y="23202"/>
                  </a:lnTo>
                  <a:lnTo>
                    <a:pt x="5925642" y="18059"/>
                  </a:lnTo>
                  <a:lnTo>
                    <a:pt x="5925401" y="17805"/>
                  </a:lnTo>
                  <a:lnTo>
                    <a:pt x="5925185" y="17576"/>
                  </a:lnTo>
                  <a:lnTo>
                    <a:pt x="5919546" y="11950"/>
                  </a:lnTo>
                  <a:lnTo>
                    <a:pt x="5913056" y="7607"/>
                  </a:lnTo>
                  <a:lnTo>
                    <a:pt x="5898477" y="1562"/>
                  </a:lnTo>
                  <a:lnTo>
                    <a:pt x="5898604" y="1562"/>
                  </a:lnTo>
                  <a:lnTo>
                    <a:pt x="5890704" y="0"/>
                  </a:lnTo>
                  <a:lnTo>
                    <a:pt x="75349" y="0"/>
                  </a:lnTo>
                  <a:lnTo>
                    <a:pt x="67843" y="355"/>
                  </a:lnTo>
                  <a:lnTo>
                    <a:pt x="59651" y="1562"/>
                  </a:lnTo>
                  <a:lnTo>
                    <a:pt x="59994" y="1562"/>
                  </a:lnTo>
                  <a:lnTo>
                    <a:pt x="53263" y="3251"/>
                  </a:lnTo>
                  <a:lnTo>
                    <a:pt x="16421" y="27876"/>
                  </a:lnTo>
                  <a:lnTo>
                    <a:pt x="0" y="65430"/>
                  </a:lnTo>
                  <a:lnTo>
                    <a:pt x="1092" y="61328"/>
                  </a:lnTo>
                  <a:lnTo>
                    <a:pt x="8826" y="47332"/>
                  </a:lnTo>
                  <a:lnTo>
                    <a:pt x="46189" y="23406"/>
                  </a:lnTo>
                  <a:lnTo>
                    <a:pt x="75349" y="19050"/>
                  </a:lnTo>
                  <a:lnTo>
                    <a:pt x="5882741" y="19050"/>
                  </a:lnTo>
                  <a:lnTo>
                    <a:pt x="5911951" y="31356"/>
                  </a:lnTo>
                  <a:lnTo>
                    <a:pt x="5916955" y="37350"/>
                  </a:lnTo>
                  <a:lnTo>
                    <a:pt x="5920740" y="44399"/>
                  </a:lnTo>
                  <a:lnTo>
                    <a:pt x="5922950" y="51828"/>
                  </a:lnTo>
                  <a:lnTo>
                    <a:pt x="5923699" y="60007"/>
                  </a:lnTo>
                  <a:lnTo>
                    <a:pt x="5923699" y="1902142"/>
                  </a:lnTo>
                  <a:lnTo>
                    <a:pt x="5911774" y="1931009"/>
                  </a:lnTo>
                  <a:lnTo>
                    <a:pt x="5882741" y="1943100"/>
                  </a:lnTo>
                  <a:lnTo>
                    <a:pt x="75349" y="1943100"/>
                  </a:lnTo>
                  <a:lnTo>
                    <a:pt x="33007" y="1933473"/>
                  </a:lnTo>
                  <a:lnTo>
                    <a:pt x="1092" y="1900809"/>
                  </a:lnTo>
                  <a:lnTo>
                    <a:pt x="0" y="1896694"/>
                  </a:lnTo>
                  <a:lnTo>
                    <a:pt x="609" y="1900809"/>
                  </a:lnTo>
                  <a:lnTo>
                    <a:pt x="2413" y="1908035"/>
                  </a:lnTo>
                  <a:lnTo>
                    <a:pt x="4851" y="1914817"/>
                  </a:lnTo>
                  <a:lnTo>
                    <a:pt x="4953" y="1915109"/>
                  </a:lnTo>
                  <a:lnTo>
                    <a:pt x="33007" y="1949310"/>
                  </a:lnTo>
                  <a:lnTo>
                    <a:pt x="75349" y="1962150"/>
                  </a:lnTo>
                  <a:lnTo>
                    <a:pt x="5890704" y="1962150"/>
                  </a:lnTo>
                  <a:lnTo>
                    <a:pt x="5897994" y="1960689"/>
                  </a:lnTo>
                  <a:lnTo>
                    <a:pt x="5898185" y="1960689"/>
                  </a:lnTo>
                  <a:lnTo>
                    <a:pt x="5913056" y="1954530"/>
                  </a:lnTo>
                  <a:lnTo>
                    <a:pt x="5919546" y="1950199"/>
                  </a:lnTo>
                  <a:lnTo>
                    <a:pt x="5925655" y="1944090"/>
                  </a:lnTo>
                  <a:lnTo>
                    <a:pt x="5930798" y="1938934"/>
                  </a:lnTo>
                  <a:lnTo>
                    <a:pt x="5935129" y="1932444"/>
                  </a:lnTo>
                  <a:lnTo>
                    <a:pt x="5941187" y="1917852"/>
                  </a:lnTo>
                  <a:lnTo>
                    <a:pt x="5942711" y="1910308"/>
                  </a:lnTo>
                  <a:lnTo>
                    <a:pt x="5942711" y="51828"/>
                  </a:lnTo>
                  <a:close/>
                </a:path>
              </a:pathLst>
            </a:custGeom>
            <a:solidFill>
              <a:srgbClr val="BED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1024" y="3752850"/>
              <a:ext cx="76199" cy="196215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85825" y="4429124"/>
              <a:ext cx="57150" cy="1010285"/>
            </a:xfrm>
            <a:custGeom>
              <a:avLst/>
              <a:gdLst/>
              <a:ahLst/>
              <a:cxnLst/>
              <a:rect l="l" t="t" r="r" b="b"/>
              <a:pathLst>
                <a:path w="57150" h="1010285">
                  <a:moveTo>
                    <a:pt x="57150" y="977290"/>
                  </a:moveTo>
                  <a:lnTo>
                    <a:pt x="32359" y="952512"/>
                  </a:lnTo>
                  <a:lnTo>
                    <a:pt x="24777" y="952512"/>
                  </a:lnTo>
                  <a:lnTo>
                    <a:pt x="0" y="977290"/>
                  </a:lnTo>
                  <a:lnTo>
                    <a:pt x="0" y="984872"/>
                  </a:lnTo>
                  <a:lnTo>
                    <a:pt x="24777" y="1009662"/>
                  </a:lnTo>
                  <a:lnTo>
                    <a:pt x="32359" y="1009662"/>
                  </a:lnTo>
                  <a:lnTo>
                    <a:pt x="57150" y="984872"/>
                  </a:lnTo>
                  <a:lnTo>
                    <a:pt x="57150" y="981087"/>
                  </a:lnTo>
                  <a:lnTo>
                    <a:pt x="57150" y="977290"/>
                  </a:lnTo>
                  <a:close/>
                </a:path>
                <a:path w="57150" h="1010285">
                  <a:moveTo>
                    <a:pt x="57150" y="653440"/>
                  </a:moveTo>
                  <a:lnTo>
                    <a:pt x="32359" y="628650"/>
                  </a:lnTo>
                  <a:lnTo>
                    <a:pt x="24777" y="628650"/>
                  </a:lnTo>
                  <a:lnTo>
                    <a:pt x="0" y="653440"/>
                  </a:lnTo>
                  <a:lnTo>
                    <a:pt x="0" y="661009"/>
                  </a:lnTo>
                  <a:lnTo>
                    <a:pt x="24777" y="685800"/>
                  </a:lnTo>
                  <a:lnTo>
                    <a:pt x="32359" y="685800"/>
                  </a:lnTo>
                  <a:lnTo>
                    <a:pt x="57150" y="661009"/>
                  </a:lnTo>
                  <a:lnTo>
                    <a:pt x="57150" y="657225"/>
                  </a:lnTo>
                  <a:lnTo>
                    <a:pt x="57150" y="653440"/>
                  </a:lnTo>
                  <a:close/>
                </a:path>
                <a:path w="57150" h="1010285">
                  <a:moveTo>
                    <a:pt x="57150" y="339115"/>
                  </a:moveTo>
                  <a:lnTo>
                    <a:pt x="32359" y="314325"/>
                  </a:lnTo>
                  <a:lnTo>
                    <a:pt x="24777" y="314325"/>
                  </a:lnTo>
                  <a:lnTo>
                    <a:pt x="0" y="339115"/>
                  </a:lnTo>
                  <a:lnTo>
                    <a:pt x="0" y="346684"/>
                  </a:lnTo>
                  <a:lnTo>
                    <a:pt x="24777" y="371475"/>
                  </a:lnTo>
                  <a:lnTo>
                    <a:pt x="32359" y="371475"/>
                  </a:lnTo>
                  <a:lnTo>
                    <a:pt x="57150" y="346684"/>
                  </a:lnTo>
                  <a:lnTo>
                    <a:pt x="57150" y="342900"/>
                  </a:lnTo>
                  <a:lnTo>
                    <a:pt x="57150" y="339115"/>
                  </a:lnTo>
                  <a:close/>
                </a:path>
                <a:path w="57150" h="1010285">
                  <a:moveTo>
                    <a:pt x="57150" y="24790"/>
                  </a:moveTo>
                  <a:lnTo>
                    <a:pt x="32359" y="0"/>
                  </a:lnTo>
                  <a:lnTo>
                    <a:pt x="24777" y="0"/>
                  </a:lnTo>
                  <a:lnTo>
                    <a:pt x="0" y="24790"/>
                  </a:lnTo>
                  <a:lnTo>
                    <a:pt x="0" y="32359"/>
                  </a:lnTo>
                  <a:lnTo>
                    <a:pt x="24777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374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35025" y="3925887"/>
            <a:ext cx="4265295" cy="15792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40" dirty="0">
                <a:solidFill>
                  <a:srgbClr val="374552"/>
                </a:solidFill>
                <a:latin typeface="Lucida Sans Unicode"/>
                <a:cs typeface="Lucida Sans Unicode"/>
              </a:rPr>
              <a:t>Essential</a:t>
            </a:r>
            <a:r>
              <a:rPr sz="1650" spc="-60" dirty="0">
                <a:solidFill>
                  <a:srgbClr val="374552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374552"/>
                </a:solidFill>
                <a:latin typeface="Lucida Sans Unicode"/>
                <a:cs typeface="Lucida Sans Unicode"/>
              </a:rPr>
              <a:t>Features</a:t>
            </a:r>
            <a:endParaRPr sz="1650">
              <a:latin typeface="Lucida Sans Unicode"/>
              <a:cs typeface="Lucida Sans Unicode"/>
            </a:endParaRPr>
          </a:p>
          <a:p>
            <a:pPr marL="286385" marR="107314">
              <a:lnSpc>
                <a:spcPct val="152800"/>
              </a:lnSpc>
              <a:spcBef>
                <a:spcPts val="240"/>
              </a:spcBef>
            </a:pP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Advanced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code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editing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with</a:t>
            </a:r>
            <a:r>
              <a:rPr sz="1350" spc="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intelligent</a:t>
            </a:r>
            <a:r>
              <a:rPr sz="1350" spc="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85" dirty="0">
                <a:solidFill>
                  <a:srgbClr val="374552"/>
                </a:solidFill>
                <a:latin typeface="Gill Sans MT"/>
                <a:cs typeface="Gill Sans MT"/>
              </a:rPr>
              <a:t>suggestions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Built-in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0" dirty="0">
                <a:solidFill>
                  <a:srgbClr val="374552"/>
                </a:solidFill>
                <a:latin typeface="Gill Sans MT"/>
                <a:cs typeface="Gill Sans MT"/>
              </a:rPr>
              <a:t>debugging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tools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for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troubleshooting</a:t>
            </a:r>
            <a:endParaRPr sz="1350">
              <a:latin typeface="Gill Sans MT"/>
              <a:cs typeface="Gill Sans MT"/>
            </a:endParaRPr>
          </a:p>
          <a:p>
            <a:pPr marL="286385">
              <a:lnSpc>
                <a:spcPct val="100000"/>
              </a:lnSpc>
              <a:spcBef>
                <a:spcPts val="855"/>
              </a:spcBef>
            </a:pP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Build</a:t>
            </a:r>
            <a:r>
              <a:rPr sz="1350" spc="-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automation</a:t>
            </a:r>
            <a:r>
              <a:rPr sz="1350" spc="-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for</a:t>
            </a:r>
            <a:r>
              <a:rPr sz="1350" spc="-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efficient</a:t>
            </a:r>
            <a:r>
              <a:rPr sz="1350" spc="-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40" dirty="0">
                <a:solidFill>
                  <a:srgbClr val="374552"/>
                </a:solidFill>
                <a:latin typeface="Gill Sans MT"/>
                <a:cs typeface="Gill Sans MT"/>
              </a:rPr>
              <a:t>compilation</a:t>
            </a:r>
            <a:endParaRPr sz="1350">
              <a:latin typeface="Gill Sans MT"/>
              <a:cs typeface="Gill Sans MT"/>
            </a:endParaRPr>
          </a:p>
          <a:p>
            <a:pPr marL="286385">
              <a:lnSpc>
                <a:spcPct val="100000"/>
              </a:lnSpc>
              <a:spcBef>
                <a:spcPts val="930"/>
              </a:spcBef>
            </a:pPr>
            <a:r>
              <a:rPr sz="1350" spc="85" dirty="0">
                <a:solidFill>
                  <a:srgbClr val="374552"/>
                </a:solidFill>
                <a:latin typeface="Gill Sans MT"/>
                <a:cs typeface="Gill Sans MT"/>
              </a:rPr>
              <a:t>Maven</a:t>
            </a:r>
            <a:r>
              <a:rPr sz="1350" spc="-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and</a:t>
            </a:r>
            <a:r>
              <a:rPr sz="1350" spc="-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20" dirty="0">
                <a:solidFill>
                  <a:srgbClr val="374552"/>
                </a:solidFill>
                <a:latin typeface="Gill Sans MT"/>
                <a:cs typeface="Gill Sans MT"/>
              </a:rPr>
              <a:t>Git</a:t>
            </a:r>
            <a:r>
              <a:rPr sz="1350" spc="-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85" dirty="0">
                <a:solidFill>
                  <a:srgbClr val="374552"/>
                </a:solidFill>
                <a:latin typeface="Gill Sans MT"/>
                <a:cs typeface="Gill Sans MT"/>
              </a:rPr>
              <a:t>plugins</a:t>
            </a:r>
            <a:r>
              <a:rPr sz="1350" spc="-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for</a:t>
            </a:r>
            <a:r>
              <a:rPr sz="1350" spc="-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dependency</a:t>
            </a:r>
            <a:r>
              <a:rPr sz="1350" spc="-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85" dirty="0">
                <a:solidFill>
                  <a:srgbClr val="374552"/>
                </a:solidFill>
                <a:latin typeface="Gill Sans MT"/>
                <a:cs typeface="Gill Sans MT"/>
              </a:rPr>
              <a:t>management</a:t>
            </a:r>
            <a:endParaRPr sz="13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1149350"/>
            <a:ext cx="739648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" dirty="0"/>
              <a:t>Java:</a:t>
            </a:r>
            <a:r>
              <a:rPr spc="-229" dirty="0"/>
              <a:t> </a:t>
            </a:r>
            <a:r>
              <a:rPr spc="-40" dirty="0"/>
              <a:t>The</a:t>
            </a:r>
            <a:r>
              <a:rPr spc="-225" dirty="0"/>
              <a:t> </a:t>
            </a:r>
            <a:r>
              <a:rPr spc="-30" dirty="0"/>
              <a:t>Backbone</a:t>
            </a:r>
            <a:r>
              <a:rPr spc="-225" dirty="0"/>
              <a:t> </a:t>
            </a:r>
            <a:r>
              <a:rPr dirty="0"/>
              <a:t>of</a:t>
            </a:r>
            <a:r>
              <a:rPr spc="-229" dirty="0"/>
              <a:t> </a:t>
            </a:r>
            <a:r>
              <a:rPr spc="-25" dirty="0"/>
              <a:t>Backend</a:t>
            </a:r>
            <a:r>
              <a:rPr spc="-225" dirty="0"/>
              <a:t> </a:t>
            </a:r>
            <a:r>
              <a:rPr spc="-10" dirty="0"/>
              <a:t>Logic</a:t>
            </a:r>
          </a:p>
        </p:txBody>
      </p:sp>
      <p:sp>
        <p:nvSpPr>
          <p:cNvPr id="3" name="object 3"/>
          <p:cNvSpPr/>
          <p:nvPr/>
        </p:nvSpPr>
        <p:spPr>
          <a:xfrm>
            <a:off x="638175" y="38195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175" y="4133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44577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7375" y="2125662"/>
            <a:ext cx="4836160" cy="27127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2E3C4E"/>
                </a:solidFill>
                <a:latin typeface="Lucida Sans Unicode"/>
                <a:cs typeface="Lucida Sans Unicode"/>
              </a:rPr>
              <a:t>Core</a:t>
            </a:r>
            <a:r>
              <a:rPr sz="1650" spc="-85" dirty="0">
                <a:solidFill>
                  <a:srgbClr val="2E3C4E"/>
                </a:solidFill>
                <a:latin typeface="Lucida Sans Unicode"/>
                <a:cs typeface="Lucida Sans Unicode"/>
              </a:rPr>
              <a:t> </a:t>
            </a:r>
            <a:r>
              <a:rPr sz="1650" spc="-25" dirty="0">
                <a:solidFill>
                  <a:srgbClr val="2E3C4E"/>
                </a:solidFill>
                <a:latin typeface="Lucida Sans Unicode"/>
                <a:cs typeface="Lucida Sans Unicode"/>
              </a:rPr>
              <a:t>Programming</a:t>
            </a:r>
            <a:r>
              <a:rPr sz="1650" spc="-80" dirty="0">
                <a:solidFill>
                  <a:srgbClr val="2E3C4E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2E3C4E"/>
                </a:solidFill>
                <a:latin typeface="Lucida Sans Unicode"/>
                <a:cs typeface="Lucida Sans Unicode"/>
              </a:rPr>
              <a:t>Language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1215"/>
              </a:spcBef>
            </a:pPr>
            <a:r>
              <a:rPr sz="1350" spc="190" dirty="0">
                <a:solidFill>
                  <a:srgbClr val="374552"/>
                </a:solidFill>
                <a:latin typeface="Gill Sans MT"/>
                <a:cs typeface="Gill Sans MT"/>
              </a:rPr>
              <a:t>Java</a:t>
            </a:r>
            <a:r>
              <a:rPr sz="1350" spc="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serves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60" dirty="0">
                <a:solidFill>
                  <a:srgbClr val="374552"/>
                </a:solidFill>
                <a:latin typeface="Gill Sans MT"/>
                <a:cs typeface="Gill Sans MT"/>
              </a:rPr>
              <a:t>as</a:t>
            </a:r>
            <a:r>
              <a:rPr sz="1350" spc="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the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primary</a:t>
            </a:r>
            <a:r>
              <a:rPr sz="1350" spc="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backend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language,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powering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server- 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side</a:t>
            </a:r>
            <a:r>
              <a:rPr sz="1350" spc="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logic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and</a:t>
            </a:r>
            <a:r>
              <a:rPr sz="1350" spc="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business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rules</a:t>
            </a:r>
            <a:r>
              <a:rPr sz="1350" spc="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for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your</a:t>
            </a:r>
            <a:r>
              <a:rPr sz="1350" spc="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applications.</a:t>
            </a:r>
            <a:endParaRPr sz="13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1650" dirty="0">
                <a:solidFill>
                  <a:srgbClr val="2E3C4E"/>
                </a:solidFill>
                <a:latin typeface="Lucida Sans Unicode"/>
                <a:cs typeface="Lucida Sans Unicode"/>
              </a:rPr>
              <a:t>Key</a:t>
            </a:r>
            <a:r>
              <a:rPr sz="1650" spc="-35" dirty="0">
                <a:solidFill>
                  <a:srgbClr val="2E3C4E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2E3C4E"/>
                </a:solidFill>
                <a:latin typeface="Lucida Sans Unicode"/>
                <a:cs typeface="Lucida Sans Unicode"/>
              </a:rPr>
              <a:t>Highlights</a:t>
            </a:r>
            <a:endParaRPr sz="1650">
              <a:latin typeface="Lucida Sans Unicode"/>
              <a:cs typeface="Lucida Sans Unicode"/>
            </a:endParaRPr>
          </a:p>
          <a:p>
            <a:pPr marL="286385">
              <a:lnSpc>
                <a:spcPct val="100000"/>
              </a:lnSpc>
              <a:spcBef>
                <a:spcPts val="1620"/>
              </a:spcBef>
            </a:pPr>
            <a:r>
              <a:rPr sz="1350" b="1" spc="-55" dirty="0">
                <a:solidFill>
                  <a:srgbClr val="374552"/>
                </a:solidFill>
                <a:latin typeface="Trebuchet MS"/>
                <a:cs typeface="Trebuchet MS"/>
              </a:rPr>
              <a:t>Object-</a:t>
            </a:r>
            <a:r>
              <a:rPr sz="1350" b="1" spc="-65" dirty="0">
                <a:solidFill>
                  <a:srgbClr val="374552"/>
                </a:solidFill>
                <a:latin typeface="Trebuchet MS"/>
                <a:cs typeface="Trebuchet MS"/>
              </a:rPr>
              <a:t>oriented:</a:t>
            </a:r>
            <a:r>
              <a:rPr sz="1350" b="1" spc="-50" dirty="0">
                <a:solidFill>
                  <a:srgbClr val="374552"/>
                </a:solidFill>
                <a:latin typeface="Trebuchet MS"/>
                <a:cs typeface="Trebuchet MS"/>
              </a:rPr>
              <a:t> 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Promotes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clean,</a:t>
            </a:r>
            <a:r>
              <a:rPr sz="1350" spc="-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modular</a:t>
            </a:r>
            <a:r>
              <a:rPr sz="1350" spc="-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code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 structure</a:t>
            </a:r>
            <a:endParaRPr sz="1350">
              <a:latin typeface="Gill Sans MT"/>
              <a:cs typeface="Gill Sans MT"/>
            </a:endParaRPr>
          </a:p>
          <a:p>
            <a:pPr marL="286385">
              <a:lnSpc>
                <a:spcPct val="100000"/>
              </a:lnSpc>
              <a:spcBef>
                <a:spcPts val="855"/>
              </a:spcBef>
            </a:pPr>
            <a:r>
              <a:rPr sz="1350" b="1" spc="-30" dirty="0">
                <a:solidFill>
                  <a:srgbClr val="374552"/>
                </a:solidFill>
                <a:latin typeface="Trebuchet MS"/>
                <a:cs typeface="Trebuchet MS"/>
              </a:rPr>
              <a:t>Platform</a:t>
            </a:r>
            <a:r>
              <a:rPr sz="1350" b="1" dirty="0">
                <a:solidFill>
                  <a:srgbClr val="374552"/>
                </a:solidFill>
                <a:latin typeface="Trebuchet MS"/>
                <a:cs typeface="Trebuchet MS"/>
              </a:rPr>
              <a:t> </a:t>
            </a:r>
            <a:r>
              <a:rPr sz="1350" b="1" spc="-55" dirty="0">
                <a:solidFill>
                  <a:srgbClr val="374552"/>
                </a:solidFill>
                <a:latin typeface="Trebuchet MS"/>
                <a:cs typeface="Trebuchet MS"/>
              </a:rPr>
              <a:t>independent:</a:t>
            </a:r>
            <a:r>
              <a:rPr sz="1350" b="1" spc="5" dirty="0">
                <a:solidFill>
                  <a:srgbClr val="374552"/>
                </a:solidFill>
                <a:latin typeface="Trebuchet MS"/>
                <a:cs typeface="Trebuchet MS"/>
              </a:rPr>
              <a:t> </a:t>
            </a:r>
            <a:r>
              <a:rPr sz="1350" spc="-60" dirty="0">
                <a:solidFill>
                  <a:srgbClr val="374552"/>
                </a:solidFill>
                <a:latin typeface="Gill Sans MT"/>
                <a:cs typeface="Gill Sans MT"/>
              </a:rPr>
              <a:t>Write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once,</a:t>
            </a:r>
            <a:r>
              <a:rPr sz="1350" spc="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run</a:t>
            </a:r>
            <a:r>
              <a:rPr sz="1350" spc="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anywhere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capability</a:t>
            </a:r>
            <a:endParaRPr sz="1350">
              <a:latin typeface="Gill Sans MT"/>
              <a:cs typeface="Gill Sans MT"/>
            </a:endParaRPr>
          </a:p>
          <a:p>
            <a:pPr marL="286385" marR="507365">
              <a:lnSpc>
                <a:spcPct val="125000"/>
              </a:lnSpc>
              <a:spcBef>
                <a:spcPts val="525"/>
              </a:spcBef>
            </a:pPr>
            <a:r>
              <a:rPr sz="1350" b="1" spc="-20" dirty="0">
                <a:solidFill>
                  <a:srgbClr val="374552"/>
                </a:solidFill>
                <a:latin typeface="Trebuchet MS"/>
                <a:cs typeface="Trebuchet MS"/>
              </a:rPr>
              <a:t>Rich</a:t>
            </a:r>
            <a:r>
              <a:rPr sz="1350" b="1" spc="20" dirty="0">
                <a:solidFill>
                  <a:srgbClr val="374552"/>
                </a:solidFill>
                <a:latin typeface="Trebuchet MS"/>
                <a:cs typeface="Trebuchet MS"/>
              </a:rPr>
              <a:t> </a:t>
            </a:r>
            <a:r>
              <a:rPr sz="1350" b="1" spc="-55" dirty="0">
                <a:solidFill>
                  <a:srgbClr val="374552"/>
                </a:solidFill>
                <a:latin typeface="Trebuchet MS"/>
                <a:cs typeface="Trebuchet MS"/>
              </a:rPr>
              <a:t>library</a:t>
            </a:r>
            <a:r>
              <a:rPr sz="1350" b="1" spc="20" dirty="0">
                <a:solidFill>
                  <a:srgbClr val="374552"/>
                </a:solidFill>
                <a:latin typeface="Trebuchet MS"/>
                <a:cs typeface="Trebuchet MS"/>
              </a:rPr>
              <a:t> </a:t>
            </a:r>
            <a:r>
              <a:rPr sz="1350" b="1" spc="-40" dirty="0">
                <a:solidFill>
                  <a:srgbClr val="374552"/>
                </a:solidFill>
                <a:latin typeface="Trebuchet MS"/>
                <a:cs typeface="Trebuchet MS"/>
              </a:rPr>
              <a:t>support:</a:t>
            </a:r>
            <a:r>
              <a:rPr sz="1350" b="1" spc="30" dirty="0">
                <a:solidFill>
                  <a:srgbClr val="374552"/>
                </a:solidFill>
                <a:latin typeface="Trebuchet MS"/>
                <a:cs typeface="Trebuchet MS"/>
              </a:rPr>
              <a:t> 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Extensive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frameworks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and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tools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available</a:t>
            </a:r>
            <a:endParaRPr sz="135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34062" y="2600324"/>
            <a:ext cx="4906010" cy="1800860"/>
          </a:xfrm>
          <a:custGeom>
            <a:avLst/>
            <a:gdLst/>
            <a:ahLst/>
            <a:cxnLst/>
            <a:rect l="l" t="t" r="r" b="b"/>
            <a:pathLst>
              <a:path w="4906009" h="1800860">
                <a:moveTo>
                  <a:pt x="4905387" y="56070"/>
                </a:moveTo>
                <a:lnTo>
                  <a:pt x="4905375" y="55943"/>
                </a:lnTo>
                <a:lnTo>
                  <a:pt x="4905375" y="52070"/>
                </a:lnTo>
                <a:lnTo>
                  <a:pt x="4903851" y="44411"/>
                </a:lnTo>
                <a:lnTo>
                  <a:pt x="4902378" y="40894"/>
                </a:lnTo>
                <a:lnTo>
                  <a:pt x="4902327" y="40678"/>
                </a:lnTo>
                <a:lnTo>
                  <a:pt x="4899291" y="33401"/>
                </a:lnTo>
                <a:lnTo>
                  <a:pt x="4897755" y="29705"/>
                </a:lnTo>
                <a:lnTo>
                  <a:pt x="4893424" y="23215"/>
                </a:lnTo>
                <a:lnTo>
                  <a:pt x="4890770" y="20574"/>
                </a:lnTo>
                <a:lnTo>
                  <a:pt x="4890605" y="20358"/>
                </a:lnTo>
                <a:lnTo>
                  <a:pt x="4885004" y="14795"/>
                </a:lnTo>
                <a:lnTo>
                  <a:pt x="4882172" y="11963"/>
                </a:lnTo>
                <a:lnTo>
                  <a:pt x="4875682" y="7620"/>
                </a:lnTo>
                <a:lnTo>
                  <a:pt x="4872152" y="6172"/>
                </a:lnTo>
                <a:lnTo>
                  <a:pt x="4871986" y="6070"/>
                </a:lnTo>
                <a:lnTo>
                  <a:pt x="4864684" y="3060"/>
                </a:lnTo>
                <a:lnTo>
                  <a:pt x="4860976" y="1536"/>
                </a:lnTo>
                <a:lnTo>
                  <a:pt x="4853330" y="12"/>
                </a:lnTo>
                <a:lnTo>
                  <a:pt x="4849444" y="12"/>
                </a:lnTo>
                <a:lnTo>
                  <a:pt x="4849317" y="0"/>
                </a:lnTo>
                <a:lnTo>
                  <a:pt x="56070" y="0"/>
                </a:lnTo>
                <a:lnTo>
                  <a:pt x="55930" y="12"/>
                </a:lnTo>
                <a:lnTo>
                  <a:pt x="52044" y="12"/>
                </a:lnTo>
                <a:lnTo>
                  <a:pt x="44399" y="1536"/>
                </a:lnTo>
                <a:lnTo>
                  <a:pt x="40741" y="3048"/>
                </a:lnTo>
                <a:lnTo>
                  <a:pt x="33413" y="6070"/>
                </a:lnTo>
                <a:lnTo>
                  <a:pt x="29692" y="7620"/>
                </a:lnTo>
                <a:lnTo>
                  <a:pt x="23202" y="11963"/>
                </a:lnTo>
                <a:lnTo>
                  <a:pt x="20370" y="14795"/>
                </a:lnTo>
                <a:lnTo>
                  <a:pt x="14795" y="20358"/>
                </a:lnTo>
                <a:lnTo>
                  <a:pt x="11950" y="23215"/>
                </a:lnTo>
                <a:lnTo>
                  <a:pt x="7607" y="29705"/>
                </a:lnTo>
                <a:lnTo>
                  <a:pt x="6083" y="33401"/>
                </a:lnTo>
                <a:lnTo>
                  <a:pt x="3073" y="40678"/>
                </a:lnTo>
                <a:lnTo>
                  <a:pt x="1524" y="44411"/>
                </a:lnTo>
                <a:lnTo>
                  <a:pt x="0" y="52070"/>
                </a:lnTo>
                <a:lnTo>
                  <a:pt x="0" y="1748193"/>
                </a:lnTo>
                <a:lnTo>
                  <a:pt x="1524" y="1755838"/>
                </a:lnTo>
                <a:lnTo>
                  <a:pt x="23202" y="1788287"/>
                </a:lnTo>
                <a:lnTo>
                  <a:pt x="52044" y="1800237"/>
                </a:lnTo>
                <a:lnTo>
                  <a:pt x="4853330" y="1800237"/>
                </a:lnTo>
                <a:lnTo>
                  <a:pt x="4860976" y="1798713"/>
                </a:lnTo>
                <a:lnTo>
                  <a:pt x="4869916" y="1795005"/>
                </a:lnTo>
                <a:lnTo>
                  <a:pt x="4871986" y="1794154"/>
                </a:lnTo>
                <a:lnTo>
                  <a:pt x="4875682" y="1792617"/>
                </a:lnTo>
                <a:lnTo>
                  <a:pt x="4882172" y="1788287"/>
                </a:lnTo>
                <a:lnTo>
                  <a:pt x="4888738" y="1781721"/>
                </a:lnTo>
                <a:lnTo>
                  <a:pt x="4890605" y="1779866"/>
                </a:lnTo>
                <a:lnTo>
                  <a:pt x="4893424" y="1777034"/>
                </a:lnTo>
                <a:lnTo>
                  <a:pt x="4897755" y="1770545"/>
                </a:lnTo>
                <a:lnTo>
                  <a:pt x="4899291" y="1766824"/>
                </a:lnTo>
                <a:lnTo>
                  <a:pt x="4900206" y="1764626"/>
                </a:lnTo>
                <a:lnTo>
                  <a:pt x="4902327" y="1759546"/>
                </a:lnTo>
                <a:lnTo>
                  <a:pt x="4903851" y="1755838"/>
                </a:lnTo>
                <a:lnTo>
                  <a:pt x="4905375" y="1748193"/>
                </a:lnTo>
                <a:lnTo>
                  <a:pt x="4905375" y="1744294"/>
                </a:lnTo>
                <a:lnTo>
                  <a:pt x="4905387" y="1744154"/>
                </a:lnTo>
                <a:lnTo>
                  <a:pt x="4905387" y="56070"/>
                </a:lnTo>
                <a:close/>
              </a:path>
            </a:pathLst>
          </a:custGeom>
          <a:solidFill>
            <a:srgbClr val="ED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20930" y="2125662"/>
            <a:ext cx="134366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2E3C4E"/>
                </a:solidFill>
                <a:latin typeface="Lucida Sans Unicode"/>
                <a:cs typeface="Lucida Sans Unicode"/>
              </a:rPr>
              <a:t>Sample</a:t>
            </a:r>
            <a:r>
              <a:rPr sz="1650" spc="-50" dirty="0">
                <a:solidFill>
                  <a:srgbClr val="2E3C4E"/>
                </a:solidFill>
                <a:latin typeface="Lucida Sans Unicode"/>
                <a:cs typeface="Lucida Sans Unicode"/>
              </a:rPr>
              <a:t> </a:t>
            </a:r>
            <a:r>
              <a:rPr sz="1650" spc="-20" dirty="0">
                <a:solidFill>
                  <a:srgbClr val="2E3C4E"/>
                </a:solidFill>
                <a:latin typeface="Lucida Sans Unicode"/>
                <a:cs typeface="Lucida Sans Unicode"/>
              </a:rPr>
              <a:t>Code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0930" y="2688589"/>
            <a:ext cx="4633595" cy="239712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505"/>
              </a:spcBef>
            </a:pPr>
            <a:r>
              <a:rPr sz="1350" spc="-35" dirty="0">
                <a:solidFill>
                  <a:srgbClr val="374552"/>
                </a:solidFill>
                <a:latin typeface="Lucida Sans"/>
                <a:cs typeface="Lucida Sans"/>
              </a:rPr>
              <a:t>public</a:t>
            </a:r>
            <a:r>
              <a:rPr sz="1350" spc="-75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-40" dirty="0">
                <a:solidFill>
                  <a:srgbClr val="374552"/>
                </a:solidFill>
                <a:latin typeface="Lucida Sans"/>
                <a:cs typeface="Lucida Sans"/>
              </a:rPr>
              <a:t>class</a:t>
            </a:r>
            <a:r>
              <a:rPr sz="1350" spc="-75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dirty="0">
                <a:solidFill>
                  <a:srgbClr val="374552"/>
                </a:solidFill>
                <a:latin typeface="Lucida Sans"/>
                <a:cs typeface="Lucida Sans"/>
              </a:rPr>
              <a:t>Welcome</a:t>
            </a:r>
            <a:r>
              <a:rPr sz="1350" spc="-75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15" dirty="0">
                <a:solidFill>
                  <a:srgbClr val="374552"/>
                </a:solidFill>
                <a:latin typeface="Lucida Sans"/>
                <a:cs typeface="Lucida Sans"/>
              </a:rPr>
              <a:t>{</a:t>
            </a:r>
            <a:endParaRPr sz="1350">
              <a:latin typeface="Lucida Sans"/>
              <a:cs typeface="Lucida Sans"/>
            </a:endParaRPr>
          </a:p>
          <a:p>
            <a:pPr marL="531495" marR="763905" indent="-178435">
              <a:lnSpc>
                <a:spcPct val="125000"/>
              </a:lnSpc>
            </a:pPr>
            <a:r>
              <a:rPr sz="1350" spc="-35" dirty="0">
                <a:solidFill>
                  <a:srgbClr val="374552"/>
                </a:solidFill>
                <a:latin typeface="Lucida Sans"/>
                <a:cs typeface="Lucida Sans"/>
              </a:rPr>
              <a:t>public</a:t>
            </a:r>
            <a:r>
              <a:rPr sz="1350" spc="-65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-30" dirty="0">
                <a:solidFill>
                  <a:srgbClr val="374552"/>
                </a:solidFill>
                <a:latin typeface="Lucida Sans"/>
                <a:cs typeface="Lucida Sans"/>
              </a:rPr>
              <a:t>static</a:t>
            </a:r>
            <a:r>
              <a:rPr sz="1350" spc="-60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-30" dirty="0">
                <a:solidFill>
                  <a:srgbClr val="374552"/>
                </a:solidFill>
                <a:latin typeface="Lucida Sans"/>
                <a:cs typeface="Lucida Sans"/>
              </a:rPr>
              <a:t>void</a:t>
            </a:r>
            <a:r>
              <a:rPr sz="1350" spc="-65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-35" dirty="0">
                <a:solidFill>
                  <a:srgbClr val="374552"/>
                </a:solidFill>
                <a:latin typeface="Lucida Sans"/>
                <a:cs typeface="Lucida Sans"/>
              </a:rPr>
              <a:t>main(String[]</a:t>
            </a:r>
            <a:r>
              <a:rPr sz="1350" spc="-60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-40" dirty="0">
                <a:solidFill>
                  <a:srgbClr val="374552"/>
                </a:solidFill>
                <a:latin typeface="Lucida Sans"/>
                <a:cs typeface="Lucida Sans"/>
              </a:rPr>
              <a:t>args)</a:t>
            </a:r>
            <a:r>
              <a:rPr sz="1350" spc="-65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15" dirty="0">
                <a:solidFill>
                  <a:srgbClr val="374552"/>
                </a:solidFill>
                <a:latin typeface="Lucida Sans"/>
                <a:cs typeface="Lucida Sans"/>
              </a:rPr>
              <a:t>{ </a:t>
            </a:r>
            <a:r>
              <a:rPr sz="1350" spc="-25" dirty="0">
                <a:solidFill>
                  <a:srgbClr val="374552"/>
                </a:solidFill>
                <a:latin typeface="Lucida Sans"/>
                <a:cs typeface="Lucida Sans"/>
              </a:rPr>
              <a:t>System.out.println("Welcome</a:t>
            </a:r>
            <a:r>
              <a:rPr sz="1350" spc="-45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-20" dirty="0">
                <a:solidFill>
                  <a:srgbClr val="374552"/>
                </a:solidFill>
                <a:latin typeface="Lucida Sans"/>
                <a:cs typeface="Lucida Sans"/>
              </a:rPr>
              <a:t>to</a:t>
            </a:r>
            <a:r>
              <a:rPr sz="1350" spc="-40" dirty="0">
                <a:solidFill>
                  <a:srgbClr val="374552"/>
                </a:solidFill>
                <a:latin typeface="Lucida Sans"/>
                <a:cs typeface="Lucida Sans"/>
              </a:rPr>
              <a:t> Full </a:t>
            </a:r>
            <a:r>
              <a:rPr sz="1350" spc="-20" dirty="0">
                <a:solidFill>
                  <a:srgbClr val="374552"/>
                </a:solidFill>
                <a:latin typeface="Lucida Sans"/>
                <a:cs typeface="Lucida Sans"/>
              </a:rPr>
              <a:t>Stack</a:t>
            </a:r>
            <a:endParaRPr sz="1350">
              <a:latin typeface="Lucida Sans"/>
              <a:cs typeface="Lucida Sans"/>
            </a:endParaRPr>
          </a:p>
          <a:p>
            <a:pPr marL="175260">
              <a:lnSpc>
                <a:spcPct val="100000"/>
              </a:lnSpc>
              <a:spcBef>
                <a:spcPts val="405"/>
              </a:spcBef>
            </a:pPr>
            <a:r>
              <a:rPr sz="1350" spc="-10" dirty="0">
                <a:solidFill>
                  <a:srgbClr val="374552"/>
                </a:solidFill>
                <a:latin typeface="Lucida Sans"/>
                <a:cs typeface="Lucida Sans"/>
              </a:rPr>
              <a:t>Development!");</a:t>
            </a:r>
            <a:endParaRPr sz="1350">
              <a:latin typeface="Lucida Sans"/>
              <a:cs typeface="Lucida Sans"/>
            </a:endParaRPr>
          </a:p>
          <a:p>
            <a:pPr marL="353695">
              <a:lnSpc>
                <a:spcPct val="100000"/>
              </a:lnSpc>
              <a:spcBef>
                <a:spcPts val="405"/>
              </a:spcBef>
            </a:pPr>
            <a:r>
              <a:rPr sz="1350" spc="15" dirty="0">
                <a:solidFill>
                  <a:srgbClr val="374552"/>
                </a:solidFill>
                <a:latin typeface="Lucida Sans"/>
                <a:cs typeface="Lucida Sans"/>
              </a:rPr>
              <a:t>}</a:t>
            </a:r>
            <a:endParaRPr sz="1350">
              <a:latin typeface="Lucida Sans"/>
              <a:cs typeface="Lucida Sans"/>
            </a:endParaRPr>
          </a:p>
          <a:p>
            <a:pPr marL="175260">
              <a:lnSpc>
                <a:spcPct val="100000"/>
              </a:lnSpc>
              <a:spcBef>
                <a:spcPts val="405"/>
              </a:spcBef>
            </a:pPr>
            <a:r>
              <a:rPr sz="1350" spc="15" dirty="0">
                <a:solidFill>
                  <a:srgbClr val="374552"/>
                </a:solidFill>
                <a:latin typeface="Lucida Sans"/>
                <a:cs typeface="Lucida Sans"/>
              </a:rPr>
              <a:t>}</a:t>
            </a:r>
            <a:endParaRPr sz="135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350">
              <a:latin typeface="Lucida Sans"/>
              <a:cs typeface="Lucida Sans"/>
            </a:endParaRPr>
          </a:p>
          <a:p>
            <a:pPr marL="12700" marR="5080">
              <a:lnSpc>
                <a:spcPct val="125000"/>
              </a:lnSpc>
            </a:pPr>
            <a:r>
              <a:rPr sz="1350" spc="85" dirty="0">
                <a:solidFill>
                  <a:srgbClr val="374552"/>
                </a:solidFill>
                <a:latin typeface="Gill Sans MT"/>
                <a:cs typeface="Gill Sans MT"/>
              </a:rPr>
              <a:t>Simple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 yet powerful</a:t>
            </a:r>
            <a:r>
              <a:rPr sz="1350" spc="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375" dirty="0">
                <a:solidFill>
                  <a:srgbClr val="374552"/>
                </a:solidFill>
                <a:latin typeface="Gill Sans MT"/>
                <a:cs typeface="Gill Sans MT"/>
              </a:rPr>
              <a:t>4</a:t>
            </a:r>
            <a:r>
              <a:rPr sz="1350" spc="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35" dirty="0">
                <a:solidFill>
                  <a:srgbClr val="374552"/>
                </a:solidFill>
                <a:latin typeface="Gill Sans MT"/>
                <a:cs typeface="Gill Sans MT"/>
              </a:rPr>
              <a:t>Java's</a:t>
            </a:r>
            <a:r>
              <a:rPr sz="1350" spc="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syntax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is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clear</a:t>
            </a:r>
            <a:r>
              <a:rPr sz="1350" spc="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and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readable</a:t>
            </a:r>
            <a:r>
              <a:rPr sz="1350" spc="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25" dirty="0">
                <a:solidFill>
                  <a:srgbClr val="374552"/>
                </a:solidFill>
                <a:latin typeface="Gill Sans MT"/>
                <a:cs typeface="Gill Sans MT"/>
              </a:rPr>
              <a:t>for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beginners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whilst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remaining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robust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for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 complex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applications.</a:t>
            </a:r>
            <a:endParaRPr sz="1350">
              <a:latin typeface="Gill Sans MT"/>
              <a:cs typeface="Gill Sans MT"/>
            </a:endParaRPr>
          </a:p>
        </p:txBody>
      </p:sp>
      <p:pic>
        <p:nvPicPr>
          <p:cNvPr id="10" name="object 10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787400"/>
            <a:ext cx="697547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25" dirty="0"/>
              <a:t>HTML:</a:t>
            </a:r>
            <a:r>
              <a:rPr spc="-65" dirty="0"/>
              <a:t> </a:t>
            </a:r>
            <a:r>
              <a:rPr spc="-140" dirty="0"/>
              <a:t>Building</a:t>
            </a:r>
            <a:r>
              <a:rPr spc="-65" dirty="0"/>
              <a:t> </a:t>
            </a:r>
            <a:r>
              <a:rPr spc="65" dirty="0"/>
              <a:t>Web</a:t>
            </a:r>
            <a:r>
              <a:rPr spc="-65" dirty="0"/>
              <a:t> </a:t>
            </a:r>
            <a:r>
              <a:rPr dirty="0"/>
              <a:t>Page</a:t>
            </a:r>
            <a:r>
              <a:rPr spc="-60" dirty="0"/>
              <a:t> </a:t>
            </a:r>
            <a:r>
              <a:rPr spc="-55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462" y="1887537"/>
            <a:ext cx="4874260" cy="8839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374552"/>
                </a:solidFill>
                <a:latin typeface="Lucida Sans Unicode"/>
                <a:cs typeface="Lucida Sans Unicode"/>
              </a:rPr>
              <a:t>Practical</a:t>
            </a:r>
            <a:r>
              <a:rPr sz="1650" spc="-130" dirty="0">
                <a:solidFill>
                  <a:srgbClr val="374552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374552"/>
                </a:solidFill>
                <a:latin typeface="Lucida Sans Unicode"/>
                <a:cs typeface="Lucida Sans Unicode"/>
              </a:rPr>
              <a:t>Example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690"/>
              </a:spcBef>
            </a:pP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Creating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55" dirty="0">
                <a:solidFill>
                  <a:srgbClr val="374552"/>
                </a:solidFill>
                <a:latin typeface="Gill Sans MT"/>
                <a:cs typeface="Gill Sans MT"/>
              </a:rPr>
              <a:t>a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login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form</a:t>
            </a:r>
            <a:r>
              <a:rPr sz="1350" spc="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with</a:t>
            </a:r>
            <a:r>
              <a:rPr sz="1350" spc="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85" dirty="0">
                <a:solidFill>
                  <a:srgbClr val="374552"/>
                </a:solidFill>
                <a:latin typeface="Gill Sans MT"/>
                <a:cs typeface="Gill Sans MT"/>
              </a:rPr>
              <a:t>semantic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HTML</a:t>
            </a:r>
            <a:r>
              <a:rPr sz="1350" spc="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ensures</a:t>
            </a:r>
            <a:r>
              <a:rPr sz="1350" spc="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accessibility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and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proper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content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structure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for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your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users.</a:t>
            </a:r>
            <a:endParaRPr sz="135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0062" y="3829062"/>
            <a:ext cx="10230485" cy="1800225"/>
          </a:xfrm>
          <a:custGeom>
            <a:avLst/>
            <a:gdLst/>
            <a:ahLst/>
            <a:cxnLst/>
            <a:rect l="l" t="t" r="r" b="b"/>
            <a:pathLst>
              <a:path w="10230485" h="1800225">
                <a:moveTo>
                  <a:pt x="10229863" y="56057"/>
                </a:moveTo>
                <a:lnTo>
                  <a:pt x="10229850" y="55930"/>
                </a:lnTo>
                <a:lnTo>
                  <a:pt x="10229850" y="52057"/>
                </a:lnTo>
                <a:lnTo>
                  <a:pt x="10228326" y="44399"/>
                </a:lnTo>
                <a:lnTo>
                  <a:pt x="10226865" y="40881"/>
                </a:lnTo>
                <a:lnTo>
                  <a:pt x="10226802" y="40665"/>
                </a:lnTo>
                <a:lnTo>
                  <a:pt x="10223767" y="33388"/>
                </a:lnTo>
                <a:lnTo>
                  <a:pt x="10222230" y="29692"/>
                </a:lnTo>
                <a:lnTo>
                  <a:pt x="10217899" y="23202"/>
                </a:lnTo>
                <a:lnTo>
                  <a:pt x="10215245" y="20561"/>
                </a:lnTo>
                <a:lnTo>
                  <a:pt x="10215080" y="20345"/>
                </a:lnTo>
                <a:lnTo>
                  <a:pt x="10209479" y="14782"/>
                </a:lnTo>
                <a:lnTo>
                  <a:pt x="10206647" y="11950"/>
                </a:lnTo>
                <a:lnTo>
                  <a:pt x="10200157" y="7607"/>
                </a:lnTo>
                <a:lnTo>
                  <a:pt x="10196627" y="6159"/>
                </a:lnTo>
                <a:lnTo>
                  <a:pt x="10196462" y="6057"/>
                </a:lnTo>
                <a:lnTo>
                  <a:pt x="10189159" y="3048"/>
                </a:lnTo>
                <a:lnTo>
                  <a:pt x="10185451" y="1524"/>
                </a:lnTo>
                <a:lnTo>
                  <a:pt x="10177805" y="0"/>
                </a:lnTo>
                <a:lnTo>
                  <a:pt x="10173792" y="0"/>
                </a:lnTo>
                <a:lnTo>
                  <a:pt x="56070" y="0"/>
                </a:lnTo>
                <a:lnTo>
                  <a:pt x="52057" y="0"/>
                </a:lnTo>
                <a:lnTo>
                  <a:pt x="44399" y="1524"/>
                </a:lnTo>
                <a:lnTo>
                  <a:pt x="40779" y="3022"/>
                </a:lnTo>
                <a:lnTo>
                  <a:pt x="33413" y="6057"/>
                </a:lnTo>
                <a:lnTo>
                  <a:pt x="29692" y="7607"/>
                </a:lnTo>
                <a:lnTo>
                  <a:pt x="23202" y="11950"/>
                </a:lnTo>
                <a:lnTo>
                  <a:pt x="20370" y="14782"/>
                </a:lnTo>
                <a:lnTo>
                  <a:pt x="14795" y="20345"/>
                </a:lnTo>
                <a:lnTo>
                  <a:pt x="11950" y="23202"/>
                </a:lnTo>
                <a:lnTo>
                  <a:pt x="7620" y="29692"/>
                </a:lnTo>
                <a:lnTo>
                  <a:pt x="6096" y="33350"/>
                </a:lnTo>
                <a:lnTo>
                  <a:pt x="3860" y="38760"/>
                </a:lnTo>
                <a:lnTo>
                  <a:pt x="3073" y="40665"/>
                </a:lnTo>
                <a:lnTo>
                  <a:pt x="1524" y="44399"/>
                </a:lnTo>
                <a:lnTo>
                  <a:pt x="0" y="52057"/>
                </a:lnTo>
                <a:lnTo>
                  <a:pt x="0" y="1748167"/>
                </a:lnTo>
                <a:lnTo>
                  <a:pt x="1524" y="1755825"/>
                </a:lnTo>
                <a:lnTo>
                  <a:pt x="23202" y="1788274"/>
                </a:lnTo>
                <a:lnTo>
                  <a:pt x="40690" y="1797164"/>
                </a:lnTo>
                <a:lnTo>
                  <a:pt x="44399" y="1798701"/>
                </a:lnTo>
                <a:lnTo>
                  <a:pt x="52057" y="1800225"/>
                </a:lnTo>
                <a:lnTo>
                  <a:pt x="10177805" y="1800225"/>
                </a:lnTo>
                <a:lnTo>
                  <a:pt x="10185451" y="1798701"/>
                </a:lnTo>
                <a:lnTo>
                  <a:pt x="10189146" y="1797177"/>
                </a:lnTo>
                <a:lnTo>
                  <a:pt x="10196462" y="1794141"/>
                </a:lnTo>
                <a:lnTo>
                  <a:pt x="10200157" y="1792605"/>
                </a:lnTo>
                <a:lnTo>
                  <a:pt x="10206647" y="1788274"/>
                </a:lnTo>
                <a:lnTo>
                  <a:pt x="10212273" y="1782648"/>
                </a:lnTo>
                <a:lnTo>
                  <a:pt x="10215080" y="1779854"/>
                </a:lnTo>
                <a:lnTo>
                  <a:pt x="10217899" y="1777022"/>
                </a:lnTo>
                <a:lnTo>
                  <a:pt x="10222230" y="1770519"/>
                </a:lnTo>
                <a:lnTo>
                  <a:pt x="10223767" y="1766811"/>
                </a:lnTo>
                <a:lnTo>
                  <a:pt x="10224097" y="1766023"/>
                </a:lnTo>
                <a:lnTo>
                  <a:pt x="10226802" y="1759534"/>
                </a:lnTo>
                <a:lnTo>
                  <a:pt x="10226840" y="1759407"/>
                </a:lnTo>
                <a:lnTo>
                  <a:pt x="10228326" y="1755825"/>
                </a:lnTo>
                <a:lnTo>
                  <a:pt x="10229850" y="1748167"/>
                </a:lnTo>
                <a:lnTo>
                  <a:pt x="10229850" y="1744294"/>
                </a:lnTo>
                <a:lnTo>
                  <a:pt x="10229863" y="1744154"/>
                </a:lnTo>
                <a:lnTo>
                  <a:pt x="10229863" y="56057"/>
                </a:lnTo>
                <a:close/>
              </a:path>
            </a:pathLst>
          </a:custGeom>
          <a:solidFill>
            <a:srgbClr val="ED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7375" y="1887537"/>
            <a:ext cx="4688840" cy="3589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60" dirty="0">
                <a:solidFill>
                  <a:srgbClr val="374552"/>
                </a:solidFill>
                <a:latin typeface="Lucida Sans Unicode"/>
                <a:cs typeface="Lucida Sans Unicode"/>
              </a:rPr>
              <a:t>Foundation</a:t>
            </a:r>
            <a:r>
              <a:rPr sz="1650" spc="-5" dirty="0">
                <a:solidFill>
                  <a:srgbClr val="374552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374552"/>
                </a:solidFill>
                <a:latin typeface="Lucida Sans Unicode"/>
                <a:cs typeface="Lucida Sans Unicode"/>
              </a:rPr>
              <a:t>of</a:t>
            </a:r>
            <a:r>
              <a:rPr sz="1650" spc="-5" dirty="0">
                <a:solidFill>
                  <a:srgbClr val="374552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374552"/>
                </a:solidFill>
                <a:latin typeface="Lucida Sans Unicode"/>
                <a:cs typeface="Lucida Sans Unicode"/>
              </a:rPr>
              <a:t>Web</a:t>
            </a:r>
            <a:r>
              <a:rPr sz="1650" spc="-5" dirty="0">
                <a:solidFill>
                  <a:srgbClr val="374552"/>
                </a:solidFill>
                <a:latin typeface="Lucida Sans Unicode"/>
                <a:cs typeface="Lucida Sans Unicode"/>
              </a:rPr>
              <a:t> </a:t>
            </a:r>
            <a:r>
              <a:rPr sz="1650" spc="-20" dirty="0">
                <a:solidFill>
                  <a:srgbClr val="374552"/>
                </a:solidFill>
                <a:latin typeface="Lucida Sans Unicode"/>
                <a:cs typeface="Lucida Sans Unicode"/>
              </a:rPr>
              <a:t>Pages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690"/>
              </a:spcBef>
            </a:pP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HTML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(HyperText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Markup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0" dirty="0">
                <a:solidFill>
                  <a:srgbClr val="374552"/>
                </a:solidFill>
                <a:latin typeface="Gill Sans MT"/>
                <a:cs typeface="Gill Sans MT"/>
              </a:rPr>
              <a:t>Language)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provides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the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structural 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skeleton</a:t>
            </a:r>
            <a:r>
              <a:rPr sz="1350" spc="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of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every</a:t>
            </a:r>
            <a:r>
              <a:rPr sz="1350" spc="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webpage,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defining</a:t>
            </a:r>
            <a:r>
              <a:rPr sz="1350" spc="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content</a:t>
            </a:r>
            <a:r>
              <a:rPr sz="1350" spc="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organisation</a:t>
            </a:r>
            <a:r>
              <a:rPr sz="1350" spc="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and 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hierarchy.</a:t>
            </a:r>
            <a:endParaRPr sz="13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13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1650" dirty="0">
                <a:solidFill>
                  <a:srgbClr val="2E3C4E"/>
                </a:solidFill>
                <a:latin typeface="Lucida Sans Unicode"/>
                <a:cs typeface="Lucida Sans Unicode"/>
              </a:rPr>
              <a:t>Sample</a:t>
            </a:r>
            <a:r>
              <a:rPr sz="1650" spc="-75" dirty="0">
                <a:solidFill>
                  <a:srgbClr val="2E3C4E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2E3C4E"/>
                </a:solidFill>
                <a:latin typeface="Lucida Sans Unicode"/>
                <a:cs typeface="Lucida Sans Unicode"/>
              </a:rPr>
              <a:t>HTML</a:t>
            </a:r>
            <a:r>
              <a:rPr sz="1650" spc="-75" dirty="0">
                <a:solidFill>
                  <a:srgbClr val="2E3C4E"/>
                </a:solidFill>
                <a:latin typeface="Lucida Sans Unicode"/>
                <a:cs typeface="Lucida Sans Unicode"/>
              </a:rPr>
              <a:t> </a:t>
            </a:r>
            <a:r>
              <a:rPr sz="1650" spc="-20" dirty="0">
                <a:solidFill>
                  <a:srgbClr val="2E3C4E"/>
                </a:solidFill>
                <a:latin typeface="Lucida Sans Unicode"/>
                <a:cs typeface="Lucida Sans Unicode"/>
              </a:rPr>
              <a:t>Code</a:t>
            </a:r>
            <a:endParaRPr sz="16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650">
              <a:latin typeface="Lucida Sans Unicode"/>
              <a:cs typeface="Lucida Sans Unicode"/>
            </a:endParaRPr>
          </a:p>
          <a:p>
            <a:pPr marL="175260">
              <a:lnSpc>
                <a:spcPct val="100000"/>
              </a:lnSpc>
            </a:pPr>
            <a:r>
              <a:rPr sz="1350" spc="-65" dirty="0">
                <a:solidFill>
                  <a:srgbClr val="374552"/>
                </a:solidFill>
                <a:latin typeface="Lucida Sans"/>
                <a:cs typeface="Lucida Sans"/>
              </a:rPr>
              <a:t>&lt;h2&gt;Login</a:t>
            </a:r>
            <a:r>
              <a:rPr sz="1350" spc="-25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Lucida Sans"/>
                <a:cs typeface="Lucida Sans"/>
              </a:rPr>
              <a:t>Form&lt;/h2&gt;</a:t>
            </a:r>
            <a:endParaRPr sz="1350">
              <a:latin typeface="Lucida Sans"/>
              <a:cs typeface="Lucida Sans"/>
            </a:endParaRPr>
          </a:p>
          <a:p>
            <a:pPr marL="175260">
              <a:lnSpc>
                <a:spcPct val="100000"/>
              </a:lnSpc>
              <a:spcBef>
                <a:spcPts val="405"/>
              </a:spcBef>
            </a:pPr>
            <a:r>
              <a:rPr sz="1350" spc="-10" dirty="0">
                <a:solidFill>
                  <a:srgbClr val="374552"/>
                </a:solidFill>
                <a:latin typeface="Lucida Sans"/>
                <a:cs typeface="Lucida Sans"/>
              </a:rPr>
              <a:t>&lt;form&gt;</a:t>
            </a:r>
            <a:endParaRPr sz="1350">
              <a:latin typeface="Lucida Sans"/>
              <a:cs typeface="Lucida Sans"/>
            </a:endParaRPr>
          </a:p>
          <a:p>
            <a:pPr marL="219710">
              <a:lnSpc>
                <a:spcPct val="100000"/>
              </a:lnSpc>
              <a:spcBef>
                <a:spcPts val="405"/>
              </a:spcBef>
            </a:pPr>
            <a:r>
              <a:rPr sz="1350" spc="-45" dirty="0">
                <a:solidFill>
                  <a:srgbClr val="374552"/>
                </a:solidFill>
                <a:latin typeface="Lucida Sans"/>
                <a:cs typeface="Lucida Sans"/>
              </a:rPr>
              <a:t>&lt;input</a:t>
            </a:r>
            <a:r>
              <a:rPr sz="1350" spc="-35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-30" dirty="0">
                <a:solidFill>
                  <a:srgbClr val="374552"/>
                </a:solidFill>
                <a:latin typeface="Lucida Sans"/>
                <a:cs typeface="Lucida Sans"/>
              </a:rPr>
              <a:t>type="text" </a:t>
            </a:r>
            <a:r>
              <a:rPr sz="1350" spc="-10" dirty="0">
                <a:solidFill>
                  <a:srgbClr val="374552"/>
                </a:solidFill>
                <a:latin typeface="Lucida Sans"/>
                <a:cs typeface="Lucida Sans"/>
              </a:rPr>
              <a:t>placeholder="Username"&gt;</a:t>
            </a:r>
            <a:endParaRPr sz="1350">
              <a:latin typeface="Lucida Sans"/>
              <a:cs typeface="Lucida Sans"/>
            </a:endParaRPr>
          </a:p>
          <a:p>
            <a:pPr marL="219710">
              <a:lnSpc>
                <a:spcPct val="100000"/>
              </a:lnSpc>
              <a:spcBef>
                <a:spcPts val="405"/>
              </a:spcBef>
            </a:pPr>
            <a:r>
              <a:rPr sz="1350" spc="-45" dirty="0">
                <a:solidFill>
                  <a:srgbClr val="374552"/>
                </a:solidFill>
                <a:latin typeface="Lucida Sans"/>
                <a:cs typeface="Lucida Sans"/>
              </a:rPr>
              <a:t>&lt;input</a:t>
            </a:r>
            <a:r>
              <a:rPr sz="1350" spc="-25" dirty="0">
                <a:solidFill>
                  <a:srgbClr val="374552"/>
                </a:solidFill>
                <a:latin typeface="Lucida Sans"/>
                <a:cs typeface="Lucida Sans"/>
              </a:rPr>
              <a:t> type="password"</a:t>
            </a:r>
            <a:r>
              <a:rPr sz="1350" spc="-20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Lucida Sans"/>
                <a:cs typeface="Lucida Sans"/>
              </a:rPr>
              <a:t>placeholder="Password"&gt;</a:t>
            </a:r>
            <a:endParaRPr sz="1350">
              <a:latin typeface="Lucida Sans"/>
              <a:cs typeface="Lucida Sans"/>
            </a:endParaRPr>
          </a:p>
          <a:p>
            <a:pPr marL="219710">
              <a:lnSpc>
                <a:spcPct val="100000"/>
              </a:lnSpc>
              <a:spcBef>
                <a:spcPts val="405"/>
              </a:spcBef>
            </a:pPr>
            <a:r>
              <a:rPr sz="1350" spc="-40" dirty="0">
                <a:solidFill>
                  <a:srgbClr val="374552"/>
                </a:solidFill>
                <a:latin typeface="Lucida Sans"/>
                <a:cs typeface="Lucida Sans"/>
              </a:rPr>
              <a:t>&lt;button </a:t>
            </a:r>
            <a:r>
              <a:rPr sz="1350" spc="-10" dirty="0">
                <a:solidFill>
                  <a:srgbClr val="374552"/>
                </a:solidFill>
                <a:latin typeface="Lucida Sans"/>
                <a:cs typeface="Lucida Sans"/>
              </a:rPr>
              <a:t>type="submit"&gt;Login&lt;/button&gt;</a:t>
            </a:r>
            <a:endParaRPr sz="1350">
              <a:latin typeface="Lucida Sans"/>
              <a:cs typeface="Lucida Sans"/>
            </a:endParaRPr>
          </a:p>
          <a:p>
            <a:pPr marL="175260">
              <a:lnSpc>
                <a:spcPct val="100000"/>
              </a:lnSpc>
              <a:spcBef>
                <a:spcPts val="405"/>
              </a:spcBef>
            </a:pPr>
            <a:r>
              <a:rPr sz="1350" spc="-10" dirty="0">
                <a:solidFill>
                  <a:srgbClr val="374552"/>
                </a:solidFill>
                <a:latin typeface="Lucida Sans"/>
                <a:cs typeface="Lucida Sans"/>
              </a:rPr>
              <a:t>&lt;/form&gt;</a:t>
            </a:r>
            <a:endParaRPr sz="1350">
              <a:latin typeface="Lucida Sans"/>
              <a:cs typeface="Lucida Sans"/>
            </a:endParaRPr>
          </a:p>
        </p:txBody>
      </p:sp>
      <p:pic>
        <p:nvPicPr>
          <p:cNvPr id="6" name="object 6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1430000" cy="8667750"/>
          </a:xfrm>
          <a:custGeom>
            <a:avLst/>
            <a:gdLst/>
            <a:ahLst/>
            <a:cxnLst/>
            <a:rect l="l" t="t" r="r" b="b"/>
            <a:pathLst>
              <a:path w="11430000" h="8667750">
                <a:moveTo>
                  <a:pt x="11430000" y="0"/>
                </a:moveTo>
                <a:lnTo>
                  <a:pt x="0" y="0"/>
                </a:lnTo>
                <a:lnTo>
                  <a:pt x="0" y="8667750"/>
                </a:lnTo>
                <a:lnTo>
                  <a:pt x="11430000" y="866775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AF9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375" y="454025"/>
            <a:ext cx="548703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CSS:</a:t>
            </a:r>
            <a:r>
              <a:rPr spc="-95" dirty="0"/>
              <a:t> </a:t>
            </a:r>
            <a:r>
              <a:rPr spc="-90" dirty="0"/>
              <a:t>Bringing</a:t>
            </a:r>
            <a:r>
              <a:rPr spc="-85" dirty="0"/>
              <a:t> </a:t>
            </a:r>
            <a:r>
              <a:rPr spc="-120" dirty="0"/>
              <a:t>Design</a:t>
            </a:r>
            <a:r>
              <a:rPr spc="-95" dirty="0"/>
              <a:t> </a:t>
            </a:r>
            <a:r>
              <a:rPr spc="-20" dirty="0"/>
              <a:t>to</a:t>
            </a:r>
            <a:r>
              <a:rPr spc="-90" dirty="0"/>
              <a:t> </a:t>
            </a:r>
            <a:r>
              <a:rPr spc="-70" dirty="0"/>
              <a:t>Life</a:t>
            </a:r>
          </a:p>
        </p:txBody>
      </p:sp>
      <p:sp>
        <p:nvSpPr>
          <p:cNvPr id="4" name="object 4"/>
          <p:cNvSpPr/>
          <p:nvPr/>
        </p:nvSpPr>
        <p:spPr>
          <a:xfrm>
            <a:off x="600062" y="3276612"/>
            <a:ext cx="4372610" cy="2057400"/>
          </a:xfrm>
          <a:custGeom>
            <a:avLst/>
            <a:gdLst/>
            <a:ahLst/>
            <a:cxnLst/>
            <a:rect l="l" t="t" r="r" b="b"/>
            <a:pathLst>
              <a:path w="4372610" h="2057400">
                <a:moveTo>
                  <a:pt x="4371987" y="56057"/>
                </a:moveTo>
                <a:lnTo>
                  <a:pt x="4371975" y="55930"/>
                </a:lnTo>
                <a:lnTo>
                  <a:pt x="4371975" y="52044"/>
                </a:lnTo>
                <a:lnTo>
                  <a:pt x="4370451" y="44386"/>
                </a:lnTo>
                <a:lnTo>
                  <a:pt x="4368978" y="40843"/>
                </a:lnTo>
                <a:lnTo>
                  <a:pt x="4368927" y="40665"/>
                </a:lnTo>
                <a:lnTo>
                  <a:pt x="4365904" y="33388"/>
                </a:lnTo>
                <a:lnTo>
                  <a:pt x="4365828" y="33261"/>
                </a:lnTo>
                <a:lnTo>
                  <a:pt x="4364355" y="29692"/>
                </a:lnTo>
                <a:lnTo>
                  <a:pt x="4360024" y="23202"/>
                </a:lnTo>
                <a:lnTo>
                  <a:pt x="4357370" y="20548"/>
                </a:lnTo>
                <a:lnTo>
                  <a:pt x="4357205" y="20345"/>
                </a:lnTo>
                <a:lnTo>
                  <a:pt x="4351617" y="14782"/>
                </a:lnTo>
                <a:lnTo>
                  <a:pt x="4348772" y="11950"/>
                </a:lnTo>
                <a:lnTo>
                  <a:pt x="4342282" y="7607"/>
                </a:lnTo>
                <a:lnTo>
                  <a:pt x="4338752" y="6159"/>
                </a:lnTo>
                <a:lnTo>
                  <a:pt x="4338586" y="6057"/>
                </a:lnTo>
                <a:lnTo>
                  <a:pt x="4331297" y="3048"/>
                </a:lnTo>
                <a:lnTo>
                  <a:pt x="4331144" y="3009"/>
                </a:lnTo>
                <a:lnTo>
                  <a:pt x="4327576" y="1524"/>
                </a:lnTo>
                <a:lnTo>
                  <a:pt x="4319930" y="0"/>
                </a:lnTo>
                <a:lnTo>
                  <a:pt x="4315917" y="0"/>
                </a:lnTo>
                <a:lnTo>
                  <a:pt x="56070" y="0"/>
                </a:lnTo>
                <a:lnTo>
                  <a:pt x="52057" y="0"/>
                </a:lnTo>
                <a:lnTo>
                  <a:pt x="44399" y="1524"/>
                </a:lnTo>
                <a:lnTo>
                  <a:pt x="40779" y="3022"/>
                </a:lnTo>
                <a:lnTo>
                  <a:pt x="33413" y="6057"/>
                </a:lnTo>
                <a:lnTo>
                  <a:pt x="29692" y="7607"/>
                </a:lnTo>
                <a:lnTo>
                  <a:pt x="23202" y="11950"/>
                </a:lnTo>
                <a:lnTo>
                  <a:pt x="20370" y="14782"/>
                </a:lnTo>
                <a:lnTo>
                  <a:pt x="14795" y="20345"/>
                </a:lnTo>
                <a:lnTo>
                  <a:pt x="11950" y="23202"/>
                </a:lnTo>
                <a:lnTo>
                  <a:pt x="7620" y="29692"/>
                </a:lnTo>
                <a:lnTo>
                  <a:pt x="6096" y="33362"/>
                </a:lnTo>
                <a:lnTo>
                  <a:pt x="4927" y="36169"/>
                </a:lnTo>
                <a:lnTo>
                  <a:pt x="1524" y="44386"/>
                </a:lnTo>
                <a:lnTo>
                  <a:pt x="0" y="52044"/>
                </a:lnTo>
                <a:lnTo>
                  <a:pt x="0" y="2005342"/>
                </a:lnTo>
                <a:lnTo>
                  <a:pt x="23202" y="2045449"/>
                </a:lnTo>
                <a:lnTo>
                  <a:pt x="52057" y="2057400"/>
                </a:lnTo>
                <a:lnTo>
                  <a:pt x="4319930" y="2057400"/>
                </a:lnTo>
                <a:lnTo>
                  <a:pt x="4327576" y="2055876"/>
                </a:lnTo>
                <a:lnTo>
                  <a:pt x="4338586" y="2051316"/>
                </a:lnTo>
                <a:lnTo>
                  <a:pt x="4342282" y="2049792"/>
                </a:lnTo>
                <a:lnTo>
                  <a:pt x="4348772" y="2045449"/>
                </a:lnTo>
                <a:lnTo>
                  <a:pt x="4354411" y="2039810"/>
                </a:lnTo>
                <a:lnTo>
                  <a:pt x="4357205" y="2037029"/>
                </a:lnTo>
                <a:lnTo>
                  <a:pt x="4360024" y="2034197"/>
                </a:lnTo>
                <a:lnTo>
                  <a:pt x="4364355" y="2027707"/>
                </a:lnTo>
                <a:lnTo>
                  <a:pt x="4365866" y="2024049"/>
                </a:lnTo>
                <a:lnTo>
                  <a:pt x="4368927" y="2016696"/>
                </a:lnTo>
                <a:lnTo>
                  <a:pt x="4370451" y="2013000"/>
                </a:lnTo>
                <a:lnTo>
                  <a:pt x="4371975" y="2005342"/>
                </a:lnTo>
                <a:lnTo>
                  <a:pt x="4371975" y="2001456"/>
                </a:lnTo>
                <a:lnTo>
                  <a:pt x="4371987" y="2001316"/>
                </a:lnTo>
                <a:lnTo>
                  <a:pt x="4371987" y="56057"/>
                </a:lnTo>
                <a:close/>
              </a:path>
            </a:pathLst>
          </a:custGeom>
          <a:solidFill>
            <a:srgbClr val="ED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7375" y="1420812"/>
            <a:ext cx="4170679" cy="3769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2E3C4E"/>
                </a:solidFill>
                <a:latin typeface="Lucida Sans Unicode"/>
                <a:cs typeface="Lucida Sans Unicode"/>
              </a:rPr>
              <a:t>Purpose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1215"/>
              </a:spcBef>
            </a:pPr>
            <a:r>
              <a:rPr sz="1350" spc="100" dirty="0">
                <a:solidFill>
                  <a:srgbClr val="374552"/>
                </a:solidFill>
                <a:latin typeface="Gill Sans MT"/>
                <a:cs typeface="Gill Sans MT"/>
              </a:rPr>
              <a:t>CSS</a:t>
            </a:r>
            <a:r>
              <a:rPr sz="1350" spc="-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85" dirty="0">
                <a:solidFill>
                  <a:srgbClr val="374552"/>
                </a:solidFill>
                <a:latin typeface="Gill Sans MT"/>
                <a:cs typeface="Gill Sans MT"/>
              </a:rPr>
              <a:t>(Cascading</a:t>
            </a:r>
            <a:r>
              <a:rPr sz="1350" spc="-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Style</a:t>
            </a:r>
            <a:r>
              <a:rPr sz="1350" spc="-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Sheets)</a:t>
            </a:r>
            <a:r>
              <a:rPr sz="1350" spc="-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transforms</a:t>
            </a:r>
            <a:r>
              <a:rPr sz="1350" spc="-3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plain</a:t>
            </a:r>
            <a:r>
              <a:rPr sz="1350" spc="-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20" dirty="0">
                <a:solidFill>
                  <a:srgbClr val="374552"/>
                </a:solidFill>
                <a:latin typeface="Gill Sans MT"/>
                <a:cs typeface="Gill Sans MT"/>
              </a:rPr>
              <a:t>HTML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into</a:t>
            </a:r>
            <a:r>
              <a:rPr sz="1350" spc="-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visually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appealing,</a:t>
            </a:r>
            <a:r>
              <a:rPr sz="1350" spc="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professional</a:t>
            </a:r>
            <a:r>
              <a:rPr sz="1350" spc="-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interfaces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through 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styling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and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layout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control.</a:t>
            </a:r>
            <a:endParaRPr sz="13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1650" spc="-30" dirty="0">
                <a:solidFill>
                  <a:srgbClr val="2E3C4E"/>
                </a:solidFill>
                <a:latin typeface="Lucida Sans Unicode"/>
                <a:cs typeface="Lucida Sans Unicode"/>
              </a:rPr>
              <a:t>Example</a:t>
            </a:r>
            <a:r>
              <a:rPr sz="1650" spc="-75" dirty="0">
                <a:solidFill>
                  <a:srgbClr val="2E3C4E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2E3C4E"/>
                </a:solidFill>
                <a:latin typeface="Lucida Sans Unicode"/>
                <a:cs typeface="Lucida Sans Unicode"/>
              </a:rPr>
              <a:t>Styling</a:t>
            </a:r>
            <a:endParaRPr sz="16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650">
              <a:latin typeface="Lucida Sans Unicode"/>
              <a:cs typeface="Lucida Sans Unicode"/>
            </a:endParaRPr>
          </a:p>
          <a:p>
            <a:pPr marL="175260">
              <a:lnSpc>
                <a:spcPct val="100000"/>
              </a:lnSpc>
            </a:pPr>
            <a:r>
              <a:rPr sz="1350" spc="-25" dirty="0">
                <a:solidFill>
                  <a:srgbClr val="374552"/>
                </a:solidFill>
                <a:latin typeface="Lucida Sans"/>
                <a:cs typeface="Lucida Sans"/>
              </a:rPr>
              <a:t>form</a:t>
            </a:r>
            <a:r>
              <a:rPr sz="1350" spc="-75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15" dirty="0">
                <a:solidFill>
                  <a:srgbClr val="374552"/>
                </a:solidFill>
                <a:latin typeface="Lucida Sans"/>
                <a:cs typeface="Lucida Sans"/>
              </a:rPr>
              <a:t>{</a:t>
            </a:r>
            <a:endParaRPr sz="1350">
              <a:latin typeface="Lucida Sans"/>
              <a:cs typeface="Lucida Sans"/>
            </a:endParaRPr>
          </a:p>
          <a:p>
            <a:pPr marL="353695" marR="2009139">
              <a:lnSpc>
                <a:spcPct val="125000"/>
              </a:lnSpc>
            </a:pPr>
            <a:r>
              <a:rPr sz="1350" spc="-25" dirty="0">
                <a:solidFill>
                  <a:srgbClr val="374552"/>
                </a:solidFill>
                <a:latin typeface="Lucida Sans"/>
                <a:cs typeface="Lucida Sans"/>
              </a:rPr>
              <a:t>border:</a:t>
            </a:r>
            <a:r>
              <a:rPr sz="1350" spc="-65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374552"/>
                </a:solidFill>
                <a:latin typeface="Lucida Sans"/>
                <a:cs typeface="Lucida Sans"/>
              </a:rPr>
              <a:t>1px</a:t>
            </a:r>
            <a:r>
              <a:rPr sz="1350" spc="-65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-40" dirty="0">
                <a:solidFill>
                  <a:srgbClr val="374552"/>
                </a:solidFill>
                <a:latin typeface="Lucida Sans"/>
                <a:cs typeface="Lucida Sans"/>
              </a:rPr>
              <a:t>solid</a:t>
            </a:r>
            <a:r>
              <a:rPr sz="1350" spc="-65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-35" dirty="0">
                <a:solidFill>
                  <a:srgbClr val="374552"/>
                </a:solidFill>
                <a:latin typeface="Lucida Sans"/>
                <a:cs typeface="Lucida Sans"/>
              </a:rPr>
              <a:t>#ccc; </a:t>
            </a:r>
            <a:r>
              <a:rPr sz="1350" spc="-50" dirty="0">
                <a:solidFill>
                  <a:srgbClr val="374552"/>
                </a:solidFill>
                <a:latin typeface="Lucida Sans"/>
                <a:cs typeface="Lucida Sans"/>
              </a:rPr>
              <a:t>padding:</a:t>
            </a:r>
            <a:r>
              <a:rPr sz="1350" spc="-30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Lucida Sans"/>
                <a:cs typeface="Lucida Sans"/>
              </a:rPr>
              <a:t>20px; </a:t>
            </a:r>
            <a:r>
              <a:rPr sz="1350" spc="-45" dirty="0">
                <a:solidFill>
                  <a:srgbClr val="374552"/>
                </a:solidFill>
                <a:latin typeface="Lucida Sans"/>
                <a:cs typeface="Lucida Sans"/>
              </a:rPr>
              <a:t>background:</a:t>
            </a:r>
            <a:r>
              <a:rPr sz="1350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Lucida Sans"/>
                <a:cs typeface="Lucida Sans"/>
              </a:rPr>
              <a:t>#f9f9f9; </a:t>
            </a:r>
            <a:r>
              <a:rPr sz="1350" spc="-30" dirty="0">
                <a:solidFill>
                  <a:srgbClr val="374552"/>
                </a:solidFill>
                <a:latin typeface="Lucida Sans"/>
                <a:cs typeface="Lucida Sans"/>
              </a:rPr>
              <a:t>border-</a:t>
            </a:r>
            <a:r>
              <a:rPr sz="1350" spc="-25" dirty="0">
                <a:solidFill>
                  <a:srgbClr val="374552"/>
                </a:solidFill>
                <a:latin typeface="Lucida Sans"/>
                <a:cs typeface="Lucida Sans"/>
              </a:rPr>
              <a:t>radius:</a:t>
            </a:r>
            <a:r>
              <a:rPr sz="1350" spc="25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-20" dirty="0">
                <a:solidFill>
                  <a:srgbClr val="374552"/>
                </a:solidFill>
                <a:latin typeface="Lucida Sans"/>
                <a:cs typeface="Lucida Sans"/>
              </a:rPr>
              <a:t>8px;</a:t>
            </a:r>
            <a:endParaRPr sz="1350">
              <a:latin typeface="Lucida Sans"/>
              <a:cs typeface="Lucida Sans"/>
            </a:endParaRPr>
          </a:p>
          <a:p>
            <a:pPr marL="353695">
              <a:lnSpc>
                <a:spcPct val="100000"/>
              </a:lnSpc>
              <a:spcBef>
                <a:spcPts val="405"/>
              </a:spcBef>
            </a:pPr>
            <a:r>
              <a:rPr sz="1350" spc="-35" dirty="0">
                <a:solidFill>
                  <a:srgbClr val="374552"/>
                </a:solidFill>
                <a:latin typeface="Lucida Sans"/>
                <a:cs typeface="Lucida Sans"/>
              </a:rPr>
              <a:t>box-shadow:</a:t>
            </a:r>
            <a:r>
              <a:rPr sz="1350" spc="-70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-85" dirty="0">
                <a:solidFill>
                  <a:srgbClr val="374552"/>
                </a:solidFill>
                <a:latin typeface="Lucida Sans"/>
                <a:cs typeface="Lucida Sans"/>
              </a:rPr>
              <a:t>0</a:t>
            </a:r>
            <a:r>
              <a:rPr sz="1350" spc="-65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374552"/>
                </a:solidFill>
                <a:latin typeface="Lucida Sans"/>
                <a:cs typeface="Lucida Sans"/>
              </a:rPr>
              <a:t>2px</a:t>
            </a:r>
            <a:r>
              <a:rPr sz="1350" spc="-65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-80" dirty="0">
                <a:solidFill>
                  <a:srgbClr val="374552"/>
                </a:solidFill>
                <a:latin typeface="Lucida Sans"/>
                <a:cs typeface="Lucida Sans"/>
              </a:rPr>
              <a:t>4px</a:t>
            </a:r>
            <a:r>
              <a:rPr sz="1350" spc="-65" dirty="0">
                <a:solidFill>
                  <a:srgbClr val="374552"/>
                </a:solidFill>
                <a:latin typeface="Lucida Sans"/>
                <a:cs typeface="Lucida Sans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Lucida Sans"/>
                <a:cs typeface="Lucida Sans"/>
              </a:rPr>
              <a:t>rgba(0,0,0,0.1);</a:t>
            </a:r>
            <a:endParaRPr sz="1350">
              <a:latin typeface="Lucida Sans"/>
              <a:cs typeface="Lucida Sans"/>
            </a:endParaRPr>
          </a:p>
          <a:p>
            <a:pPr marL="175260">
              <a:lnSpc>
                <a:spcPct val="100000"/>
              </a:lnSpc>
              <a:spcBef>
                <a:spcPts val="405"/>
              </a:spcBef>
            </a:pPr>
            <a:r>
              <a:rPr sz="1350" spc="15" dirty="0">
                <a:solidFill>
                  <a:srgbClr val="374552"/>
                </a:solidFill>
                <a:latin typeface="Lucida Sans"/>
                <a:cs typeface="Lucida Sans"/>
              </a:rPr>
              <a:t>}</a:t>
            </a:r>
            <a:endParaRPr sz="1350">
              <a:latin typeface="Lucida Sans"/>
              <a:cs typeface="Lucida San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0675" y="1457324"/>
            <a:ext cx="5438774" cy="54387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88419" y="7069137"/>
            <a:ext cx="5036820" cy="9505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2E3C4E"/>
                </a:solidFill>
                <a:latin typeface="Lucida Sans Unicode"/>
                <a:cs typeface="Lucida Sans Unicode"/>
              </a:rPr>
              <a:t>Enhanced</a:t>
            </a:r>
            <a:r>
              <a:rPr sz="1650" spc="-100" dirty="0">
                <a:solidFill>
                  <a:srgbClr val="2E3C4E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2E3C4E"/>
                </a:solidFill>
                <a:latin typeface="Lucida Sans Unicode"/>
                <a:cs typeface="Lucida Sans Unicode"/>
              </a:rPr>
              <a:t>User</a:t>
            </a:r>
            <a:r>
              <a:rPr sz="1650" spc="-95" dirty="0">
                <a:solidFill>
                  <a:srgbClr val="2E3C4E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2E3C4E"/>
                </a:solidFill>
                <a:latin typeface="Lucida Sans Unicode"/>
                <a:cs typeface="Lucida Sans Unicode"/>
              </a:rPr>
              <a:t>Experience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  <a:spcBef>
                <a:spcPts val="1215"/>
              </a:spcBef>
            </a:pP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Proper</a:t>
            </a:r>
            <a:r>
              <a:rPr sz="1350" spc="-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0" dirty="0">
                <a:solidFill>
                  <a:srgbClr val="374552"/>
                </a:solidFill>
                <a:latin typeface="Gill Sans MT"/>
                <a:cs typeface="Gill Sans MT"/>
              </a:rPr>
              <a:t>CSS</a:t>
            </a:r>
            <a:r>
              <a:rPr sz="1350" spc="-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implementation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dramatically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improves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 UI/UX,</a:t>
            </a:r>
            <a:r>
              <a:rPr sz="1350" spc="-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creating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intuitive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interfaces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that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users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enjoy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interacting</a:t>
            </a:r>
            <a:r>
              <a:rPr sz="1350" spc="8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with.</a:t>
            </a:r>
            <a:endParaRPr sz="1350">
              <a:latin typeface="Gill Sans MT"/>
              <a:cs typeface="Gill Sans MT"/>
            </a:endParaRPr>
          </a:p>
        </p:txBody>
      </p:sp>
      <p:pic>
        <p:nvPicPr>
          <p:cNvPr id="8" name="object 8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8160257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8429625"/>
          </a:xfrm>
          <a:custGeom>
            <a:avLst/>
            <a:gdLst/>
            <a:ahLst/>
            <a:cxnLst/>
            <a:rect l="l" t="t" r="r" b="b"/>
            <a:pathLst>
              <a:path w="11430000" h="8429625">
                <a:moveTo>
                  <a:pt x="11430000" y="0"/>
                </a:moveTo>
                <a:lnTo>
                  <a:pt x="0" y="0"/>
                </a:lnTo>
                <a:lnTo>
                  <a:pt x="0" y="8429625"/>
                </a:lnTo>
                <a:lnTo>
                  <a:pt x="11430000" y="8429625"/>
                </a:lnTo>
                <a:lnTo>
                  <a:pt x="11430000" y="0"/>
                </a:lnTo>
                <a:close/>
              </a:path>
            </a:pathLst>
          </a:custGeom>
          <a:solidFill>
            <a:srgbClr val="FAF9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6250" cy="84296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73625" y="454025"/>
            <a:ext cx="5013325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-150" dirty="0"/>
              <a:t>GitHub:</a:t>
            </a:r>
            <a:r>
              <a:rPr spc="-90" dirty="0"/>
              <a:t> </a:t>
            </a:r>
            <a:r>
              <a:rPr spc="-125" dirty="0"/>
              <a:t>Version</a:t>
            </a:r>
            <a:r>
              <a:rPr spc="-95" dirty="0"/>
              <a:t> </a:t>
            </a:r>
            <a:r>
              <a:rPr spc="-140" dirty="0"/>
              <a:t>Control</a:t>
            </a:r>
            <a:r>
              <a:rPr spc="-90" dirty="0"/>
              <a:t> </a:t>
            </a:r>
            <a:r>
              <a:rPr spc="525" dirty="0"/>
              <a:t>F </a:t>
            </a:r>
            <a:r>
              <a:rPr spc="-55" dirty="0"/>
              <a:t>Collaboration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6325" y="2076450"/>
            <a:ext cx="5943600" cy="190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6325" y="3657600"/>
            <a:ext cx="5943600" cy="190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6325" y="5238750"/>
            <a:ext cx="5943600" cy="190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6325" y="6819900"/>
            <a:ext cx="5943600" cy="190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847877" y="1778000"/>
            <a:ext cx="5913120" cy="6031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solidFill>
                  <a:srgbClr val="374552"/>
                </a:solidFill>
                <a:latin typeface="Eras Bold ITC"/>
                <a:cs typeface="Eras Bold ITC"/>
              </a:rPr>
              <a:t>01</a:t>
            </a:r>
            <a:endParaRPr sz="1350">
              <a:latin typeface="Eras Bold ITC"/>
              <a:cs typeface="Eras Bold IT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Eras Bold ITC"/>
              <a:cs typeface="Eras Bold ITC"/>
            </a:endParaRPr>
          </a:p>
          <a:p>
            <a:pPr marL="38100">
              <a:lnSpc>
                <a:spcPct val="100000"/>
              </a:lnSpc>
            </a:pPr>
            <a:r>
              <a:rPr sz="1650" spc="-40" dirty="0">
                <a:solidFill>
                  <a:srgbClr val="374552"/>
                </a:solidFill>
                <a:latin typeface="Lucida Sans Unicode"/>
                <a:cs typeface="Lucida Sans Unicode"/>
              </a:rPr>
              <a:t>Version</a:t>
            </a:r>
            <a:r>
              <a:rPr sz="1650" spc="-90" dirty="0">
                <a:solidFill>
                  <a:srgbClr val="374552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374552"/>
                </a:solidFill>
                <a:latin typeface="Lucida Sans Unicode"/>
                <a:cs typeface="Lucida Sans Unicode"/>
              </a:rPr>
              <a:t>Management</a:t>
            </a:r>
            <a:endParaRPr sz="1650">
              <a:latin typeface="Lucida Sans Unicode"/>
              <a:cs typeface="Lucida Sans Unicode"/>
            </a:endParaRPr>
          </a:p>
          <a:p>
            <a:pPr marL="38100" marR="292735">
              <a:lnSpc>
                <a:spcPct val="125000"/>
              </a:lnSpc>
              <a:spcBef>
                <a:spcPts val="690"/>
              </a:spcBef>
            </a:pP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Track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every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0" dirty="0">
                <a:solidFill>
                  <a:srgbClr val="374552"/>
                </a:solidFill>
                <a:latin typeface="Gill Sans MT"/>
                <a:cs typeface="Gill Sans MT"/>
              </a:rPr>
              <a:t>change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in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your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codebase,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allowing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you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to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revert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0" dirty="0">
                <a:solidFill>
                  <a:srgbClr val="374552"/>
                </a:solidFill>
                <a:latin typeface="Gill Sans MT"/>
                <a:cs typeface="Gill Sans MT"/>
              </a:rPr>
              <a:t>mistakes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and </a:t>
            </a:r>
            <a:r>
              <a:rPr sz="1350" spc="75" dirty="0">
                <a:solidFill>
                  <a:srgbClr val="374552"/>
                </a:solidFill>
                <a:latin typeface="Gill Sans MT"/>
                <a:cs typeface="Gill Sans MT"/>
              </a:rPr>
              <a:t>maintain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55" dirty="0">
                <a:solidFill>
                  <a:srgbClr val="374552"/>
                </a:solidFill>
                <a:latin typeface="Gill Sans MT"/>
                <a:cs typeface="Gill Sans MT"/>
              </a:rPr>
              <a:t>a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complete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project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history.</a:t>
            </a:r>
            <a:endParaRPr sz="13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13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1350" spc="-25" dirty="0">
                <a:solidFill>
                  <a:srgbClr val="374552"/>
                </a:solidFill>
                <a:latin typeface="Eras Bold ITC"/>
                <a:cs typeface="Eras Bold ITC"/>
              </a:rPr>
              <a:t>02</a:t>
            </a:r>
            <a:endParaRPr sz="1350">
              <a:latin typeface="Eras Bold ITC"/>
              <a:cs typeface="Eras Bold IT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Eras Bold ITC"/>
              <a:cs typeface="Eras Bold ITC"/>
            </a:endParaRPr>
          </a:p>
          <a:p>
            <a:pPr marL="38100">
              <a:lnSpc>
                <a:spcPct val="100000"/>
              </a:lnSpc>
            </a:pPr>
            <a:r>
              <a:rPr sz="1650" spc="-25" dirty="0">
                <a:solidFill>
                  <a:srgbClr val="374552"/>
                </a:solidFill>
                <a:latin typeface="Lucida Sans Unicode"/>
                <a:cs typeface="Lucida Sans Unicode"/>
              </a:rPr>
              <a:t>Branching</a:t>
            </a:r>
            <a:r>
              <a:rPr sz="1650" spc="-35" dirty="0">
                <a:solidFill>
                  <a:srgbClr val="374552"/>
                </a:solidFill>
                <a:latin typeface="Lucida Sans Unicode"/>
                <a:cs typeface="Lucida Sans Unicode"/>
              </a:rPr>
              <a:t> </a:t>
            </a:r>
            <a:r>
              <a:rPr sz="1650" spc="300" dirty="0">
                <a:solidFill>
                  <a:srgbClr val="374552"/>
                </a:solidFill>
                <a:latin typeface="Lucida Sans Unicode"/>
                <a:cs typeface="Lucida Sans Unicode"/>
              </a:rPr>
              <a:t>F</a:t>
            </a:r>
            <a:r>
              <a:rPr sz="1650" spc="-30" dirty="0">
                <a:solidFill>
                  <a:srgbClr val="374552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374552"/>
                </a:solidFill>
                <a:latin typeface="Lucida Sans Unicode"/>
                <a:cs typeface="Lucida Sans Unicode"/>
              </a:rPr>
              <a:t>Merging</a:t>
            </a:r>
            <a:endParaRPr sz="1650">
              <a:latin typeface="Lucida Sans Unicode"/>
              <a:cs typeface="Lucida Sans Unicode"/>
            </a:endParaRPr>
          </a:p>
          <a:p>
            <a:pPr marL="38100" marR="53340">
              <a:lnSpc>
                <a:spcPct val="125000"/>
              </a:lnSpc>
              <a:spcBef>
                <a:spcPts val="690"/>
              </a:spcBef>
            </a:pPr>
            <a:r>
              <a:rPr sz="1350" spc="-80" dirty="0">
                <a:solidFill>
                  <a:srgbClr val="374552"/>
                </a:solidFill>
                <a:latin typeface="Gill Sans MT"/>
                <a:cs typeface="Gill Sans MT"/>
              </a:rPr>
              <a:t>Work</a:t>
            </a:r>
            <a:r>
              <a:rPr sz="1350" spc="3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on</a:t>
            </a:r>
            <a:r>
              <a:rPr sz="1350" spc="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features</a:t>
            </a:r>
            <a:r>
              <a:rPr sz="1350" spc="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independently</a:t>
            </a:r>
            <a:r>
              <a:rPr sz="1350" spc="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through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branches,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then</a:t>
            </a:r>
            <a:r>
              <a:rPr sz="1350" spc="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seamlessly</a:t>
            </a:r>
            <a:r>
              <a:rPr sz="1350" spc="4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35" dirty="0">
                <a:solidFill>
                  <a:srgbClr val="374552"/>
                </a:solidFill>
                <a:latin typeface="Gill Sans MT"/>
                <a:cs typeface="Gill Sans MT"/>
              </a:rPr>
              <a:t>integrate </a:t>
            </a:r>
            <a:r>
              <a:rPr sz="1350" spc="110" dirty="0">
                <a:solidFill>
                  <a:srgbClr val="374552"/>
                </a:solidFill>
                <a:latin typeface="Gill Sans MT"/>
                <a:cs typeface="Gill Sans MT"/>
              </a:rPr>
              <a:t>changes</a:t>
            </a:r>
            <a:r>
              <a:rPr sz="1350" spc="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into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the</a:t>
            </a:r>
            <a:r>
              <a:rPr sz="1350" spc="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0" dirty="0">
                <a:solidFill>
                  <a:srgbClr val="374552"/>
                </a:solidFill>
                <a:latin typeface="Gill Sans MT"/>
                <a:cs typeface="Gill Sans MT"/>
              </a:rPr>
              <a:t>main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80" dirty="0">
                <a:solidFill>
                  <a:srgbClr val="374552"/>
                </a:solidFill>
                <a:latin typeface="Gill Sans MT"/>
                <a:cs typeface="Gill Sans MT"/>
              </a:rPr>
              <a:t>codebase.</a:t>
            </a:r>
            <a:endParaRPr sz="13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13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1350" spc="-25" dirty="0">
                <a:solidFill>
                  <a:srgbClr val="374552"/>
                </a:solidFill>
                <a:latin typeface="Eras Bold ITC"/>
                <a:cs typeface="Eras Bold ITC"/>
              </a:rPr>
              <a:t>03</a:t>
            </a:r>
            <a:endParaRPr sz="1350">
              <a:latin typeface="Eras Bold ITC"/>
              <a:cs typeface="Eras Bold IT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Eras Bold ITC"/>
              <a:cs typeface="Eras Bold ITC"/>
            </a:endParaRPr>
          </a:p>
          <a:p>
            <a:pPr marL="38100">
              <a:lnSpc>
                <a:spcPct val="100000"/>
              </a:lnSpc>
            </a:pPr>
            <a:r>
              <a:rPr sz="1650" spc="-50" dirty="0">
                <a:solidFill>
                  <a:srgbClr val="374552"/>
                </a:solidFill>
                <a:latin typeface="Lucida Sans Unicode"/>
                <a:cs typeface="Lucida Sans Unicode"/>
              </a:rPr>
              <a:t>Team</a:t>
            </a:r>
            <a:r>
              <a:rPr sz="1650" spc="-70" dirty="0">
                <a:solidFill>
                  <a:srgbClr val="374552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374552"/>
                </a:solidFill>
                <a:latin typeface="Lucida Sans Unicode"/>
                <a:cs typeface="Lucida Sans Unicode"/>
              </a:rPr>
              <a:t>Collaboration</a:t>
            </a:r>
            <a:endParaRPr sz="1650">
              <a:latin typeface="Lucida Sans Unicode"/>
              <a:cs typeface="Lucida Sans Unicode"/>
            </a:endParaRPr>
          </a:p>
          <a:p>
            <a:pPr marL="38100" marR="5080">
              <a:lnSpc>
                <a:spcPct val="125000"/>
              </a:lnSpc>
              <a:spcBef>
                <a:spcPts val="690"/>
              </a:spcBef>
            </a:pP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Multiple</a:t>
            </a:r>
            <a:r>
              <a:rPr sz="1350" spc="45" dirty="0">
                <a:solidFill>
                  <a:srgbClr val="374552"/>
                </a:solidFill>
                <a:latin typeface="Gill Sans MT"/>
                <a:cs typeface="Gill Sans MT"/>
              </a:rPr>
              <a:t> developers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5" dirty="0">
                <a:solidFill>
                  <a:srgbClr val="374552"/>
                </a:solidFill>
                <a:latin typeface="Gill Sans MT"/>
                <a:cs typeface="Gill Sans MT"/>
              </a:rPr>
              <a:t>can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work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simultaneously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without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conflicts,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reviewing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and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approving</a:t>
            </a:r>
            <a:r>
              <a:rPr sz="1350" spc="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each</a:t>
            </a:r>
            <a:r>
              <a:rPr sz="1350" spc="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other's</a:t>
            </a:r>
            <a:r>
              <a:rPr sz="1350" spc="2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contributions.</a:t>
            </a:r>
            <a:endParaRPr sz="135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13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spc="-25" dirty="0">
                <a:solidFill>
                  <a:srgbClr val="374552"/>
                </a:solidFill>
                <a:latin typeface="Eras Bold ITC"/>
                <a:cs typeface="Eras Bold ITC"/>
              </a:rPr>
              <a:t>04</a:t>
            </a:r>
            <a:endParaRPr sz="1350">
              <a:latin typeface="Eras Bold ITC"/>
              <a:cs typeface="Eras Bold IT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Eras Bold ITC"/>
              <a:cs typeface="Eras Bold ITC"/>
            </a:endParaRPr>
          </a:p>
          <a:p>
            <a:pPr marL="38100">
              <a:lnSpc>
                <a:spcPct val="100000"/>
              </a:lnSpc>
            </a:pPr>
            <a:r>
              <a:rPr sz="1650" spc="-30" dirty="0">
                <a:solidFill>
                  <a:srgbClr val="374552"/>
                </a:solidFill>
                <a:latin typeface="Lucida Sans Unicode"/>
                <a:cs typeface="Lucida Sans Unicode"/>
              </a:rPr>
              <a:t>CI/CD</a:t>
            </a:r>
            <a:r>
              <a:rPr sz="1650" spc="-95" dirty="0">
                <a:solidFill>
                  <a:srgbClr val="374552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374552"/>
                </a:solidFill>
                <a:latin typeface="Lucida Sans Unicode"/>
                <a:cs typeface="Lucida Sans Unicode"/>
              </a:rPr>
              <a:t>Integration</a:t>
            </a:r>
            <a:endParaRPr sz="1650">
              <a:latin typeface="Lucida Sans Unicode"/>
              <a:cs typeface="Lucida Sans Unicode"/>
            </a:endParaRPr>
          </a:p>
          <a:p>
            <a:pPr marL="38100" marR="639445">
              <a:lnSpc>
                <a:spcPct val="125000"/>
              </a:lnSpc>
              <a:spcBef>
                <a:spcPts val="690"/>
              </a:spcBef>
            </a:pP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Connect</a:t>
            </a:r>
            <a:r>
              <a:rPr sz="1350" spc="1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70" dirty="0">
                <a:solidFill>
                  <a:srgbClr val="374552"/>
                </a:solidFill>
                <a:latin typeface="Gill Sans MT"/>
                <a:cs typeface="Gill Sans MT"/>
              </a:rPr>
              <a:t>automated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5" dirty="0">
                <a:solidFill>
                  <a:srgbClr val="374552"/>
                </a:solidFill>
                <a:latin typeface="Gill Sans MT"/>
                <a:cs typeface="Gill Sans MT"/>
              </a:rPr>
              <a:t>testing</a:t>
            </a:r>
            <a:r>
              <a:rPr sz="1350" spc="2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95" dirty="0">
                <a:solidFill>
                  <a:srgbClr val="374552"/>
                </a:solidFill>
                <a:latin typeface="Gill Sans MT"/>
                <a:cs typeface="Gill Sans MT"/>
              </a:rPr>
              <a:t>and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deployment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pipelines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directly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to</a:t>
            </a:r>
            <a:r>
              <a:rPr sz="1350" spc="1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20" dirty="0">
                <a:solidFill>
                  <a:srgbClr val="374552"/>
                </a:solidFill>
                <a:latin typeface="Gill Sans MT"/>
                <a:cs typeface="Gill Sans MT"/>
              </a:rPr>
              <a:t>your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repository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dirty="0">
                <a:solidFill>
                  <a:srgbClr val="374552"/>
                </a:solidFill>
                <a:latin typeface="Gill Sans MT"/>
                <a:cs typeface="Gill Sans MT"/>
              </a:rPr>
              <a:t>for</a:t>
            </a:r>
            <a:r>
              <a:rPr sz="1350" spc="50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60" dirty="0">
                <a:solidFill>
                  <a:srgbClr val="374552"/>
                </a:solidFill>
                <a:latin typeface="Gill Sans MT"/>
                <a:cs typeface="Gill Sans MT"/>
              </a:rPr>
              <a:t>streamlined</a:t>
            </a:r>
            <a:r>
              <a:rPr sz="1350" spc="55" dirty="0">
                <a:solidFill>
                  <a:srgbClr val="374552"/>
                </a:solidFill>
                <a:latin typeface="Gill Sans MT"/>
                <a:cs typeface="Gill Sans MT"/>
              </a:rPr>
              <a:t> </a:t>
            </a:r>
            <a:r>
              <a:rPr sz="1350" spc="-10" dirty="0">
                <a:solidFill>
                  <a:srgbClr val="374552"/>
                </a:solidFill>
                <a:latin typeface="Gill Sans MT"/>
                <a:cs typeface="Gill Sans MT"/>
              </a:rPr>
              <a:t>delivery.</a:t>
            </a:r>
            <a:endParaRPr sz="1350">
              <a:latin typeface="Gill Sans MT"/>
              <a:cs typeface="Gill Sans MT"/>
            </a:endParaRPr>
          </a:p>
        </p:txBody>
      </p:sp>
      <p:pic>
        <p:nvPicPr>
          <p:cNvPr id="10" name="object 10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80244" y="7919466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1104</Words>
  <Application>Microsoft Office PowerPoint</Application>
  <PresentationFormat>Custom</PresentationFormat>
  <Paragraphs>184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Eras Bold ITC</vt:lpstr>
      <vt:lpstr>Gill Sans MT</vt:lpstr>
      <vt:lpstr>Lucida Sans</vt:lpstr>
      <vt:lpstr>Lucida Sans Unicode</vt:lpstr>
      <vt:lpstr>Trebuchet MS</vt:lpstr>
      <vt:lpstr>Office Theme</vt:lpstr>
      <vt:lpstr>Full Stack Development Tools Overview</vt:lpstr>
      <vt:lpstr>Today's Journey Through Software Development</vt:lpstr>
      <vt:lpstr>Introduction to Full-Stack Development</vt:lpstr>
      <vt:lpstr>Postman: API Testing Made Simple</vt:lpstr>
      <vt:lpstr>Eclipse IDE: Your Java Development Hub</vt:lpstr>
      <vt:lpstr>Java: The Backbone of Backend Logic</vt:lpstr>
      <vt:lpstr>HTML: Building Web Page Structure</vt:lpstr>
      <vt:lpstr>CSS: Bringing Design to Life</vt:lpstr>
      <vt:lpstr>GitHub: Version Control F Collaboration</vt:lpstr>
      <vt:lpstr>MySQL: Database Foundation</vt:lpstr>
      <vt:lpstr>Bringing It All Together</vt:lpstr>
      <vt:lpstr>INCLUDED SECTIONS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AI_CEC_07</cp:lastModifiedBy>
  <cp:revision>1</cp:revision>
  <dcterms:created xsi:type="dcterms:W3CDTF">2025-10-08T06:48:41Z</dcterms:created>
  <dcterms:modified xsi:type="dcterms:W3CDTF">2025-10-08T08:36:06Z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2025-10-08T00:00:00Z</vt:filetime>
  </property>
  <property fmtid="{D5CDD505-2E9C-101B-9397-08002B2CF9AE}" pid="3" name="LastSaved">
    <vt:filetime>2025-10-08T00:00:00Z</vt:filetime>
  </property>
  <property fmtid="{D5CDD505-2E9C-101B-9397-08002B2CF9AE}" pid="4" name="Producer">
    <vt:lpwstr>iLovePDF</vt:lpwstr>
  </property>
</Properties>
</file>