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1430000" cy="12947650"/>
  <p:notesSz cx="11430000" cy="129476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151516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151516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51516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151516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51516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51516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375" y="454025"/>
            <a:ext cx="9253855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151516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3625" y="1244600"/>
            <a:ext cx="5940425" cy="2355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151516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hyperlink" Target="https://gamma.app/?utm_source=made-with-gamma" TargetMode="External"/><Relationship Id="rId14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hyperlink" Target="https://gamma.app/?utm_source=made-with-gamma" TargetMode="External"/><Relationship Id="rId10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hyperlink" Target="https://gamma.app/?utm_source=made-with-gamma" TargetMode="External"/><Relationship Id="rId5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hyperlink" Target="https://gamma.app/?utm_source=made-with-gamma" TargetMode="External"/><Relationship Id="rId5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hyperlink" Target="https://gamma.app/?utm_source=made-with-gamma" TargetMode="External"/><Relationship Id="rId5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hyperlink" Target="https://gamma.app/?utm_source=made-with-gamma" TargetMode="External"/><Relationship Id="rId7" Type="http://schemas.openxmlformats.org/officeDocument/2006/relationships/image" Target="../media/image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635000"/>
            <a:ext cx="5585460" cy="1073150"/>
          </a:xfrm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dirty="0" spc="360"/>
              <a:t>Full</a:t>
            </a:r>
            <a:r>
              <a:rPr dirty="0" spc="90"/>
              <a:t> </a:t>
            </a:r>
            <a:r>
              <a:rPr dirty="0" spc="245"/>
              <a:t>Stack</a:t>
            </a:r>
            <a:r>
              <a:rPr dirty="0" spc="95"/>
              <a:t> </a:t>
            </a:r>
            <a:r>
              <a:rPr dirty="0" spc="220"/>
              <a:t>Development </a:t>
            </a:r>
            <a:r>
              <a:rPr dirty="0" spc="310"/>
              <a:t>Tools</a:t>
            </a:r>
            <a:r>
              <a:rPr dirty="0" spc="95"/>
              <a:t> </a:t>
            </a:r>
            <a:r>
              <a:rPr dirty="0" spc="240"/>
              <a:t>Overview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87375" y="1968500"/>
            <a:ext cx="5831205" cy="865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240" b="1">
                <a:solidFill>
                  <a:srgbClr val="151516"/>
                </a:solidFill>
                <a:latin typeface="Century Gothic"/>
                <a:cs typeface="Century Gothic"/>
              </a:rPr>
              <a:t>Postman</a:t>
            </a:r>
            <a:r>
              <a:rPr dirty="0" sz="2700" spc="6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-765" b="1">
                <a:solidFill>
                  <a:srgbClr val="151516"/>
                </a:solidFill>
                <a:latin typeface="Century Gothic"/>
                <a:cs typeface="Century Gothic"/>
              </a:rPr>
              <a:t>|</a:t>
            </a:r>
            <a:r>
              <a:rPr dirty="0" sz="2700" spc="6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180" b="1">
                <a:solidFill>
                  <a:srgbClr val="151516"/>
                </a:solidFill>
                <a:latin typeface="Century Gothic"/>
                <a:cs typeface="Century Gothic"/>
              </a:rPr>
              <a:t>Eclipse</a:t>
            </a:r>
            <a:r>
              <a:rPr dirty="0" sz="2700" spc="6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-765" b="1">
                <a:solidFill>
                  <a:srgbClr val="151516"/>
                </a:solidFill>
                <a:latin typeface="Century Gothic"/>
                <a:cs typeface="Century Gothic"/>
              </a:rPr>
              <a:t>|</a:t>
            </a:r>
            <a:r>
              <a:rPr dirty="0" sz="2700" spc="6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55" b="1">
                <a:solidFill>
                  <a:srgbClr val="151516"/>
                </a:solidFill>
                <a:latin typeface="Century Gothic"/>
                <a:cs typeface="Century Gothic"/>
              </a:rPr>
              <a:t>Java</a:t>
            </a:r>
            <a:r>
              <a:rPr dirty="0" sz="2700" spc="6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-765" b="1">
                <a:solidFill>
                  <a:srgbClr val="151516"/>
                </a:solidFill>
                <a:latin typeface="Century Gothic"/>
                <a:cs typeface="Century Gothic"/>
              </a:rPr>
              <a:t>|</a:t>
            </a:r>
            <a:r>
              <a:rPr dirty="0" sz="2700" spc="6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375" b="1">
                <a:solidFill>
                  <a:srgbClr val="151516"/>
                </a:solidFill>
                <a:latin typeface="Century Gothic"/>
                <a:cs typeface="Century Gothic"/>
              </a:rPr>
              <a:t>HTML</a:t>
            </a:r>
            <a:endParaRPr sz="2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00" spc="-765" b="1">
                <a:solidFill>
                  <a:srgbClr val="151516"/>
                </a:solidFill>
                <a:latin typeface="Century Gothic"/>
                <a:cs typeface="Century Gothic"/>
              </a:rPr>
              <a:t>|</a:t>
            </a:r>
            <a:r>
              <a:rPr dirty="0" sz="2700" spc="5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190" b="1">
                <a:solidFill>
                  <a:srgbClr val="151516"/>
                </a:solidFill>
                <a:latin typeface="Century Gothic"/>
                <a:cs typeface="Century Gothic"/>
              </a:rPr>
              <a:t>CSS</a:t>
            </a:r>
            <a:r>
              <a:rPr dirty="0" sz="2700" spc="5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-765" b="1">
                <a:solidFill>
                  <a:srgbClr val="151516"/>
                </a:solidFill>
                <a:latin typeface="Century Gothic"/>
                <a:cs typeface="Century Gothic"/>
              </a:rPr>
              <a:t>|</a:t>
            </a:r>
            <a:r>
              <a:rPr dirty="0" sz="2700" spc="5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190" b="1">
                <a:solidFill>
                  <a:srgbClr val="151516"/>
                </a:solidFill>
                <a:latin typeface="Century Gothic"/>
                <a:cs typeface="Century Gothic"/>
              </a:rPr>
              <a:t>GitHub</a:t>
            </a:r>
            <a:r>
              <a:rPr dirty="0" sz="2700" spc="6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-765" b="1">
                <a:solidFill>
                  <a:srgbClr val="151516"/>
                </a:solidFill>
                <a:latin typeface="Century Gothic"/>
                <a:cs typeface="Century Gothic"/>
              </a:rPr>
              <a:t>|</a:t>
            </a:r>
            <a:r>
              <a:rPr dirty="0" sz="2700" spc="5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225" b="1">
                <a:solidFill>
                  <a:srgbClr val="151516"/>
                </a:solidFill>
                <a:latin typeface="Century Gothic"/>
                <a:cs typeface="Century Gothic"/>
              </a:rPr>
              <a:t>MySQL</a:t>
            </a:r>
            <a:endParaRPr sz="2700">
              <a:latin typeface="Century Gothic"/>
              <a:cs typeface="Century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87375" y="3268662"/>
            <a:ext cx="141859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b="1">
                <a:solidFill>
                  <a:srgbClr val="151516"/>
                </a:solidFill>
                <a:latin typeface="Trebuchet MS"/>
                <a:cs typeface="Trebuchet MS"/>
              </a:rPr>
              <a:t>Presented</a:t>
            </a:r>
            <a:r>
              <a:rPr dirty="0" sz="1650" spc="110" b="1">
                <a:solidFill>
                  <a:srgbClr val="151516"/>
                </a:solidFill>
                <a:latin typeface="Trebuchet MS"/>
                <a:cs typeface="Trebuchet MS"/>
              </a:rPr>
              <a:t> </a:t>
            </a:r>
            <a:r>
              <a:rPr dirty="0" sz="1650" spc="-25" b="1">
                <a:solidFill>
                  <a:srgbClr val="151516"/>
                </a:solidFill>
                <a:latin typeface="Trebuchet MS"/>
                <a:cs typeface="Trebuchet MS"/>
              </a:rPr>
              <a:t>by: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87375" y="3763962"/>
            <a:ext cx="1311275" cy="7778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151516"/>
                </a:solidFill>
                <a:latin typeface="MingLiU_HKSCS"/>
                <a:cs typeface="MingLiU_HKSCS"/>
              </a:rPr>
              <a:t>VIDYASHREE</a:t>
            </a:r>
            <a:r>
              <a:rPr dirty="0" sz="1650" spc="180">
                <a:solidFill>
                  <a:srgbClr val="151516"/>
                </a:solidFill>
                <a:latin typeface="MingLiU_HKSCS"/>
                <a:cs typeface="MingLiU_HKSCS"/>
              </a:rPr>
              <a:t> </a:t>
            </a:r>
            <a:r>
              <a:rPr dirty="0" sz="1650" spc="-50">
                <a:solidFill>
                  <a:srgbClr val="151516"/>
                </a:solidFill>
                <a:latin typeface="MingLiU_HKSCS"/>
                <a:cs typeface="MingLiU_HKSCS"/>
              </a:rPr>
              <a:t>V</a:t>
            </a:r>
            <a:endParaRPr sz="1650">
              <a:latin typeface="MingLiU_HKSCS"/>
              <a:cs typeface="MingLiU_HKSC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1650">
                <a:solidFill>
                  <a:srgbClr val="151516"/>
                </a:solidFill>
                <a:latin typeface="MingLiU_HKSCS"/>
                <a:cs typeface="MingLiU_HKSCS"/>
              </a:rPr>
              <a:t>V</a:t>
            </a:r>
            <a:r>
              <a:rPr dirty="0" sz="1650" spc="30">
                <a:solidFill>
                  <a:srgbClr val="151516"/>
                </a:solidFill>
                <a:latin typeface="MingLiU_HKSCS"/>
                <a:cs typeface="MingLiU_HKSCS"/>
              </a:rPr>
              <a:t> </a:t>
            </a:r>
            <a:r>
              <a:rPr dirty="0" sz="1650">
                <a:solidFill>
                  <a:srgbClr val="151516"/>
                </a:solidFill>
                <a:latin typeface="MingLiU_HKSCS"/>
                <a:cs typeface="MingLiU_HKSCS"/>
              </a:rPr>
              <a:t>S</a:t>
            </a:r>
            <a:r>
              <a:rPr dirty="0" sz="1650" spc="30">
                <a:solidFill>
                  <a:srgbClr val="151516"/>
                </a:solidFill>
                <a:latin typeface="MingLiU_HKSCS"/>
                <a:cs typeface="MingLiU_HKSCS"/>
              </a:rPr>
              <a:t> </a:t>
            </a:r>
            <a:r>
              <a:rPr dirty="0" sz="1650" spc="-10">
                <a:solidFill>
                  <a:srgbClr val="151516"/>
                </a:solidFill>
                <a:latin typeface="MingLiU_HKSCS"/>
                <a:cs typeface="MingLiU_HKSCS"/>
              </a:rPr>
              <a:t>SPOORTHY</a:t>
            </a:r>
            <a:endParaRPr sz="1650">
              <a:latin typeface="MingLiU_HKSCS"/>
              <a:cs typeface="MingLiU_HKSC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777805" y="3268662"/>
            <a:ext cx="152590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25" b="1">
                <a:solidFill>
                  <a:srgbClr val="151516"/>
                </a:solidFill>
                <a:latin typeface="Trebuchet MS"/>
                <a:cs typeface="Trebuchet MS"/>
              </a:rPr>
              <a:t>Institute:</a:t>
            </a:r>
            <a:r>
              <a:rPr dirty="0" sz="1650" spc="380" b="1">
                <a:solidFill>
                  <a:srgbClr val="151516"/>
                </a:solidFill>
                <a:latin typeface="Trebuchet MS"/>
                <a:cs typeface="Trebuchet MS"/>
              </a:rPr>
              <a:t> </a:t>
            </a:r>
            <a:r>
              <a:rPr dirty="0" sz="1650" spc="-25">
                <a:solidFill>
                  <a:srgbClr val="151516"/>
                </a:solidFill>
                <a:latin typeface="MingLiU_HKSCS"/>
                <a:cs typeface="MingLiU_HKSCS"/>
              </a:rPr>
              <a:t>CEC</a:t>
            </a:r>
            <a:endParaRPr sz="1650">
              <a:latin typeface="MingLiU_HKSCS"/>
              <a:cs typeface="MingLiU_HKSC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87371" y="5449887"/>
            <a:ext cx="163322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b="1">
                <a:solidFill>
                  <a:srgbClr val="151516"/>
                </a:solidFill>
                <a:latin typeface="Trebuchet MS"/>
                <a:cs typeface="Trebuchet MS"/>
              </a:rPr>
              <a:t>Date:</a:t>
            </a:r>
            <a:r>
              <a:rPr dirty="0" sz="1650" spc="390" b="1">
                <a:solidFill>
                  <a:srgbClr val="151516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151516"/>
                </a:solidFill>
                <a:latin typeface="MingLiU_HKSCS"/>
                <a:cs typeface="MingLiU_HKSCS"/>
              </a:rPr>
              <a:t>8/10/2025</a:t>
            </a:r>
            <a:endParaRPr sz="1650">
              <a:latin typeface="MingLiU_HKSCS"/>
              <a:cs typeface="MingLiU_HKS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75"/>
              <a:t>Project</a:t>
            </a:r>
            <a:r>
              <a:rPr dirty="0" spc="80"/>
              <a:t> </a:t>
            </a:r>
            <a:r>
              <a:rPr dirty="0" spc="225"/>
              <a:t>Showcase</a:t>
            </a:r>
            <a:r>
              <a:rPr dirty="0" spc="85"/>
              <a:t> </a:t>
            </a:r>
            <a:r>
              <a:rPr dirty="0" spc="865"/>
              <a:t>S</a:t>
            </a:r>
            <a:r>
              <a:rPr dirty="0" spc="85"/>
              <a:t> </a:t>
            </a:r>
            <a:r>
              <a:rPr dirty="0" spc="229"/>
              <a:t>Key</a:t>
            </a:r>
            <a:r>
              <a:rPr dirty="0" spc="90"/>
              <a:t> </a:t>
            </a:r>
            <a:r>
              <a:rPr dirty="0" spc="200"/>
              <a:t>Takeaways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7375" y="1244600"/>
            <a:ext cx="10055225" cy="1221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265" b="1">
                <a:solidFill>
                  <a:srgbClr val="151516"/>
                </a:solidFill>
                <a:latin typeface="Century Gothic"/>
                <a:cs typeface="Century Gothic"/>
              </a:rPr>
              <a:t>Bringing</a:t>
            </a:r>
            <a:r>
              <a:rPr dirty="0" sz="2700" spc="6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300" b="1">
                <a:solidFill>
                  <a:srgbClr val="151516"/>
                </a:solidFill>
                <a:latin typeface="Century Gothic"/>
                <a:cs typeface="Century Gothic"/>
              </a:rPr>
              <a:t>It</a:t>
            </a:r>
            <a:r>
              <a:rPr dirty="0" sz="2700" spc="6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204" b="1">
                <a:solidFill>
                  <a:srgbClr val="151516"/>
                </a:solidFill>
                <a:latin typeface="Century Gothic"/>
                <a:cs typeface="Century Gothic"/>
              </a:rPr>
              <a:t>All</a:t>
            </a:r>
            <a:r>
              <a:rPr dirty="0" sz="2700" spc="6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215" b="1">
                <a:solidFill>
                  <a:srgbClr val="151516"/>
                </a:solidFill>
                <a:latin typeface="Century Gothic"/>
                <a:cs typeface="Century Gothic"/>
              </a:rPr>
              <a:t>Together</a:t>
            </a:r>
            <a:endParaRPr sz="2700">
              <a:latin typeface="Century Gothic"/>
              <a:cs typeface="Century Gothic"/>
            </a:endParaRPr>
          </a:p>
          <a:p>
            <a:pPr marL="12700" marR="5080">
              <a:lnSpc>
                <a:spcPct val="134300"/>
              </a:lnSpc>
              <a:spcBef>
                <a:spcPts val="1830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The integration of these tools allows us to execute a complete development lifecycle, from front-end design to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secure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back-end data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management.</a:t>
            </a:r>
            <a:endParaRPr sz="1350">
              <a:latin typeface="MingLiU_HKSCS"/>
              <a:cs typeface="MingLiU_HKSC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130551" y="902207"/>
            <a:ext cx="7181215" cy="7181215"/>
            <a:chOff x="2130551" y="902207"/>
            <a:chExt cx="7181215" cy="718121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0551" y="902207"/>
              <a:ext cx="3599688" cy="359968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3753" y="3561773"/>
              <a:ext cx="232027" cy="25177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8904" y="902207"/>
              <a:ext cx="3602736" cy="359968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47839" y="3561814"/>
              <a:ext cx="251692" cy="25169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8904" y="902207"/>
              <a:ext cx="3602736" cy="718108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9862" y="4381601"/>
              <a:ext cx="241096" cy="21336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08904" y="4480559"/>
              <a:ext cx="3602736" cy="360273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47798" y="5174584"/>
              <a:ext cx="251775" cy="20750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30551" y="4480559"/>
              <a:ext cx="3599688" cy="360273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45679" y="5152448"/>
              <a:ext cx="208176" cy="25177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30551" y="902207"/>
              <a:ext cx="3599688" cy="7181087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4700384" y="4313459"/>
            <a:ext cx="18478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140" b="1">
                <a:solidFill>
                  <a:srgbClr val="151516"/>
                </a:solidFill>
                <a:latin typeface="Century Gothic"/>
                <a:cs typeface="Century Gothic"/>
              </a:rPr>
              <a:t>6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44550" y="6707187"/>
            <a:ext cx="9540875" cy="7791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00" b="1">
                <a:solidFill>
                  <a:srgbClr val="151516"/>
                </a:solidFill>
                <a:latin typeface="Century Gothic"/>
                <a:cs typeface="Century Gothic"/>
              </a:rPr>
              <a:t>QSA</a:t>
            </a:r>
            <a:r>
              <a:rPr dirty="0" sz="1650" spc="5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95" b="1">
                <a:solidFill>
                  <a:srgbClr val="151516"/>
                </a:solidFill>
                <a:latin typeface="Century Gothic"/>
                <a:cs typeface="Century Gothic"/>
              </a:rPr>
              <a:t>and</a:t>
            </a:r>
            <a:r>
              <a:rPr dirty="0" sz="1650" spc="4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145" b="1">
                <a:solidFill>
                  <a:srgbClr val="151516"/>
                </a:solidFill>
                <a:latin typeface="Century Gothic"/>
                <a:cs typeface="Century Gothic"/>
              </a:rPr>
              <a:t>Next</a:t>
            </a:r>
            <a:r>
              <a:rPr dirty="0" sz="1650" spc="5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160" b="1">
                <a:solidFill>
                  <a:srgbClr val="151516"/>
                </a:solidFill>
                <a:latin typeface="Century Gothic"/>
                <a:cs typeface="Century Gothic"/>
              </a:rPr>
              <a:t>Steps</a:t>
            </a:r>
            <a:endParaRPr sz="16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6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Thank you for your attention. I am now open to any questions regarding the tools or the project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implementation.</a:t>
            </a:r>
            <a:endParaRPr sz="1350">
              <a:latin typeface="MingLiU_HKSCS"/>
              <a:cs typeface="MingLiU_HKSCS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600075" y="6467476"/>
            <a:ext cx="19050" cy="1247775"/>
          </a:xfrm>
          <a:custGeom>
            <a:avLst/>
            <a:gdLst/>
            <a:ahLst/>
            <a:cxnLst/>
            <a:rect l="l" t="t" r="r" b="b"/>
            <a:pathLst>
              <a:path w="19050" h="1247775">
                <a:moveTo>
                  <a:pt x="19050" y="0"/>
                </a:moveTo>
                <a:lnTo>
                  <a:pt x="0" y="0"/>
                </a:lnTo>
                <a:lnTo>
                  <a:pt x="0" y="1247775"/>
                </a:lnTo>
                <a:lnTo>
                  <a:pt x="19050" y="1247775"/>
                </a:lnTo>
                <a:lnTo>
                  <a:pt x="19050" y="0"/>
                </a:lnTo>
                <a:close/>
              </a:path>
            </a:pathLst>
          </a:custGeom>
          <a:solidFill>
            <a:srgbClr val="1515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2464549" y="2868612"/>
            <a:ext cx="1473200" cy="6267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80" b="1">
                <a:solidFill>
                  <a:srgbClr val="151516"/>
                </a:solidFill>
                <a:latin typeface="Century Gothic"/>
                <a:cs typeface="Century Gothic"/>
              </a:rPr>
              <a:t>Eclipse/Java</a:t>
            </a:r>
            <a:endParaRPr sz="1650">
              <a:latin typeface="Century Gothic"/>
              <a:cs typeface="Century Gothic"/>
            </a:endParaRPr>
          </a:p>
          <a:p>
            <a:pPr marL="345440">
              <a:lnSpc>
                <a:spcPct val="100000"/>
              </a:lnSpc>
              <a:spcBef>
                <a:spcPts val="1095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Backend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Logic</a:t>
            </a:r>
            <a:endParaRPr sz="1350">
              <a:latin typeface="MingLiU_HKSCS"/>
              <a:cs typeface="MingLiU_HKSC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492410" y="2868612"/>
            <a:ext cx="882650" cy="6267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50" b="1">
                <a:solidFill>
                  <a:srgbClr val="151516"/>
                </a:solidFill>
                <a:latin typeface="Century Gothic"/>
                <a:cs typeface="Century Gothic"/>
              </a:rPr>
              <a:t>MySQL</a:t>
            </a:r>
            <a:endParaRPr sz="16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Data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Layer</a:t>
            </a:r>
            <a:endParaRPr sz="1350">
              <a:latin typeface="MingLiU_HKSCS"/>
              <a:cs typeface="MingLiU_HKSC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835310" y="4144962"/>
            <a:ext cx="1225550" cy="6267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65" b="1">
                <a:solidFill>
                  <a:srgbClr val="151516"/>
                </a:solidFill>
                <a:latin typeface="Century Gothic"/>
                <a:cs typeface="Century Gothic"/>
              </a:rPr>
              <a:t>HTML/CSS</a:t>
            </a:r>
            <a:endParaRPr sz="16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User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Interface</a:t>
            </a:r>
            <a:endParaRPr sz="1350">
              <a:latin typeface="MingLiU_HKSCS"/>
              <a:cs typeface="MingLiU_HKSC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492410" y="5421312"/>
            <a:ext cx="1057910" cy="6267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65" b="1">
                <a:solidFill>
                  <a:srgbClr val="151516"/>
                </a:solidFill>
                <a:latin typeface="Century Gothic"/>
                <a:cs typeface="Century Gothic"/>
              </a:rPr>
              <a:t>Postman</a:t>
            </a:r>
            <a:endParaRPr sz="16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API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Testing</a:t>
            </a:r>
            <a:endParaRPr sz="1350">
              <a:latin typeface="MingLiU_HKSCS"/>
              <a:cs typeface="MingLiU_HKSC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797629" y="5421312"/>
            <a:ext cx="1139825" cy="6267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21310">
              <a:lnSpc>
                <a:spcPct val="100000"/>
              </a:lnSpc>
              <a:spcBef>
                <a:spcPts val="135"/>
              </a:spcBef>
            </a:pPr>
            <a:r>
              <a:rPr dirty="0" sz="1650" spc="125" b="1">
                <a:solidFill>
                  <a:srgbClr val="151516"/>
                </a:solidFill>
                <a:latin typeface="Century Gothic"/>
                <a:cs typeface="Century Gothic"/>
              </a:rPr>
              <a:t>GitHub</a:t>
            </a:r>
            <a:endParaRPr sz="16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Collaboration</a:t>
            </a:r>
            <a:endParaRPr sz="1350">
              <a:latin typeface="MingLiU_HKSCS"/>
              <a:cs typeface="MingLiU_HKSC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292235" y="4144962"/>
            <a:ext cx="2302510" cy="6267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90" b="1">
                <a:solidFill>
                  <a:srgbClr val="151516"/>
                </a:solidFill>
                <a:latin typeface="Century Gothic"/>
                <a:cs typeface="Century Gothic"/>
              </a:rPr>
              <a:t>Full</a:t>
            </a:r>
            <a:r>
              <a:rPr dirty="0" sz="1650" spc="5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135" b="1">
                <a:solidFill>
                  <a:srgbClr val="151516"/>
                </a:solidFill>
                <a:latin typeface="Century Gothic"/>
                <a:cs typeface="Century Gothic"/>
              </a:rPr>
              <a:t>Stack</a:t>
            </a:r>
            <a:r>
              <a:rPr dirty="0" sz="1650" spc="5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140" b="1">
                <a:solidFill>
                  <a:srgbClr val="151516"/>
                </a:solidFill>
                <a:latin typeface="Century Gothic"/>
                <a:cs typeface="Century Gothic"/>
              </a:rPr>
              <a:t>Harmony</a:t>
            </a:r>
            <a:endParaRPr sz="1650">
              <a:latin typeface="Century Gothic"/>
              <a:cs typeface="Century Gothic"/>
            </a:endParaRPr>
          </a:p>
          <a:p>
            <a:pPr marL="574675">
              <a:lnSpc>
                <a:spcPct val="100000"/>
              </a:lnSpc>
              <a:spcBef>
                <a:spcPts val="1095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Seamless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Integration</a:t>
            </a:r>
            <a:endParaRPr sz="1350">
              <a:latin typeface="MingLiU_HKSCS"/>
              <a:cs typeface="MingLiU_HKSCS"/>
            </a:endParaRPr>
          </a:p>
        </p:txBody>
      </p:sp>
      <p:pic>
        <p:nvPicPr>
          <p:cNvPr id="25" name="object 25" descr="">
            <a:hlinkClick r:id="rId13"/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580244" y="76786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443547"/>
            <a:ext cx="10236200" cy="1468755"/>
          </a:xfrm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 marR="5080">
              <a:lnSpc>
                <a:spcPts val="5780"/>
              </a:lnSpc>
              <a:spcBef>
                <a:spcPts val="5"/>
              </a:spcBef>
            </a:pPr>
            <a:r>
              <a:rPr dirty="0" sz="4650" spc="365"/>
              <a:t>Our</a:t>
            </a:r>
            <a:r>
              <a:rPr dirty="0" sz="4650" spc="95"/>
              <a:t> </a:t>
            </a:r>
            <a:r>
              <a:rPr dirty="0" sz="4650" spc="360"/>
              <a:t>Journey</a:t>
            </a:r>
            <a:r>
              <a:rPr dirty="0" sz="4650" spc="114"/>
              <a:t> </a:t>
            </a:r>
            <a:r>
              <a:rPr dirty="0" sz="4650" spc="490"/>
              <a:t>Through</a:t>
            </a:r>
            <a:r>
              <a:rPr dirty="0" sz="4650" spc="105"/>
              <a:t> </a:t>
            </a:r>
            <a:r>
              <a:rPr dirty="0" sz="4650" spc="484"/>
              <a:t>Full</a:t>
            </a:r>
            <a:r>
              <a:rPr dirty="0" sz="4650" spc="110"/>
              <a:t> </a:t>
            </a:r>
            <a:r>
              <a:rPr dirty="0" sz="4650" spc="315"/>
              <a:t>Stack </a:t>
            </a:r>
            <a:r>
              <a:rPr dirty="0" sz="4650" spc="415"/>
              <a:t>Tools</a:t>
            </a:r>
            <a:endParaRPr sz="46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3038474"/>
            <a:ext cx="701773" cy="10446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87375" y="2231389"/>
            <a:ext cx="9969500" cy="1243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This presentation outlines the essential tools and technologies required for modern full-stack development,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covering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front-end, back-end, database, and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collaboration.</a:t>
            </a:r>
            <a:endParaRPr sz="1350">
              <a:latin typeface="MingLiU_HKSCS"/>
              <a:cs typeface="MingLiU_HKSCS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1350">
              <a:latin typeface="MingLiU_HKSCS"/>
              <a:cs typeface="MingLiU_HKSCS"/>
            </a:endParaRPr>
          </a:p>
          <a:p>
            <a:pPr marL="869950">
              <a:lnSpc>
                <a:spcPct val="100000"/>
              </a:lnSpc>
              <a:spcBef>
                <a:spcPts val="5"/>
              </a:spcBef>
            </a:pPr>
            <a:r>
              <a:rPr dirty="0" sz="1650" spc="155" b="1">
                <a:solidFill>
                  <a:srgbClr val="151516"/>
                </a:solidFill>
                <a:latin typeface="Century Gothic"/>
                <a:cs typeface="Century Gothic"/>
              </a:rPr>
              <a:t>Introduction</a:t>
            </a:r>
            <a:r>
              <a:rPr dirty="0" sz="1650" spc="5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445" b="1">
                <a:solidFill>
                  <a:srgbClr val="151516"/>
                </a:solidFill>
                <a:latin typeface="Century Gothic"/>
                <a:cs typeface="Century Gothic"/>
              </a:rPr>
              <a:t>S</a:t>
            </a:r>
            <a:r>
              <a:rPr dirty="0" sz="1650" spc="5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125" b="1">
                <a:solidFill>
                  <a:srgbClr val="151516"/>
                </a:solidFill>
                <a:latin typeface="Century Gothic"/>
                <a:cs typeface="Century Gothic"/>
              </a:rPr>
              <a:t>Overview</a:t>
            </a:r>
            <a:endParaRPr sz="1650">
              <a:latin typeface="Century Gothic"/>
              <a:cs typeface="Century Gothic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4238624"/>
            <a:ext cx="701773" cy="104467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444625" y="4392612"/>
            <a:ext cx="2168525" cy="6172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65" b="1">
                <a:solidFill>
                  <a:srgbClr val="151516"/>
                </a:solidFill>
                <a:latin typeface="Century Gothic"/>
                <a:cs typeface="Century Gothic"/>
              </a:rPr>
              <a:t>Postman</a:t>
            </a:r>
            <a:endParaRPr sz="16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API Testing &amp;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Development</a:t>
            </a:r>
            <a:endParaRPr sz="1350">
              <a:latin typeface="MingLiU_HKSCS"/>
              <a:cs typeface="MingLiU_HKSC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075" y="5438774"/>
            <a:ext cx="701773" cy="104467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444625" y="5592762"/>
            <a:ext cx="2168525" cy="6172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25" b="1">
                <a:solidFill>
                  <a:srgbClr val="151516"/>
                </a:solidFill>
                <a:latin typeface="Century Gothic"/>
                <a:cs typeface="Century Gothic"/>
              </a:rPr>
              <a:t>Eclipse</a:t>
            </a:r>
            <a:r>
              <a:rPr dirty="0" sz="1650" spc="5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185" b="1">
                <a:solidFill>
                  <a:srgbClr val="151516"/>
                </a:solidFill>
                <a:latin typeface="Century Gothic"/>
                <a:cs typeface="Century Gothic"/>
              </a:rPr>
              <a:t>IDE</a:t>
            </a:r>
            <a:endParaRPr sz="16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The Developer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Environment</a:t>
            </a:r>
            <a:endParaRPr sz="1350">
              <a:latin typeface="MingLiU_HKSCS"/>
              <a:cs typeface="MingLiU_HKSC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0075" y="6638925"/>
            <a:ext cx="701773" cy="104467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444193" y="6792912"/>
            <a:ext cx="1740535" cy="6172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40" b="1">
                <a:solidFill>
                  <a:srgbClr val="151516"/>
                </a:solidFill>
                <a:latin typeface="Century Gothic"/>
                <a:cs typeface="Century Gothic"/>
              </a:rPr>
              <a:t>Java</a:t>
            </a:r>
            <a:endParaRPr sz="16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Robust Backend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Logic</a:t>
            </a:r>
            <a:endParaRPr sz="1350">
              <a:latin typeface="MingLiU_HKSCS"/>
              <a:cs typeface="MingLiU_HKSC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00075" y="7839075"/>
            <a:ext cx="702310" cy="1045210"/>
            <a:chOff x="600075" y="7839075"/>
            <a:chExt cx="702310" cy="1045210"/>
          </a:xfrm>
        </p:grpSpPr>
        <p:sp>
          <p:nvSpPr>
            <p:cNvPr id="12" name="object 12" descr=""/>
            <p:cNvSpPr/>
            <p:nvPr/>
          </p:nvSpPr>
          <p:spPr>
            <a:xfrm>
              <a:off x="633454" y="7874099"/>
              <a:ext cx="668655" cy="1009650"/>
            </a:xfrm>
            <a:custGeom>
              <a:avLst/>
              <a:gdLst/>
              <a:ahLst/>
              <a:cxnLst/>
              <a:rect l="l" t="t" r="r" b="b"/>
              <a:pathLst>
                <a:path w="668655" h="1009650">
                  <a:moveTo>
                    <a:pt x="359203" y="1008380"/>
                  </a:moveTo>
                  <a:lnTo>
                    <a:pt x="291982" y="1008380"/>
                  </a:lnTo>
                  <a:lnTo>
                    <a:pt x="300370" y="1009650"/>
                  </a:lnTo>
                  <a:lnTo>
                    <a:pt x="350816" y="1009650"/>
                  </a:lnTo>
                  <a:lnTo>
                    <a:pt x="359203" y="1008380"/>
                  </a:lnTo>
                  <a:close/>
                </a:path>
                <a:path w="668655" h="1009650">
                  <a:moveTo>
                    <a:pt x="0" y="774700"/>
                  </a:moveTo>
                  <a:lnTo>
                    <a:pt x="15614" y="814070"/>
                  </a:lnTo>
                  <a:lnTo>
                    <a:pt x="31478" y="843280"/>
                  </a:lnTo>
                  <a:lnTo>
                    <a:pt x="35891" y="850900"/>
                  </a:lnTo>
                  <a:lnTo>
                    <a:pt x="40483" y="858520"/>
                  </a:lnTo>
                  <a:lnTo>
                    <a:pt x="45243" y="864870"/>
                  </a:lnTo>
                  <a:lnTo>
                    <a:pt x="50171" y="871220"/>
                  </a:lnTo>
                  <a:lnTo>
                    <a:pt x="55267" y="878840"/>
                  </a:lnTo>
                  <a:lnTo>
                    <a:pt x="83127" y="910590"/>
                  </a:lnTo>
                  <a:lnTo>
                    <a:pt x="89153" y="915670"/>
                  </a:lnTo>
                  <a:lnTo>
                    <a:pt x="95317" y="922020"/>
                  </a:lnTo>
                  <a:lnTo>
                    <a:pt x="128147" y="947420"/>
                  </a:lnTo>
                  <a:lnTo>
                    <a:pt x="156577" y="965200"/>
                  </a:lnTo>
                  <a:lnTo>
                    <a:pt x="163951" y="970280"/>
                  </a:lnTo>
                  <a:lnTo>
                    <a:pt x="178984" y="977900"/>
                  </a:lnTo>
                  <a:lnTo>
                    <a:pt x="186633" y="980440"/>
                  </a:lnTo>
                  <a:lnTo>
                    <a:pt x="194371" y="984250"/>
                  </a:lnTo>
                  <a:lnTo>
                    <a:pt x="202186" y="986790"/>
                  </a:lnTo>
                  <a:lnTo>
                    <a:pt x="210072" y="990600"/>
                  </a:lnTo>
                  <a:lnTo>
                    <a:pt x="234141" y="998220"/>
                  </a:lnTo>
                  <a:lnTo>
                    <a:pt x="242275" y="999490"/>
                  </a:lnTo>
                  <a:lnTo>
                    <a:pt x="250460" y="1002030"/>
                  </a:lnTo>
                  <a:lnTo>
                    <a:pt x="258694" y="1003300"/>
                  </a:lnTo>
                  <a:lnTo>
                    <a:pt x="266972" y="1005840"/>
                  </a:lnTo>
                  <a:lnTo>
                    <a:pt x="283615" y="1008380"/>
                  </a:lnTo>
                  <a:lnTo>
                    <a:pt x="367570" y="1008380"/>
                  </a:lnTo>
                  <a:lnTo>
                    <a:pt x="384213" y="1005840"/>
                  </a:lnTo>
                  <a:lnTo>
                    <a:pt x="392491" y="1003300"/>
                  </a:lnTo>
                  <a:lnTo>
                    <a:pt x="400726" y="1002030"/>
                  </a:lnTo>
                  <a:lnTo>
                    <a:pt x="408911" y="999490"/>
                  </a:lnTo>
                  <a:lnTo>
                    <a:pt x="417045" y="998220"/>
                  </a:lnTo>
                  <a:lnTo>
                    <a:pt x="441113" y="990600"/>
                  </a:lnTo>
                  <a:lnTo>
                    <a:pt x="448999" y="986790"/>
                  </a:lnTo>
                  <a:lnTo>
                    <a:pt x="455546" y="984250"/>
                  </a:lnTo>
                  <a:lnTo>
                    <a:pt x="293143" y="984250"/>
                  </a:lnTo>
                  <a:lnTo>
                    <a:pt x="260624" y="981710"/>
                  </a:lnTo>
                  <a:lnTo>
                    <a:pt x="244482" y="977900"/>
                  </a:lnTo>
                  <a:lnTo>
                    <a:pt x="228496" y="975360"/>
                  </a:lnTo>
                  <a:lnTo>
                    <a:pt x="166965" y="952500"/>
                  </a:lnTo>
                  <a:lnTo>
                    <a:pt x="124308" y="928370"/>
                  </a:lnTo>
                  <a:lnTo>
                    <a:pt x="85650" y="897890"/>
                  </a:lnTo>
                  <a:lnTo>
                    <a:pt x="73786" y="887730"/>
                  </a:lnTo>
                  <a:lnTo>
                    <a:pt x="41760" y="849630"/>
                  </a:lnTo>
                  <a:lnTo>
                    <a:pt x="15506" y="808990"/>
                  </a:lnTo>
                  <a:lnTo>
                    <a:pt x="1519" y="778510"/>
                  </a:lnTo>
                  <a:lnTo>
                    <a:pt x="0" y="774700"/>
                  </a:lnTo>
                  <a:close/>
                </a:path>
                <a:path w="668655" h="1009650">
                  <a:moveTo>
                    <a:pt x="437135" y="0"/>
                  </a:moveTo>
                  <a:lnTo>
                    <a:pt x="452074" y="7620"/>
                  </a:lnTo>
                  <a:lnTo>
                    <a:pt x="466672" y="13970"/>
                  </a:lnTo>
                  <a:lnTo>
                    <a:pt x="480891" y="22860"/>
                  </a:lnTo>
                  <a:lnTo>
                    <a:pt x="521014" y="50800"/>
                  </a:lnTo>
                  <a:lnTo>
                    <a:pt x="556551" y="85090"/>
                  </a:lnTo>
                  <a:lnTo>
                    <a:pt x="567226" y="96520"/>
                  </a:lnTo>
                  <a:lnTo>
                    <a:pt x="577279" y="110490"/>
                  </a:lnTo>
                  <a:lnTo>
                    <a:pt x="586712" y="123190"/>
                  </a:lnTo>
                  <a:lnTo>
                    <a:pt x="595477" y="137160"/>
                  </a:lnTo>
                  <a:lnTo>
                    <a:pt x="617520" y="180340"/>
                  </a:lnTo>
                  <a:lnTo>
                    <a:pt x="632901" y="227330"/>
                  </a:lnTo>
                  <a:lnTo>
                    <a:pt x="641294" y="275590"/>
                  </a:lnTo>
                  <a:lnTo>
                    <a:pt x="642895" y="651510"/>
                  </a:lnTo>
                  <a:lnTo>
                    <a:pt x="642494" y="668020"/>
                  </a:lnTo>
                  <a:lnTo>
                    <a:pt x="636490" y="716280"/>
                  </a:lnTo>
                  <a:lnTo>
                    <a:pt x="623416" y="763270"/>
                  </a:lnTo>
                  <a:lnTo>
                    <a:pt x="603533" y="808990"/>
                  </a:lnTo>
                  <a:lnTo>
                    <a:pt x="577279" y="849630"/>
                  </a:lnTo>
                  <a:lnTo>
                    <a:pt x="545253" y="887730"/>
                  </a:lnTo>
                  <a:lnTo>
                    <a:pt x="533389" y="897890"/>
                  </a:lnTo>
                  <a:lnTo>
                    <a:pt x="521014" y="909320"/>
                  </a:lnTo>
                  <a:lnTo>
                    <a:pt x="480891" y="937260"/>
                  </a:lnTo>
                  <a:lnTo>
                    <a:pt x="421812" y="965200"/>
                  </a:lnTo>
                  <a:lnTo>
                    <a:pt x="374558" y="977900"/>
                  </a:lnTo>
                  <a:lnTo>
                    <a:pt x="358415" y="981710"/>
                  </a:lnTo>
                  <a:lnTo>
                    <a:pt x="325896" y="984250"/>
                  </a:lnTo>
                  <a:lnTo>
                    <a:pt x="456814" y="984250"/>
                  </a:lnTo>
                  <a:lnTo>
                    <a:pt x="464553" y="980440"/>
                  </a:lnTo>
                  <a:lnTo>
                    <a:pt x="472202" y="977900"/>
                  </a:lnTo>
                  <a:lnTo>
                    <a:pt x="487236" y="970280"/>
                  </a:lnTo>
                  <a:lnTo>
                    <a:pt x="494610" y="965200"/>
                  </a:lnTo>
                  <a:lnTo>
                    <a:pt x="509042" y="957580"/>
                  </a:lnTo>
                  <a:lnTo>
                    <a:pt x="543125" y="932180"/>
                  </a:lnTo>
                  <a:lnTo>
                    <a:pt x="562033" y="915670"/>
                  </a:lnTo>
                  <a:lnTo>
                    <a:pt x="568059" y="910590"/>
                  </a:lnTo>
                  <a:lnTo>
                    <a:pt x="595918" y="878840"/>
                  </a:lnTo>
                  <a:lnTo>
                    <a:pt x="601012" y="871220"/>
                  </a:lnTo>
                  <a:lnTo>
                    <a:pt x="605940" y="864870"/>
                  </a:lnTo>
                  <a:lnTo>
                    <a:pt x="610703" y="858520"/>
                  </a:lnTo>
                  <a:lnTo>
                    <a:pt x="615294" y="850900"/>
                  </a:lnTo>
                  <a:lnTo>
                    <a:pt x="619707" y="843280"/>
                  </a:lnTo>
                  <a:lnTo>
                    <a:pt x="623943" y="836930"/>
                  </a:lnTo>
                  <a:lnTo>
                    <a:pt x="642399" y="798830"/>
                  </a:lnTo>
                  <a:lnTo>
                    <a:pt x="651184" y="774700"/>
                  </a:lnTo>
                  <a:lnTo>
                    <a:pt x="653728" y="767080"/>
                  </a:lnTo>
                  <a:lnTo>
                    <a:pt x="656074" y="759460"/>
                  </a:lnTo>
                  <a:lnTo>
                    <a:pt x="658217" y="750570"/>
                  </a:lnTo>
                  <a:lnTo>
                    <a:pt x="660161" y="742950"/>
                  </a:lnTo>
                  <a:lnTo>
                    <a:pt x="661906" y="734060"/>
                  </a:lnTo>
                  <a:lnTo>
                    <a:pt x="663445" y="726440"/>
                  </a:lnTo>
                  <a:lnTo>
                    <a:pt x="665916" y="709930"/>
                  </a:lnTo>
                  <a:lnTo>
                    <a:pt x="666847" y="701040"/>
                  </a:lnTo>
                  <a:lnTo>
                    <a:pt x="667565" y="692150"/>
                  </a:lnTo>
                  <a:lnTo>
                    <a:pt x="668082" y="684530"/>
                  </a:lnTo>
                  <a:lnTo>
                    <a:pt x="668393" y="675640"/>
                  </a:lnTo>
                  <a:lnTo>
                    <a:pt x="668393" y="316230"/>
                  </a:lnTo>
                  <a:lnTo>
                    <a:pt x="668126" y="308610"/>
                  </a:lnTo>
                  <a:lnTo>
                    <a:pt x="668082" y="307340"/>
                  </a:lnTo>
                  <a:lnTo>
                    <a:pt x="667565" y="299720"/>
                  </a:lnTo>
                  <a:lnTo>
                    <a:pt x="666949" y="292100"/>
                  </a:lnTo>
                  <a:lnTo>
                    <a:pt x="666847" y="290830"/>
                  </a:lnTo>
                  <a:lnTo>
                    <a:pt x="665916" y="283210"/>
                  </a:lnTo>
                  <a:lnTo>
                    <a:pt x="664781" y="274320"/>
                  </a:lnTo>
                  <a:lnTo>
                    <a:pt x="663445" y="265430"/>
                  </a:lnTo>
                  <a:lnTo>
                    <a:pt x="661906" y="257810"/>
                  </a:lnTo>
                  <a:lnTo>
                    <a:pt x="660161" y="248920"/>
                  </a:lnTo>
                  <a:lnTo>
                    <a:pt x="658217" y="241300"/>
                  </a:lnTo>
                  <a:lnTo>
                    <a:pt x="656074" y="233680"/>
                  </a:lnTo>
                  <a:lnTo>
                    <a:pt x="653728" y="224790"/>
                  </a:lnTo>
                  <a:lnTo>
                    <a:pt x="651184" y="217170"/>
                  </a:lnTo>
                  <a:lnTo>
                    <a:pt x="648449" y="209550"/>
                  </a:lnTo>
                  <a:lnTo>
                    <a:pt x="645521" y="200660"/>
                  </a:lnTo>
                  <a:lnTo>
                    <a:pt x="628001" y="162560"/>
                  </a:lnTo>
                  <a:lnTo>
                    <a:pt x="619707" y="148590"/>
                  </a:lnTo>
                  <a:lnTo>
                    <a:pt x="615294" y="140970"/>
                  </a:lnTo>
                  <a:lnTo>
                    <a:pt x="610703" y="134620"/>
                  </a:lnTo>
                  <a:lnTo>
                    <a:pt x="605940" y="127000"/>
                  </a:lnTo>
                  <a:lnTo>
                    <a:pt x="601012" y="120650"/>
                  </a:lnTo>
                  <a:lnTo>
                    <a:pt x="573938" y="87630"/>
                  </a:lnTo>
                  <a:lnTo>
                    <a:pt x="568059" y="82550"/>
                  </a:lnTo>
                  <a:lnTo>
                    <a:pt x="562033" y="76200"/>
                  </a:lnTo>
                  <a:lnTo>
                    <a:pt x="555869" y="71120"/>
                  </a:lnTo>
                  <a:lnTo>
                    <a:pt x="549566" y="64770"/>
                  </a:lnTo>
                  <a:lnTo>
                    <a:pt x="543125" y="59690"/>
                  </a:lnTo>
                  <a:lnTo>
                    <a:pt x="509042" y="34290"/>
                  </a:lnTo>
                  <a:lnTo>
                    <a:pt x="494610" y="26670"/>
                  </a:lnTo>
                  <a:lnTo>
                    <a:pt x="487236" y="21590"/>
                  </a:lnTo>
                  <a:lnTo>
                    <a:pt x="479762" y="17780"/>
                  </a:lnTo>
                  <a:lnTo>
                    <a:pt x="472202" y="15240"/>
                  </a:lnTo>
                  <a:lnTo>
                    <a:pt x="456814" y="7620"/>
                  </a:lnTo>
                  <a:lnTo>
                    <a:pt x="448999" y="5080"/>
                  </a:lnTo>
                  <a:lnTo>
                    <a:pt x="441113" y="1270"/>
                  </a:lnTo>
                  <a:lnTo>
                    <a:pt x="437135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9600" y="7848600"/>
              <a:ext cx="666750" cy="1009650"/>
            </a:xfrm>
            <a:custGeom>
              <a:avLst/>
              <a:gdLst/>
              <a:ahLst/>
              <a:cxnLst/>
              <a:rect l="l" t="t" r="r" b="b"/>
              <a:pathLst>
                <a:path w="666750" h="1009650">
                  <a:moveTo>
                    <a:pt x="333375" y="0"/>
                  </a:moveTo>
                  <a:lnTo>
                    <a:pt x="292564" y="2507"/>
                  </a:lnTo>
                  <a:lnTo>
                    <a:pt x="252370" y="9990"/>
                  </a:lnTo>
                  <a:lnTo>
                    <a:pt x="213397" y="22335"/>
                  </a:lnTo>
                  <a:lnTo>
                    <a:pt x="176222" y="39357"/>
                  </a:lnTo>
                  <a:lnTo>
                    <a:pt x="141414" y="60811"/>
                  </a:lnTo>
                  <a:lnTo>
                    <a:pt x="109493" y="86361"/>
                  </a:lnTo>
                  <a:lnTo>
                    <a:pt x="80942" y="115621"/>
                  </a:lnTo>
                  <a:lnTo>
                    <a:pt x="56182" y="148158"/>
                  </a:lnTo>
                  <a:lnTo>
                    <a:pt x="35594" y="183488"/>
                  </a:lnTo>
                  <a:lnTo>
                    <a:pt x="19486" y="221062"/>
                  </a:lnTo>
                  <a:lnTo>
                    <a:pt x="8101" y="260332"/>
                  </a:lnTo>
                  <a:lnTo>
                    <a:pt x="1607" y="300697"/>
                  </a:lnTo>
                  <a:lnTo>
                    <a:pt x="0" y="333375"/>
                  </a:lnTo>
                  <a:lnTo>
                    <a:pt x="0" y="676275"/>
                  </a:lnTo>
                  <a:lnTo>
                    <a:pt x="2507" y="717089"/>
                  </a:lnTo>
                  <a:lnTo>
                    <a:pt x="9992" y="757275"/>
                  </a:lnTo>
                  <a:lnTo>
                    <a:pt x="22336" y="796250"/>
                  </a:lnTo>
                  <a:lnTo>
                    <a:pt x="39364" y="833424"/>
                  </a:lnTo>
                  <a:lnTo>
                    <a:pt x="60813" y="868240"/>
                  </a:lnTo>
                  <a:lnTo>
                    <a:pt x="86360" y="900155"/>
                  </a:lnTo>
                  <a:lnTo>
                    <a:pt x="115621" y="928708"/>
                  </a:lnTo>
                  <a:lnTo>
                    <a:pt x="148163" y="953465"/>
                  </a:lnTo>
                  <a:lnTo>
                    <a:pt x="183487" y="974059"/>
                  </a:lnTo>
                  <a:lnTo>
                    <a:pt x="221064" y="990163"/>
                  </a:lnTo>
                  <a:lnTo>
                    <a:pt x="260328" y="1001546"/>
                  </a:lnTo>
                  <a:lnTo>
                    <a:pt x="300697" y="1008049"/>
                  </a:lnTo>
                  <a:lnTo>
                    <a:pt x="333375" y="1009650"/>
                  </a:lnTo>
                  <a:lnTo>
                    <a:pt x="341559" y="1009550"/>
                  </a:lnTo>
                  <a:lnTo>
                    <a:pt x="382290" y="1006038"/>
                  </a:lnTo>
                  <a:lnTo>
                    <a:pt x="422288" y="997575"/>
                  </a:lnTo>
                  <a:lnTo>
                    <a:pt x="460950" y="984275"/>
                  </a:lnTo>
                  <a:lnTo>
                    <a:pt x="497697" y="966341"/>
                  </a:lnTo>
                  <a:lnTo>
                    <a:pt x="531965" y="944043"/>
                  </a:lnTo>
                  <a:lnTo>
                    <a:pt x="563249" y="917717"/>
                  </a:lnTo>
                  <a:lnTo>
                    <a:pt x="591075" y="887768"/>
                  </a:lnTo>
                  <a:lnTo>
                    <a:pt x="615029" y="854629"/>
                  </a:lnTo>
                  <a:lnTo>
                    <a:pt x="634743" y="818811"/>
                  </a:lnTo>
                  <a:lnTo>
                    <a:pt x="649921" y="780852"/>
                  </a:lnTo>
                  <a:lnTo>
                    <a:pt x="660345" y="741311"/>
                  </a:lnTo>
                  <a:lnTo>
                    <a:pt x="665844" y="700795"/>
                  </a:lnTo>
                  <a:lnTo>
                    <a:pt x="666750" y="676275"/>
                  </a:lnTo>
                  <a:lnTo>
                    <a:pt x="666750" y="333375"/>
                  </a:lnTo>
                  <a:lnTo>
                    <a:pt x="664237" y="292566"/>
                  </a:lnTo>
                  <a:lnTo>
                    <a:pt x="656757" y="252374"/>
                  </a:lnTo>
                  <a:lnTo>
                    <a:pt x="644413" y="213394"/>
                  </a:lnTo>
                  <a:lnTo>
                    <a:pt x="627385" y="176225"/>
                  </a:lnTo>
                  <a:lnTo>
                    <a:pt x="605936" y="141409"/>
                  </a:lnTo>
                  <a:lnTo>
                    <a:pt x="580389" y="109493"/>
                  </a:lnTo>
                  <a:lnTo>
                    <a:pt x="551128" y="80940"/>
                  </a:lnTo>
                  <a:lnTo>
                    <a:pt x="518586" y="56184"/>
                  </a:lnTo>
                  <a:lnTo>
                    <a:pt x="483262" y="35590"/>
                  </a:lnTo>
                  <a:lnTo>
                    <a:pt x="445685" y="19486"/>
                  </a:lnTo>
                  <a:lnTo>
                    <a:pt x="406421" y="8098"/>
                  </a:lnTo>
                  <a:lnTo>
                    <a:pt x="366052" y="1600"/>
                  </a:lnTo>
                  <a:lnTo>
                    <a:pt x="333375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09600" y="7848600"/>
              <a:ext cx="666750" cy="1009650"/>
            </a:xfrm>
            <a:custGeom>
              <a:avLst/>
              <a:gdLst/>
              <a:ahLst/>
              <a:cxnLst/>
              <a:rect l="l" t="t" r="r" b="b"/>
              <a:pathLst>
                <a:path w="666750" h="1009650">
                  <a:moveTo>
                    <a:pt x="0" y="676275"/>
                  </a:moveTo>
                  <a:lnTo>
                    <a:pt x="0" y="333375"/>
                  </a:lnTo>
                  <a:lnTo>
                    <a:pt x="100" y="325190"/>
                  </a:lnTo>
                  <a:lnTo>
                    <a:pt x="3607" y="284460"/>
                  </a:lnTo>
                  <a:lnTo>
                    <a:pt x="12077" y="244463"/>
                  </a:lnTo>
                  <a:lnTo>
                    <a:pt x="25374" y="205790"/>
                  </a:lnTo>
                  <a:lnTo>
                    <a:pt x="43309" y="169055"/>
                  </a:lnTo>
                  <a:lnTo>
                    <a:pt x="65604" y="134781"/>
                  </a:lnTo>
                  <a:lnTo>
                    <a:pt x="91926" y="103497"/>
                  </a:lnTo>
                  <a:lnTo>
                    <a:pt x="121885" y="75666"/>
                  </a:lnTo>
                  <a:lnTo>
                    <a:pt x="155023" y="51719"/>
                  </a:lnTo>
                  <a:lnTo>
                    <a:pt x="190838" y="32004"/>
                  </a:lnTo>
                  <a:lnTo>
                    <a:pt x="228799" y="16825"/>
                  </a:lnTo>
                  <a:lnTo>
                    <a:pt x="268337" y="6400"/>
                  </a:lnTo>
                  <a:lnTo>
                    <a:pt x="308853" y="900"/>
                  </a:lnTo>
                  <a:lnTo>
                    <a:pt x="333375" y="0"/>
                  </a:lnTo>
                  <a:lnTo>
                    <a:pt x="341559" y="100"/>
                  </a:lnTo>
                  <a:lnTo>
                    <a:pt x="382290" y="3609"/>
                  </a:lnTo>
                  <a:lnTo>
                    <a:pt x="422288" y="12074"/>
                  </a:lnTo>
                  <a:lnTo>
                    <a:pt x="460950" y="25374"/>
                  </a:lnTo>
                  <a:lnTo>
                    <a:pt x="497697" y="43308"/>
                  </a:lnTo>
                  <a:lnTo>
                    <a:pt x="531965" y="65606"/>
                  </a:lnTo>
                  <a:lnTo>
                    <a:pt x="563249" y="91927"/>
                  </a:lnTo>
                  <a:lnTo>
                    <a:pt x="591075" y="121881"/>
                  </a:lnTo>
                  <a:lnTo>
                    <a:pt x="615029" y="155020"/>
                  </a:lnTo>
                  <a:lnTo>
                    <a:pt x="634743" y="190836"/>
                  </a:lnTo>
                  <a:lnTo>
                    <a:pt x="649921" y="228797"/>
                  </a:lnTo>
                  <a:lnTo>
                    <a:pt x="660345" y="268338"/>
                  </a:lnTo>
                  <a:lnTo>
                    <a:pt x="665844" y="308854"/>
                  </a:lnTo>
                  <a:lnTo>
                    <a:pt x="666750" y="333375"/>
                  </a:lnTo>
                  <a:lnTo>
                    <a:pt x="666750" y="676275"/>
                  </a:lnTo>
                  <a:lnTo>
                    <a:pt x="664237" y="717089"/>
                  </a:lnTo>
                  <a:lnTo>
                    <a:pt x="656757" y="757275"/>
                  </a:lnTo>
                  <a:lnTo>
                    <a:pt x="644413" y="796250"/>
                  </a:lnTo>
                  <a:lnTo>
                    <a:pt x="627385" y="833424"/>
                  </a:lnTo>
                  <a:lnTo>
                    <a:pt x="605936" y="868240"/>
                  </a:lnTo>
                  <a:lnTo>
                    <a:pt x="580389" y="900155"/>
                  </a:lnTo>
                  <a:lnTo>
                    <a:pt x="551128" y="928708"/>
                  </a:lnTo>
                  <a:lnTo>
                    <a:pt x="518586" y="953465"/>
                  </a:lnTo>
                  <a:lnTo>
                    <a:pt x="483262" y="974059"/>
                  </a:lnTo>
                  <a:lnTo>
                    <a:pt x="445685" y="990163"/>
                  </a:lnTo>
                  <a:lnTo>
                    <a:pt x="406421" y="1001546"/>
                  </a:lnTo>
                  <a:lnTo>
                    <a:pt x="366052" y="1008049"/>
                  </a:lnTo>
                  <a:lnTo>
                    <a:pt x="333375" y="1009650"/>
                  </a:lnTo>
                  <a:lnTo>
                    <a:pt x="325190" y="1009550"/>
                  </a:lnTo>
                  <a:lnTo>
                    <a:pt x="284459" y="1006038"/>
                  </a:lnTo>
                  <a:lnTo>
                    <a:pt x="244461" y="997575"/>
                  </a:lnTo>
                  <a:lnTo>
                    <a:pt x="205799" y="984275"/>
                  </a:lnTo>
                  <a:lnTo>
                    <a:pt x="169052" y="966341"/>
                  </a:lnTo>
                  <a:lnTo>
                    <a:pt x="134784" y="944048"/>
                  </a:lnTo>
                  <a:lnTo>
                    <a:pt x="103500" y="917717"/>
                  </a:lnTo>
                  <a:lnTo>
                    <a:pt x="75674" y="887768"/>
                  </a:lnTo>
                  <a:lnTo>
                    <a:pt x="51718" y="854629"/>
                  </a:lnTo>
                  <a:lnTo>
                    <a:pt x="32006" y="818811"/>
                  </a:lnTo>
                  <a:lnTo>
                    <a:pt x="16826" y="780852"/>
                  </a:lnTo>
                  <a:lnTo>
                    <a:pt x="6404" y="741311"/>
                  </a:lnTo>
                  <a:lnTo>
                    <a:pt x="904" y="700795"/>
                  </a:lnTo>
                  <a:lnTo>
                    <a:pt x="0" y="676275"/>
                  </a:lnTo>
                  <a:close/>
                </a:path>
              </a:pathLst>
            </a:custGeom>
            <a:ln w="19050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19150" y="8235645"/>
              <a:ext cx="257175" cy="226060"/>
            </a:xfrm>
            <a:custGeom>
              <a:avLst/>
              <a:gdLst/>
              <a:ahLst/>
              <a:cxnLst/>
              <a:rect l="l" t="t" r="r" b="b"/>
              <a:pathLst>
                <a:path w="257175" h="226059">
                  <a:moveTo>
                    <a:pt x="15" y="63284"/>
                  </a:moveTo>
                  <a:lnTo>
                    <a:pt x="15" y="203403"/>
                  </a:lnTo>
                  <a:lnTo>
                    <a:pt x="10" y="204558"/>
                  </a:lnTo>
                  <a:lnTo>
                    <a:pt x="20" y="205714"/>
                  </a:lnTo>
                  <a:lnTo>
                    <a:pt x="20775" y="226009"/>
                  </a:lnTo>
                  <a:lnTo>
                    <a:pt x="21927" y="226034"/>
                  </a:lnTo>
                  <a:lnTo>
                    <a:pt x="234528" y="226034"/>
                  </a:lnTo>
                  <a:lnTo>
                    <a:pt x="235678" y="226021"/>
                  </a:lnTo>
                  <a:lnTo>
                    <a:pt x="257145" y="203403"/>
                  </a:lnTo>
                  <a:lnTo>
                    <a:pt x="257145" y="202247"/>
                  </a:lnTo>
                  <a:lnTo>
                    <a:pt x="257145" y="201091"/>
                  </a:lnTo>
                  <a:lnTo>
                    <a:pt x="257145" y="107505"/>
                  </a:lnTo>
                  <a:lnTo>
                    <a:pt x="257149" y="106349"/>
                  </a:lnTo>
                  <a:lnTo>
                    <a:pt x="257149" y="99415"/>
                  </a:lnTo>
                  <a:lnTo>
                    <a:pt x="257154" y="98259"/>
                  </a:lnTo>
                  <a:lnTo>
                    <a:pt x="257154" y="92481"/>
                  </a:lnTo>
                  <a:lnTo>
                    <a:pt x="257159" y="91325"/>
                  </a:lnTo>
                  <a:lnTo>
                    <a:pt x="257159" y="84391"/>
                  </a:lnTo>
                  <a:lnTo>
                    <a:pt x="257164" y="83235"/>
                  </a:lnTo>
                  <a:lnTo>
                    <a:pt x="257164" y="77470"/>
                  </a:lnTo>
                  <a:lnTo>
                    <a:pt x="257169" y="76314"/>
                  </a:lnTo>
                  <a:lnTo>
                    <a:pt x="257169" y="69380"/>
                  </a:lnTo>
                  <a:lnTo>
                    <a:pt x="257175" y="68224"/>
                  </a:lnTo>
                  <a:lnTo>
                    <a:pt x="257175" y="67068"/>
                  </a:lnTo>
                  <a:lnTo>
                    <a:pt x="257175" y="65913"/>
                  </a:lnTo>
                  <a:lnTo>
                    <a:pt x="257175" y="64706"/>
                  </a:lnTo>
                  <a:lnTo>
                    <a:pt x="257175" y="63842"/>
                  </a:lnTo>
                  <a:lnTo>
                    <a:pt x="257175" y="63004"/>
                  </a:lnTo>
                </a:path>
                <a:path w="257175" h="226059">
                  <a:moveTo>
                    <a:pt x="4996" y="60591"/>
                  </a:moveTo>
                  <a:lnTo>
                    <a:pt x="214500" y="60591"/>
                  </a:lnTo>
                  <a:lnTo>
                    <a:pt x="215657" y="60604"/>
                  </a:lnTo>
                  <a:lnTo>
                    <a:pt x="229523" y="60604"/>
                  </a:lnTo>
                  <a:lnTo>
                    <a:pt x="230678" y="60617"/>
                  </a:lnTo>
                  <a:lnTo>
                    <a:pt x="231834" y="60617"/>
                  </a:lnTo>
                  <a:lnTo>
                    <a:pt x="232985" y="60617"/>
                  </a:lnTo>
                  <a:lnTo>
                    <a:pt x="252303" y="60617"/>
                  </a:lnTo>
                  <a:lnTo>
                    <a:pt x="252997" y="60629"/>
                  </a:lnTo>
                </a:path>
                <a:path w="257175" h="226059">
                  <a:moveTo>
                    <a:pt x="0" y="58839"/>
                  </a:moveTo>
                  <a:lnTo>
                    <a:pt x="0" y="48120"/>
                  </a:lnTo>
                  <a:lnTo>
                    <a:pt x="5" y="47498"/>
                  </a:lnTo>
                  <a:lnTo>
                    <a:pt x="5" y="29019"/>
                  </a:lnTo>
                  <a:lnTo>
                    <a:pt x="10" y="28473"/>
                  </a:lnTo>
                  <a:lnTo>
                    <a:pt x="10" y="27863"/>
                  </a:lnTo>
                  <a:lnTo>
                    <a:pt x="10" y="27317"/>
                  </a:lnTo>
                  <a:lnTo>
                    <a:pt x="10" y="21539"/>
                  </a:lnTo>
                  <a:lnTo>
                    <a:pt x="15" y="20929"/>
                  </a:lnTo>
                  <a:lnTo>
                    <a:pt x="20304" y="12"/>
                  </a:lnTo>
                  <a:lnTo>
                    <a:pt x="20850" y="0"/>
                  </a:lnTo>
                  <a:lnTo>
                    <a:pt x="235764" y="0"/>
                  </a:lnTo>
                  <a:lnTo>
                    <a:pt x="236373" y="12"/>
                  </a:lnTo>
                  <a:lnTo>
                    <a:pt x="236919" y="12"/>
                  </a:lnTo>
                  <a:lnTo>
                    <a:pt x="237534" y="38"/>
                  </a:lnTo>
                  <a:lnTo>
                    <a:pt x="257145" y="22059"/>
                  </a:lnTo>
                  <a:lnTo>
                    <a:pt x="257145" y="22694"/>
                  </a:lnTo>
                  <a:lnTo>
                    <a:pt x="257145" y="23241"/>
                  </a:lnTo>
                  <a:lnTo>
                    <a:pt x="257145" y="30175"/>
                  </a:lnTo>
                  <a:lnTo>
                    <a:pt x="257149" y="30784"/>
                  </a:lnTo>
                  <a:lnTo>
                    <a:pt x="257149" y="57924"/>
                  </a:lnTo>
                  <a:lnTo>
                    <a:pt x="257149" y="58432"/>
                  </a:lnTo>
                </a:path>
                <a:path w="257175" h="226059">
                  <a:moveTo>
                    <a:pt x="15" y="63284"/>
                  </a:moveTo>
                  <a:lnTo>
                    <a:pt x="10" y="60579"/>
                  </a:lnTo>
                </a:path>
                <a:path w="257175" h="226059">
                  <a:moveTo>
                    <a:pt x="4996" y="60591"/>
                  </a:moveTo>
                  <a:lnTo>
                    <a:pt x="10" y="60579"/>
                  </a:lnTo>
                </a:path>
                <a:path w="257175" h="226059">
                  <a:moveTo>
                    <a:pt x="0" y="58839"/>
                  </a:moveTo>
                  <a:lnTo>
                    <a:pt x="10" y="60579"/>
                  </a:lnTo>
                </a:path>
                <a:path w="257175" h="226059">
                  <a:moveTo>
                    <a:pt x="257175" y="63004"/>
                  </a:moveTo>
                  <a:lnTo>
                    <a:pt x="257159" y="60629"/>
                  </a:lnTo>
                </a:path>
                <a:path w="257175" h="226059">
                  <a:moveTo>
                    <a:pt x="252997" y="60629"/>
                  </a:moveTo>
                  <a:lnTo>
                    <a:pt x="257159" y="60629"/>
                  </a:lnTo>
                </a:path>
                <a:path w="257175" h="226059">
                  <a:moveTo>
                    <a:pt x="257149" y="58432"/>
                  </a:moveTo>
                  <a:lnTo>
                    <a:pt x="257159" y="60629"/>
                  </a:lnTo>
                </a:path>
              </a:pathLst>
            </a:custGeom>
            <a:ln w="11390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444625" y="7993062"/>
            <a:ext cx="1911350" cy="6172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60" b="1">
                <a:solidFill>
                  <a:srgbClr val="151516"/>
                </a:solidFill>
                <a:latin typeface="Century Gothic"/>
                <a:cs typeface="Century Gothic"/>
              </a:rPr>
              <a:t>HTML</a:t>
            </a:r>
            <a:r>
              <a:rPr dirty="0" sz="1650" spc="4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445" b="1">
                <a:solidFill>
                  <a:srgbClr val="151516"/>
                </a:solidFill>
                <a:latin typeface="Century Gothic"/>
                <a:cs typeface="Century Gothic"/>
              </a:rPr>
              <a:t>S</a:t>
            </a:r>
            <a:r>
              <a:rPr dirty="0" sz="1650" spc="4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110" b="1">
                <a:solidFill>
                  <a:srgbClr val="151516"/>
                </a:solidFill>
                <a:latin typeface="Century Gothic"/>
                <a:cs typeface="Century Gothic"/>
              </a:rPr>
              <a:t>CSS</a:t>
            </a:r>
            <a:endParaRPr sz="16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Front-end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Presentation</a:t>
            </a:r>
            <a:endParaRPr sz="1350">
              <a:latin typeface="MingLiU_HKSCS"/>
              <a:cs typeface="MingLiU_HKSCS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0075" y="9039225"/>
            <a:ext cx="701773" cy="1044674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1444625" y="9193212"/>
            <a:ext cx="2682875" cy="6172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25" b="1">
                <a:solidFill>
                  <a:srgbClr val="151516"/>
                </a:solidFill>
                <a:latin typeface="Century Gothic"/>
                <a:cs typeface="Century Gothic"/>
              </a:rPr>
              <a:t>GitHub</a:t>
            </a:r>
            <a:endParaRPr sz="16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Version Control &amp;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Collaboration</a:t>
            </a:r>
            <a:endParaRPr sz="1350">
              <a:latin typeface="MingLiU_HKSCS"/>
              <a:cs typeface="MingLiU_HKSCS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0075" y="10239375"/>
            <a:ext cx="701773" cy="1044663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1444625" y="10393362"/>
            <a:ext cx="1397000" cy="6172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50" b="1">
                <a:solidFill>
                  <a:srgbClr val="151516"/>
                </a:solidFill>
                <a:latin typeface="Century Gothic"/>
                <a:cs typeface="Century Gothic"/>
              </a:rPr>
              <a:t>MySQL</a:t>
            </a:r>
            <a:endParaRPr sz="16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Data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Persistence</a:t>
            </a:r>
            <a:endParaRPr sz="1350">
              <a:latin typeface="MingLiU_HKSCS"/>
              <a:cs typeface="MingLiU_HKSCS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0075" y="11439525"/>
            <a:ext cx="701773" cy="1044668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1444625" y="11593514"/>
            <a:ext cx="227266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50" b="1">
                <a:solidFill>
                  <a:srgbClr val="151516"/>
                </a:solidFill>
                <a:latin typeface="Century Gothic"/>
                <a:cs typeface="Century Gothic"/>
              </a:rPr>
              <a:t>Project</a:t>
            </a:r>
            <a:r>
              <a:rPr dirty="0" sz="1650" spc="4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445" b="1">
                <a:solidFill>
                  <a:srgbClr val="151516"/>
                </a:solidFill>
                <a:latin typeface="Century Gothic"/>
                <a:cs typeface="Century Gothic"/>
              </a:rPr>
              <a:t>S</a:t>
            </a:r>
            <a:r>
              <a:rPr dirty="0" sz="1650" spc="5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155" b="1">
                <a:solidFill>
                  <a:srgbClr val="151516"/>
                </a:solidFill>
                <a:latin typeface="Century Gothic"/>
                <a:cs typeface="Century Gothic"/>
              </a:rPr>
              <a:t>Summary</a:t>
            </a:r>
            <a:endParaRPr sz="1650">
              <a:latin typeface="Century Gothic"/>
              <a:cs typeface="Century Gothic"/>
            </a:endParaRPr>
          </a:p>
        </p:txBody>
      </p:sp>
      <p:pic>
        <p:nvPicPr>
          <p:cNvPr id="23" name="object 23" descr="">
            <a:hlinkClick r:id="rId9"/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80244" y="12427457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85"/>
              <a:t>Introduction</a:t>
            </a:r>
            <a:r>
              <a:rPr dirty="0" spc="90"/>
              <a:t> </a:t>
            </a:r>
            <a:r>
              <a:rPr dirty="0" spc="310"/>
              <a:t>to</a:t>
            </a:r>
            <a:r>
              <a:rPr dirty="0" spc="90"/>
              <a:t> </a:t>
            </a:r>
            <a:r>
              <a:rPr dirty="0" spc="360"/>
              <a:t>Full</a:t>
            </a:r>
            <a:r>
              <a:rPr dirty="0" spc="90"/>
              <a:t> </a:t>
            </a:r>
            <a:r>
              <a:rPr dirty="0" spc="245"/>
              <a:t>Stack</a:t>
            </a:r>
            <a:r>
              <a:rPr dirty="0" spc="90"/>
              <a:t> </a:t>
            </a:r>
            <a:r>
              <a:rPr dirty="0" spc="220"/>
              <a:t>Development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7375" y="1244600"/>
            <a:ext cx="741362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310" b="1">
                <a:solidFill>
                  <a:srgbClr val="151516"/>
                </a:solidFill>
                <a:latin typeface="Century Gothic"/>
                <a:cs typeface="Century Gothic"/>
              </a:rPr>
              <a:t>The</a:t>
            </a:r>
            <a:r>
              <a:rPr dirty="0" sz="2700" spc="6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200" b="1">
                <a:solidFill>
                  <a:srgbClr val="151516"/>
                </a:solidFill>
                <a:latin typeface="Century Gothic"/>
                <a:cs typeface="Century Gothic"/>
              </a:rPr>
              <a:t>Foundation</a:t>
            </a:r>
            <a:r>
              <a:rPr dirty="0" sz="2700" spc="7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245" b="1">
                <a:solidFill>
                  <a:srgbClr val="151516"/>
                </a:solidFill>
                <a:latin typeface="Century Gothic"/>
                <a:cs typeface="Century Gothic"/>
              </a:rPr>
              <a:t>of</a:t>
            </a:r>
            <a:r>
              <a:rPr dirty="0" sz="2700" spc="6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165" b="1">
                <a:solidFill>
                  <a:srgbClr val="151516"/>
                </a:solidFill>
                <a:latin typeface="Century Gothic"/>
                <a:cs typeface="Century Gothic"/>
              </a:rPr>
              <a:t>Modern</a:t>
            </a:r>
            <a:r>
              <a:rPr dirty="0" sz="2700" spc="6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155" b="1">
                <a:solidFill>
                  <a:srgbClr val="151516"/>
                </a:solidFill>
                <a:latin typeface="Century Gothic"/>
                <a:cs typeface="Century Gothic"/>
              </a:rPr>
              <a:t>Applications</a:t>
            </a:r>
            <a:endParaRPr sz="2700">
              <a:latin typeface="Century Gothic"/>
              <a:cs typeface="Century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87375" y="2040889"/>
            <a:ext cx="5940425" cy="854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Full-stack development involves working with both the front-end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(user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interface) and the back-end (server-side logic and database). </a:t>
            </a:r>
            <a:r>
              <a:rPr dirty="0" sz="1350" spc="-25">
                <a:solidFill>
                  <a:srgbClr val="151516"/>
                </a:solidFill>
                <a:latin typeface="MingLiU_HKSCS"/>
                <a:cs typeface="MingLiU_HKSCS"/>
              </a:rPr>
              <a:t>It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demands proficiency across the entire application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stack.</a:t>
            </a:r>
            <a:endParaRPr sz="1350">
              <a:latin typeface="MingLiU_HKSCS"/>
              <a:cs typeface="MingLiU_HKSC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81025" y="3124199"/>
            <a:ext cx="2931160" cy="1654810"/>
            <a:chOff x="581025" y="3124199"/>
            <a:chExt cx="2931160" cy="1654810"/>
          </a:xfrm>
        </p:grpSpPr>
        <p:sp>
          <p:nvSpPr>
            <p:cNvPr id="6" name="object 6" descr=""/>
            <p:cNvSpPr/>
            <p:nvPr/>
          </p:nvSpPr>
          <p:spPr>
            <a:xfrm>
              <a:off x="617834" y="3140265"/>
              <a:ext cx="2894330" cy="1638300"/>
            </a:xfrm>
            <a:custGeom>
              <a:avLst/>
              <a:gdLst/>
              <a:ahLst/>
              <a:cxnLst/>
              <a:rect l="l" t="t" r="r" b="b"/>
              <a:pathLst>
                <a:path w="2894329" h="1638300">
                  <a:moveTo>
                    <a:pt x="0" y="1578084"/>
                  </a:moveTo>
                  <a:lnTo>
                    <a:pt x="17096" y="1612442"/>
                  </a:lnTo>
                  <a:lnTo>
                    <a:pt x="49977" y="1634426"/>
                  </a:lnTo>
                  <a:lnTo>
                    <a:pt x="69508" y="1638299"/>
                  </a:lnTo>
                  <a:lnTo>
                    <a:pt x="2887022" y="1638299"/>
                  </a:lnTo>
                  <a:lnTo>
                    <a:pt x="2889270" y="1637372"/>
                  </a:lnTo>
                  <a:lnTo>
                    <a:pt x="2892979" y="1633651"/>
                  </a:lnTo>
                  <a:lnTo>
                    <a:pt x="2893919" y="1631416"/>
                  </a:lnTo>
                  <a:lnTo>
                    <a:pt x="2893919" y="1612709"/>
                  </a:lnTo>
                  <a:lnTo>
                    <a:pt x="58440" y="1612709"/>
                  </a:lnTo>
                  <a:lnTo>
                    <a:pt x="52913" y="1612442"/>
                  </a:lnTo>
                  <a:lnTo>
                    <a:pt x="52213" y="1612442"/>
                  </a:lnTo>
                  <a:lnTo>
                    <a:pt x="45430" y="1611441"/>
                  </a:lnTo>
                  <a:lnTo>
                    <a:pt x="11292" y="1593176"/>
                  </a:lnTo>
                  <a:lnTo>
                    <a:pt x="2991" y="1583081"/>
                  </a:lnTo>
                  <a:lnTo>
                    <a:pt x="0" y="1578084"/>
                  </a:lnTo>
                  <a:close/>
                </a:path>
                <a:path w="2894329" h="1638300">
                  <a:moveTo>
                    <a:pt x="2887022" y="0"/>
                  </a:moveTo>
                  <a:lnTo>
                    <a:pt x="2868315" y="0"/>
                  </a:lnTo>
                  <a:lnTo>
                    <a:pt x="2868315" y="1612709"/>
                  </a:lnTo>
                  <a:lnTo>
                    <a:pt x="2893919" y="1612709"/>
                  </a:lnTo>
                  <a:lnTo>
                    <a:pt x="2893919" y="6896"/>
                  </a:lnTo>
                  <a:lnTo>
                    <a:pt x="2892979" y="4660"/>
                  </a:lnTo>
                  <a:lnTo>
                    <a:pt x="2889270" y="939"/>
                  </a:lnTo>
                  <a:lnTo>
                    <a:pt x="2887022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00075" y="3133724"/>
              <a:ext cx="2886075" cy="1619250"/>
            </a:xfrm>
            <a:custGeom>
              <a:avLst/>
              <a:gdLst/>
              <a:ahLst/>
              <a:cxnLst/>
              <a:rect l="l" t="t" r="r" b="b"/>
              <a:pathLst>
                <a:path w="2886075" h="1619250">
                  <a:moveTo>
                    <a:pt x="2886075" y="0"/>
                  </a:moveTo>
                  <a:lnTo>
                    <a:pt x="71194" y="0"/>
                  </a:lnTo>
                  <a:lnTo>
                    <a:pt x="66243" y="431"/>
                  </a:lnTo>
                  <a:lnTo>
                    <a:pt x="29706" y="13665"/>
                  </a:lnTo>
                  <a:lnTo>
                    <a:pt x="3884" y="45199"/>
                  </a:lnTo>
                  <a:lnTo>
                    <a:pt x="0" y="62293"/>
                  </a:lnTo>
                  <a:lnTo>
                    <a:pt x="0" y="1552575"/>
                  </a:lnTo>
                  <a:lnTo>
                    <a:pt x="0" y="1556956"/>
                  </a:lnTo>
                  <a:lnTo>
                    <a:pt x="15622" y="1593253"/>
                  </a:lnTo>
                  <a:lnTo>
                    <a:pt x="51663" y="1615846"/>
                  </a:lnTo>
                  <a:lnTo>
                    <a:pt x="71194" y="1619250"/>
                  </a:lnTo>
                  <a:lnTo>
                    <a:pt x="2886075" y="1619250"/>
                  </a:lnTo>
                  <a:lnTo>
                    <a:pt x="2886075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81025" y="3124212"/>
              <a:ext cx="2914650" cy="1638935"/>
            </a:xfrm>
            <a:custGeom>
              <a:avLst/>
              <a:gdLst/>
              <a:ahLst/>
              <a:cxnLst/>
              <a:rect l="l" t="t" r="r" b="b"/>
              <a:pathLst>
                <a:path w="2914650" h="1638935">
                  <a:moveTo>
                    <a:pt x="2914637" y="3048"/>
                  </a:moveTo>
                  <a:lnTo>
                    <a:pt x="2913837" y="3048"/>
                  </a:lnTo>
                  <a:lnTo>
                    <a:pt x="2913837" y="1778"/>
                  </a:lnTo>
                  <a:lnTo>
                    <a:pt x="2913227" y="1778"/>
                  </a:lnTo>
                  <a:lnTo>
                    <a:pt x="2912922" y="1447"/>
                  </a:lnTo>
                  <a:lnTo>
                    <a:pt x="2912605" y="1143"/>
                  </a:lnTo>
                  <a:lnTo>
                    <a:pt x="2912605" y="508"/>
                  </a:lnTo>
                  <a:lnTo>
                    <a:pt x="2911970" y="508"/>
                  </a:lnTo>
                  <a:lnTo>
                    <a:pt x="2911462" y="0"/>
                  </a:lnTo>
                  <a:lnTo>
                    <a:pt x="2895587" y="0"/>
                  </a:lnTo>
                  <a:lnTo>
                    <a:pt x="2895587" y="19050"/>
                  </a:lnTo>
                  <a:lnTo>
                    <a:pt x="2895587" y="20002"/>
                  </a:lnTo>
                  <a:lnTo>
                    <a:pt x="2895587" y="1618297"/>
                  </a:lnTo>
                  <a:lnTo>
                    <a:pt x="2895587" y="1619250"/>
                  </a:lnTo>
                  <a:lnTo>
                    <a:pt x="95237" y="1619250"/>
                  </a:lnTo>
                  <a:lnTo>
                    <a:pt x="87731" y="1618970"/>
                  </a:lnTo>
                  <a:lnTo>
                    <a:pt x="80378" y="1618157"/>
                  </a:lnTo>
                  <a:lnTo>
                    <a:pt x="76200" y="1617383"/>
                  </a:lnTo>
                  <a:lnTo>
                    <a:pt x="76200" y="20916"/>
                  </a:lnTo>
                  <a:lnTo>
                    <a:pt x="80378" y="20129"/>
                  </a:lnTo>
                  <a:lnTo>
                    <a:pt x="87731" y="19316"/>
                  </a:lnTo>
                  <a:lnTo>
                    <a:pt x="95237" y="19050"/>
                  </a:lnTo>
                  <a:lnTo>
                    <a:pt x="2895587" y="19050"/>
                  </a:lnTo>
                  <a:lnTo>
                    <a:pt x="2895587" y="0"/>
                  </a:lnTo>
                  <a:lnTo>
                    <a:pt x="95237" y="0"/>
                  </a:lnTo>
                  <a:lnTo>
                    <a:pt x="87731" y="355"/>
                  </a:lnTo>
                  <a:lnTo>
                    <a:pt x="80378" y="1447"/>
                  </a:lnTo>
                  <a:lnTo>
                    <a:pt x="76200" y="2501"/>
                  </a:lnTo>
                  <a:lnTo>
                    <a:pt x="76200" y="0"/>
                  </a:lnTo>
                  <a:lnTo>
                    <a:pt x="6896" y="0"/>
                  </a:lnTo>
                  <a:lnTo>
                    <a:pt x="4648" y="914"/>
                  </a:lnTo>
                  <a:lnTo>
                    <a:pt x="927" y="4635"/>
                  </a:lnTo>
                  <a:lnTo>
                    <a:pt x="0" y="6883"/>
                  </a:lnTo>
                  <a:lnTo>
                    <a:pt x="0" y="1628762"/>
                  </a:lnTo>
                  <a:lnTo>
                    <a:pt x="0" y="1631391"/>
                  </a:lnTo>
                  <a:lnTo>
                    <a:pt x="927" y="1633639"/>
                  </a:lnTo>
                  <a:lnTo>
                    <a:pt x="4648" y="1637360"/>
                  </a:lnTo>
                  <a:lnTo>
                    <a:pt x="6896" y="1638287"/>
                  </a:lnTo>
                  <a:lnTo>
                    <a:pt x="76200" y="1638287"/>
                  </a:lnTo>
                  <a:lnTo>
                    <a:pt x="76200" y="1635798"/>
                  </a:lnTo>
                  <a:lnTo>
                    <a:pt x="80378" y="1636839"/>
                  </a:lnTo>
                  <a:lnTo>
                    <a:pt x="87731" y="1637931"/>
                  </a:lnTo>
                  <a:lnTo>
                    <a:pt x="95237" y="1638300"/>
                  </a:lnTo>
                  <a:lnTo>
                    <a:pt x="2895587" y="1638300"/>
                  </a:lnTo>
                  <a:lnTo>
                    <a:pt x="2895587" y="1638808"/>
                  </a:lnTo>
                  <a:lnTo>
                    <a:pt x="2912859" y="1638808"/>
                  </a:lnTo>
                  <a:lnTo>
                    <a:pt x="2912859" y="1636903"/>
                  </a:lnTo>
                  <a:lnTo>
                    <a:pt x="2913532" y="1636229"/>
                  </a:lnTo>
                  <a:lnTo>
                    <a:pt x="2912859" y="1635569"/>
                  </a:lnTo>
                  <a:lnTo>
                    <a:pt x="2912859" y="1634998"/>
                  </a:lnTo>
                  <a:lnTo>
                    <a:pt x="2914637" y="1634998"/>
                  </a:lnTo>
                  <a:lnTo>
                    <a:pt x="2914637" y="3048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835025" y="3297237"/>
            <a:ext cx="2425700" cy="12363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70" b="1">
                <a:solidFill>
                  <a:srgbClr val="151516"/>
                </a:solidFill>
                <a:latin typeface="Century Gothic"/>
                <a:cs typeface="Century Gothic"/>
              </a:rPr>
              <a:t>Front-</a:t>
            </a:r>
            <a:r>
              <a:rPr dirty="0" sz="1650" spc="90" b="1">
                <a:solidFill>
                  <a:srgbClr val="151516"/>
                </a:solidFill>
                <a:latin typeface="Century Gothic"/>
                <a:cs typeface="Century Gothic"/>
              </a:rPr>
              <a:t>end</a:t>
            </a:r>
            <a:endParaRPr sz="1650">
              <a:latin typeface="Century Gothic"/>
              <a:cs typeface="Century Gothic"/>
            </a:endParaRPr>
          </a:p>
          <a:p>
            <a:pPr marL="12700" marR="5080">
              <a:lnSpc>
                <a:spcPct val="131900"/>
              </a:lnSpc>
              <a:spcBef>
                <a:spcPts val="1105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The client-side code </a:t>
            </a:r>
            <a:r>
              <a:rPr dirty="0" sz="1350" spc="-20">
                <a:solidFill>
                  <a:srgbClr val="151516"/>
                </a:solidFill>
                <a:latin typeface="MingLiU_HKSCS"/>
                <a:cs typeface="MingLiU_HKSCS"/>
              </a:rPr>
              <a:t>that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users interact with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directly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(HTML,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CSS).</a:t>
            </a:r>
            <a:endParaRPr sz="1350">
              <a:latin typeface="MingLiU_HKSCS"/>
              <a:cs typeface="MingLiU_HKSC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648075" y="3124199"/>
            <a:ext cx="2940685" cy="1654810"/>
            <a:chOff x="3648075" y="3124199"/>
            <a:chExt cx="2940685" cy="1654810"/>
          </a:xfrm>
        </p:grpSpPr>
        <p:sp>
          <p:nvSpPr>
            <p:cNvPr id="11" name="object 11" descr=""/>
            <p:cNvSpPr/>
            <p:nvPr/>
          </p:nvSpPr>
          <p:spPr>
            <a:xfrm>
              <a:off x="3684885" y="3140265"/>
              <a:ext cx="2903855" cy="1638300"/>
            </a:xfrm>
            <a:custGeom>
              <a:avLst/>
              <a:gdLst/>
              <a:ahLst/>
              <a:cxnLst/>
              <a:rect l="l" t="t" r="r" b="b"/>
              <a:pathLst>
                <a:path w="2903854" h="1638300">
                  <a:moveTo>
                    <a:pt x="0" y="1578084"/>
                  </a:moveTo>
                  <a:lnTo>
                    <a:pt x="17100" y="1612442"/>
                  </a:lnTo>
                  <a:lnTo>
                    <a:pt x="49981" y="1634426"/>
                  </a:lnTo>
                  <a:lnTo>
                    <a:pt x="69501" y="1638299"/>
                  </a:lnTo>
                  <a:lnTo>
                    <a:pt x="2896546" y="1638299"/>
                  </a:lnTo>
                  <a:lnTo>
                    <a:pt x="2898794" y="1637372"/>
                  </a:lnTo>
                  <a:lnTo>
                    <a:pt x="2902502" y="1633651"/>
                  </a:lnTo>
                  <a:lnTo>
                    <a:pt x="2903442" y="1631416"/>
                  </a:lnTo>
                  <a:lnTo>
                    <a:pt x="2903442" y="1612709"/>
                  </a:lnTo>
                  <a:lnTo>
                    <a:pt x="58439" y="1612709"/>
                  </a:lnTo>
                  <a:lnTo>
                    <a:pt x="52912" y="1612442"/>
                  </a:lnTo>
                  <a:lnTo>
                    <a:pt x="52212" y="1612442"/>
                  </a:lnTo>
                  <a:lnTo>
                    <a:pt x="45429" y="1611441"/>
                  </a:lnTo>
                  <a:lnTo>
                    <a:pt x="11296" y="1593176"/>
                  </a:lnTo>
                  <a:lnTo>
                    <a:pt x="2989" y="1583081"/>
                  </a:lnTo>
                  <a:lnTo>
                    <a:pt x="0" y="1578084"/>
                  </a:lnTo>
                  <a:close/>
                </a:path>
                <a:path w="2903854" h="1638300">
                  <a:moveTo>
                    <a:pt x="2896546" y="0"/>
                  </a:moveTo>
                  <a:lnTo>
                    <a:pt x="2877839" y="0"/>
                  </a:lnTo>
                  <a:lnTo>
                    <a:pt x="2877839" y="1612709"/>
                  </a:lnTo>
                  <a:lnTo>
                    <a:pt x="2903442" y="1612709"/>
                  </a:lnTo>
                  <a:lnTo>
                    <a:pt x="2903442" y="6896"/>
                  </a:lnTo>
                  <a:lnTo>
                    <a:pt x="2902502" y="4660"/>
                  </a:lnTo>
                  <a:lnTo>
                    <a:pt x="2898794" y="939"/>
                  </a:lnTo>
                  <a:lnTo>
                    <a:pt x="2896546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667125" y="3133724"/>
              <a:ext cx="2895600" cy="1619250"/>
            </a:xfrm>
            <a:custGeom>
              <a:avLst/>
              <a:gdLst/>
              <a:ahLst/>
              <a:cxnLst/>
              <a:rect l="l" t="t" r="r" b="b"/>
              <a:pathLst>
                <a:path w="2895600" h="1619250">
                  <a:moveTo>
                    <a:pt x="2895600" y="0"/>
                  </a:moveTo>
                  <a:lnTo>
                    <a:pt x="71196" y="0"/>
                  </a:lnTo>
                  <a:lnTo>
                    <a:pt x="66243" y="431"/>
                  </a:lnTo>
                  <a:lnTo>
                    <a:pt x="29705" y="13665"/>
                  </a:lnTo>
                  <a:lnTo>
                    <a:pt x="3886" y="45199"/>
                  </a:lnTo>
                  <a:lnTo>
                    <a:pt x="0" y="62293"/>
                  </a:lnTo>
                  <a:lnTo>
                    <a:pt x="0" y="1552575"/>
                  </a:lnTo>
                  <a:lnTo>
                    <a:pt x="0" y="1556956"/>
                  </a:lnTo>
                  <a:lnTo>
                    <a:pt x="15621" y="1593253"/>
                  </a:lnTo>
                  <a:lnTo>
                    <a:pt x="51663" y="1615846"/>
                  </a:lnTo>
                  <a:lnTo>
                    <a:pt x="71196" y="1619250"/>
                  </a:lnTo>
                  <a:lnTo>
                    <a:pt x="2895600" y="161925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648075" y="3124212"/>
              <a:ext cx="2924175" cy="1638935"/>
            </a:xfrm>
            <a:custGeom>
              <a:avLst/>
              <a:gdLst/>
              <a:ahLst/>
              <a:cxnLst/>
              <a:rect l="l" t="t" r="r" b="b"/>
              <a:pathLst>
                <a:path w="2924175" h="1638935">
                  <a:moveTo>
                    <a:pt x="2924162" y="3048"/>
                  </a:moveTo>
                  <a:lnTo>
                    <a:pt x="2923362" y="3048"/>
                  </a:lnTo>
                  <a:lnTo>
                    <a:pt x="2923362" y="1778"/>
                  </a:lnTo>
                  <a:lnTo>
                    <a:pt x="2922752" y="1778"/>
                  </a:lnTo>
                  <a:lnTo>
                    <a:pt x="2922447" y="1447"/>
                  </a:lnTo>
                  <a:lnTo>
                    <a:pt x="2922130" y="1143"/>
                  </a:lnTo>
                  <a:lnTo>
                    <a:pt x="2922130" y="508"/>
                  </a:lnTo>
                  <a:lnTo>
                    <a:pt x="2921495" y="508"/>
                  </a:lnTo>
                  <a:lnTo>
                    <a:pt x="2920987" y="0"/>
                  </a:lnTo>
                  <a:lnTo>
                    <a:pt x="2905112" y="0"/>
                  </a:lnTo>
                  <a:lnTo>
                    <a:pt x="2905112" y="19050"/>
                  </a:lnTo>
                  <a:lnTo>
                    <a:pt x="2905112" y="20002"/>
                  </a:lnTo>
                  <a:lnTo>
                    <a:pt x="2905112" y="1618297"/>
                  </a:lnTo>
                  <a:lnTo>
                    <a:pt x="2905112" y="1619250"/>
                  </a:lnTo>
                  <a:lnTo>
                    <a:pt x="95237" y="1619250"/>
                  </a:lnTo>
                  <a:lnTo>
                    <a:pt x="87731" y="1618970"/>
                  </a:lnTo>
                  <a:lnTo>
                    <a:pt x="80378" y="1618157"/>
                  </a:lnTo>
                  <a:lnTo>
                    <a:pt x="76200" y="1617383"/>
                  </a:lnTo>
                  <a:lnTo>
                    <a:pt x="76200" y="20916"/>
                  </a:lnTo>
                  <a:lnTo>
                    <a:pt x="80378" y="20129"/>
                  </a:lnTo>
                  <a:lnTo>
                    <a:pt x="87731" y="19316"/>
                  </a:lnTo>
                  <a:lnTo>
                    <a:pt x="95237" y="19050"/>
                  </a:lnTo>
                  <a:lnTo>
                    <a:pt x="2905112" y="19050"/>
                  </a:lnTo>
                  <a:lnTo>
                    <a:pt x="2905112" y="0"/>
                  </a:lnTo>
                  <a:lnTo>
                    <a:pt x="95237" y="0"/>
                  </a:lnTo>
                  <a:lnTo>
                    <a:pt x="87731" y="355"/>
                  </a:lnTo>
                  <a:lnTo>
                    <a:pt x="80378" y="1447"/>
                  </a:lnTo>
                  <a:lnTo>
                    <a:pt x="76200" y="2501"/>
                  </a:lnTo>
                  <a:lnTo>
                    <a:pt x="76200" y="0"/>
                  </a:lnTo>
                  <a:lnTo>
                    <a:pt x="6896" y="0"/>
                  </a:lnTo>
                  <a:lnTo>
                    <a:pt x="4648" y="914"/>
                  </a:lnTo>
                  <a:lnTo>
                    <a:pt x="927" y="4635"/>
                  </a:lnTo>
                  <a:lnTo>
                    <a:pt x="0" y="6883"/>
                  </a:lnTo>
                  <a:lnTo>
                    <a:pt x="0" y="1628762"/>
                  </a:lnTo>
                  <a:lnTo>
                    <a:pt x="0" y="1631391"/>
                  </a:lnTo>
                  <a:lnTo>
                    <a:pt x="927" y="1633639"/>
                  </a:lnTo>
                  <a:lnTo>
                    <a:pt x="4648" y="1637360"/>
                  </a:lnTo>
                  <a:lnTo>
                    <a:pt x="6896" y="1638287"/>
                  </a:lnTo>
                  <a:lnTo>
                    <a:pt x="76200" y="1638287"/>
                  </a:lnTo>
                  <a:lnTo>
                    <a:pt x="76200" y="1635798"/>
                  </a:lnTo>
                  <a:lnTo>
                    <a:pt x="80378" y="1636839"/>
                  </a:lnTo>
                  <a:lnTo>
                    <a:pt x="87731" y="1637931"/>
                  </a:lnTo>
                  <a:lnTo>
                    <a:pt x="95237" y="1638300"/>
                  </a:lnTo>
                  <a:lnTo>
                    <a:pt x="2905112" y="1638300"/>
                  </a:lnTo>
                  <a:lnTo>
                    <a:pt x="2905112" y="1638808"/>
                  </a:lnTo>
                  <a:lnTo>
                    <a:pt x="2922384" y="1638808"/>
                  </a:lnTo>
                  <a:lnTo>
                    <a:pt x="2922384" y="1636903"/>
                  </a:lnTo>
                  <a:lnTo>
                    <a:pt x="2923057" y="1636229"/>
                  </a:lnTo>
                  <a:lnTo>
                    <a:pt x="2922384" y="1635569"/>
                  </a:lnTo>
                  <a:lnTo>
                    <a:pt x="2922384" y="1634998"/>
                  </a:lnTo>
                  <a:lnTo>
                    <a:pt x="2924162" y="1634998"/>
                  </a:lnTo>
                  <a:lnTo>
                    <a:pt x="2924162" y="3048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3905948" y="3297237"/>
            <a:ext cx="2339975" cy="12363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90" b="1">
                <a:solidFill>
                  <a:srgbClr val="151516"/>
                </a:solidFill>
                <a:latin typeface="Century Gothic"/>
                <a:cs typeface="Century Gothic"/>
              </a:rPr>
              <a:t>Back-end</a:t>
            </a:r>
            <a:endParaRPr sz="1650">
              <a:latin typeface="Century Gothic"/>
              <a:cs typeface="Century Gothic"/>
            </a:endParaRPr>
          </a:p>
          <a:p>
            <a:pPr marL="12700" marR="5080">
              <a:lnSpc>
                <a:spcPct val="131900"/>
              </a:lnSpc>
              <a:spcBef>
                <a:spcPts val="1105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The server-side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application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logic, databases, and </a:t>
            </a:r>
            <a:r>
              <a:rPr dirty="0" sz="1350" spc="-20">
                <a:solidFill>
                  <a:srgbClr val="151516"/>
                </a:solidFill>
                <a:latin typeface="MingLiU_HKSCS"/>
                <a:cs typeface="MingLiU_HKSCS"/>
              </a:rPr>
              <a:t>APIs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(Java,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MySQL).</a:t>
            </a:r>
            <a:endParaRPr sz="1350">
              <a:latin typeface="MingLiU_HKSCS"/>
              <a:cs typeface="MingLiU_HKSC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581025" y="4933949"/>
            <a:ext cx="2931160" cy="1664335"/>
            <a:chOff x="581025" y="4933949"/>
            <a:chExt cx="2931160" cy="1664335"/>
          </a:xfrm>
        </p:grpSpPr>
        <p:sp>
          <p:nvSpPr>
            <p:cNvPr id="16" name="object 16" descr=""/>
            <p:cNvSpPr/>
            <p:nvPr/>
          </p:nvSpPr>
          <p:spPr>
            <a:xfrm>
              <a:off x="617834" y="4950028"/>
              <a:ext cx="2894330" cy="1647825"/>
            </a:xfrm>
            <a:custGeom>
              <a:avLst/>
              <a:gdLst/>
              <a:ahLst/>
              <a:cxnLst/>
              <a:rect l="l" t="t" r="r" b="b"/>
              <a:pathLst>
                <a:path w="2894329" h="1647825">
                  <a:moveTo>
                    <a:pt x="0" y="1587596"/>
                  </a:moveTo>
                  <a:lnTo>
                    <a:pt x="17096" y="1621955"/>
                  </a:lnTo>
                  <a:lnTo>
                    <a:pt x="49977" y="1643938"/>
                  </a:lnTo>
                  <a:lnTo>
                    <a:pt x="69508" y="1647812"/>
                  </a:lnTo>
                  <a:lnTo>
                    <a:pt x="2887022" y="1647812"/>
                  </a:lnTo>
                  <a:lnTo>
                    <a:pt x="2889270" y="1646885"/>
                  </a:lnTo>
                  <a:lnTo>
                    <a:pt x="2892979" y="1643164"/>
                  </a:lnTo>
                  <a:lnTo>
                    <a:pt x="2893919" y="1640928"/>
                  </a:lnTo>
                  <a:lnTo>
                    <a:pt x="2893919" y="1622221"/>
                  </a:lnTo>
                  <a:lnTo>
                    <a:pt x="58440" y="1622221"/>
                  </a:lnTo>
                  <a:lnTo>
                    <a:pt x="52913" y="1621955"/>
                  </a:lnTo>
                  <a:lnTo>
                    <a:pt x="52213" y="1621955"/>
                  </a:lnTo>
                  <a:lnTo>
                    <a:pt x="45430" y="1620953"/>
                  </a:lnTo>
                  <a:lnTo>
                    <a:pt x="11292" y="1602689"/>
                  </a:lnTo>
                  <a:lnTo>
                    <a:pt x="2991" y="1592594"/>
                  </a:lnTo>
                  <a:lnTo>
                    <a:pt x="0" y="1587596"/>
                  </a:lnTo>
                  <a:close/>
                </a:path>
                <a:path w="2894329" h="1647825">
                  <a:moveTo>
                    <a:pt x="2887022" y="0"/>
                  </a:moveTo>
                  <a:lnTo>
                    <a:pt x="2868315" y="0"/>
                  </a:lnTo>
                  <a:lnTo>
                    <a:pt x="2868315" y="1622221"/>
                  </a:lnTo>
                  <a:lnTo>
                    <a:pt x="2893919" y="1622221"/>
                  </a:lnTo>
                  <a:lnTo>
                    <a:pt x="2893919" y="6883"/>
                  </a:lnTo>
                  <a:lnTo>
                    <a:pt x="2892979" y="4648"/>
                  </a:lnTo>
                  <a:lnTo>
                    <a:pt x="2889270" y="927"/>
                  </a:lnTo>
                  <a:lnTo>
                    <a:pt x="2887022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00075" y="4943474"/>
              <a:ext cx="2886075" cy="1628775"/>
            </a:xfrm>
            <a:custGeom>
              <a:avLst/>
              <a:gdLst/>
              <a:ahLst/>
              <a:cxnLst/>
              <a:rect l="l" t="t" r="r" b="b"/>
              <a:pathLst>
                <a:path w="2886075" h="1628775">
                  <a:moveTo>
                    <a:pt x="2886075" y="0"/>
                  </a:moveTo>
                  <a:lnTo>
                    <a:pt x="71194" y="0"/>
                  </a:lnTo>
                  <a:lnTo>
                    <a:pt x="66243" y="431"/>
                  </a:lnTo>
                  <a:lnTo>
                    <a:pt x="29706" y="13665"/>
                  </a:lnTo>
                  <a:lnTo>
                    <a:pt x="3884" y="45199"/>
                  </a:lnTo>
                  <a:lnTo>
                    <a:pt x="0" y="62293"/>
                  </a:lnTo>
                  <a:lnTo>
                    <a:pt x="0" y="1562100"/>
                  </a:lnTo>
                  <a:lnTo>
                    <a:pt x="0" y="1566481"/>
                  </a:lnTo>
                  <a:lnTo>
                    <a:pt x="15622" y="1602778"/>
                  </a:lnTo>
                  <a:lnTo>
                    <a:pt x="51663" y="1625371"/>
                  </a:lnTo>
                  <a:lnTo>
                    <a:pt x="71194" y="1628775"/>
                  </a:lnTo>
                  <a:lnTo>
                    <a:pt x="2886075" y="1628775"/>
                  </a:lnTo>
                  <a:lnTo>
                    <a:pt x="2886075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81025" y="4933949"/>
              <a:ext cx="2914650" cy="1648460"/>
            </a:xfrm>
            <a:custGeom>
              <a:avLst/>
              <a:gdLst/>
              <a:ahLst/>
              <a:cxnLst/>
              <a:rect l="l" t="t" r="r" b="b"/>
              <a:pathLst>
                <a:path w="2914650" h="1648459">
                  <a:moveTo>
                    <a:pt x="2914637" y="3060"/>
                  </a:moveTo>
                  <a:lnTo>
                    <a:pt x="2913837" y="3060"/>
                  </a:lnTo>
                  <a:lnTo>
                    <a:pt x="2913837" y="1790"/>
                  </a:lnTo>
                  <a:lnTo>
                    <a:pt x="2913227" y="1790"/>
                  </a:lnTo>
                  <a:lnTo>
                    <a:pt x="2912922" y="1460"/>
                  </a:lnTo>
                  <a:lnTo>
                    <a:pt x="2912605" y="1155"/>
                  </a:lnTo>
                  <a:lnTo>
                    <a:pt x="2912605" y="520"/>
                  </a:lnTo>
                  <a:lnTo>
                    <a:pt x="2911970" y="520"/>
                  </a:lnTo>
                  <a:lnTo>
                    <a:pt x="2911462" y="12"/>
                  </a:lnTo>
                  <a:lnTo>
                    <a:pt x="2895587" y="12"/>
                  </a:lnTo>
                  <a:lnTo>
                    <a:pt x="2895587" y="1628787"/>
                  </a:lnTo>
                  <a:lnTo>
                    <a:pt x="95237" y="1628787"/>
                  </a:lnTo>
                  <a:lnTo>
                    <a:pt x="87731" y="1628508"/>
                  </a:lnTo>
                  <a:lnTo>
                    <a:pt x="80378" y="1627695"/>
                  </a:lnTo>
                  <a:lnTo>
                    <a:pt x="76200" y="1626920"/>
                  </a:lnTo>
                  <a:lnTo>
                    <a:pt x="76200" y="20929"/>
                  </a:lnTo>
                  <a:lnTo>
                    <a:pt x="80378" y="20142"/>
                  </a:lnTo>
                  <a:lnTo>
                    <a:pt x="87731" y="19329"/>
                  </a:lnTo>
                  <a:lnTo>
                    <a:pt x="95237" y="19062"/>
                  </a:lnTo>
                  <a:lnTo>
                    <a:pt x="2895587" y="19062"/>
                  </a:lnTo>
                  <a:lnTo>
                    <a:pt x="2895587" y="12"/>
                  </a:lnTo>
                  <a:lnTo>
                    <a:pt x="95237" y="12"/>
                  </a:lnTo>
                  <a:lnTo>
                    <a:pt x="87731" y="368"/>
                  </a:lnTo>
                  <a:lnTo>
                    <a:pt x="80378" y="1460"/>
                  </a:lnTo>
                  <a:lnTo>
                    <a:pt x="76200" y="2514"/>
                  </a:lnTo>
                  <a:lnTo>
                    <a:pt x="76200" y="0"/>
                  </a:ln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1638300"/>
                  </a:lnTo>
                  <a:lnTo>
                    <a:pt x="0" y="1640928"/>
                  </a:lnTo>
                  <a:lnTo>
                    <a:pt x="927" y="1643176"/>
                  </a:lnTo>
                  <a:lnTo>
                    <a:pt x="4648" y="1646897"/>
                  </a:lnTo>
                  <a:lnTo>
                    <a:pt x="6896" y="1647825"/>
                  </a:lnTo>
                  <a:lnTo>
                    <a:pt x="76200" y="1647825"/>
                  </a:lnTo>
                  <a:lnTo>
                    <a:pt x="76200" y="1645335"/>
                  </a:lnTo>
                  <a:lnTo>
                    <a:pt x="80378" y="1646377"/>
                  </a:lnTo>
                  <a:lnTo>
                    <a:pt x="87731" y="1647469"/>
                  </a:lnTo>
                  <a:lnTo>
                    <a:pt x="95237" y="1647837"/>
                  </a:lnTo>
                  <a:lnTo>
                    <a:pt x="2911462" y="1647837"/>
                  </a:lnTo>
                  <a:lnTo>
                    <a:pt x="2911589" y="1647710"/>
                  </a:lnTo>
                  <a:lnTo>
                    <a:pt x="2912859" y="1647710"/>
                  </a:lnTo>
                  <a:lnTo>
                    <a:pt x="2912859" y="1646440"/>
                  </a:lnTo>
                  <a:lnTo>
                    <a:pt x="2913532" y="1645767"/>
                  </a:lnTo>
                  <a:lnTo>
                    <a:pt x="2912922" y="1645170"/>
                  </a:lnTo>
                  <a:lnTo>
                    <a:pt x="2914637" y="1645170"/>
                  </a:lnTo>
                  <a:lnTo>
                    <a:pt x="2914637" y="19570"/>
                  </a:lnTo>
                  <a:lnTo>
                    <a:pt x="2914637" y="306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835025" y="5106987"/>
            <a:ext cx="2339975" cy="1245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45" b="1">
                <a:solidFill>
                  <a:srgbClr val="151516"/>
                </a:solidFill>
                <a:latin typeface="Century Gothic"/>
                <a:cs typeface="Century Gothic"/>
              </a:rPr>
              <a:t>Tooling</a:t>
            </a:r>
            <a:endParaRPr sz="1650">
              <a:latin typeface="Century Gothic"/>
              <a:cs typeface="Century Gothic"/>
            </a:endParaRPr>
          </a:p>
          <a:p>
            <a:pPr marL="12700" marR="5080">
              <a:lnSpc>
                <a:spcPct val="134300"/>
              </a:lnSpc>
              <a:spcBef>
                <a:spcPts val="1065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The development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environment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and utilities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(Eclipse,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Postman,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GitHub).</a:t>
            </a:r>
            <a:endParaRPr sz="1350">
              <a:latin typeface="MingLiU_HKSCS"/>
              <a:cs typeface="MingLiU_HKSCS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0875" y="2143124"/>
            <a:ext cx="3838574" cy="3838574"/>
          </a:xfrm>
          <a:prstGeom prst="rect">
            <a:avLst/>
          </a:prstGeom>
        </p:spPr>
      </p:pic>
      <p:grpSp>
        <p:nvGrpSpPr>
          <p:cNvPr id="21" name="object 21" descr=""/>
          <p:cNvGrpSpPr/>
          <p:nvPr/>
        </p:nvGrpSpPr>
        <p:grpSpPr>
          <a:xfrm>
            <a:off x="600075" y="6962775"/>
            <a:ext cx="10229850" cy="1000125"/>
            <a:chOff x="600075" y="6962775"/>
            <a:chExt cx="10229850" cy="1000125"/>
          </a:xfrm>
        </p:grpSpPr>
        <p:sp>
          <p:nvSpPr>
            <p:cNvPr id="22" name="object 22" descr=""/>
            <p:cNvSpPr/>
            <p:nvPr/>
          </p:nvSpPr>
          <p:spPr>
            <a:xfrm>
              <a:off x="600075" y="6962775"/>
              <a:ext cx="10229850" cy="1000125"/>
            </a:xfrm>
            <a:custGeom>
              <a:avLst/>
              <a:gdLst/>
              <a:ahLst/>
              <a:cxnLst/>
              <a:rect l="l" t="t" r="r" b="b"/>
              <a:pathLst>
                <a:path w="10229850" h="1000125">
                  <a:moveTo>
                    <a:pt x="10222954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90597"/>
                  </a:lnTo>
                  <a:lnTo>
                    <a:pt x="0" y="993226"/>
                  </a:lnTo>
                  <a:lnTo>
                    <a:pt x="927" y="995473"/>
                  </a:lnTo>
                  <a:lnTo>
                    <a:pt x="4648" y="999194"/>
                  </a:lnTo>
                  <a:lnTo>
                    <a:pt x="6896" y="1000122"/>
                  </a:lnTo>
                  <a:lnTo>
                    <a:pt x="10222954" y="1000122"/>
                  </a:lnTo>
                  <a:lnTo>
                    <a:pt x="10225201" y="999194"/>
                  </a:lnTo>
                  <a:lnTo>
                    <a:pt x="10228923" y="995473"/>
                  </a:lnTo>
                  <a:lnTo>
                    <a:pt x="10229850" y="993226"/>
                  </a:lnTo>
                  <a:lnTo>
                    <a:pt x="10229850" y="6896"/>
                  </a:lnTo>
                  <a:lnTo>
                    <a:pt x="10228923" y="4648"/>
                  </a:lnTo>
                  <a:lnTo>
                    <a:pt x="10225201" y="927"/>
                  </a:lnTo>
                  <a:lnTo>
                    <a:pt x="10222954" y="0"/>
                  </a:lnTo>
                  <a:close/>
                </a:path>
              </a:pathLst>
            </a:custGeom>
            <a:solidFill>
              <a:srgbClr val="D7D9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672" y="7230667"/>
              <a:ext cx="150018" cy="150018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600075" y="6962775"/>
            <a:ext cx="10229850" cy="1000125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marL="556895" marR="1092200">
              <a:lnSpc>
                <a:spcPct val="129600"/>
              </a:lnSpc>
              <a:spcBef>
                <a:spcPts val="1395"/>
              </a:spcBef>
            </a:pPr>
            <a:r>
              <a:rPr dirty="0" sz="1350">
                <a:latin typeface="MingLiU_HKSCS"/>
                <a:cs typeface="MingLiU_HKSCS"/>
              </a:rPr>
              <a:t>Our core toolkit ensures we can efficiently develop, test, deploy, and maintain a complete, </a:t>
            </a:r>
            <a:r>
              <a:rPr dirty="0" sz="1350" spc="-10">
                <a:latin typeface="MingLiU_HKSCS"/>
                <a:cs typeface="MingLiU_HKSCS"/>
              </a:rPr>
              <a:t>scalable application.</a:t>
            </a:r>
            <a:endParaRPr sz="1350">
              <a:latin typeface="MingLiU_HKSCS"/>
              <a:cs typeface="MingLiU_HKSCS"/>
            </a:endParaRPr>
          </a:p>
        </p:txBody>
      </p:sp>
      <p:pic>
        <p:nvPicPr>
          <p:cNvPr id="25" name="object 25" descr="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80244" y="7931657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50" cy="69818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4298950">
              <a:lnSpc>
                <a:spcPct val="100000"/>
              </a:lnSpc>
              <a:spcBef>
                <a:spcPts val="125"/>
              </a:spcBef>
            </a:pPr>
            <a:r>
              <a:rPr dirty="0" spc="310"/>
              <a:t>Postman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873625" y="1244600"/>
            <a:ext cx="5854700" cy="19265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919480">
              <a:lnSpc>
                <a:spcPts val="3379"/>
              </a:lnSpc>
              <a:spcBef>
                <a:spcPts val="95"/>
              </a:spcBef>
            </a:pPr>
            <a:r>
              <a:rPr dirty="0" sz="2700" spc="195" b="1">
                <a:solidFill>
                  <a:srgbClr val="151516"/>
                </a:solidFill>
                <a:latin typeface="Century Gothic"/>
                <a:cs typeface="Century Gothic"/>
              </a:rPr>
              <a:t>Mastering</a:t>
            </a:r>
            <a:r>
              <a:rPr dirty="0" sz="2700" spc="6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270" b="1">
                <a:solidFill>
                  <a:srgbClr val="151516"/>
                </a:solidFill>
                <a:latin typeface="Century Gothic"/>
                <a:cs typeface="Century Gothic"/>
              </a:rPr>
              <a:t>API</a:t>
            </a:r>
            <a:r>
              <a:rPr dirty="0" sz="2700" spc="6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270" b="1">
                <a:solidFill>
                  <a:srgbClr val="151516"/>
                </a:solidFill>
                <a:latin typeface="Century Gothic"/>
                <a:cs typeface="Century Gothic"/>
              </a:rPr>
              <a:t>Testing</a:t>
            </a:r>
            <a:r>
              <a:rPr dirty="0" sz="2700" spc="6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85" b="1">
                <a:solidFill>
                  <a:srgbClr val="151516"/>
                </a:solidFill>
                <a:latin typeface="Century Gothic"/>
                <a:cs typeface="Century Gothic"/>
              </a:rPr>
              <a:t>and </a:t>
            </a:r>
            <a:r>
              <a:rPr dirty="0" sz="2700" spc="160" b="1">
                <a:solidFill>
                  <a:srgbClr val="151516"/>
                </a:solidFill>
                <a:latin typeface="Century Gothic"/>
                <a:cs typeface="Century Gothic"/>
              </a:rPr>
              <a:t>Development</a:t>
            </a:r>
            <a:endParaRPr sz="2700">
              <a:latin typeface="Century Gothic"/>
              <a:cs typeface="Century Gothic"/>
            </a:endParaRPr>
          </a:p>
          <a:p>
            <a:pPr marL="12700" marR="5080">
              <a:lnSpc>
                <a:spcPct val="134300"/>
              </a:lnSpc>
              <a:spcBef>
                <a:spcPts val="1690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Postman is a powerful collaboration platform for API development. </a:t>
            </a:r>
            <a:r>
              <a:rPr dirty="0" sz="1350" spc="-25">
                <a:solidFill>
                  <a:srgbClr val="151516"/>
                </a:solidFill>
                <a:latin typeface="MingLiU_HKSCS"/>
                <a:cs typeface="MingLiU_HKSCS"/>
              </a:rPr>
              <a:t>It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allows us to design, test, document, and monitor APIs easily,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which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is crucial for integrating our Java back-end with the front-</a:t>
            </a:r>
            <a:r>
              <a:rPr dirty="0" sz="1350" spc="-20">
                <a:solidFill>
                  <a:srgbClr val="151516"/>
                </a:solidFill>
                <a:latin typeface="MingLiU_HKSCS"/>
                <a:cs typeface="MingLiU_HKSCS"/>
              </a:rPr>
              <a:t>end.</a:t>
            </a:r>
            <a:endParaRPr sz="1350">
              <a:latin typeface="MingLiU_HKSCS"/>
              <a:cs typeface="MingLiU_HKSC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886324" y="3400425"/>
            <a:ext cx="5960110" cy="3121660"/>
            <a:chOff x="4886324" y="3400425"/>
            <a:chExt cx="5960110" cy="3121660"/>
          </a:xfrm>
        </p:grpSpPr>
        <p:sp>
          <p:nvSpPr>
            <p:cNvPr id="6" name="object 6" descr=""/>
            <p:cNvSpPr/>
            <p:nvPr/>
          </p:nvSpPr>
          <p:spPr>
            <a:xfrm>
              <a:off x="4902402" y="3416503"/>
              <a:ext cx="5943600" cy="3105150"/>
            </a:xfrm>
            <a:custGeom>
              <a:avLst/>
              <a:gdLst/>
              <a:ahLst/>
              <a:cxnLst/>
              <a:rect l="l" t="t" r="r" b="b"/>
              <a:pathLst>
                <a:path w="5943600" h="3105150">
                  <a:moveTo>
                    <a:pt x="5936703" y="0"/>
                  </a:moveTo>
                  <a:lnTo>
                    <a:pt x="5917996" y="0"/>
                  </a:lnTo>
                  <a:lnTo>
                    <a:pt x="5917996" y="3079545"/>
                  </a:lnTo>
                  <a:lnTo>
                    <a:pt x="0" y="3079545"/>
                  </a:lnTo>
                  <a:lnTo>
                    <a:pt x="0" y="3098248"/>
                  </a:lnTo>
                  <a:lnTo>
                    <a:pt x="927" y="3100495"/>
                  </a:lnTo>
                  <a:lnTo>
                    <a:pt x="4648" y="3104211"/>
                  </a:lnTo>
                  <a:lnTo>
                    <a:pt x="6896" y="3105143"/>
                  </a:lnTo>
                  <a:lnTo>
                    <a:pt x="5936703" y="3105143"/>
                  </a:lnTo>
                  <a:lnTo>
                    <a:pt x="5938951" y="3104211"/>
                  </a:lnTo>
                  <a:lnTo>
                    <a:pt x="5942659" y="3100495"/>
                  </a:lnTo>
                  <a:lnTo>
                    <a:pt x="5943599" y="3098248"/>
                  </a:lnTo>
                  <a:lnTo>
                    <a:pt x="5943599" y="6896"/>
                  </a:lnTo>
                  <a:lnTo>
                    <a:pt x="5942659" y="4648"/>
                  </a:lnTo>
                  <a:lnTo>
                    <a:pt x="5938951" y="927"/>
                  </a:lnTo>
                  <a:lnTo>
                    <a:pt x="5936703" y="0"/>
                  </a:lnTo>
                  <a:close/>
                </a:path>
              </a:pathLst>
            </a:custGeom>
            <a:solidFill>
              <a:srgbClr val="502D15">
                <a:alpha val="1254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886324" y="3400425"/>
              <a:ext cx="5943600" cy="3105150"/>
            </a:xfrm>
            <a:custGeom>
              <a:avLst/>
              <a:gdLst/>
              <a:ahLst/>
              <a:cxnLst/>
              <a:rect l="l" t="t" r="r" b="b"/>
              <a:pathLst>
                <a:path w="5943600" h="3105150">
                  <a:moveTo>
                    <a:pt x="5940424" y="0"/>
                  </a:moveTo>
                  <a:lnTo>
                    <a:pt x="3174" y="0"/>
                  </a:lnTo>
                  <a:lnTo>
                    <a:pt x="0" y="3174"/>
                  </a:lnTo>
                  <a:lnTo>
                    <a:pt x="0" y="3101973"/>
                  </a:lnTo>
                  <a:lnTo>
                    <a:pt x="3174" y="3105148"/>
                  </a:lnTo>
                  <a:lnTo>
                    <a:pt x="5940424" y="3105148"/>
                  </a:lnTo>
                  <a:lnTo>
                    <a:pt x="5943599" y="3101973"/>
                  </a:lnTo>
                  <a:lnTo>
                    <a:pt x="5943599" y="3174"/>
                  </a:lnTo>
                  <a:lnTo>
                    <a:pt x="5940424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886324" y="3400425"/>
              <a:ext cx="5943600" cy="3105150"/>
            </a:xfrm>
            <a:custGeom>
              <a:avLst/>
              <a:gdLst/>
              <a:ahLst/>
              <a:cxnLst/>
              <a:rect l="l" t="t" r="r" b="b"/>
              <a:pathLst>
                <a:path w="5943600" h="3105150">
                  <a:moveTo>
                    <a:pt x="5940424" y="0"/>
                  </a:moveTo>
                  <a:lnTo>
                    <a:pt x="3174" y="0"/>
                  </a:lnTo>
                  <a:lnTo>
                    <a:pt x="0" y="3174"/>
                  </a:lnTo>
                  <a:lnTo>
                    <a:pt x="0" y="3101973"/>
                  </a:lnTo>
                  <a:lnTo>
                    <a:pt x="3174" y="3105148"/>
                  </a:lnTo>
                  <a:lnTo>
                    <a:pt x="5940424" y="3105148"/>
                  </a:lnTo>
                  <a:lnTo>
                    <a:pt x="5943599" y="3101973"/>
                  </a:lnTo>
                  <a:lnTo>
                    <a:pt x="5943599" y="3086098"/>
                  </a:lnTo>
                  <a:lnTo>
                    <a:pt x="19049" y="3086098"/>
                  </a:lnTo>
                  <a:lnTo>
                    <a:pt x="19049" y="19049"/>
                  </a:lnTo>
                  <a:lnTo>
                    <a:pt x="5943599" y="19049"/>
                  </a:lnTo>
                  <a:lnTo>
                    <a:pt x="5943599" y="3174"/>
                  </a:lnTo>
                  <a:lnTo>
                    <a:pt x="5940424" y="0"/>
                  </a:lnTo>
                  <a:close/>
                </a:path>
                <a:path w="5943600" h="3105150">
                  <a:moveTo>
                    <a:pt x="5943599" y="19049"/>
                  </a:moveTo>
                  <a:lnTo>
                    <a:pt x="5924549" y="19049"/>
                  </a:lnTo>
                  <a:lnTo>
                    <a:pt x="5924549" y="3086098"/>
                  </a:lnTo>
                  <a:lnTo>
                    <a:pt x="5943599" y="3086098"/>
                  </a:lnTo>
                  <a:lnTo>
                    <a:pt x="5943599" y="19049"/>
                  </a:lnTo>
                  <a:close/>
                </a:path>
              </a:pathLst>
            </a:custGeom>
            <a:solidFill>
              <a:srgbClr val="502D15">
                <a:alpha val="1254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905375" y="3419475"/>
              <a:ext cx="2952750" cy="1809750"/>
            </a:xfrm>
            <a:custGeom>
              <a:avLst/>
              <a:gdLst/>
              <a:ahLst/>
              <a:cxnLst/>
              <a:rect l="l" t="t" r="r" b="b"/>
              <a:pathLst>
                <a:path w="2952750" h="1809750">
                  <a:moveTo>
                    <a:pt x="2952750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1809750"/>
                  </a:lnTo>
                  <a:lnTo>
                    <a:pt x="2952750" y="1809750"/>
                  </a:lnTo>
                  <a:lnTo>
                    <a:pt x="2952750" y="0"/>
                  </a:lnTo>
                  <a:close/>
                </a:path>
              </a:pathLst>
            </a:custGeom>
            <a:solidFill>
              <a:srgbClr val="007E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886324" y="3573462"/>
            <a:ext cx="2971800" cy="1445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135"/>
              </a:spcBef>
            </a:pPr>
            <a:r>
              <a:rPr dirty="0" sz="1650" spc="185" b="1">
                <a:solidFill>
                  <a:srgbClr val="FFFFFF"/>
                </a:solidFill>
                <a:latin typeface="Century Gothic"/>
                <a:cs typeface="Century Gothic"/>
              </a:rPr>
              <a:t>API</a:t>
            </a:r>
            <a:r>
              <a:rPr dirty="0" sz="1650" spc="4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650" spc="130" b="1">
                <a:solidFill>
                  <a:srgbClr val="FFFFFF"/>
                </a:solidFill>
                <a:latin typeface="Century Gothic"/>
                <a:cs typeface="Century Gothic"/>
              </a:rPr>
              <a:t>Execution</a:t>
            </a:r>
            <a:endParaRPr sz="1650">
              <a:latin typeface="Century Gothic"/>
              <a:cs typeface="Century Gothic"/>
            </a:endParaRPr>
          </a:p>
          <a:p>
            <a:pPr marL="189865" marR="716280">
              <a:lnSpc>
                <a:spcPct val="129600"/>
              </a:lnSpc>
              <a:spcBef>
                <a:spcPts val="615"/>
              </a:spcBef>
            </a:pPr>
            <a:r>
              <a:rPr dirty="0" sz="1350">
                <a:solidFill>
                  <a:srgbClr val="FFFFFF"/>
                </a:solidFill>
                <a:latin typeface="MingLiU_HKSCS"/>
                <a:cs typeface="MingLiU_HKSCS"/>
              </a:rPr>
              <a:t>Send HTTP requests </a:t>
            </a:r>
            <a:r>
              <a:rPr dirty="0" sz="1350" spc="-10">
                <a:solidFill>
                  <a:srgbClr val="FFFFFF"/>
                </a:solidFill>
                <a:latin typeface="MingLiU_HKSCS"/>
                <a:cs typeface="MingLiU_HKSCS"/>
              </a:rPr>
              <a:t>(GET, </a:t>
            </a:r>
            <a:r>
              <a:rPr dirty="0" sz="1350">
                <a:solidFill>
                  <a:srgbClr val="FFFFFF"/>
                </a:solidFill>
                <a:latin typeface="MingLiU_HKSCS"/>
                <a:cs typeface="MingLiU_HKSCS"/>
              </a:rPr>
              <a:t>POST, PUT, DELETE) </a:t>
            </a:r>
            <a:r>
              <a:rPr dirty="0" sz="1350" spc="-25">
                <a:solidFill>
                  <a:srgbClr val="FFFFFF"/>
                </a:solidFill>
                <a:latin typeface="MingLiU_HKSCS"/>
                <a:cs typeface="MingLiU_HKSCS"/>
              </a:rPr>
              <a:t>and</a:t>
            </a:r>
            <a:endParaRPr sz="1350">
              <a:latin typeface="MingLiU_HKSCS"/>
              <a:cs typeface="MingLiU_HKSCS"/>
            </a:endParaRPr>
          </a:p>
          <a:p>
            <a:pPr marL="189865" marR="1059180">
              <a:lnSpc>
                <a:spcPct val="134300"/>
              </a:lnSpc>
            </a:pPr>
            <a:r>
              <a:rPr dirty="0" sz="1350">
                <a:solidFill>
                  <a:srgbClr val="FFFFFF"/>
                </a:solidFill>
                <a:latin typeface="MingLiU_HKSCS"/>
                <a:cs typeface="MingLiU_HKSCS"/>
              </a:rPr>
              <a:t>inspect responses </a:t>
            </a:r>
            <a:r>
              <a:rPr dirty="0" sz="1350" spc="-25">
                <a:solidFill>
                  <a:srgbClr val="FFFFFF"/>
                </a:solidFill>
                <a:latin typeface="MingLiU_HKSCS"/>
                <a:cs typeface="MingLiU_HKSCS"/>
              </a:rPr>
              <a:t>in </a:t>
            </a:r>
            <a:r>
              <a:rPr dirty="0" sz="1350" spc="-10">
                <a:solidFill>
                  <a:srgbClr val="FFFFFF"/>
                </a:solidFill>
                <a:latin typeface="MingLiU_HKSCS"/>
                <a:cs typeface="MingLiU_HKSCS"/>
              </a:rPr>
              <a:t>detail.</a:t>
            </a:r>
            <a:endParaRPr sz="1350">
              <a:latin typeface="MingLiU_HKSCS"/>
              <a:cs typeface="MingLiU_HKSC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858125" y="3419475"/>
            <a:ext cx="2952750" cy="1809750"/>
            <a:chOff x="7858125" y="3419475"/>
            <a:chExt cx="2952750" cy="1809750"/>
          </a:xfrm>
        </p:grpSpPr>
        <p:sp>
          <p:nvSpPr>
            <p:cNvPr id="12" name="object 12" descr=""/>
            <p:cNvSpPr/>
            <p:nvPr/>
          </p:nvSpPr>
          <p:spPr>
            <a:xfrm>
              <a:off x="7858125" y="3419475"/>
              <a:ext cx="2952750" cy="1809750"/>
            </a:xfrm>
            <a:custGeom>
              <a:avLst/>
              <a:gdLst/>
              <a:ahLst/>
              <a:cxnLst/>
              <a:rect l="l" t="t" r="r" b="b"/>
              <a:pathLst>
                <a:path w="2952750" h="1809750">
                  <a:moveTo>
                    <a:pt x="2945853" y="0"/>
                  </a:moveTo>
                  <a:lnTo>
                    <a:pt x="0" y="0"/>
                  </a:lnTo>
                  <a:lnTo>
                    <a:pt x="0" y="1809750"/>
                  </a:lnTo>
                  <a:lnTo>
                    <a:pt x="2952750" y="1809750"/>
                  </a:lnTo>
                  <a:lnTo>
                    <a:pt x="2952750" y="6896"/>
                  </a:lnTo>
                  <a:lnTo>
                    <a:pt x="2951822" y="4648"/>
                  </a:lnTo>
                  <a:lnTo>
                    <a:pt x="2948101" y="927"/>
                  </a:lnTo>
                  <a:lnTo>
                    <a:pt x="2945853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858125" y="3419475"/>
              <a:ext cx="19050" cy="1809750"/>
            </a:xfrm>
            <a:custGeom>
              <a:avLst/>
              <a:gdLst/>
              <a:ahLst/>
              <a:cxnLst/>
              <a:rect l="l" t="t" r="r" b="b"/>
              <a:pathLst>
                <a:path w="19050" h="1809750">
                  <a:moveTo>
                    <a:pt x="12153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1800225"/>
                  </a:lnTo>
                  <a:lnTo>
                    <a:pt x="0" y="1802853"/>
                  </a:lnTo>
                  <a:lnTo>
                    <a:pt x="927" y="1805101"/>
                  </a:lnTo>
                  <a:lnTo>
                    <a:pt x="4648" y="1808810"/>
                  </a:lnTo>
                  <a:lnTo>
                    <a:pt x="6896" y="1809750"/>
                  </a:lnTo>
                  <a:lnTo>
                    <a:pt x="12153" y="1809750"/>
                  </a:lnTo>
                  <a:lnTo>
                    <a:pt x="14401" y="1808810"/>
                  </a:lnTo>
                  <a:lnTo>
                    <a:pt x="18122" y="1805101"/>
                  </a:lnTo>
                  <a:lnTo>
                    <a:pt x="19050" y="1802853"/>
                  </a:lnTo>
                  <a:lnTo>
                    <a:pt x="19050" y="6896"/>
                  </a:ln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close/>
                </a:path>
              </a:pathLst>
            </a:custGeom>
            <a:solidFill>
              <a:srgbClr val="2E2F2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877175" y="3573462"/>
            <a:ext cx="2952750" cy="1445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08940">
              <a:lnSpc>
                <a:spcPct val="100000"/>
              </a:lnSpc>
              <a:spcBef>
                <a:spcPts val="135"/>
              </a:spcBef>
            </a:pPr>
            <a:r>
              <a:rPr dirty="0" sz="1650" spc="215" b="1">
                <a:solidFill>
                  <a:srgbClr val="151516"/>
                </a:solidFill>
                <a:latin typeface="Century Gothic"/>
                <a:cs typeface="Century Gothic"/>
              </a:rPr>
              <a:t>Test</a:t>
            </a:r>
            <a:r>
              <a:rPr dirty="0" sz="1650" spc="4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140" b="1">
                <a:solidFill>
                  <a:srgbClr val="151516"/>
                </a:solidFill>
                <a:latin typeface="Century Gothic"/>
                <a:cs typeface="Century Gothic"/>
              </a:rPr>
              <a:t>Automation</a:t>
            </a:r>
            <a:endParaRPr sz="1650">
              <a:latin typeface="Century Gothic"/>
              <a:cs typeface="Century Gothic"/>
            </a:endParaRPr>
          </a:p>
          <a:p>
            <a:pPr marL="408940" marR="307340">
              <a:lnSpc>
                <a:spcPct val="132700"/>
              </a:lnSpc>
              <a:spcBef>
                <a:spcPts val="565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Write automated tests </a:t>
            </a:r>
            <a:r>
              <a:rPr dirty="0" sz="1350" spc="-25">
                <a:solidFill>
                  <a:srgbClr val="151516"/>
                </a:solidFill>
                <a:latin typeface="MingLiU_HKSCS"/>
                <a:cs typeface="MingLiU_HKSCS"/>
              </a:rPr>
              <a:t>to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ensure API reliability </a:t>
            </a:r>
            <a:r>
              <a:rPr dirty="0" sz="1350" spc="-25">
                <a:solidFill>
                  <a:srgbClr val="151516"/>
                </a:solidFill>
                <a:latin typeface="MingLiU_HKSCS"/>
                <a:cs typeface="MingLiU_HKSCS"/>
              </a:rPr>
              <a:t>and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performance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before deployment.</a:t>
            </a:r>
            <a:endParaRPr sz="1350">
              <a:latin typeface="MingLiU_HKSCS"/>
              <a:cs typeface="MingLiU_HKSC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905375" y="5229225"/>
            <a:ext cx="5905500" cy="1257300"/>
            <a:chOff x="4905375" y="5229225"/>
            <a:chExt cx="5905500" cy="1257300"/>
          </a:xfrm>
        </p:grpSpPr>
        <p:sp>
          <p:nvSpPr>
            <p:cNvPr id="16" name="object 16" descr=""/>
            <p:cNvSpPr/>
            <p:nvPr/>
          </p:nvSpPr>
          <p:spPr>
            <a:xfrm>
              <a:off x="4905375" y="5229225"/>
              <a:ext cx="5905500" cy="1257300"/>
            </a:xfrm>
            <a:custGeom>
              <a:avLst/>
              <a:gdLst/>
              <a:ahLst/>
              <a:cxnLst/>
              <a:rect l="l" t="t" r="r" b="b"/>
              <a:pathLst>
                <a:path w="5905500" h="1257300">
                  <a:moveTo>
                    <a:pt x="5905500" y="0"/>
                  </a:moveTo>
                  <a:lnTo>
                    <a:pt x="0" y="0"/>
                  </a:lnTo>
                  <a:lnTo>
                    <a:pt x="0" y="1247773"/>
                  </a:lnTo>
                  <a:lnTo>
                    <a:pt x="0" y="1250403"/>
                  </a:lnTo>
                  <a:lnTo>
                    <a:pt x="927" y="1252650"/>
                  </a:lnTo>
                  <a:lnTo>
                    <a:pt x="4648" y="1256366"/>
                  </a:lnTo>
                  <a:lnTo>
                    <a:pt x="6896" y="1257298"/>
                  </a:lnTo>
                  <a:lnTo>
                    <a:pt x="5898603" y="1257298"/>
                  </a:lnTo>
                  <a:lnTo>
                    <a:pt x="5900851" y="1256366"/>
                  </a:lnTo>
                  <a:lnTo>
                    <a:pt x="5904572" y="1252650"/>
                  </a:lnTo>
                  <a:lnTo>
                    <a:pt x="5905500" y="1250403"/>
                  </a:lnTo>
                  <a:lnTo>
                    <a:pt x="5905500" y="0"/>
                  </a:lnTo>
                  <a:close/>
                </a:path>
              </a:pathLst>
            </a:custGeom>
            <a:solidFill>
              <a:srgbClr val="007E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905375" y="5229225"/>
              <a:ext cx="5905500" cy="19050"/>
            </a:xfrm>
            <a:custGeom>
              <a:avLst/>
              <a:gdLst/>
              <a:ahLst/>
              <a:cxnLst/>
              <a:rect l="l" t="t" r="r" b="b"/>
              <a:pathLst>
                <a:path w="5905500" h="19050">
                  <a:moveTo>
                    <a:pt x="5898603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10"/>
                  </a:lnTo>
                  <a:lnTo>
                    <a:pt x="6896" y="19050"/>
                  </a:lnTo>
                  <a:lnTo>
                    <a:pt x="5898603" y="19050"/>
                  </a:lnTo>
                  <a:lnTo>
                    <a:pt x="5900851" y="18110"/>
                  </a:lnTo>
                  <a:lnTo>
                    <a:pt x="5904572" y="14401"/>
                  </a:lnTo>
                  <a:lnTo>
                    <a:pt x="5905500" y="12153"/>
                  </a:lnTo>
                  <a:lnTo>
                    <a:pt x="5905500" y="6896"/>
                  </a:lnTo>
                  <a:lnTo>
                    <a:pt x="5904572" y="4648"/>
                  </a:lnTo>
                  <a:lnTo>
                    <a:pt x="5900851" y="927"/>
                  </a:lnTo>
                  <a:lnTo>
                    <a:pt x="5898603" y="0"/>
                  </a:lnTo>
                  <a:close/>
                </a:path>
              </a:pathLst>
            </a:custGeom>
            <a:solidFill>
              <a:srgbClr val="1896D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4886324" y="5383212"/>
            <a:ext cx="5943600" cy="89344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135"/>
              </a:spcBef>
            </a:pPr>
            <a:r>
              <a:rPr dirty="0" sz="1650" spc="130" b="1">
                <a:solidFill>
                  <a:srgbClr val="FFFFFF"/>
                </a:solidFill>
                <a:latin typeface="Century Gothic"/>
                <a:cs typeface="Century Gothic"/>
              </a:rPr>
              <a:t>Documentation</a:t>
            </a:r>
            <a:endParaRPr sz="1650">
              <a:latin typeface="Century Gothic"/>
              <a:cs typeface="Century Gothic"/>
            </a:endParaRPr>
          </a:p>
          <a:p>
            <a:pPr marL="190500" marR="1288415">
              <a:lnSpc>
                <a:spcPct val="129600"/>
              </a:lnSpc>
              <a:spcBef>
                <a:spcPts val="615"/>
              </a:spcBef>
            </a:pPr>
            <a:r>
              <a:rPr dirty="0" sz="1350">
                <a:solidFill>
                  <a:srgbClr val="FFFFFF"/>
                </a:solidFill>
                <a:latin typeface="MingLiU_HKSCS"/>
                <a:cs typeface="MingLiU_HKSCS"/>
              </a:rPr>
              <a:t>Generate and publish comprehensive API </a:t>
            </a:r>
            <a:r>
              <a:rPr dirty="0" sz="1350" spc="-10">
                <a:solidFill>
                  <a:srgbClr val="FFFFFF"/>
                </a:solidFill>
                <a:latin typeface="MingLiU_HKSCS"/>
                <a:cs typeface="MingLiU_HKSCS"/>
              </a:rPr>
              <a:t>documentation </a:t>
            </a:r>
            <a:r>
              <a:rPr dirty="0" sz="1350">
                <a:solidFill>
                  <a:srgbClr val="FFFFFF"/>
                </a:solidFill>
                <a:latin typeface="MingLiU_HKSCS"/>
                <a:cs typeface="MingLiU_HKSCS"/>
              </a:rPr>
              <a:t>automatically from </a:t>
            </a:r>
            <a:r>
              <a:rPr dirty="0" sz="1350" spc="-10">
                <a:solidFill>
                  <a:srgbClr val="FFFFFF"/>
                </a:solidFill>
                <a:latin typeface="MingLiU_HKSCS"/>
                <a:cs typeface="MingLiU_HKSCS"/>
              </a:rPr>
              <a:t>collections.</a:t>
            </a:r>
            <a:endParaRPr sz="1350">
              <a:latin typeface="MingLiU_HKSCS"/>
              <a:cs typeface="MingLiU_HKSC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7648575" y="4110037"/>
            <a:ext cx="3686175" cy="2781300"/>
            <a:chOff x="7648575" y="4110037"/>
            <a:chExt cx="3686175" cy="2781300"/>
          </a:xfrm>
        </p:grpSpPr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8575" y="4110037"/>
              <a:ext cx="444702" cy="444703"/>
            </a:xfrm>
            <a:prstGeom prst="rect">
              <a:avLst/>
            </a:prstGeom>
          </p:spPr>
        </p:pic>
        <p:pic>
          <p:nvPicPr>
            <p:cNvPr id="21" name="object 21" descr="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80244" y="6471666"/>
              <a:ext cx="1754504" cy="419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25"/>
              <a:t>Eclipse</a:t>
            </a:r>
            <a:r>
              <a:rPr dirty="0" spc="85"/>
              <a:t> </a:t>
            </a:r>
            <a:r>
              <a:rPr dirty="0" spc="375"/>
              <a:t>IDE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733675" y="2886075"/>
            <a:ext cx="383540" cy="5791200"/>
            <a:chOff x="2733675" y="2886075"/>
            <a:chExt cx="383540" cy="5791200"/>
          </a:xfrm>
        </p:grpSpPr>
        <p:sp>
          <p:nvSpPr>
            <p:cNvPr id="4" name="object 4" descr=""/>
            <p:cNvSpPr/>
            <p:nvPr/>
          </p:nvSpPr>
          <p:spPr>
            <a:xfrm>
              <a:off x="3048000" y="2886075"/>
              <a:ext cx="19050" cy="5791200"/>
            </a:xfrm>
            <a:custGeom>
              <a:avLst/>
              <a:gdLst/>
              <a:ahLst/>
              <a:cxnLst/>
              <a:rect l="l" t="t" r="r" b="b"/>
              <a:pathLst>
                <a:path w="19050" h="5791200">
                  <a:moveTo>
                    <a:pt x="12153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5781673"/>
                  </a:lnTo>
                  <a:lnTo>
                    <a:pt x="0" y="5784303"/>
                  </a:lnTo>
                  <a:lnTo>
                    <a:pt x="927" y="5786550"/>
                  </a:lnTo>
                  <a:lnTo>
                    <a:pt x="4648" y="5790271"/>
                  </a:lnTo>
                  <a:lnTo>
                    <a:pt x="6896" y="5791198"/>
                  </a:lnTo>
                  <a:lnTo>
                    <a:pt x="12153" y="5791198"/>
                  </a:lnTo>
                  <a:lnTo>
                    <a:pt x="14401" y="5790271"/>
                  </a:lnTo>
                  <a:lnTo>
                    <a:pt x="18122" y="5786550"/>
                  </a:lnTo>
                  <a:lnTo>
                    <a:pt x="19050" y="5784303"/>
                  </a:lnTo>
                  <a:lnTo>
                    <a:pt x="19050" y="6896"/>
                  </a:ln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close/>
                </a:path>
              </a:pathLst>
            </a:custGeom>
            <a:solidFill>
              <a:srgbClr val="502D15">
                <a:alpha val="1254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733675" y="3067050"/>
              <a:ext cx="342900" cy="19050"/>
            </a:xfrm>
            <a:custGeom>
              <a:avLst/>
              <a:gdLst/>
              <a:ahLst/>
              <a:cxnLst/>
              <a:rect l="l" t="t" r="r" b="b"/>
              <a:pathLst>
                <a:path w="342900" h="19050">
                  <a:moveTo>
                    <a:pt x="336003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336003" y="19050"/>
                  </a:lnTo>
                  <a:lnTo>
                    <a:pt x="338251" y="18122"/>
                  </a:lnTo>
                  <a:lnTo>
                    <a:pt x="341972" y="14401"/>
                  </a:lnTo>
                  <a:lnTo>
                    <a:pt x="342900" y="12153"/>
                  </a:lnTo>
                  <a:lnTo>
                    <a:pt x="342900" y="6896"/>
                  </a:lnTo>
                  <a:lnTo>
                    <a:pt x="341972" y="4648"/>
                  </a:lnTo>
                  <a:lnTo>
                    <a:pt x="338251" y="927"/>
                  </a:lnTo>
                  <a:lnTo>
                    <a:pt x="336003" y="0"/>
                  </a:lnTo>
                  <a:close/>
                </a:path>
              </a:pathLst>
            </a:custGeom>
            <a:solidFill>
              <a:srgbClr val="2E2F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3237" y="3012275"/>
              <a:ext cx="123825" cy="13335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586689" y="1244600"/>
            <a:ext cx="10142220" cy="1964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200" b="1">
                <a:solidFill>
                  <a:srgbClr val="151516"/>
                </a:solidFill>
                <a:latin typeface="Century Gothic"/>
                <a:cs typeface="Century Gothic"/>
              </a:rPr>
              <a:t>Your</a:t>
            </a:r>
            <a:r>
              <a:rPr dirty="0" sz="2700" spc="7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170" b="1">
                <a:solidFill>
                  <a:srgbClr val="151516"/>
                </a:solidFill>
                <a:latin typeface="Century Gothic"/>
                <a:cs typeface="Century Gothic"/>
              </a:rPr>
              <a:t>Integrated</a:t>
            </a:r>
            <a:r>
              <a:rPr dirty="0" sz="2700" spc="7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170" b="1">
                <a:solidFill>
                  <a:srgbClr val="151516"/>
                </a:solidFill>
                <a:latin typeface="Century Gothic"/>
                <a:cs typeface="Century Gothic"/>
              </a:rPr>
              <a:t>Development</a:t>
            </a:r>
            <a:r>
              <a:rPr dirty="0" sz="2700" spc="8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220" b="1">
                <a:solidFill>
                  <a:srgbClr val="151516"/>
                </a:solidFill>
                <a:latin typeface="Century Gothic"/>
                <a:cs typeface="Century Gothic"/>
              </a:rPr>
              <a:t>Powerhouse</a:t>
            </a:r>
            <a:endParaRPr sz="2700">
              <a:latin typeface="Century Gothic"/>
              <a:cs typeface="Century Gothic"/>
            </a:endParaRPr>
          </a:p>
          <a:p>
            <a:pPr marL="13335" marR="5080">
              <a:lnSpc>
                <a:spcPct val="134300"/>
              </a:lnSpc>
              <a:spcBef>
                <a:spcPts val="1830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Eclipse is the primary Integrated Development Environment (IDE) used for building our Java applications. It provides </a:t>
            </a:r>
            <a:r>
              <a:rPr dirty="0" sz="1350" spc="-50">
                <a:solidFill>
                  <a:srgbClr val="151516"/>
                </a:solidFill>
                <a:latin typeface="MingLiU_HKSCS"/>
                <a:cs typeface="MingLiU_HKSCS"/>
              </a:rPr>
              <a:t>a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robust, feature-rich environment essential for large-scale enterprise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development.</a:t>
            </a:r>
            <a:endParaRPr sz="1350">
              <a:latin typeface="MingLiU_HKSCS"/>
              <a:cs typeface="MingLiU_HKSCS"/>
            </a:endParaRPr>
          </a:p>
          <a:p>
            <a:pPr>
              <a:lnSpc>
                <a:spcPct val="100000"/>
              </a:lnSpc>
            </a:pPr>
            <a:endParaRPr sz="1350">
              <a:latin typeface="MingLiU_HKSCS"/>
              <a:cs typeface="MingLiU_HKSCS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350">
              <a:latin typeface="MingLiU_HKSCS"/>
              <a:cs typeface="MingLiU_HKSCS"/>
            </a:endParaRPr>
          </a:p>
          <a:p>
            <a:pPr marL="421005">
              <a:lnSpc>
                <a:spcPct val="100000"/>
              </a:lnSpc>
              <a:spcBef>
                <a:spcPts val="5"/>
              </a:spcBef>
            </a:pPr>
            <a:r>
              <a:rPr dirty="0" sz="1650" b="1">
                <a:solidFill>
                  <a:srgbClr val="151516"/>
                </a:solidFill>
                <a:latin typeface="Century Gothic"/>
                <a:cs typeface="Century Gothic"/>
              </a:rPr>
              <a:t>Code</a:t>
            </a:r>
            <a:r>
              <a:rPr dirty="0" sz="1650" spc="18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170" b="1">
                <a:solidFill>
                  <a:srgbClr val="151516"/>
                </a:solidFill>
                <a:latin typeface="Century Gothic"/>
                <a:cs typeface="Century Gothic"/>
              </a:rPr>
              <a:t>Editor</a:t>
            </a:r>
            <a:endParaRPr sz="1650">
              <a:latin typeface="Century Gothic"/>
              <a:cs typeface="Century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11361" y="3317240"/>
            <a:ext cx="1568450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71450">
              <a:lnSpc>
                <a:spcPct val="134300"/>
              </a:lnSpc>
              <a:spcBef>
                <a:spcPts val="100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Intelligent </a:t>
            </a:r>
            <a:r>
              <a:rPr dirty="0" sz="1350" spc="-20">
                <a:solidFill>
                  <a:srgbClr val="151516"/>
                </a:solidFill>
                <a:latin typeface="MingLiU_HKSCS"/>
                <a:cs typeface="MingLiU_HKSCS"/>
              </a:rPr>
              <a:t>code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completion,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syntax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highlighting, </a:t>
            </a:r>
            <a:r>
              <a:rPr dirty="0" sz="1350" spc="-25">
                <a:solidFill>
                  <a:srgbClr val="151516"/>
                </a:solidFill>
                <a:latin typeface="MingLiU_HKSCS"/>
                <a:cs typeface="MingLiU_HKSCS"/>
              </a:rPr>
              <a:t>and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refactoring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tools.</a:t>
            </a:r>
            <a:endParaRPr sz="1350">
              <a:latin typeface="MingLiU_HKSCS"/>
              <a:cs typeface="MingLiU_HKSC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2733675" y="4040975"/>
            <a:ext cx="647700" cy="2619375"/>
            <a:chOff x="2733675" y="4040975"/>
            <a:chExt cx="647700" cy="2619375"/>
          </a:xfrm>
        </p:grpSpPr>
        <p:sp>
          <p:nvSpPr>
            <p:cNvPr id="10" name="object 10" descr=""/>
            <p:cNvSpPr/>
            <p:nvPr/>
          </p:nvSpPr>
          <p:spPr>
            <a:xfrm>
              <a:off x="3038475" y="4095750"/>
              <a:ext cx="342900" cy="19050"/>
            </a:xfrm>
            <a:custGeom>
              <a:avLst/>
              <a:gdLst/>
              <a:ahLst/>
              <a:cxnLst/>
              <a:rect l="l" t="t" r="r" b="b"/>
              <a:pathLst>
                <a:path w="342900" h="19050">
                  <a:moveTo>
                    <a:pt x="336003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336003" y="19050"/>
                  </a:lnTo>
                  <a:lnTo>
                    <a:pt x="338251" y="18122"/>
                  </a:lnTo>
                  <a:lnTo>
                    <a:pt x="341972" y="14401"/>
                  </a:lnTo>
                  <a:lnTo>
                    <a:pt x="342900" y="12153"/>
                  </a:lnTo>
                  <a:lnTo>
                    <a:pt x="342900" y="6896"/>
                  </a:lnTo>
                  <a:lnTo>
                    <a:pt x="341972" y="4648"/>
                  </a:lnTo>
                  <a:lnTo>
                    <a:pt x="338251" y="927"/>
                  </a:lnTo>
                  <a:lnTo>
                    <a:pt x="336003" y="0"/>
                  </a:lnTo>
                  <a:close/>
                </a:path>
              </a:pathLst>
            </a:custGeom>
            <a:solidFill>
              <a:srgbClr val="2E2F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3237" y="4040975"/>
              <a:ext cx="123825" cy="1333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2733675" y="5067300"/>
              <a:ext cx="342900" cy="19050"/>
            </a:xfrm>
            <a:custGeom>
              <a:avLst/>
              <a:gdLst/>
              <a:ahLst/>
              <a:cxnLst/>
              <a:rect l="l" t="t" r="r" b="b"/>
              <a:pathLst>
                <a:path w="342900" h="19050">
                  <a:moveTo>
                    <a:pt x="336003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336003" y="19050"/>
                  </a:lnTo>
                  <a:lnTo>
                    <a:pt x="338251" y="18122"/>
                  </a:lnTo>
                  <a:lnTo>
                    <a:pt x="341972" y="14401"/>
                  </a:lnTo>
                  <a:lnTo>
                    <a:pt x="342900" y="12153"/>
                  </a:lnTo>
                  <a:lnTo>
                    <a:pt x="342900" y="6896"/>
                  </a:lnTo>
                  <a:lnTo>
                    <a:pt x="341972" y="4648"/>
                  </a:lnTo>
                  <a:lnTo>
                    <a:pt x="338251" y="927"/>
                  </a:lnTo>
                  <a:lnTo>
                    <a:pt x="336003" y="0"/>
                  </a:lnTo>
                  <a:close/>
                </a:path>
              </a:pathLst>
            </a:custGeom>
            <a:solidFill>
              <a:srgbClr val="2E2F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3237" y="5012525"/>
              <a:ext cx="123825" cy="133350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3038475" y="6581775"/>
              <a:ext cx="342900" cy="19050"/>
            </a:xfrm>
            <a:custGeom>
              <a:avLst/>
              <a:gdLst/>
              <a:ahLst/>
              <a:cxnLst/>
              <a:rect l="l" t="t" r="r" b="b"/>
              <a:pathLst>
                <a:path w="342900" h="19050">
                  <a:moveTo>
                    <a:pt x="336003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336003" y="19050"/>
                  </a:lnTo>
                  <a:lnTo>
                    <a:pt x="338251" y="18122"/>
                  </a:lnTo>
                  <a:lnTo>
                    <a:pt x="341972" y="14401"/>
                  </a:lnTo>
                  <a:lnTo>
                    <a:pt x="342900" y="12153"/>
                  </a:lnTo>
                  <a:lnTo>
                    <a:pt x="342900" y="6896"/>
                  </a:lnTo>
                  <a:lnTo>
                    <a:pt x="341972" y="4648"/>
                  </a:lnTo>
                  <a:lnTo>
                    <a:pt x="338251" y="927"/>
                  </a:lnTo>
                  <a:lnTo>
                    <a:pt x="336003" y="0"/>
                  </a:lnTo>
                  <a:close/>
                </a:path>
              </a:pathLst>
            </a:custGeom>
            <a:solidFill>
              <a:srgbClr val="2E2F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3237" y="6527000"/>
              <a:ext cx="123825" cy="133350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3726014" y="3954462"/>
            <a:ext cx="132207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25" b="1">
                <a:solidFill>
                  <a:srgbClr val="151516"/>
                </a:solidFill>
                <a:latin typeface="Century Gothic"/>
                <a:cs typeface="Century Gothic"/>
              </a:rPr>
              <a:t>Debugging</a:t>
            </a:r>
            <a:endParaRPr sz="1650">
              <a:latin typeface="Century Gothic"/>
              <a:cs typeface="Century Gothic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726014" y="4345940"/>
            <a:ext cx="1739900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Advanced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debugging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capabilities to </a:t>
            </a:r>
            <a:r>
              <a:rPr dirty="0" sz="1350" spc="-20">
                <a:solidFill>
                  <a:srgbClr val="151516"/>
                </a:solidFill>
                <a:latin typeface="MingLiU_HKSCS"/>
                <a:cs typeface="MingLiU_HKSCS"/>
              </a:rPr>
              <a:t>step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through code </a:t>
            </a:r>
            <a:r>
              <a:rPr dirty="0" sz="1350" spc="-25">
                <a:solidFill>
                  <a:srgbClr val="151516"/>
                </a:solidFill>
                <a:latin typeface="MingLiU_HKSCS"/>
                <a:cs typeface="MingLiU_HKSCS"/>
              </a:rPr>
              <a:t>and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inspect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variables.</a:t>
            </a:r>
            <a:endParaRPr sz="1350">
              <a:latin typeface="MingLiU_HKSCS"/>
              <a:cs typeface="MingLiU_HKSC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39911" y="4926012"/>
            <a:ext cx="1739900" cy="260794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89230" marR="5080" indent="694055">
              <a:lnSpc>
                <a:spcPct val="106100"/>
              </a:lnSpc>
              <a:spcBef>
                <a:spcPts val="15"/>
              </a:spcBef>
            </a:pPr>
            <a:r>
              <a:rPr dirty="0" sz="1650" spc="140" b="1">
                <a:solidFill>
                  <a:srgbClr val="151516"/>
                </a:solidFill>
                <a:latin typeface="Century Gothic"/>
                <a:cs typeface="Century Gothic"/>
              </a:rPr>
              <a:t>Project </a:t>
            </a:r>
            <a:r>
              <a:rPr dirty="0" sz="1650" spc="105" b="1">
                <a:solidFill>
                  <a:srgbClr val="151516"/>
                </a:solidFill>
                <a:latin typeface="Century Gothic"/>
                <a:cs typeface="Century Gothic"/>
              </a:rPr>
              <a:t>Management</a:t>
            </a:r>
            <a:endParaRPr sz="1650">
              <a:latin typeface="Century Gothic"/>
              <a:cs typeface="Century Gothic"/>
            </a:endParaRPr>
          </a:p>
          <a:p>
            <a:pPr algn="r" marL="527050" marR="5080" indent="-514350">
              <a:lnSpc>
                <a:spcPct val="134300"/>
              </a:lnSpc>
              <a:spcBef>
                <a:spcPts val="1065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Integrated tools </a:t>
            </a:r>
            <a:r>
              <a:rPr dirty="0" sz="1350" spc="-25">
                <a:solidFill>
                  <a:srgbClr val="151516"/>
                </a:solidFill>
                <a:latin typeface="MingLiU_HKSCS"/>
                <a:cs typeface="MingLiU_HKSCS"/>
              </a:rPr>
              <a:t>for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managing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large</a:t>
            </a:r>
            <a:endParaRPr sz="1350">
              <a:latin typeface="MingLiU_HKSCS"/>
              <a:cs typeface="MingLiU_HKSCS"/>
            </a:endParaRPr>
          </a:p>
          <a:p>
            <a:pPr algn="r" marL="269875" marR="5080" indent="685800">
              <a:lnSpc>
                <a:spcPct val="131900"/>
              </a:lnSpc>
              <a:spcBef>
                <a:spcPts val="40"/>
              </a:spcBef>
            </a:pP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projects,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dependencies, </a:t>
            </a:r>
            <a:r>
              <a:rPr dirty="0" sz="1350" spc="-25">
                <a:solidFill>
                  <a:srgbClr val="151516"/>
                </a:solidFill>
                <a:latin typeface="MingLiU_HKSCS"/>
                <a:cs typeface="MingLiU_HKSCS"/>
              </a:rPr>
              <a:t>and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build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processes</a:t>
            </a:r>
            <a:endParaRPr sz="1350">
              <a:latin typeface="MingLiU_HKSCS"/>
              <a:cs typeface="MingLiU_HKSCS"/>
            </a:endParaRPr>
          </a:p>
          <a:p>
            <a:pPr algn="r" marL="527050" marR="5080" indent="685800">
              <a:lnSpc>
                <a:spcPct val="134300"/>
              </a:lnSpc>
            </a:pP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(e.g., Maven/Gradle).</a:t>
            </a:r>
            <a:endParaRPr sz="1350">
              <a:latin typeface="MingLiU_HKSCS"/>
              <a:cs typeface="MingLiU_HKSC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726014" y="6440487"/>
            <a:ext cx="1654175" cy="1788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55" b="1">
                <a:solidFill>
                  <a:srgbClr val="151516"/>
                </a:solidFill>
                <a:latin typeface="Century Gothic"/>
                <a:cs typeface="Century Gothic"/>
              </a:rPr>
              <a:t>Extensibility</a:t>
            </a:r>
            <a:endParaRPr sz="1650">
              <a:latin typeface="Century Gothic"/>
              <a:cs typeface="Century Gothic"/>
            </a:endParaRPr>
          </a:p>
          <a:p>
            <a:pPr marL="12700" marR="5080">
              <a:lnSpc>
                <a:spcPct val="133100"/>
              </a:lnSpc>
              <a:spcBef>
                <a:spcPts val="1085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A vast ecosystem </a:t>
            </a:r>
            <a:r>
              <a:rPr dirty="0" sz="1350" spc="-25">
                <a:solidFill>
                  <a:srgbClr val="151516"/>
                </a:solidFill>
                <a:latin typeface="MingLiU_HKSCS"/>
                <a:cs typeface="MingLiU_HKSCS"/>
              </a:rPr>
              <a:t>of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plugins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supports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various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languages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and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frameworks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beyond core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Java.</a:t>
            </a:r>
            <a:endParaRPr sz="1350">
              <a:latin typeface="MingLiU_HKSCS"/>
              <a:cs typeface="MingLiU_HKSCS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4075" y="2886075"/>
            <a:ext cx="4905374" cy="4905374"/>
          </a:xfrm>
          <a:prstGeom prst="rect">
            <a:avLst/>
          </a:prstGeom>
        </p:spPr>
      </p:pic>
      <p:pic>
        <p:nvPicPr>
          <p:cNvPr id="21" name="object 21" descr="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80244" y="8833866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43750" y="0"/>
            <a:ext cx="4286250" cy="8810625"/>
            <a:chOff x="7143750" y="0"/>
            <a:chExt cx="4286250" cy="88106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0"/>
              <a:ext cx="4286250" cy="8810623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8300466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1430">
              <a:lnSpc>
                <a:spcPct val="100000"/>
              </a:lnSpc>
              <a:spcBef>
                <a:spcPts val="125"/>
              </a:spcBef>
            </a:pPr>
            <a:r>
              <a:rPr dirty="0" spc="70"/>
              <a:t>Java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590751" y="3489218"/>
            <a:ext cx="447675" cy="232410"/>
            <a:chOff x="590751" y="3489218"/>
            <a:chExt cx="447675" cy="232410"/>
          </a:xfrm>
        </p:grpSpPr>
        <p:sp>
          <p:nvSpPr>
            <p:cNvPr id="7" name="object 7" descr=""/>
            <p:cNvSpPr/>
            <p:nvPr/>
          </p:nvSpPr>
          <p:spPr>
            <a:xfrm>
              <a:off x="728191" y="3673449"/>
              <a:ext cx="213995" cy="38735"/>
            </a:xfrm>
            <a:custGeom>
              <a:avLst/>
              <a:gdLst/>
              <a:ahLst/>
              <a:cxnLst/>
              <a:rect l="l" t="t" r="r" b="b"/>
              <a:pathLst>
                <a:path w="213994" h="38735">
                  <a:moveTo>
                    <a:pt x="159543" y="12"/>
                  </a:moveTo>
                  <a:lnTo>
                    <a:pt x="172178" y="12"/>
                  </a:lnTo>
                  <a:lnTo>
                    <a:pt x="172993" y="0"/>
                  </a:lnTo>
                  <a:lnTo>
                    <a:pt x="208503" y="0"/>
                  </a:lnTo>
                </a:path>
                <a:path w="213994" h="38735">
                  <a:moveTo>
                    <a:pt x="203095" y="29502"/>
                  </a:moveTo>
                  <a:lnTo>
                    <a:pt x="213547" y="10795"/>
                  </a:lnTo>
                  <a:lnTo>
                    <a:pt x="213533" y="9817"/>
                  </a:lnTo>
                  <a:lnTo>
                    <a:pt x="213488" y="8686"/>
                  </a:lnTo>
                  <a:lnTo>
                    <a:pt x="213419" y="7556"/>
                  </a:lnTo>
                  <a:lnTo>
                    <a:pt x="213339" y="6591"/>
                  </a:lnTo>
                  <a:lnTo>
                    <a:pt x="213271" y="5905"/>
                  </a:lnTo>
                  <a:lnTo>
                    <a:pt x="213216" y="5448"/>
                  </a:lnTo>
                </a:path>
                <a:path w="213994" h="38735">
                  <a:moveTo>
                    <a:pt x="154612" y="5029"/>
                  </a:moveTo>
                  <a:lnTo>
                    <a:pt x="165124" y="29311"/>
                  </a:lnTo>
                  <a:lnTo>
                    <a:pt x="165605" y="29756"/>
                  </a:lnTo>
                </a:path>
                <a:path w="213994" h="38735">
                  <a:moveTo>
                    <a:pt x="66794" y="12"/>
                  </a:moveTo>
                  <a:lnTo>
                    <a:pt x="103762" y="12"/>
                  </a:lnTo>
                  <a:lnTo>
                    <a:pt x="104576" y="0"/>
                  </a:lnTo>
                  <a:lnTo>
                    <a:pt x="150991" y="0"/>
                  </a:lnTo>
                </a:path>
                <a:path w="213994" h="38735">
                  <a:moveTo>
                    <a:pt x="52343" y="38176"/>
                  </a:moveTo>
                  <a:lnTo>
                    <a:pt x="65732" y="38176"/>
                  </a:lnTo>
                  <a:lnTo>
                    <a:pt x="66654" y="38188"/>
                  </a:lnTo>
                  <a:lnTo>
                    <a:pt x="116174" y="38188"/>
                  </a:lnTo>
                  <a:lnTo>
                    <a:pt x="117097" y="38201"/>
                  </a:lnTo>
                  <a:lnTo>
                    <a:pt x="117916" y="38201"/>
                  </a:lnTo>
                  <a:lnTo>
                    <a:pt x="118833" y="38201"/>
                  </a:lnTo>
                  <a:lnTo>
                    <a:pt x="148405" y="38201"/>
                  </a:lnTo>
                  <a:lnTo>
                    <a:pt x="149225" y="38214"/>
                  </a:lnTo>
                  <a:lnTo>
                    <a:pt x="163780" y="38214"/>
                  </a:lnTo>
                  <a:lnTo>
                    <a:pt x="164275" y="38214"/>
                  </a:lnTo>
                </a:path>
                <a:path w="213994" h="38735">
                  <a:moveTo>
                    <a:pt x="51440" y="28536"/>
                  </a:moveTo>
                  <a:lnTo>
                    <a:pt x="61847" y="7772"/>
                  </a:lnTo>
                  <a:lnTo>
                    <a:pt x="61837" y="6705"/>
                  </a:lnTo>
                </a:path>
                <a:path w="213994" h="38735">
                  <a:moveTo>
                    <a:pt x="4806" y="0"/>
                  </a:moveTo>
                  <a:lnTo>
                    <a:pt x="8796" y="0"/>
                  </a:lnTo>
                  <a:lnTo>
                    <a:pt x="10532" y="12"/>
                  </a:lnTo>
                  <a:lnTo>
                    <a:pt x="19229" y="12"/>
                  </a:lnTo>
                  <a:lnTo>
                    <a:pt x="20970" y="25"/>
                  </a:lnTo>
                  <a:lnTo>
                    <a:pt x="22711" y="25"/>
                  </a:lnTo>
                  <a:lnTo>
                    <a:pt x="24447" y="25"/>
                  </a:lnTo>
                  <a:lnTo>
                    <a:pt x="36621" y="25"/>
                  </a:lnTo>
                  <a:lnTo>
                    <a:pt x="38362" y="38"/>
                  </a:lnTo>
                  <a:lnTo>
                    <a:pt x="53522" y="38"/>
                  </a:lnTo>
                  <a:lnTo>
                    <a:pt x="54575" y="38"/>
                  </a:lnTo>
                </a:path>
                <a:path w="213994" h="38735">
                  <a:moveTo>
                    <a:pt x="0" y="6083"/>
                  </a:moveTo>
                  <a:lnTo>
                    <a:pt x="10953" y="28460"/>
                  </a:lnTo>
                  <a:lnTo>
                    <a:pt x="12030" y="29476"/>
                  </a:lnTo>
                </a:path>
              </a:pathLst>
            </a:custGeom>
            <a:ln w="18984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375" y="3525438"/>
              <a:ext cx="180582" cy="8007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00074" y="3498710"/>
              <a:ext cx="428625" cy="213360"/>
            </a:xfrm>
            <a:custGeom>
              <a:avLst/>
              <a:gdLst/>
              <a:ahLst/>
              <a:cxnLst/>
              <a:rect l="l" t="t" r="r" b="b"/>
              <a:pathLst>
                <a:path w="428625" h="213360">
                  <a:moveTo>
                    <a:pt x="121935" y="26822"/>
                  </a:moveTo>
                  <a:lnTo>
                    <a:pt x="157242" y="9906"/>
                  </a:lnTo>
                  <a:lnTo>
                    <a:pt x="195486" y="1231"/>
                  </a:lnTo>
                  <a:lnTo>
                    <a:pt x="204108" y="508"/>
                  </a:lnTo>
                  <a:lnTo>
                    <a:pt x="205596" y="406"/>
                  </a:lnTo>
                  <a:lnTo>
                    <a:pt x="206816" y="342"/>
                  </a:lnTo>
                  <a:lnTo>
                    <a:pt x="207774" y="279"/>
                  </a:lnTo>
                  <a:lnTo>
                    <a:pt x="208686" y="228"/>
                  </a:lnTo>
                  <a:lnTo>
                    <a:pt x="209505" y="177"/>
                  </a:lnTo>
                  <a:lnTo>
                    <a:pt x="210423" y="139"/>
                  </a:lnTo>
                  <a:lnTo>
                    <a:pt x="211241" y="101"/>
                  </a:lnTo>
                  <a:lnTo>
                    <a:pt x="212164" y="88"/>
                  </a:lnTo>
                  <a:lnTo>
                    <a:pt x="212982" y="76"/>
                  </a:lnTo>
                  <a:lnTo>
                    <a:pt x="213906" y="76"/>
                  </a:lnTo>
                  <a:lnTo>
                    <a:pt x="214718" y="63"/>
                  </a:lnTo>
                  <a:lnTo>
                    <a:pt x="215642" y="63"/>
                  </a:lnTo>
                  <a:lnTo>
                    <a:pt x="216460" y="63"/>
                  </a:lnTo>
                  <a:lnTo>
                    <a:pt x="220860" y="63"/>
                  </a:lnTo>
                  <a:lnTo>
                    <a:pt x="221679" y="50"/>
                  </a:lnTo>
                  <a:lnTo>
                    <a:pt x="226080" y="50"/>
                  </a:lnTo>
                  <a:lnTo>
                    <a:pt x="226898" y="38"/>
                  </a:lnTo>
                  <a:lnTo>
                    <a:pt x="238254" y="38"/>
                  </a:lnTo>
                  <a:lnTo>
                    <a:pt x="239072" y="50"/>
                  </a:lnTo>
                  <a:lnTo>
                    <a:pt x="425187" y="50"/>
                  </a:lnTo>
                  <a:lnTo>
                    <a:pt x="426110" y="38"/>
                  </a:lnTo>
                  <a:lnTo>
                    <a:pt x="426928" y="25"/>
                  </a:lnTo>
                  <a:lnTo>
                    <a:pt x="427583" y="12"/>
                  </a:lnTo>
                  <a:lnTo>
                    <a:pt x="428044" y="0"/>
                  </a:lnTo>
                </a:path>
                <a:path w="428625" h="213360">
                  <a:moveTo>
                    <a:pt x="31700" y="99593"/>
                  </a:moveTo>
                  <a:lnTo>
                    <a:pt x="31104" y="100177"/>
                  </a:lnTo>
                  <a:lnTo>
                    <a:pt x="30509" y="100761"/>
                  </a:lnTo>
                  <a:lnTo>
                    <a:pt x="29577" y="101663"/>
                  </a:lnTo>
                  <a:lnTo>
                    <a:pt x="28748" y="102476"/>
                  </a:lnTo>
                  <a:lnTo>
                    <a:pt x="27815" y="103390"/>
                  </a:lnTo>
                  <a:lnTo>
                    <a:pt x="26987" y="104190"/>
                  </a:lnTo>
                  <a:lnTo>
                    <a:pt x="26055" y="105105"/>
                  </a:lnTo>
                  <a:lnTo>
                    <a:pt x="18901" y="112852"/>
                  </a:lnTo>
                  <a:lnTo>
                    <a:pt x="18072" y="113804"/>
                  </a:lnTo>
                  <a:lnTo>
                    <a:pt x="17378" y="114617"/>
                  </a:lnTo>
                  <a:lnTo>
                    <a:pt x="16614" y="115506"/>
                  </a:lnTo>
                  <a:lnTo>
                    <a:pt x="15909" y="116319"/>
                  </a:lnTo>
                  <a:lnTo>
                    <a:pt x="15120" y="117233"/>
                  </a:lnTo>
                  <a:lnTo>
                    <a:pt x="14420" y="118046"/>
                  </a:lnTo>
                  <a:lnTo>
                    <a:pt x="13652" y="118935"/>
                  </a:lnTo>
                  <a:lnTo>
                    <a:pt x="12942" y="119761"/>
                  </a:lnTo>
                  <a:lnTo>
                    <a:pt x="168" y="145542"/>
                  </a:lnTo>
                  <a:lnTo>
                    <a:pt x="223" y="146494"/>
                  </a:lnTo>
                  <a:lnTo>
                    <a:pt x="26654" y="174447"/>
                  </a:lnTo>
                  <a:lnTo>
                    <a:pt x="29184" y="174574"/>
                  </a:lnTo>
                  <a:lnTo>
                    <a:pt x="30107" y="174599"/>
                  </a:lnTo>
                  <a:lnTo>
                    <a:pt x="30927" y="174637"/>
                  </a:lnTo>
                  <a:lnTo>
                    <a:pt x="31849" y="174663"/>
                  </a:lnTo>
                  <a:lnTo>
                    <a:pt x="32668" y="174675"/>
                  </a:lnTo>
                  <a:lnTo>
                    <a:pt x="33585" y="174688"/>
                  </a:lnTo>
                  <a:lnTo>
                    <a:pt x="34404" y="174701"/>
                  </a:lnTo>
                  <a:lnTo>
                    <a:pt x="35326" y="174701"/>
                  </a:lnTo>
                  <a:lnTo>
                    <a:pt x="36145" y="174701"/>
                  </a:lnTo>
                  <a:lnTo>
                    <a:pt x="37063" y="174713"/>
                  </a:lnTo>
                  <a:lnTo>
                    <a:pt x="44842" y="174713"/>
                  </a:lnTo>
                  <a:lnTo>
                    <a:pt x="45764" y="174726"/>
                  </a:lnTo>
                  <a:lnTo>
                    <a:pt x="50060" y="174726"/>
                  </a:lnTo>
                  <a:lnTo>
                    <a:pt x="50979" y="174739"/>
                  </a:lnTo>
                  <a:lnTo>
                    <a:pt x="58757" y="174739"/>
                  </a:lnTo>
                  <a:lnTo>
                    <a:pt x="59674" y="174752"/>
                  </a:lnTo>
                  <a:lnTo>
                    <a:pt x="64894" y="174752"/>
                  </a:lnTo>
                  <a:lnTo>
                    <a:pt x="65712" y="174764"/>
                  </a:lnTo>
                  <a:lnTo>
                    <a:pt x="83106" y="174764"/>
                  </a:lnTo>
                  <a:lnTo>
                    <a:pt x="84028" y="174752"/>
                  </a:lnTo>
                  <a:lnTo>
                    <a:pt x="97943" y="174752"/>
                  </a:lnTo>
                  <a:lnTo>
                    <a:pt x="98762" y="174739"/>
                  </a:lnTo>
                  <a:lnTo>
                    <a:pt x="121384" y="174739"/>
                  </a:lnTo>
                  <a:lnTo>
                    <a:pt x="122356" y="174726"/>
                  </a:lnTo>
                  <a:lnTo>
                    <a:pt x="123273" y="174726"/>
                  </a:lnTo>
                  <a:lnTo>
                    <a:pt x="124043" y="174726"/>
                  </a:lnTo>
                  <a:lnTo>
                    <a:pt x="124593" y="174726"/>
                  </a:lnTo>
                </a:path>
                <a:path w="428625" h="213360">
                  <a:moveTo>
                    <a:pt x="0" y="213004"/>
                  </a:moveTo>
                  <a:lnTo>
                    <a:pt x="5417" y="213004"/>
                  </a:lnTo>
                  <a:lnTo>
                    <a:pt x="6334" y="212991"/>
                  </a:lnTo>
                  <a:lnTo>
                    <a:pt x="25469" y="212991"/>
                  </a:lnTo>
                  <a:lnTo>
                    <a:pt x="26287" y="212979"/>
                  </a:lnTo>
                  <a:lnTo>
                    <a:pt x="27211" y="212979"/>
                  </a:lnTo>
                  <a:lnTo>
                    <a:pt x="28028" y="212979"/>
                  </a:lnTo>
                  <a:lnTo>
                    <a:pt x="45422" y="212979"/>
                  </a:lnTo>
                  <a:lnTo>
                    <a:pt x="46339" y="212966"/>
                  </a:lnTo>
                  <a:lnTo>
                    <a:pt x="58519" y="212966"/>
                  </a:lnTo>
                  <a:lnTo>
                    <a:pt x="59338" y="212953"/>
                  </a:lnTo>
                  <a:lnTo>
                    <a:pt x="78466" y="212953"/>
                  </a:lnTo>
                  <a:lnTo>
                    <a:pt x="79390" y="212940"/>
                  </a:lnTo>
                  <a:lnTo>
                    <a:pt x="91564" y="212940"/>
                  </a:lnTo>
                  <a:lnTo>
                    <a:pt x="92382" y="212928"/>
                  </a:lnTo>
                  <a:lnTo>
                    <a:pt x="112439" y="212928"/>
                  </a:lnTo>
                  <a:lnTo>
                    <a:pt x="113258" y="212915"/>
                  </a:lnTo>
                  <a:lnTo>
                    <a:pt x="125432" y="212915"/>
                  </a:lnTo>
                  <a:lnTo>
                    <a:pt x="126354" y="212902"/>
                  </a:lnTo>
                  <a:lnTo>
                    <a:pt x="138703" y="212902"/>
                  </a:lnTo>
                  <a:lnTo>
                    <a:pt x="139194" y="212902"/>
                  </a:lnTo>
                </a:path>
                <a:path w="428625" h="213360">
                  <a:moveTo>
                    <a:pt x="332442" y="212928"/>
                  </a:moveTo>
                  <a:lnTo>
                    <a:pt x="338217" y="212928"/>
                  </a:lnTo>
                  <a:lnTo>
                    <a:pt x="339139" y="212940"/>
                  </a:lnTo>
                  <a:lnTo>
                    <a:pt x="350395" y="212940"/>
                  </a:lnTo>
                  <a:lnTo>
                    <a:pt x="351313" y="212953"/>
                  </a:lnTo>
                  <a:lnTo>
                    <a:pt x="352132" y="212953"/>
                  </a:lnTo>
                  <a:lnTo>
                    <a:pt x="353054" y="212953"/>
                  </a:lnTo>
                  <a:lnTo>
                    <a:pt x="369525" y="212953"/>
                  </a:lnTo>
                  <a:lnTo>
                    <a:pt x="370447" y="212966"/>
                  </a:lnTo>
                  <a:lnTo>
                    <a:pt x="383440" y="212966"/>
                  </a:lnTo>
                  <a:lnTo>
                    <a:pt x="384362" y="212979"/>
                  </a:lnTo>
                  <a:lnTo>
                    <a:pt x="402574" y="212979"/>
                  </a:lnTo>
                  <a:lnTo>
                    <a:pt x="403498" y="212991"/>
                  </a:lnTo>
                  <a:lnTo>
                    <a:pt x="421709" y="212991"/>
                  </a:lnTo>
                  <a:lnTo>
                    <a:pt x="422631" y="213004"/>
                  </a:lnTo>
                  <a:lnTo>
                    <a:pt x="427583" y="213004"/>
                  </a:lnTo>
                  <a:lnTo>
                    <a:pt x="428044" y="213004"/>
                  </a:lnTo>
                </a:path>
                <a:path w="428625" h="213360">
                  <a:moveTo>
                    <a:pt x="344666" y="174739"/>
                  </a:moveTo>
                  <a:lnTo>
                    <a:pt x="357112" y="174739"/>
                  </a:lnTo>
                  <a:lnTo>
                    <a:pt x="357931" y="174752"/>
                  </a:lnTo>
                  <a:lnTo>
                    <a:pt x="368369" y="174752"/>
                  </a:lnTo>
                  <a:lnTo>
                    <a:pt x="369286" y="174764"/>
                  </a:lnTo>
                  <a:lnTo>
                    <a:pt x="370105" y="174764"/>
                  </a:lnTo>
                  <a:lnTo>
                    <a:pt x="371027" y="174764"/>
                  </a:lnTo>
                  <a:lnTo>
                    <a:pt x="385762" y="174764"/>
                  </a:lnTo>
                  <a:lnTo>
                    <a:pt x="386715" y="174777"/>
                  </a:lnTo>
                  <a:lnTo>
                    <a:pt x="405814" y="174777"/>
                  </a:lnTo>
                  <a:lnTo>
                    <a:pt x="406633" y="174764"/>
                  </a:lnTo>
                  <a:lnTo>
                    <a:pt x="416054" y="174764"/>
                  </a:lnTo>
                  <a:lnTo>
                    <a:pt x="417041" y="174752"/>
                  </a:lnTo>
                  <a:lnTo>
                    <a:pt x="423207" y="174752"/>
                  </a:lnTo>
                  <a:lnTo>
                    <a:pt x="424026" y="174739"/>
                  </a:lnTo>
                  <a:lnTo>
                    <a:pt x="424953" y="174739"/>
                  </a:lnTo>
                  <a:lnTo>
                    <a:pt x="425777" y="174739"/>
                  </a:lnTo>
                  <a:lnTo>
                    <a:pt x="426730" y="174739"/>
                  </a:lnTo>
                  <a:lnTo>
                    <a:pt x="427329" y="174739"/>
                  </a:lnTo>
                  <a:lnTo>
                    <a:pt x="427984" y="174739"/>
                  </a:lnTo>
                </a:path>
                <a:path w="428625" h="213360">
                  <a:moveTo>
                    <a:pt x="331212" y="204241"/>
                  </a:moveTo>
                  <a:lnTo>
                    <a:pt x="320987" y="212928"/>
                  </a:lnTo>
                </a:path>
                <a:path w="428625" h="213360">
                  <a:moveTo>
                    <a:pt x="341332" y="180187"/>
                  </a:moveTo>
                  <a:lnTo>
                    <a:pt x="340662" y="174739"/>
                  </a:lnTo>
                </a:path>
                <a:path w="428625" h="213360">
                  <a:moveTo>
                    <a:pt x="282728" y="179768"/>
                  </a:moveTo>
                  <a:lnTo>
                    <a:pt x="282674" y="174739"/>
                  </a:lnTo>
                </a:path>
                <a:path w="428625" h="213360">
                  <a:moveTo>
                    <a:pt x="293721" y="204495"/>
                  </a:moveTo>
                  <a:lnTo>
                    <a:pt x="303024" y="212953"/>
                  </a:lnTo>
                </a:path>
                <a:path w="428625" h="213360">
                  <a:moveTo>
                    <a:pt x="180459" y="212915"/>
                  </a:moveTo>
                  <a:lnTo>
                    <a:pt x="168592" y="212915"/>
                  </a:lnTo>
                </a:path>
                <a:path w="428625" h="213360">
                  <a:moveTo>
                    <a:pt x="292392" y="212953"/>
                  </a:moveTo>
                  <a:lnTo>
                    <a:pt x="303024" y="212953"/>
                  </a:lnTo>
                </a:path>
                <a:path w="428625" h="213360">
                  <a:moveTo>
                    <a:pt x="179556" y="203276"/>
                  </a:moveTo>
                  <a:lnTo>
                    <a:pt x="168592" y="212915"/>
                  </a:lnTo>
                </a:path>
                <a:path w="428625" h="213360">
                  <a:moveTo>
                    <a:pt x="189953" y="181444"/>
                  </a:moveTo>
                  <a:lnTo>
                    <a:pt x="189880" y="174764"/>
                  </a:lnTo>
                </a:path>
                <a:path w="428625" h="213360">
                  <a:moveTo>
                    <a:pt x="128116" y="180822"/>
                  </a:moveTo>
                  <a:lnTo>
                    <a:pt x="127187" y="174739"/>
                  </a:lnTo>
                </a:path>
                <a:path w="428625" h="213360">
                  <a:moveTo>
                    <a:pt x="140147" y="204216"/>
                  </a:moveTo>
                  <a:lnTo>
                    <a:pt x="149354" y="212902"/>
                  </a:lnTo>
                </a:path>
                <a:path w="428625" h="213360">
                  <a:moveTo>
                    <a:pt x="123596" y="36220"/>
                  </a:moveTo>
                  <a:lnTo>
                    <a:pt x="106843" y="36207"/>
                  </a:lnTo>
                </a:path>
                <a:path w="428625" h="213360">
                  <a:moveTo>
                    <a:pt x="105811" y="36906"/>
                  </a:moveTo>
                  <a:lnTo>
                    <a:pt x="106843" y="36207"/>
                  </a:lnTo>
                </a:path>
                <a:path w="428625" h="213360">
                  <a:moveTo>
                    <a:pt x="121935" y="26822"/>
                  </a:moveTo>
                  <a:lnTo>
                    <a:pt x="111700" y="32943"/>
                  </a:lnTo>
                </a:path>
                <a:path w="428625" h="213360">
                  <a:moveTo>
                    <a:pt x="139194" y="212902"/>
                  </a:moveTo>
                  <a:lnTo>
                    <a:pt x="149354" y="212902"/>
                  </a:lnTo>
                </a:path>
                <a:path w="428625" h="213360">
                  <a:moveTo>
                    <a:pt x="332442" y="212928"/>
                  </a:moveTo>
                  <a:lnTo>
                    <a:pt x="320987" y="212928"/>
                  </a:lnTo>
                </a:path>
                <a:path w="428625" h="213360">
                  <a:moveTo>
                    <a:pt x="287660" y="174752"/>
                  </a:moveTo>
                  <a:lnTo>
                    <a:pt x="279107" y="174739"/>
                  </a:lnTo>
                </a:path>
                <a:path w="428625" h="213360">
                  <a:moveTo>
                    <a:pt x="336619" y="174739"/>
                  </a:moveTo>
                  <a:lnTo>
                    <a:pt x="344666" y="174739"/>
                  </a:lnTo>
                </a:path>
                <a:path w="428625" h="213360">
                  <a:moveTo>
                    <a:pt x="194910" y="174752"/>
                  </a:moveTo>
                  <a:lnTo>
                    <a:pt x="182692" y="174777"/>
                  </a:lnTo>
                </a:path>
                <a:path w="428625" h="213360">
                  <a:moveTo>
                    <a:pt x="132923" y="174739"/>
                  </a:moveTo>
                  <a:lnTo>
                    <a:pt x="124593" y="174726"/>
                  </a:lnTo>
                </a:path>
              </a:pathLst>
            </a:custGeom>
            <a:ln w="18984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97420" y="3525431"/>
              <a:ext cx="233679" cy="196215"/>
            </a:xfrm>
            <a:custGeom>
              <a:avLst/>
              <a:gdLst/>
              <a:ahLst/>
              <a:cxnLst/>
              <a:rect l="l" t="t" r="r" b="b"/>
              <a:pathLst>
                <a:path w="233680" h="196214">
                  <a:moveTo>
                    <a:pt x="18986" y="9499"/>
                  </a:moveTo>
                  <a:lnTo>
                    <a:pt x="16205" y="2781"/>
                  </a:lnTo>
                  <a:lnTo>
                    <a:pt x="9486" y="0"/>
                  </a:lnTo>
                  <a:lnTo>
                    <a:pt x="2781" y="2781"/>
                  </a:lnTo>
                  <a:lnTo>
                    <a:pt x="0" y="9499"/>
                  </a:lnTo>
                  <a:lnTo>
                    <a:pt x="2781" y="16205"/>
                  </a:lnTo>
                  <a:lnTo>
                    <a:pt x="9486" y="18986"/>
                  </a:lnTo>
                  <a:lnTo>
                    <a:pt x="16205" y="16205"/>
                  </a:lnTo>
                  <a:lnTo>
                    <a:pt x="18986" y="9499"/>
                  </a:lnTo>
                  <a:close/>
                </a:path>
                <a:path w="233680" h="196214">
                  <a:moveTo>
                    <a:pt x="61493" y="186182"/>
                  </a:moveTo>
                  <a:lnTo>
                    <a:pt x="58712" y="179476"/>
                  </a:lnTo>
                  <a:lnTo>
                    <a:pt x="52006" y="176695"/>
                  </a:lnTo>
                  <a:lnTo>
                    <a:pt x="45288" y="179476"/>
                  </a:lnTo>
                  <a:lnTo>
                    <a:pt x="42506" y="186182"/>
                  </a:lnTo>
                  <a:lnTo>
                    <a:pt x="45288" y="192900"/>
                  </a:lnTo>
                  <a:lnTo>
                    <a:pt x="52006" y="195681"/>
                  </a:lnTo>
                  <a:lnTo>
                    <a:pt x="58712" y="192900"/>
                  </a:lnTo>
                  <a:lnTo>
                    <a:pt x="61493" y="186182"/>
                  </a:lnTo>
                  <a:close/>
                </a:path>
                <a:path w="233680" h="196214">
                  <a:moveTo>
                    <a:pt x="80733" y="186194"/>
                  </a:moveTo>
                  <a:lnTo>
                    <a:pt x="77952" y="179489"/>
                  </a:lnTo>
                  <a:lnTo>
                    <a:pt x="71247" y="176707"/>
                  </a:lnTo>
                  <a:lnTo>
                    <a:pt x="64528" y="179489"/>
                  </a:lnTo>
                  <a:lnTo>
                    <a:pt x="61747" y="186194"/>
                  </a:lnTo>
                  <a:lnTo>
                    <a:pt x="64528" y="192913"/>
                  </a:lnTo>
                  <a:lnTo>
                    <a:pt x="71247" y="195694"/>
                  </a:lnTo>
                  <a:lnTo>
                    <a:pt x="77952" y="192913"/>
                  </a:lnTo>
                  <a:lnTo>
                    <a:pt x="80733" y="186194"/>
                  </a:lnTo>
                  <a:close/>
                </a:path>
                <a:path w="233680" h="196214">
                  <a:moveTo>
                    <a:pt x="233133" y="186207"/>
                  </a:moveTo>
                  <a:lnTo>
                    <a:pt x="230352" y="179501"/>
                  </a:lnTo>
                  <a:lnTo>
                    <a:pt x="223634" y="176720"/>
                  </a:lnTo>
                  <a:lnTo>
                    <a:pt x="216928" y="179501"/>
                  </a:lnTo>
                  <a:lnTo>
                    <a:pt x="214642" y="185000"/>
                  </a:lnTo>
                  <a:lnTo>
                    <a:pt x="212382" y="179527"/>
                  </a:lnTo>
                  <a:lnTo>
                    <a:pt x="205676" y="176745"/>
                  </a:lnTo>
                  <a:lnTo>
                    <a:pt x="198958" y="179527"/>
                  </a:lnTo>
                  <a:lnTo>
                    <a:pt x="196176" y="186232"/>
                  </a:lnTo>
                  <a:lnTo>
                    <a:pt x="198958" y="192951"/>
                  </a:lnTo>
                  <a:lnTo>
                    <a:pt x="205676" y="195732"/>
                  </a:lnTo>
                  <a:lnTo>
                    <a:pt x="212382" y="192951"/>
                  </a:lnTo>
                  <a:lnTo>
                    <a:pt x="214655" y="187452"/>
                  </a:lnTo>
                  <a:lnTo>
                    <a:pt x="216928" y="192925"/>
                  </a:lnTo>
                  <a:lnTo>
                    <a:pt x="223634" y="195707"/>
                  </a:lnTo>
                  <a:lnTo>
                    <a:pt x="230352" y="192925"/>
                  </a:lnTo>
                  <a:lnTo>
                    <a:pt x="233133" y="186207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31775" y="3587318"/>
              <a:ext cx="13970" cy="11430"/>
            </a:xfrm>
            <a:custGeom>
              <a:avLst/>
              <a:gdLst/>
              <a:ahLst/>
              <a:cxnLst/>
              <a:rect l="l" t="t" r="r" b="b"/>
              <a:pathLst>
                <a:path w="13970" h="11429">
                  <a:moveTo>
                    <a:pt x="13627" y="8699"/>
                  </a:moveTo>
                  <a:lnTo>
                    <a:pt x="2366" y="8724"/>
                  </a:lnTo>
                </a:path>
                <a:path w="13970" h="11429">
                  <a:moveTo>
                    <a:pt x="11092" y="0"/>
                  </a:moveTo>
                  <a:lnTo>
                    <a:pt x="2366" y="8724"/>
                  </a:lnTo>
                </a:path>
                <a:path w="13970" h="11429">
                  <a:moveTo>
                    <a:pt x="0" y="10985"/>
                  </a:moveTo>
                  <a:lnTo>
                    <a:pt x="2366" y="8724"/>
                  </a:lnTo>
                </a:path>
              </a:pathLst>
            </a:custGeom>
            <a:ln w="18984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622" y="3540589"/>
              <a:ext cx="202569" cy="65529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0582" y="4756208"/>
            <a:ext cx="447609" cy="44120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0774" y="6115082"/>
            <a:ext cx="387225" cy="447609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600075" y="7334250"/>
            <a:ext cx="5943600" cy="1009650"/>
            <a:chOff x="600075" y="7334250"/>
            <a:chExt cx="5943600" cy="1009650"/>
          </a:xfrm>
        </p:grpSpPr>
        <p:sp>
          <p:nvSpPr>
            <p:cNvPr id="16" name="object 16" descr=""/>
            <p:cNvSpPr/>
            <p:nvPr/>
          </p:nvSpPr>
          <p:spPr>
            <a:xfrm>
              <a:off x="600075" y="7334250"/>
              <a:ext cx="5943600" cy="1009650"/>
            </a:xfrm>
            <a:custGeom>
              <a:avLst/>
              <a:gdLst/>
              <a:ahLst/>
              <a:cxnLst/>
              <a:rect l="l" t="t" r="r" b="b"/>
              <a:pathLst>
                <a:path w="5943600" h="1009650">
                  <a:moveTo>
                    <a:pt x="5936703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1000123"/>
                  </a:lnTo>
                  <a:lnTo>
                    <a:pt x="0" y="1002753"/>
                  </a:lnTo>
                  <a:lnTo>
                    <a:pt x="927" y="1005000"/>
                  </a:lnTo>
                  <a:lnTo>
                    <a:pt x="4648" y="1008716"/>
                  </a:lnTo>
                  <a:lnTo>
                    <a:pt x="6896" y="1009648"/>
                  </a:lnTo>
                  <a:lnTo>
                    <a:pt x="5936703" y="1009648"/>
                  </a:lnTo>
                  <a:lnTo>
                    <a:pt x="5938951" y="1008716"/>
                  </a:lnTo>
                  <a:lnTo>
                    <a:pt x="5942672" y="1005000"/>
                  </a:lnTo>
                  <a:lnTo>
                    <a:pt x="5943600" y="1002753"/>
                  </a:lnTo>
                  <a:lnTo>
                    <a:pt x="5943600" y="6896"/>
                  </a:lnTo>
                  <a:lnTo>
                    <a:pt x="5942672" y="4648"/>
                  </a:lnTo>
                  <a:lnTo>
                    <a:pt x="5938951" y="927"/>
                  </a:lnTo>
                  <a:lnTo>
                    <a:pt x="5936703" y="0"/>
                  </a:lnTo>
                  <a:close/>
                </a:path>
              </a:pathLst>
            </a:custGeom>
            <a:solidFill>
              <a:srgbClr val="D7D9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3672" y="7602139"/>
              <a:ext cx="150018" cy="150018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587375" y="1244600"/>
            <a:ext cx="5940425" cy="6822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343025">
              <a:lnSpc>
                <a:spcPts val="3379"/>
              </a:lnSpc>
              <a:spcBef>
                <a:spcPts val="95"/>
              </a:spcBef>
            </a:pPr>
            <a:r>
              <a:rPr dirty="0" sz="2700" spc="310" b="1">
                <a:solidFill>
                  <a:srgbClr val="151516"/>
                </a:solidFill>
                <a:latin typeface="Century Gothic"/>
                <a:cs typeface="Century Gothic"/>
              </a:rPr>
              <a:t>The</a:t>
            </a:r>
            <a:r>
              <a:rPr dirty="0" sz="2700" spc="6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145" b="1">
                <a:solidFill>
                  <a:srgbClr val="151516"/>
                </a:solidFill>
                <a:latin typeface="Century Gothic"/>
                <a:cs typeface="Century Gothic"/>
              </a:rPr>
              <a:t>Backbone</a:t>
            </a:r>
            <a:r>
              <a:rPr dirty="0" sz="2700" spc="7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245" b="1">
                <a:solidFill>
                  <a:srgbClr val="151516"/>
                </a:solidFill>
                <a:latin typeface="Century Gothic"/>
                <a:cs typeface="Century Gothic"/>
              </a:rPr>
              <a:t>of</a:t>
            </a:r>
            <a:r>
              <a:rPr dirty="0" sz="2700" spc="6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265" b="1">
                <a:solidFill>
                  <a:srgbClr val="151516"/>
                </a:solidFill>
                <a:latin typeface="Century Gothic"/>
                <a:cs typeface="Century Gothic"/>
              </a:rPr>
              <a:t>Robust </a:t>
            </a:r>
            <a:r>
              <a:rPr dirty="0" sz="2700" spc="155" b="1">
                <a:solidFill>
                  <a:srgbClr val="151516"/>
                </a:solidFill>
                <a:latin typeface="Century Gothic"/>
                <a:cs typeface="Century Gothic"/>
              </a:rPr>
              <a:t>Backend</a:t>
            </a:r>
            <a:r>
              <a:rPr dirty="0" sz="2700" spc="4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155" b="1">
                <a:solidFill>
                  <a:srgbClr val="151516"/>
                </a:solidFill>
                <a:latin typeface="Century Gothic"/>
                <a:cs typeface="Century Gothic"/>
              </a:rPr>
              <a:t>Applications</a:t>
            </a:r>
            <a:endParaRPr sz="2700">
              <a:latin typeface="Century Gothic"/>
              <a:cs typeface="Century Gothic"/>
            </a:endParaRPr>
          </a:p>
          <a:p>
            <a:pPr marL="12700" marR="5080">
              <a:lnSpc>
                <a:spcPct val="131900"/>
              </a:lnSpc>
              <a:spcBef>
                <a:spcPts val="1725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Java is a leading language for building scalable and high-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performance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server-side applications. Its platform independence and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strong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ecosystem make it ideal for enterprise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projects.</a:t>
            </a:r>
            <a:endParaRPr sz="1350">
              <a:latin typeface="MingLiU_HKSCS"/>
              <a:cs typeface="MingLiU_HKSCS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350">
              <a:latin typeface="MingLiU_HKSCS"/>
              <a:cs typeface="MingLiU_HKSCS"/>
            </a:endParaRPr>
          </a:p>
          <a:p>
            <a:pPr marL="655320">
              <a:lnSpc>
                <a:spcPct val="100000"/>
              </a:lnSpc>
            </a:pPr>
            <a:r>
              <a:rPr dirty="0" sz="1650" spc="135" b="1">
                <a:solidFill>
                  <a:srgbClr val="151516"/>
                </a:solidFill>
                <a:latin typeface="Century Gothic"/>
                <a:cs typeface="Century Gothic"/>
              </a:rPr>
              <a:t>Performance</a:t>
            </a:r>
            <a:endParaRPr sz="1650">
              <a:latin typeface="Century Gothic"/>
              <a:cs typeface="Century Gothic"/>
            </a:endParaRPr>
          </a:p>
          <a:p>
            <a:pPr marL="655320" marR="561975">
              <a:lnSpc>
                <a:spcPct val="134300"/>
              </a:lnSpc>
              <a:spcBef>
                <a:spcPts val="540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Known for fast execution speed due to compiled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bytecode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running on the Java Virtual Machine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(JVM).</a:t>
            </a:r>
            <a:endParaRPr sz="1350">
              <a:latin typeface="MingLiU_HKSCS"/>
              <a:cs typeface="MingLiU_HKSCS"/>
            </a:endParaRPr>
          </a:p>
          <a:p>
            <a:pPr>
              <a:lnSpc>
                <a:spcPct val="100000"/>
              </a:lnSpc>
            </a:pPr>
            <a:endParaRPr sz="1350">
              <a:latin typeface="MingLiU_HKSCS"/>
              <a:cs typeface="MingLiU_HKSCS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350">
              <a:latin typeface="MingLiU_HKSCS"/>
              <a:cs typeface="MingLiU_HKSCS"/>
            </a:endParaRPr>
          </a:p>
          <a:p>
            <a:pPr marL="655320">
              <a:lnSpc>
                <a:spcPct val="100000"/>
              </a:lnSpc>
            </a:pPr>
            <a:r>
              <a:rPr dirty="0" sz="1650" spc="90" b="1">
                <a:solidFill>
                  <a:srgbClr val="151516"/>
                </a:solidFill>
                <a:latin typeface="Century Gothic"/>
                <a:cs typeface="Century Gothic"/>
              </a:rPr>
              <a:t>Object-</a:t>
            </a:r>
            <a:r>
              <a:rPr dirty="0" sz="1650" spc="100" b="1">
                <a:solidFill>
                  <a:srgbClr val="151516"/>
                </a:solidFill>
                <a:latin typeface="Century Gothic"/>
                <a:cs typeface="Century Gothic"/>
              </a:rPr>
              <a:t>Oriented</a:t>
            </a:r>
            <a:endParaRPr sz="1650">
              <a:latin typeface="Century Gothic"/>
              <a:cs typeface="Century Gothic"/>
            </a:endParaRPr>
          </a:p>
          <a:p>
            <a:pPr marL="655320" marR="819150">
              <a:lnSpc>
                <a:spcPct val="134300"/>
              </a:lnSpc>
              <a:spcBef>
                <a:spcPts val="540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Facilitates modular, reusable, and maintainable </a:t>
            </a:r>
            <a:r>
              <a:rPr dirty="0" sz="1350" spc="-20">
                <a:solidFill>
                  <a:srgbClr val="151516"/>
                </a:solidFill>
                <a:latin typeface="MingLiU_HKSCS"/>
                <a:cs typeface="MingLiU_HKSCS"/>
              </a:rPr>
              <a:t>code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structure.</a:t>
            </a:r>
            <a:endParaRPr sz="1350">
              <a:latin typeface="MingLiU_HKSCS"/>
              <a:cs typeface="MingLiU_HKSCS"/>
            </a:endParaRPr>
          </a:p>
          <a:p>
            <a:pPr>
              <a:lnSpc>
                <a:spcPct val="100000"/>
              </a:lnSpc>
            </a:pPr>
            <a:endParaRPr sz="1350">
              <a:latin typeface="MingLiU_HKSCS"/>
              <a:cs typeface="MingLiU_HKSCS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350">
              <a:latin typeface="MingLiU_HKSCS"/>
              <a:cs typeface="MingLiU_HKSCS"/>
            </a:endParaRPr>
          </a:p>
          <a:p>
            <a:pPr marL="655320">
              <a:lnSpc>
                <a:spcPct val="100000"/>
              </a:lnSpc>
            </a:pPr>
            <a:r>
              <a:rPr dirty="0" sz="1650" spc="140" b="1">
                <a:solidFill>
                  <a:srgbClr val="151516"/>
                </a:solidFill>
                <a:latin typeface="Century Gothic"/>
                <a:cs typeface="Century Gothic"/>
              </a:rPr>
              <a:t>Security</a:t>
            </a:r>
            <a:endParaRPr sz="1650">
              <a:latin typeface="Century Gothic"/>
              <a:cs typeface="Century Gothic"/>
            </a:endParaRPr>
          </a:p>
          <a:p>
            <a:pPr marL="655320" marR="304800">
              <a:lnSpc>
                <a:spcPct val="134300"/>
              </a:lnSpc>
              <a:spcBef>
                <a:spcPts val="540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Features like memory management and built-in security </a:t>
            </a:r>
            <a:r>
              <a:rPr dirty="0" sz="1350" spc="-20">
                <a:solidFill>
                  <a:srgbClr val="151516"/>
                </a:solidFill>
                <a:latin typeface="MingLiU_HKSCS"/>
                <a:cs typeface="MingLiU_HKSCS"/>
              </a:rPr>
              <a:t>APIs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reduce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vulnerabilities.</a:t>
            </a:r>
            <a:endParaRPr sz="1350">
              <a:latin typeface="MingLiU_HKSCS"/>
              <a:cs typeface="MingLiU_HKSCS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1350">
              <a:latin typeface="MingLiU_HKSCS"/>
              <a:cs typeface="MingLiU_HKSCS"/>
            </a:endParaRPr>
          </a:p>
          <a:p>
            <a:pPr marL="569595" marR="904875">
              <a:lnSpc>
                <a:spcPct val="134300"/>
              </a:lnSpc>
            </a:pPr>
            <a:r>
              <a:rPr dirty="0" sz="1350">
                <a:latin typeface="MingLiU_HKSCS"/>
                <a:cs typeface="MingLiU_HKSCS"/>
              </a:rPr>
              <a:t>We leverage Java with frameworks like Spring Boot </a:t>
            </a:r>
            <a:r>
              <a:rPr dirty="0" sz="1350" spc="-25">
                <a:latin typeface="MingLiU_HKSCS"/>
                <a:cs typeface="MingLiU_HKSCS"/>
              </a:rPr>
              <a:t>to </a:t>
            </a:r>
            <a:r>
              <a:rPr dirty="0" sz="1350">
                <a:latin typeface="MingLiU_HKSCS"/>
                <a:cs typeface="MingLiU_HKSCS"/>
              </a:rPr>
              <a:t>accelerate development of RESTful </a:t>
            </a:r>
            <a:r>
              <a:rPr dirty="0" sz="1350" spc="-10">
                <a:latin typeface="MingLiU_HKSCS"/>
                <a:cs typeface="MingLiU_HKSCS"/>
              </a:rPr>
              <a:t>APIs.</a:t>
            </a:r>
            <a:endParaRPr sz="1350">
              <a:latin typeface="MingLiU_HKSCS"/>
              <a:cs typeface="MingLiU_HKS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09"/>
              <a:t>HTML</a:t>
            </a:r>
            <a:r>
              <a:rPr dirty="0" spc="75"/>
              <a:t> </a:t>
            </a:r>
            <a:r>
              <a:rPr dirty="0" spc="865"/>
              <a:t>S</a:t>
            </a:r>
            <a:r>
              <a:rPr dirty="0" spc="80"/>
              <a:t> </a:t>
            </a:r>
            <a:r>
              <a:rPr dirty="0" spc="229"/>
              <a:t>CSS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7375" y="1244599"/>
            <a:ext cx="636905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190" b="1">
                <a:solidFill>
                  <a:srgbClr val="151516"/>
                </a:solidFill>
                <a:latin typeface="Century Gothic"/>
                <a:cs typeface="Century Gothic"/>
              </a:rPr>
              <a:t>Crafting</a:t>
            </a:r>
            <a:r>
              <a:rPr dirty="0" sz="2700" spc="6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185" b="1">
                <a:solidFill>
                  <a:srgbClr val="151516"/>
                </a:solidFill>
                <a:latin typeface="Century Gothic"/>
                <a:cs typeface="Century Gothic"/>
              </a:rPr>
              <a:t>Engaging</a:t>
            </a:r>
            <a:r>
              <a:rPr dirty="0" sz="2700" spc="6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275" b="1">
                <a:solidFill>
                  <a:srgbClr val="151516"/>
                </a:solidFill>
                <a:latin typeface="Century Gothic"/>
                <a:cs typeface="Century Gothic"/>
              </a:rPr>
              <a:t>User</a:t>
            </a:r>
            <a:r>
              <a:rPr dirty="0" sz="2700" spc="7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170" b="1">
                <a:solidFill>
                  <a:srgbClr val="151516"/>
                </a:solidFill>
                <a:latin typeface="Century Gothic"/>
                <a:cs typeface="Century Gothic"/>
              </a:rPr>
              <a:t>Interfaces</a:t>
            </a:r>
            <a:endParaRPr sz="2700">
              <a:latin typeface="Century Gothic"/>
              <a:cs typeface="Century Gothic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2143124"/>
            <a:ext cx="4905374" cy="4905372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6000750" y="3139312"/>
            <a:ext cx="258445" cy="222250"/>
          </a:xfrm>
          <a:custGeom>
            <a:avLst/>
            <a:gdLst/>
            <a:ahLst/>
            <a:cxnLst/>
            <a:rect l="l" t="t" r="r" b="b"/>
            <a:pathLst>
              <a:path w="258445" h="222250">
                <a:moveTo>
                  <a:pt x="149898" y="0"/>
                </a:moveTo>
                <a:lnTo>
                  <a:pt x="144043" y="0"/>
                </a:lnTo>
                <a:lnTo>
                  <a:pt x="136931" y="7124"/>
                </a:lnTo>
                <a:lnTo>
                  <a:pt x="136931" y="12979"/>
                </a:lnTo>
                <a:lnTo>
                  <a:pt x="225856" y="101904"/>
                </a:lnTo>
                <a:lnTo>
                  <a:pt x="4127" y="101904"/>
                </a:lnTo>
                <a:lnTo>
                  <a:pt x="0" y="106045"/>
                </a:lnTo>
                <a:lnTo>
                  <a:pt x="0" y="116141"/>
                </a:lnTo>
                <a:lnTo>
                  <a:pt x="4127" y="120281"/>
                </a:lnTo>
                <a:lnTo>
                  <a:pt x="225856" y="120281"/>
                </a:lnTo>
                <a:lnTo>
                  <a:pt x="136931" y="209207"/>
                </a:lnTo>
                <a:lnTo>
                  <a:pt x="136931" y="215061"/>
                </a:lnTo>
                <a:lnTo>
                  <a:pt x="144043" y="222186"/>
                </a:lnTo>
                <a:lnTo>
                  <a:pt x="149898" y="222186"/>
                </a:lnTo>
                <a:lnTo>
                  <a:pt x="258064" y="114020"/>
                </a:lnTo>
                <a:lnTo>
                  <a:pt x="258064" y="108165"/>
                </a:lnTo>
                <a:lnTo>
                  <a:pt x="149898" y="0"/>
                </a:lnTo>
                <a:close/>
              </a:path>
            </a:pathLst>
          </a:custGeom>
          <a:solidFill>
            <a:srgbClr val="1515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000750" y="4472812"/>
            <a:ext cx="258445" cy="222250"/>
          </a:xfrm>
          <a:custGeom>
            <a:avLst/>
            <a:gdLst/>
            <a:ahLst/>
            <a:cxnLst/>
            <a:rect l="l" t="t" r="r" b="b"/>
            <a:pathLst>
              <a:path w="258445" h="222250">
                <a:moveTo>
                  <a:pt x="149898" y="0"/>
                </a:moveTo>
                <a:lnTo>
                  <a:pt x="144043" y="0"/>
                </a:lnTo>
                <a:lnTo>
                  <a:pt x="136931" y="7124"/>
                </a:lnTo>
                <a:lnTo>
                  <a:pt x="136931" y="12979"/>
                </a:lnTo>
                <a:lnTo>
                  <a:pt x="225856" y="101904"/>
                </a:lnTo>
                <a:lnTo>
                  <a:pt x="4127" y="101904"/>
                </a:lnTo>
                <a:lnTo>
                  <a:pt x="0" y="106045"/>
                </a:lnTo>
                <a:lnTo>
                  <a:pt x="0" y="116141"/>
                </a:lnTo>
                <a:lnTo>
                  <a:pt x="4127" y="120281"/>
                </a:lnTo>
                <a:lnTo>
                  <a:pt x="225856" y="120281"/>
                </a:lnTo>
                <a:lnTo>
                  <a:pt x="136931" y="209207"/>
                </a:lnTo>
                <a:lnTo>
                  <a:pt x="136931" y="215061"/>
                </a:lnTo>
                <a:lnTo>
                  <a:pt x="144043" y="222186"/>
                </a:lnTo>
                <a:lnTo>
                  <a:pt x="149898" y="222186"/>
                </a:lnTo>
                <a:lnTo>
                  <a:pt x="258064" y="114020"/>
                </a:lnTo>
                <a:lnTo>
                  <a:pt x="258064" y="108165"/>
                </a:lnTo>
                <a:lnTo>
                  <a:pt x="149898" y="0"/>
                </a:lnTo>
                <a:close/>
              </a:path>
            </a:pathLst>
          </a:custGeom>
          <a:solidFill>
            <a:srgbClr val="1515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000750" y="6082537"/>
            <a:ext cx="258445" cy="222250"/>
          </a:xfrm>
          <a:custGeom>
            <a:avLst/>
            <a:gdLst/>
            <a:ahLst/>
            <a:cxnLst/>
            <a:rect l="l" t="t" r="r" b="b"/>
            <a:pathLst>
              <a:path w="258445" h="222250">
                <a:moveTo>
                  <a:pt x="149898" y="0"/>
                </a:moveTo>
                <a:lnTo>
                  <a:pt x="144043" y="0"/>
                </a:lnTo>
                <a:lnTo>
                  <a:pt x="136931" y="7124"/>
                </a:lnTo>
                <a:lnTo>
                  <a:pt x="136931" y="12979"/>
                </a:lnTo>
                <a:lnTo>
                  <a:pt x="225856" y="101904"/>
                </a:lnTo>
                <a:lnTo>
                  <a:pt x="4127" y="101904"/>
                </a:lnTo>
                <a:lnTo>
                  <a:pt x="0" y="106045"/>
                </a:lnTo>
                <a:lnTo>
                  <a:pt x="0" y="116141"/>
                </a:lnTo>
                <a:lnTo>
                  <a:pt x="4127" y="120281"/>
                </a:lnTo>
                <a:lnTo>
                  <a:pt x="225856" y="120281"/>
                </a:lnTo>
                <a:lnTo>
                  <a:pt x="136931" y="209207"/>
                </a:lnTo>
                <a:lnTo>
                  <a:pt x="136931" y="215061"/>
                </a:lnTo>
                <a:lnTo>
                  <a:pt x="144043" y="222186"/>
                </a:lnTo>
                <a:lnTo>
                  <a:pt x="149898" y="222186"/>
                </a:lnTo>
                <a:lnTo>
                  <a:pt x="258064" y="114020"/>
                </a:lnTo>
                <a:lnTo>
                  <a:pt x="258064" y="108165"/>
                </a:lnTo>
                <a:lnTo>
                  <a:pt x="149898" y="0"/>
                </a:lnTo>
                <a:close/>
              </a:path>
            </a:pathLst>
          </a:custGeom>
          <a:solidFill>
            <a:srgbClr val="1515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920930" y="2040889"/>
            <a:ext cx="4740275" cy="524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HTML (HyperText Markup Language) provides the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structure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of web content, while CSS (Cascading Style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Sheets)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controls the visual presentation and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layout.</a:t>
            </a:r>
            <a:endParaRPr sz="1350">
              <a:latin typeface="MingLiU_HKSCS"/>
              <a:cs typeface="MingLiU_HKSC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350">
              <a:latin typeface="MingLiU_HKSCS"/>
              <a:cs typeface="MingLiU_HKSCS"/>
            </a:endParaRPr>
          </a:p>
          <a:p>
            <a:pPr marL="569595">
              <a:lnSpc>
                <a:spcPct val="100000"/>
              </a:lnSpc>
              <a:spcBef>
                <a:spcPts val="5"/>
              </a:spcBef>
            </a:pPr>
            <a:r>
              <a:rPr dirty="0" sz="1650" spc="220" b="1">
                <a:solidFill>
                  <a:srgbClr val="151516"/>
                </a:solidFill>
                <a:latin typeface="Century Gothic"/>
                <a:cs typeface="Century Gothic"/>
              </a:rPr>
              <a:t>HTML:</a:t>
            </a:r>
            <a:r>
              <a:rPr dirty="0" sz="1650" spc="5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220" b="1">
                <a:solidFill>
                  <a:srgbClr val="151516"/>
                </a:solidFill>
                <a:latin typeface="Century Gothic"/>
                <a:cs typeface="Century Gothic"/>
              </a:rPr>
              <a:t>The</a:t>
            </a:r>
            <a:r>
              <a:rPr dirty="0" sz="1650" spc="5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175" b="1">
                <a:solidFill>
                  <a:srgbClr val="151516"/>
                </a:solidFill>
                <a:latin typeface="Century Gothic"/>
                <a:cs typeface="Century Gothic"/>
              </a:rPr>
              <a:t>Structure</a:t>
            </a:r>
            <a:endParaRPr sz="1650">
              <a:latin typeface="Century Gothic"/>
              <a:cs typeface="Century Gothic"/>
            </a:endParaRPr>
          </a:p>
          <a:p>
            <a:pPr algn="just" marL="569595" marR="304800">
              <a:lnSpc>
                <a:spcPct val="134300"/>
              </a:lnSpc>
              <a:spcBef>
                <a:spcPts val="1060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Defines</a:t>
            </a:r>
            <a:r>
              <a:rPr dirty="0" sz="1350" spc="-20">
                <a:solidFill>
                  <a:srgbClr val="151516"/>
                </a:solidFill>
                <a:latin typeface="MingLiU_HKSCS"/>
                <a:cs typeface="MingLiU_HKSCS"/>
              </a:rPr>
              <a:t>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the</a:t>
            </a:r>
            <a:r>
              <a:rPr dirty="0" sz="1350" spc="-20">
                <a:solidFill>
                  <a:srgbClr val="151516"/>
                </a:solidFill>
                <a:latin typeface="MingLiU_HKSCS"/>
                <a:cs typeface="MingLiU_HKSCS"/>
              </a:rPr>
              <a:t> </a:t>
            </a:r>
            <a:r>
              <a:rPr dirty="0" sz="1350" spc="-45">
                <a:solidFill>
                  <a:srgbClr val="151516"/>
                </a:solidFill>
                <a:latin typeface="MingLiU_HKSCS"/>
                <a:cs typeface="MingLiU_HKSCS"/>
              </a:rPr>
              <a:t>elements–text,</a:t>
            </a:r>
            <a:r>
              <a:rPr dirty="0" sz="1350" spc="-20">
                <a:solidFill>
                  <a:srgbClr val="151516"/>
                </a:solidFill>
                <a:latin typeface="MingLiU_HKSCS"/>
                <a:cs typeface="MingLiU_HKSCS"/>
              </a:rPr>
              <a:t>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images,</a:t>
            </a:r>
            <a:r>
              <a:rPr dirty="0" sz="1350" spc="-20">
                <a:solidFill>
                  <a:srgbClr val="151516"/>
                </a:solidFill>
                <a:latin typeface="MingLiU_HKSCS"/>
                <a:cs typeface="MingLiU_HKSCS"/>
              </a:rPr>
              <a:t> </a:t>
            </a:r>
            <a:r>
              <a:rPr dirty="0" sz="1350" spc="-75">
                <a:solidFill>
                  <a:srgbClr val="151516"/>
                </a:solidFill>
                <a:latin typeface="MingLiU_HKSCS"/>
                <a:cs typeface="MingLiU_HKSCS"/>
              </a:rPr>
              <a:t>forms–that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appear on the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page.</a:t>
            </a:r>
            <a:endParaRPr sz="1350">
              <a:latin typeface="MingLiU_HKSCS"/>
              <a:cs typeface="MingLiU_HKSCS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1350">
              <a:latin typeface="MingLiU_HKSCS"/>
              <a:cs typeface="MingLiU_HKSCS"/>
            </a:endParaRPr>
          </a:p>
          <a:p>
            <a:pPr marL="569595">
              <a:lnSpc>
                <a:spcPct val="100000"/>
              </a:lnSpc>
            </a:pPr>
            <a:r>
              <a:rPr dirty="0" sz="1650" spc="110" b="1">
                <a:solidFill>
                  <a:srgbClr val="151516"/>
                </a:solidFill>
                <a:latin typeface="Century Gothic"/>
                <a:cs typeface="Century Gothic"/>
              </a:rPr>
              <a:t>CSS:</a:t>
            </a:r>
            <a:r>
              <a:rPr dirty="0" sz="1650" spc="4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220" b="1">
                <a:solidFill>
                  <a:srgbClr val="151516"/>
                </a:solidFill>
                <a:latin typeface="Century Gothic"/>
                <a:cs typeface="Century Gothic"/>
              </a:rPr>
              <a:t>The</a:t>
            </a:r>
            <a:r>
              <a:rPr dirty="0" sz="1650" spc="4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150" b="1">
                <a:solidFill>
                  <a:srgbClr val="151516"/>
                </a:solidFill>
                <a:latin typeface="Century Gothic"/>
                <a:cs typeface="Century Gothic"/>
              </a:rPr>
              <a:t>Style</a:t>
            </a:r>
            <a:endParaRPr sz="1650">
              <a:latin typeface="Century Gothic"/>
              <a:cs typeface="Century Gothic"/>
            </a:endParaRPr>
          </a:p>
          <a:p>
            <a:pPr algn="just" marL="569595" marR="390525">
              <a:lnSpc>
                <a:spcPct val="134300"/>
              </a:lnSpc>
              <a:spcBef>
                <a:spcPts val="1065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Handles aesthetics, including colors,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fonts,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spacing, and responsive design for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different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screen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sizes.</a:t>
            </a:r>
            <a:endParaRPr sz="1350">
              <a:latin typeface="MingLiU_HKSCS"/>
              <a:cs typeface="MingLiU_HKSCS"/>
            </a:endParaRPr>
          </a:p>
          <a:p>
            <a:pPr>
              <a:lnSpc>
                <a:spcPct val="100000"/>
              </a:lnSpc>
              <a:spcBef>
                <a:spcPts val="1350"/>
              </a:spcBef>
            </a:pPr>
            <a:endParaRPr sz="1350">
              <a:latin typeface="MingLiU_HKSCS"/>
              <a:cs typeface="MingLiU_HKSCS"/>
            </a:endParaRPr>
          </a:p>
          <a:p>
            <a:pPr marL="569595">
              <a:lnSpc>
                <a:spcPct val="100000"/>
              </a:lnSpc>
            </a:pPr>
            <a:r>
              <a:rPr dirty="0" sz="1650" spc="190" b="1">
                <a:solidFill>
                  <a:srgbClr val="151516"/>
                </a:solidFill>
                <a:latin typeface="Century Gothic"/>
                <a:cs typeface="Century Gothic"/>
              </a:rPr>
              <a:t>User</a:t>
            </a:r>
            <a:r>
              <a:rPr dirty="0" sz="1650" spc="5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110" b="1">
                <a:solidFill>
                  <a:srgbClr val="151516"/>
                </a:solidFill>
                <a:latin typeface="Century Gothic"/>
                <a:cs typeface="Century Gothic"/>
              </a:rPr>
              <a:t>Experience</a:t>
            </a:r>
            <a:endParaRPr sz="1650">
              <a:latin typeface="Century Gothic"/>
              <a:cs typeface="Century Gothic"/>
            </a:endParaRPr>
          </a:p>
          <a:p>
            <a:pPr marL="569595" marR="47625">
              <a:lnSpc>
                <a:spcPct val="134300"/>
              </a:lnSpc>
              <a:spcBef>
                <a:spcPts val="1065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A clean, well-styled interface built with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robust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HTML/CSS ensures optimal user experience </a:t>
            </a:r>
            <a:r>
              <a:rPr dirty="0" sz="1350" spc="-25">
                <a:solidFill>
                  <a:srgbClr val="151516"/>
                </a:solidFill>
                <a:latin typeface="MingLiU_HKSCS"/>
                <a:cs typeface="MingLiU_HKSCS"/>
              </a:rPr>
              <a:t>and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accessibility.</a:t>
            </a:r>
            <a:endParaRPr sz="1350">
              <a:latin typeface="MingLiU_HKSCS"/>
              <a:cs typeface="MingLiU_HKSCS"/>
            </a:endParaRPr>
          </a:p>
        </p:txBody>
      </p:sp>
      <p:pic>
        <p:nvPicPr>
          <p:cNvPr id="9" name="object 9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7474457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50" cy="8610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4298950">
              <a:lnSpc>
                <a:spcPct val="100000"/>
              </a:lnSpc>
              <a:spcBef>
                <a:spcPts val="125"/>
              </a:spcBef>
            </a:pPr>
            <a:r>
              <a:rPr dirty="0" spc="245"/>
              <a:t>GitHub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1139825">
              <a:lnSpc>
                <a:spcPts val="3379"/>
              </a:lnSpc>
              <a:spcBef>
                <a:spcPts val="95"/>
              </a:spcBef>
            </a:pPr>
            <a:r>
              <a:rPr dirty="0" spc="114"/>
              <a:t>Collaborative</a:t>
            </a:r>
            <a:r>
              <a:rPr dirty="0" spc="90"/>
              <a:t> </a:t>
            </a:r>
            <a:r>
              <a:rPr dirty="0" spc="-20"/>
              <a:t>Code </a:t>
            </a:r>
            <a:r>
              <a:rPr dirty="0" spc="140"/>
              <a:t>Management</a:t>
            </a:r>
            <a:r>
              <a:rPr dirty="0" spc="55"/>
              <a:t> </a:t>
            </a:r>
            <a:r>
              <a:rPr dirty="0" spc="110"/>
              <a:t>and</a:t>
            </a:r>
            <a:r>
              <a:rPr dirty="0" spc="55"/>
              <a:t> </a:t>
            </a:r>
            <a:r>
              <a:rPr dirty="0" spc="185"/>
              <a:t>Version </a:t>
            </a:r>
            <a:r>
              <a:rPr dirty="0" spc="175"/>
              <a:t>Control</a:t>
            </a:r>
          </a:p>
          <a:p>
            <a:pPr marL="12700" marR="5080">
              <a:lnSpc>
                <a:spcPct val="134300"/>
              </a:lnSpc>
              <a:spcBef>
                <a:spcPts val="1685"/>
              </a:spcBef>
            </a:pPr>
            <a:r>
              <a:rPr dirty="0" sz="1350" b="0">
                <a:latin typeface="MingLiU_HKSCS"/>
                <a:cs typeface="MingLiU_HKSCS"/>
              </a:rPr>
              <a:t>GitHub, built on Git, is essential for team collaboration. It </a:t>
            </a:r>
            <a:r>
              <a:rPr dirty="0" sz="1350" spc="-10" b="0">
                <a:latin typeface="MingLiU_HKSCS"/>
                <a:cs typeface="MingLiU_HKSCS"/>
              </a:rPr>
              <a:t>manages </a:t>
            </a:r>
            <a:r>
              <a:rPr dirty="0" sz="1350" b="0">
                <a:latin typeface="MingLiU_HKSCS"/>
                <a:cs typeface="MingLiU_HKSCS"/>
              </a:rPr>
              <a:t>changes to our source code, tracks revisions, and </a:t>
            </a:r>
            <a:r>
              <a:rPr dirty="0" sz="1350" spc="-10" b="0">
                <a:latin typeface="MingLiU_HKSCS"/>
                <a:cs typeface="MingLiU_HKSCS"/>
              </a:rPr>
              <a:t>facilitates </a:t>
            </a:r>
            <a:r>
              <a:rPr dirty="0" sz="1350" b="0">
                <a:latin typeface="MingLiU_HKSCS"/>
                <a:cs typeface="MingLiU_HKSCS"/>
              </a:rPr>
              <a:t>seamless integration between developer </a:t>
            </a:r>
            <a:r>
              <a:rPr dirty="0" sz="1350" spc="-10" b="0">
                <a:latin typeface="MingLiU_HKSCS"/>
                <a:cs typeface="MingLiU_HKSCS"/>
              </a:rPr>
              <a:t>contributions.</a:t>
            </a:r>
            <a:endParaRPr sz="1350">
              <a:latin typeface="MingLiU_HKSCS"/>
              <a:cs typeface="MingLiU_HKSC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886324" y="3829050"/>
            <a:ext cx="2902585" cy="2359660"/>
            <a:chOff x="4886324" y="3829050"/>
            <a:chExt cx="2902585" cy="2359660"/>
          </a:xfrm>
        </p:grpSpPr>
        <p:sp>
          <p:nvSpPr>
            <p:cNvPr id="6" name="object 6" descr=""/>
            <p:cNvSpPr/>
            <p:nvPr/>
          </p:nvSpPr>
          <p:spPr>
            <a:xfrm>
              <a:off x="4902402" y="4103985"/>
              <a:ext cx="2886075" cy="2084705"/>
            </a:xfrm>
            <a:custGeom>
              <a:avLst/>
              <a:gdLst/>
              <a:ahLst/>
              <a:cxnLst/>
              <a:rect l="l" t="t" r="r" b="b"/>
              <a:pathLst>
                <a:path w="2886075" h="2084704">
                  <a:moveTo>
                    <a:pt x="2825845" y="0"/>
                  </a:moveTo>
                  <a:lnTo>
                    <a:pt x="2855391" y="32925"/>
                  </a:lnTo>
                  <a:lnTo>
                    <a:pt x="2860471" y="58440"/>
                  </a:lnTo>
                  <a:lnTo>
                    <a:pt x="2860471" y="2058689"/>
                  </a:lnTo>
                  <a:lnTo>
                    <a:pt x="0" y="2058689"/>
                  </a:lnTo>
                  <a:lnTo>
                    <a:pt x="0" y="2077397"/>
                  </a:lnTo>
                  <a:lnTo>
                    <a:pt x="927" y="2079644"/>
                  </a:lnTo>
                  <a:lnTo>
                    <a:pt x="4648" y="2083353"/>
                  </a:lnTo>
                  <a:lnTo>
                    <a:pt x="6896" y="2084293"/>
                  </a:lnTo>
                  <a:lnTo>
                    <a:pt x="2879178" y="2084293"/>
                  </a:lnTo>
                  <a:lnTo>
                    <a:pt x="2881426" y="2083353"/>
                  </a:lnTo>
                  <a:lnTo>
                    <a:pt x="2885135" y="2079644"/>
                  </a:lnTo>
                  <a:lnTo>
                    <a:pt x="2886074" y="2077397"/>
                  </a:lnTo>
                  <a:lnTo>
                    <a:pt x="2886074" y="69501"/>
                  </a:lnTo>
                  <a:lnTo>
                    <a:pt x="2870453" y="28023"/>
                  </a:lnTo>
                  <a:lnTo>
                    <a:pt x="2834411" y="2191"/>
                  </a:lnTo>
                  <a:lnTo>
                    <a:pt x="2829648" y="756"/>
                  </a:lnTo>
                  <a:lnTo>
                    <a:pt x="2825845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895850" y="4086225"/>
              <a:ext cx="2867025" cy="2076450"/>
            </a:xfrm>
            <a:custGeom>
              <a:avLst/>
              <a:gdLst/>
              <a:ahLst/>
              <a:cxnLst/>
              <a:rect l="l" t="t" r="r" b="b"/>
              <a:pathLst>
                <a:path w="2867025" h="2076450">
                  <a:moveTo>
                    <a:pt x="2804731" y="0"/>
                  </a:moveTo>
                  <a:lnTo>
                    <a:pt x="62293" y="0"/>
                  </a:lnTo>
                  <a:lnTo>
                    <a:pt x="57962" y="482"/>
                  </a:lnTo>
                  <a:lnTo>
                    <a:pt x="22618" y="18783"/>
                  </a:lnTo>
                  <a:lnTo>
                    <a:pt x="2133" y="56426"/>
                  </a:lnTo>
                  <a:lnTo>
                    <a:pt x="0" y="71196"/>
                  </a:lnTo>
                  <a:lnTo>
                    <a:pt x="0" y="2076450"/>
                  </a:lnTo>
                  <a:lnTo>
                    <a:pt x="2867025" y="2076450"/>
                  </a:lnTo>
                  <a:lnTo>
                    <a:pt x="2867025" y="71196"/>
                  </a:lnTo>
                  <a:lnTo>
                    <a:pt x="2853347" y="29705"/>
                  </a:lnTo>
                  <a:lnTo>
                    <a:pt x="2821825" y="3886"/>
                  </a:lnTo>
                  <a:lnTo>
                    <a:pt x="2804731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886312" y="4067174"/>
              <a:ext cx="2886710" cy="2105660"/>
            </a:xfrm>
            <a:custGeom>
              <a:avLst/>
              <a:gdLst/>
              <a:ahLst/>
              <a:cxnLst/>
              <a:rect l="l" t="t" r="r" b="b"/>
              <a:pathLst>
                <a:path w="2886709" h="2105660">
                  <a:moveTo>
                    <a:pt x="2886087" y="6896"/>
                  </a:moveTo>
                  <a:lnTo>
                    <a:pt x="2885160" y="4648"/>
                  </a:lnTo>
                  <a:lnTo>
                    <a:pt x="2881439" y="927"/>
                  </a:lnTo>
                  <a:lnTo>
                    <a:pt x="2879191" y="0"/>
                  </a:lnTo>
                  <a:lnTo>
                    <a:pt x="2867025" y="0"/>
                  </a:lnTo>
                  <a:lnTo>
                    <a:pt x="2867025" y="95262"/>
                  </a:lnTo>
                  <a:lnTo>
                    <a:pt x="2867025" y="2085987"/>
                  </a:lnTo>
                  <a:lnTo>
                    <a:pt x="2866072" y="2085987"/>
                  </a:lnTo>
                  <a:lnTo>
                    <a:pt x="20002" y="2085987"/>
                  </a:lnTo>
                  <a:lnTo>
                    <a:pt x="19050" y="2085987"/>
                  </a:lnTo>
                  <a:lnTo>
                    <a:pt x="19050" y="95262"/>
                  </a:lnTo>
                  <a:lnTo>
                    <a:pt x="19329" y="87744"/>
                  </a:lnTo>
                  <a:lnTo>
                    <a:pt x="20142" y="80391"/>
                  </a:lnTo>
                  <a:lnTo>
                    <a:pt x="20929" y="76200"/>
                  </a:lnTo>
                  <a:lnTo>
                    <a:pt x="2865145" y="76200"/>
                  </a:lnTo>
                  <a:lnTo>
                    <a:pt x="2865945" y="80391"/>
                  </a:lnTo>
                  <a:lnTo>
                    <a:pt x="2866758" y="87744"/>
                  </a:lnTo>
                  <a:lnTo>
                    <a:pt x="2867025" y="95262"/>
                  </a:lnTo>
                  <a:lnTo>
                    <a:pt x="2867025" y="0"/>
                  </a:lnTo>
                  <a:lnTo>
                    <a:pt x="6908" y="0"/>
                  </a:lnTo>
                  <a:lnTo>
                    <a:pt x="4660" y="927"/>
                  </a:lnTo>
                  <a:lnTo>
                    <a:pt x="939" y="4648"/>
                  </a:lnTo>
                  <a:lnTo>
                    <a:pt x="12" y="6896"/>
                  </a:lnTo>
                  <a:lnTo>
                    <a:pt x="12" y="76200"/>
                  </a:lnTo>
                  <a:lnTo>
                    <a:pt x="2501" y="76200"/>
                  </a:lnTo>
                  <a:lnTo>
                    <a:pt x="1460" y="80391"/>
                  </a:lnTo>
                  <a:lnTo>
                    <a:pt x="368" y="87744"/>
                  </a:lnTo>
                  <a:lnTo>
                    <a:pt x="0" y="95262"/>
                  </a:lnTo>
                  <a:lnTo>
                    <a:pt x="0" y="2085987"/>
                  </a:lnTo>
                  <a:lnTo>
                    <a:pt x="0" y="2101862"/>
                  </a:lnTo>
                  <a:lnTo>
                    <a:pt x="0" y="2102497"/>
                  </a:lnTo>
                  <a:lnTo>
                    <a:pt x="635" y="2102497"/>
                  </a:lnTo>
                  <a:lnTo>
                    <a:pt x="1905" y="2103767"/>
                  </a:lnTo>
                  <a:lnTo>
                    <a:pt x="1905" y="2105037"/>
                  </a:lnTo>
                  <a:lnTo>
                    <a:pt x="2884170" y="2105037"/>
                  </a:lnTo>
                  <a:lnTo>
                    <a:pt x="2884170" y="2103767"/>
                  </a:lnTo>
                  <a:lnTo>
                    <a:pt x="2885440" y="2102497"/>
                  </a:lnTo>
                  <a:lnTo>
                    <a:pt x="2886075" y="2102497"/>
                  </a:lnTo>
                  <a:lnTo>
                    <a:pt x="2886075" y="2101862"/>
                  </a:lnTo>
                  <a:lnTo>
                    <a:pt x="2886075" y="2085987"/>
                  </a:lnTo>
                  <a:lnTo>
                    <a:pt x="2886075" y="95262"/>
                  </a:lnTo>
                  <a:lnTo>
                    <a:pt x="2885719" y="87744"/>
                  </a:lnTo>
                  <a:lnTo>
                    <a:pt x="2884627" y="80391"/>
                  </a:lnTo>
                  <a:lnTo>
                    <a:pt x="2883573" y="76200"/>
                  </a:lnTo>
                  <a:lnTo>
                    <a:pt x="2886087" y="76200"/>
                  </a:lnTo>
                  <a:lnTo>
                    <a:pt x="2886087" y="6896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6950" y="3829050"/>
              <a:ext cx="514350" cy="514350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5063693" y="4497387"/>
            <a:ext cx="2512060" cy="1445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45" b="1">
                <a:solidFill>
                  <a:srgbClr val="151516"/>
                </a:solidFill>
                <a:latin typeface="Century Gothic"/>
                <a:cs typeface="Century Gothic"/>
              </a:rPr>
              <a:t>Version</a:t>
            </a:r>
            <a:r>
              <a:rPr dirty="0" sz="1650" spc="5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120" b="1">
                <a:solidFill>
                  <a:srgbClr val="151516"/>
                </a:solidFill>
                <a:latin typeface="Century Gothic"/>
                <a:cs typeface="Century Gothic"/>
              </a:rPr>
              <a:t>Control</a:t>
            </a:r>
            <a:endParaRPr sz="1650">
              <a:latin typeface="Century Gothic"/>
              <a:cs typeface="Century Gothic"/>
            </a:endParaRPr>
          </a:p>
          <a:p>
            <a:pPr marL="12700" marR="5080">
              <a:lnSpc>
                <a:spcPct val="132700"/>
              </a:lnSpc>
              <a:spcBef>
                <a:spcPts val="565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Allows tracking every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change,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enabling developers to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revert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to previous versions or </a:t>
            </a:r>
            <a:r>
              <a:rPr dirty="0" sz="1350" spc="-25">
                <a:solidFill>
                  <a:srgbClr val="151516"/>
                </a:solidFill>
                <a:latin typeface="MingLiU_HKSCS"/>
                <a:cs typeface="MingLiU_HKSCS"/>
              </a:rPr>
              <a:t>fix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errors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efficiently.</a:t>
            </a:r>
            <a:endParaRPr sz="1350">
              <a:latin typeface="MingLiU_HKSCS"/>
              <a:cs typeface="MingLiU_HKSC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943849" y="3829050"/>
            <a:ext cx="2902585" cy="2359660"/>
            <a:chOff x="7943849" y="3829050"/>
            <a:chExt cx="2902585" cy="2359660"/>
          </a:xfrm>
        </p:grpSpPr>
        <p:sp>
          <p:nvSpPr>
            <p:cNvPr id="12" name="object 12" descr=""/>
            <p:cNvSpPr/>
            <p:nvPr/>
          </p:nvSpPr>
          <p:spPr>
            <a:xfrm>
              <a:off x="7959927" y="4103985"/>
              <a:ext cx="2886075" cy="2084705"/>
            </a:xfrm>
            <a:custGeom>
              <a:avLst/>
              <a:gdLst/>
              <a:ahLst/>
              <a:cxnLst/>
              <a:rect l="l" t="t" r="r" b="b"/>
              <a:pathLst>
                <a:path w="2886075" h="2084704">
                  <a:moveTo>
                    <a:pt x="2825845" y="0"/>
                  </a:moveTo>
                  <a:lnTo>
                    <a:pt x="2855391" y="32925"/>
                  </a:lnTo>
                  <a:lnTo>
                    <a:pt x="2860471" y="58440"/>
                  </a:lnTo>
                  <a:lnTo>
                    <a:pt x="2860471" y="2058689"/>
                  </a:lnTo>
                  <a:lnTo>
                    <a:pt x="0" y="2058689"/>
                  </a:lnTo>
                  <a:lnTo>
                    <a:pt x="0" y="2077397"/>
                  </a:lnTo>
                  <a:lnTo>
                    <a:pt x="927" y="2079644"/>
                  </a:lnTo>
                  <a:lnTo>
                    <a:pt x="4648" y="2083353"/>
                  </a:lnTo>
                  <a:lnTo>
                    <a:pt x="6896" y="2084293"/>
                  </a:lnTo>
                  <a:lnTo>
                    <a:pt x="2879178" y="2084293"/>
                  </a:lnTo>
                  <a:lnTo>
                    <a:pt x="2881426" y="2083353"/>
                  </a:lnTo>
                  <a:lnTo>
                    <a:pt x="2885135" y="2079644"/>
                  </a:lnTo>
                  <a:lnTo>
                    <a:pt x="2886074" y="2077397"/>
                  </a:lnTo>
                  <a:lnTo>
                    <a:pt x="2886074" y="69501"/>
                  </a:lnTo>
                  <a:lnTo>
                    <a:pt x="2870453" y="28023"/>
                  </a:lnTo>
                  <a:lnTo>
                    <a:pt x="2834411" y="2191"/>
                  </a:lnTo>
                  <a:lnTo>
                    <a:pt x="2829648" y="756"/>
                  </a:lnTo>
                  <a:lnTo>
                    <a:pt x="2825845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953374" y="4086225"/>
              <a:ext cx="2867025" cy="2076450"/>
            </a:xfrm>
            <a:custGeom>
              <a:avLst/>
              <a:gdLst/>
              <a:ahLst/>
              <a:cxnLst/>
              <a:rect l="l" t="t" r="r" b="b"/>
              <a:pathLst>
                <a:path w="2867025" h="2076450">
                  <a:moveTo>
                    <a:pt x="2804731" y="0"/>
                  </a:moveTo>
                  <a:lnTo>
                    <a:pt x="62293" y="0"/>
                  </a:lnTo>
                  <a:lnTo>
                    <a:pt x="57962" y="482"/>
                  </a:lnTo>
                  <a:lnTo>
                    <a:pt x="22618" y="18783"/>
                  </a:lnTo>
                  <a:lnTo>
                    <a:pt x="2133" y="56426"/>
                  </a:lnTo>
                  <a:lnTo>
                    <a:pt x="0" y="71196"/>
                  </a:lnTo>
                  <a:lnTo>
                    <a:pt x="0" y="2076450"/>
                  </a:lnTo>
                  <a:lnTo>
                    <a:pt x="2867025" y="2076450"/>
                  </a:lnTo>
                  <a:lnTo>
                    <a:pt x="2867025" y="71196"/>
                  </a:lnTo>
                  <a:lnTo>
                    <a:pt x="2853359" y="29705"/>
                  </a:lnTo>
                  <a:lnTo>
                    <a:pt x="2821825" y="3886"/>
                  </a:lnTo>
                  <a:lnTo>
                    <a:pt x="2804731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943837" y="4067174"/>
              <a:ext cx="2886710" cy="2105660"/>
            </a:xfrm>
            <a:custGeom>
              <a:avLst/>
              <a:gdLst/>
              <a:ahLst/>
              <a:cxnLst/>
              <a:rect l="l" t="t" r="r" b="b"/>
              <a:pathLst>
                <a:path w="2886709" h="2105660">
                  <a:moveTo>
                    <a:pt x="2886087" y="6896"/>
                  </a:moveTo>
                  <a:lnTo>
                    <a:pt x="2885160" y="4648"/>
                  </a:lnTo>
                  <a:lnTo>
                    <a:pt x="2881439" y="927"/>
                  </a:lnTo>
                  <a:lnTo>
                    <a:pt x="2879191" y="0"/>
                  </a:lnTo>
                  <a:lnTo>
                    <a:pt x="2867025" y="0"/>
                  </a:lnTo>
                  <a:lnTo>
                    <a:pt x="2867025" y="95262"/>
                  </a:lnTo>
                  <a:lnTo>
                    <a:pt x="2867025" y="2085987"/>
                  </a:lnTo>
                  <a:lnTo>
                    <a:pt x="2866072" y="2085987"/>
                  </a:lnTo>
                  <a:lnTo>
                    <a:pt x="20002" y="2085987"/>
                  </a:lnTo>
                  <a:lnTo>
                    <a:pt x="19050" y="2085987"/>
                  </a:lnTo>
                  <a:lnTo>
                    <a:pt x="19050" y="95262"/>
                  </a:lnTo>
                  <a:lnTo>
                    <a:pt x="19329" y="87744"/>
                  </a:lnTo>
                  <a:lnTo>
                    <a:pt x="20142" y="80391"/>
                  </a:lnTo>
                  <a:lnTo>
                    <a:pt x="20929" y="76200"/>
                  </a:lnTo>
                  <a:lnTo>
                    <a:pt x="2865145" y="76200"/>
                  </a:lnTo>
                  <a:lnTo>
                    <a:pt x="2865945" y="80391"/>
                  </a:lnTo>
                  <a:lnTo>
                    <a:pt x="2866758" y="87744"/>
                  </a:lnTo>
                  <a:lnTo>
                    <a:pt x="2867025" y="95262"/>
                  </a:lnTo>
                  <a:lnTo>
                    <a:pt x="2867025" y="0"/>
                  </a:lnTo>
                  <a:lnTo>
                    <a:pt x="6908" y="0"/>
                  </a:lnTo>
                  <a:lnTo>
                    <a:pt x="4660" y="927"/>
                  </a:lnTo>
                  <a:lnTo>
                    <a:pt x="939" y="4648"/>
                  </a:lnTo>
                  <a:lnTo>
                    <a:pt x="12" y="6896"/>
                  </a:lnTo>
                  <a:lnTo>
                    <a:pt x="12" y="76200"/>
                  </a:lnTo>
                  <a:lnTo>
                    <a:pt x="2501" y="76200"/>
                  </a:lnTo>
                  <a:lnTo>
                    <a:pt x="1460" y="80391"/>
                  </a:lnTo>
                  <a:lnTo>
                    <a:pt x="368" y="87744"/>
                  </a:lnTo>
                  <a:lnTo>
                    <a:pt x="0" y="95262"/>
                  </a:lnTo>
                  <a:lnTo>
                    <a:pt x="0" y="2085987"/>
                  </a:lnTo>
                  <a:lnTo>
                    <a:pt x="0" y="2101862"/>
                  </a:lnTo>
                  <a:lnTo>
                    <a:pt x="0" y="2102497"/>
                  </a:lnTo>
                  <a:lnTo>
                    <a:pt x="635" y="2102497"/>
                  </a:lnTo>
                  <a:lnTo>
                    <a:pt x="1905" y="2103767"/>
                  </a:lnTo>
                  <a:lnTo>
                    <a:pt x="1905" y="2105037"/>
                  </a:lnTo>
                  <a:lnTo>
                    <a:pt x="2884170" y="2105037"/>
                  </a:lnTo>
                  <a:lnTo>
                    <a:pt x="2884170" y="2103767"/>
                  </a:lnTo>
                  <a:lnTo>
                    <a:pt x="2885440" y="2102497"/>
                  </a:lnTo>
                  <a:lnTo>
                    <a:pt x="2886075" y="2102497"/>
                  </a:lnTo>
                  <a:lnTo>
                    <a:pt x="2886075" y="2101862"/>
                  </a:lnTo>
                  <a:lnTo>
                    <a:pt x="2886075" y="2085987"/>
                  </a:lnTo>
                  <a:lnTo>
                    <a:pt x="2886075" y="95262"/>
                  </a:lnTo>
                  <a:lnTo>
                    <a:pt x="2885719" y="87744"/>
                  </a:lnTo>
                  <a:lnTo>
                    <a:pt x="2884627" y="80391"/>
                  </a:lnTo>
                  <a:lnTo>
                    <a:pt x="2883573" y="76200"/>
                  </a:lnTo>
                  <a:lnTo>
                    <a:pt x="2886087" y="76200"/>
                  </a:lnTo>
                  <a:lnTo>
                    <a:pt x="2886087" y="6896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4474" y="3829050"/>
              <a:ext cx="514350" cy="514350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8121650" y="4497387"/>
            <a:ext cx="2425700" cy="1445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90" b="1">
                <a:solidFill>
                  <a:srgbClr val="151516"/>
                </a:solidFill>
                <a:latin typeface="Century Gothic"/>
                <a:cs typeface="Century Gothic"/>
              </a:rPr>
              <a:t>Collaboration</a:t>
            </a:r>
            <a:endParaRPr sz="1650">
              <a:latin typeface="Century Gothic"/>
              <a:cs typeface="Century Gothic"/>
            </a:endParaRPr>
          </a:p>
          <a:p>
            <a:pPr marL="12700" marR="5080">
              <a:lnSpc>
                <a:spcPct val="132700"/>
              </a:lnSpc>
              <a:spcBef>
                <a:spcPts val="565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Features like pull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requests,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code reviews, and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issue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tracking streamline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teamwork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and quality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assurance.</a:t>
            </a:r>
            <a:endParaRPr sz="1350">
              <a:latin typeface="MingLiU_HKSCS"/>
              <a:cs typeface="MingLiU_HKSC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886324" y="6343650"/>
            <a:ext cx="5960110" cy="1807210"/>
            <a:chOff x="4886324" y="6343650"/>
            <a:chExt cx="5960110" cy="1807210"/>
          </a:xfrm>
        </p:grpSpPr>
        <p:sp>
          <p:nvSpPr>
            <p:cNvPr id="18" name="object 18" descr=""/>
            <p:cNvSpPr/>
            <p:nvPr/>
          </p:nvSpPr>
          <p:spPr>
            <a:xfrm>
              <a:off x="4902402" y="6618585"/>
              <a:ext cx="5943600" cy="1532255"/>
            </a:xfrm>
            <a:custGeom>
              <a:avLst/>
              <a:gdLst/>
              <a:ahLst/>
              <a:cxnLst/>
              <a:rect l="l" t="t" r="r" b="b"/>
              <a:pathLst>
                <a:path w="5943600" h="1532254">
                  <a:moveTo>
                    <a:pt x="5883370" y="0"/>
                  </a:moveTo>
                  <a:lnTo>
                    <a:pt x="5912916" y="32925"/>
                  </a:lnTo>
                  <a:lnTo>
                    <a:pt x="5917996" y="58440"/>
                  </a:lnTo>
                  <a:lnTo>
                    <a:pt x="5917996" y="1506239"/>
                  </a:lnTo>
                  <a:lnTo>
                    <a:pt x="0" y="1506239"/>
                  </a:lnTo>
                  <a:lnTo>
                    <a:pt x="0" y="1524943"/>
                  </a:lnTo>
                  <a:lnTo>
                    <a:pt x="927" y="1527184"/>
                  </a:lnTo>
                  <a:lnTo>
                    <a:pt x="4648" y="1530905"/>
                  </a:lnTo>
                  <a:lnTo>
                    <a:pt x="6896" y="1531838"/>
                  </a:lnTo>
                  <a:lnTo>
                    <a:pt x="5936703" y="1531838"/>
                  </a:lnTo>
                  <a:lnTo>
                    <a:pt x="5938951" y="1530905"/>
                  </a:lnTo>
                  <a:lnTo>
                    <a:pt x="5942659" y="1527184"/>
                  </a:lnTo>
                  <a:lnTo>
                    <a:pt x="5943599" y="1524943"/>
                  </a:lnTo>
                  <a:lnTo>
                    <a:pt x="5943599" y="69501"/>
                  </a:lnTo>
                  <a:lnTo>
                    <a:pt x="5927978" y="28023"/>
                  </a:lnTo>
                  <a:lnTo>
                    <a:pt x="5891936" y="2191"/>
                  </a:lnTo>
                  <a:lnTo>
                    <a:pt x="5887173" y="756"/>
                  </a:lnTo>
                  <a:lnTo>
                    <a:pt x="5883370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895850" y="6600825"/>
              <a:ext cx="5924550" cy="1524000"/>
            </a:xfrm>
            <a:custGeom>
              <a:avLst/>
              <a:gdLst/>
              <a:ahLst/>
              <a:cxnLst/>
              <a:rect l="l" t="t" r="r" b="b"/>
              <a:pathLst>
                <a:path w="5924550" h="1524000">
                  <a:moveTo>
                    <a:pt x="5862256" y="0"/>
                  </a:moveTo>
                  <a:lnTo>
                    <a:pt x="62293" y="0"/>
                  </a:lnTo>
                  <a:lnTo>
                    <a:pt x="57962" y="482"/>
                  </a:lnTo>
                  <a:lnTo>
                    <a:pt x="22618" y="18783"/>
                  </a:lnTo>
                  <a:lnTo>
                    <a:pt x="2133" y="56426"/>
                  </a:lnTo>
                  <a:lnTo>
                    <a:pt x="0" y="71196"/>
                  </a:lnTo>
                  <a:lnTo>
                    <a:pt x="0" y="1524000"/>
                  </a:lnTo>
                  <a:lnTo>
                    <a:pt x="5924550" y="1524000"/>
                  </a:lnTo>
                  <a:lnTo>
                    <a:pt x="5924550" y="71196"/>
                  </a:lnTo>
                  <a:lnTo>
                    <a:pt x="5910884" y="29705"/>
                  </a:lnTo>
                  <a:lnTo>
                    <a:pt x="5879350" y="3886"/>
                  </a:lnTo>
                  <a:lnTo>
                    <a:pt x="5862256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886312" y="6581774"/>
              <a:ext cx="5944235" cy="1553210"/>
            </a:xfrm>
            <a:custGeom>
              <a:avLst/>
              <a:gdLst/>
              <a:ahLst/>
              <a:cxnLst/>
              <a:rect l="l" t="t" r="r" b="b"/>
              <a:pathLst>
                <a:path w="5944234" h="1553209">
                  <a:moveTo>
                    <a:pt x="5943612" y="6896"/>
                  </a:moveTo>
                  <a:lnTo>
                    <a:pt x="5942685" y="4648"/>
                  </a:lnTo>
                  <a:lnTo>
                    <a:pt x="5938964" y="927"/>
                  </a:lnTo>
                  <a:lnTo>
                    <a:pt x="5936716" y="0"/>
                  </a:lnTo>
                  <a:lnTo>
                    <a:pt x="5924550" y="0"/>
                  </a:lnTo>
                  <a:lnTo>
                    <a:pt x="5924550" y="95262"/>
                  </a:lnTo>
                  <a:lnTo>
                    <a:pt x="5924550" y="1533537"/>
                  </a:lnTo>
                  <a:lnTo>
                    <a:pt x="5923597" y="1533537"/>
                  </a:lnTo>
                  <a:lnTo>
                    <a:pt x="20002" y="1533537"/>
                  </a:lnTo>
                  <a:lnTo>
                    <a:pt x="19050" y="1533537"/>
                  </a:lnTo>
                  <a:lnTo>
                    <a:pt x="19050" y="95262"/>
                  </a:lnTo>
                  <a:lnTo>
                    <a:pt x="19329" y="87744"/>
                  </a:lnTo>
                  <a:lnTo>
                    <a:pt x="20142" y="80391"/>
                  </a:lnTo>
                  <a:lnTo>
                    <a:pt x="20929" y="76200"/>
                  </a:lnTo>
                  <a:lnTo>
                    <a:pt x="5922670" y="76200"/>
                  </a:lnTo>
                  <a:lnTo>
                    <a:pt x="5923470" y="80391"/>
                  </a:lnTo>
                  <a:lnTo>
                    <a:pt x="5924283" y="87744"/>
                  </a:lnTo>
                  <a:lnTo>
                    <a:pt x="5924550" y="95262"/>
                  </a:lnTo>
                  <a:lnTo>
                    <a:pt x="5924550" y="0"/>
                  </a:lnTo>
                  <a:lnTo>
                    <a:pt x="6908" y="0"/>
                  </a:lnTo>
                  <a:lnTo>
                    <a:pt x="4660" y="927"/>
                  </a:lnTo>
                  <a:lnTo>
                    <a:pt x="939" y="4648"/>
                  </a:lnTo>
                  <a:lnTo>
                    <a:pt x="12" y="6896"/>
                  </a:lnTo>
                  <a:lnTo>
                    <a:pt x="12" y="76200"/>
                  </a:lnTo>
                  <a:lnTo>
                    <a:pt x="2501" y="76200"/>
                  </a:lnTo>
                  <a:lnTo>
                    <a:pt x="1460" y="80391"/>
                  </a:lnTo>
                  <a:lnTo>
                    <a:pt x="368" y="87744"/>
                  </a:lnTo>
                  <a:lnTo>
                    <a:pt x="0" y="95262"/>
                  </a:lnTo>
                  <a:lnTo>
                    <a:pt x="0" y="1533537"/>
                  </a:lnTo>
                  <a:lnTo>
                    <a:pt x="0" y="1549412"/>
                  </a:lnTo>
                  <a:lnTo>
                    <a:pt x="0" y="1550047"/>
                  </a:lnTo>
                  <a:lnTo>
                    <a:pt x="635" y="1550047"/>
                  </a:lnTo>
                  <a:lnTo>
                    <a:pt x="1905" y="1551317"/>
                  </a:lnTo>
                  <a:lnTo>
                    <a:pt x="1905" y="1552587"/>
                  </a:lnTo>
                  <a:lnTo>
                    <a:pt x="5941695" y="1552587"/>
                  </a:lnTo>
                  <a:lnTo>
                    <a:pt x="5941695" y="1551317"/>
                  </a:lnTo>
                  <a:lnTo>
                    <a:pt x="5942965" y="1550047"/>
                  </a:lnTo>
                  <a:lnTo>
                    <a:pt x="5943600" y="1550047"/>
                  </a:lnTo>
                  <a:lnTo>
                    <a:pt x="5943600" y="1549412"/>
                  </a:lnTo>
                  <a:lnTo>
                    <a:pt x="5943600" y="1533537"/>
                  </a:lnTo>
                  <a:lnTo>
                    <a:pt x="5943600" y="95262"/>
                  </a:lnTo>
                  <a:lnTo>
                    <a:pt x="5943244" y="87744"/>
                  </a:lnTo>
                  <a:lnTo>
                    <a:pt x="5942152" y="80391"/>
                  </a:lnTo>
                  <a:lnTo>
                    <a:pt x="5941098" y="76200"/>
                  </a:lnTo>
                  <a:lnTo>
                    <a:pt x="5943612" y="76200"/>
                  </a:lnTo>
                  <a:lnTo>
                    <a:pt x="5943612" y="6896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0950" y="6343650"/>
              <a:ext cx="514350" cy="514350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5064125" y="7011987"/>
            <a:ext cx="5340350" cy="89344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10" b="1">
                <a:solidFill>
                  <a:srgbClr val="151516"/>
                </a:solidFill>
                <a:latin typeface="Century Gothic"/>
                <a:cs typeface="Century Gothic"/>
              </a:rPr>
              <a:t>Centralized</a:t>
            </a:r>
            <a:r>
              <a:rPr dirty="0" sz="1650" spc="7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145" b="1">
                <a:solidFill>
                  <a:srgbClr val="151516"/>
                </a:solidFill>
                <a:latin typeface="Century Gothic"/>
                <a:cs typeface="Century Gothic"/>
              </a:rPr>
              <a:t>Repository</a:t>
            </a:r>
            <a:endParaRPr sz="1650">
              <a:latin typeface="Century Gothic"/>
              <a:cs typeface="Century Gothic"/>
            </a:endParaRPr>
          </a:p>
          <a:p>
            <a:pPr marL="12700" marR="5080">
              <a:lnSpc>
                <a:spcPct val="129600"/>
              </a:lnSpc>
              <a:spcBef>
                <a:spcPts val="615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Provides a secure, cloud-hosted location for all project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code,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accessible from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anywhere.</a:t>
            </a:r>
            <a:endParaRPr sz="1350">
              <a:latin typeface="MingLiU_HKSCS"/>
              <a:cs typeface="MingLiU_HKSCS"/>
            </a:endParaRPr>
          </a:p>
        </p:txBody>
      </p:sp>
      <p:pic>
        <p:nvPicPr>
          <p:cNvPr id="23" name="object 23" descr="">
            <a:hlinkClick r:id="rId6"/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80244" y="8096250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75"/>
              <a:t>MySQL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7375" y="1244600"/>
            <a:ext cx="10221595" cy="1221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180" b="1">
                <a:solidFill>
                  <a:srgbClr val="151516"/>
                </a:solidFill>
                <a:latin typeface="Century Gothic"/>
                <a:cs typeface="Century Gothic"/>
              </a:rPr>
              <a:t>Relational</a:t>
            </a:r>
            <a:r>
              <a:rPr dirty="0" sz="2700" spc="6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110" b="1">
                <a:solidFill>
                  <a:srgbClr val="151516"/>
                </a:solidFill>
                <a:latin typeface="Century Gothic"/>
                <a:cs typeface="Century Gothic"/>
              </a:rPr>
              <a:t>Database</a:t>
            </a:r>
            <a:r>
              <a:rPr dirty="0" sz="2700" spc="6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140" b="1">
                <a:solidFill>
                  <a:srgbClr val="151516"/>
                </a:solidFill>
                <a:latin typeface="Century Gothic"/>
                <a:cs typeface="Century Gothic"/>
              </a:rPr>
              <a:t>Management</a:t>
            </a:r>
            <a:r>
              <a:rPr dirty="0" sz="2700" spc="6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280" b="1">
                <a:solidFill>
                  <a:srgbClr val="151516"/>
                </a:solidFill>
                <a:latin typeface="Century Gothic"/>
                <a:cs typeface="Century Gothic"/>
              </a:rPr>
              <a:t>for</a:t>
            </a:r>
            <a:r>
              <a:rPr dirty="0" sz="2700" spc="6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135" b="1">
                <a:solidFill>
                  <a:srgbClr val="151516"/>
                </a:solidFill>
                <a:latin typeface="Century Gothic"/>
                <a:cs typeface="Century Gothic"/>
              </a:rPr>
              <a:t>Data</a:t>
            </a:r>
            <a:r>
              <a:rPr dirty="0" sz="2700" spc="6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2700" spc="210" b="1">
                <a:solidFill>
                  <a:srgbClr val="151516"/>
                </a:solidFill>
                <a:latin typeface="Century Gothic"/>
                <a:cs typeface="Century Gothic"/>
              </a:rPr>
              <a:t>Persistence</a:t>
            </a:r>
            <a:endParaRPr sz="2700">
              <a:latin typeface="Century Gothic"/>
              <a:cs typeface="Century Gothic"/>
            </a:endParaRPr>
          </a:p>
          <a:p>
            <a:pPr marL="12700" marR="342265">
              <a:lnSpc>
                <a:spcPct val="134300"/>
              </a:lnSpc>
              <a:spcBef>
                <a:spcPts val="1830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MySQL is the world's most popular open-source relational database. We rely on it to store, manage, and retrieve </a:t>
            </a:r>
            <a:r>
              <a:rPr dirty="0" sz="1350" spc="-25">
                <a:solidFill>
                  <a:srgbClr val="151516"/>
                </a:solidFill>
                <a:latin typeface="MingLiU_HKSCS"/>
                <a:cs typeface="MingLiU_HKSCS"/>
              </a:rPr>
              <a:t>all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application data reliably and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efficiently.</a:t>
            </a:r>
            <a:endParaRPr sz="1350">
              <a:latin typeface="MingLiU_HKSCS"/>
              <a:cs typeface="MingLiU_HKSC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2886075"/>
            <a:ext cx="3838574" cy="3838574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4867275" y="2886074"/>
            <a:ext cx="407034" cy="397510"/>
            <a:chOff x="4867275" y="2886074"/>
            <a:chExt cx="407034" cy="397510"/>
          </a:xfrm>
        </p:grpSpPr>
        <p:sp>
          <p:nvSpPr>
            <p:cNvPr id="6" name="object 6" descr=""/>
            <p:cNvSpPr/>
            <p:nvPr/>
          </p:nvSpPr>
          <p:spPr>
            <a:xfrm>
              <a:off x="4883352" y="2902153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83628" y="0"/>
                  </a:moveTo>
                  <a:lnTo>
                    <a:pt x="364921" y="0"/>
                  </a:lnTo>
                  <a:lnTo>
                    <a:pt x="364921" y="355396"/>
                  </a:lnTo>
                  <a:lnTo>
                    <a:pt x="0" y="355396"/>
                  </a:lnTo>
                  <a:lnTo>
                    <a:pt x="0" y="374103"/>
                  </a:lnTo>
                  <a:lnTo>
                    <a:pt x="927" y="376351"/>
                  </a:lnTo>
                  <a:lnTo>
                    <a:pt x="4648" y="380060"/>
                  </a:lnTo>
                  <a:lnTo>
                    <a:pt x="6896" y="380999"/>
                  </a:lnTo>
                  <a:lnTo>
                    <a:pt x="383628" y="380999"/>
                  </a:lnTo>
                  <a:lnTo>
                    <a:pt x="385876" y="380060"/>
                  </a:lnTo>
                  <a:lnTo>
                    <a:pt x="389585" y="376351"/>
                  </a:lnTo>
                  <a:lnTo>
                    <a:pt x="390524" y="374103"/>
                  </a:lnTo>
                  <a:lnTo>
                    <a:pt x="390524" y="6896"/>
                  </a:lnTo>
                  <a:lnTo>
                    <a:pt x="389585" y="4648"/>
                  </a:lnTo>
                  <a:lnTo>
                    <a:pt x="385876" y="927"/>
                  </a:lnTo>
                  <a:lnTo>
                    <a:pt x="383628" y="0"/>
                  </a:lnTo>
                  <a:close/>
                </a:path>
              </a:pathLst>
            </a:custGeom>
            <a:solidFill>
              <a:srgbClr val="007E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876799" y="2895599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371475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71475" y="361950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867275" y="2886074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83628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374103"/>
                  </a:lnTo>
                  <a:lnTo>
                    <a:pt x="927" y="376351"/>
                  </a:lnTo>
                  <a:lnTo>
                    <a:pt x="4648" y="380072"/>
                  </a:lnTo>
                  <a:lnTo>
                    <a:pt x="6896" y="381000"/>
                  </a:lnTo>
                  <a:lnTo>
                    <a:pt x="383628" y="381000"/>
                  </a:lnTo>
                  <a:lnTo>
                    <a:pt x="385876" y="380072"/>
                  </a:lnTo>
                  <a:lnTo>
                    <a:pt x="389597" y="376351"/>
                  </a:lnTo>
                  <a:lnTo>
                    <a:pt x="390525" y="374103"/>
                  </a:lnTo>
                  <a:lnTo>
                    <a:pt x="390525" y="361950"/>
                  </a:lnTo>
                  <a:lnTo>
                    <a:pt x="19050" y="361950"/>
                  </a:lnTo>
                  <a:lnTo>
                    <a:pt x="19050" y="19050"/>
                  </a:lnTo>
                  <a:lnTo>
                    <a:pt x="390525" y="19050"/>
                  </a:lnTo>
                  <a:lnTo>
                    <a:pt x="390525" y="6896"/>
                  </a:lnTo>
                  <a:lnTo>
                    <a:pt x="389597" y="4648"/>
                  </a:lnTo>
                  <a:lnTo>
                    <a:pt x="385876" y="927"/>
                  </a:lnTo>
                  <a:lnTo>
                    <a:pt x="383628" y="0"/>
                  </a:lnTo>
                  <a:close/>
                </a:path>
                <a:path w="390525" h="381000">
                  <a:moveTo>
                    <a:pt x="390525" y="19050"/>
                  </a:moveTo>
                  <a:lnTo>
                    <a:pt x="371475" y="19050"/>
                  </a:lnTo>
                  <a:lnTo>
                    <a:pt x="371475" y="361950"/>
                  </a:lnTo>
                  <a:lnTo>
                    <a:pt x="390525" y="361950"/>
                  </a:lnTo>
                  <a:lnTo>
                    <a:pt x="390525" y="19050"/>
                  </a:lnTo>
                  <a:close/>
                </a:path>
              </a:pathLst>
            </a:custGeom>
            <a:solidFill>
              <a:srgbClr val="007E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413273" y="2925762"/>
            <a:ext cx="1892935" cy="5492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5"/>
              </a:spcBef>
            </a:pPr>
            <a:r>
              <a:rPr dirty="0" sz="1650" spc="180" b="1">
                <a:solidFill>
                  <a:srgbClr val="151516"/>
                </a:solidFill>
                <a:latin typeface="Century Gothic"/>
                <a:cs typeface="Century Gothic"/>
              </a:rPr>
              <a:t>Structured</a:t>
            </a:r>
            <a:r>
              <a:rPr dirty="0" sz="1650" spc="4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90" b="1">
                <a:solidFill>
                  <a:srgbClr val="151516"/>
                </a:solidFill>
                <a:latin typeface="Century Gothic"/>
                <a:cs typeface="Century Gothic"/>
              </a:rPr>
              <a:t>Data </a:t>
            </a:r>
            <a:r>
              <a:rPr dirty="0" sz="1650" spc="120" b="1">
                <a:solidFill>
                  <a:srgbClr val="151516"/>
                </a:solidFill>
                <a:latin typeface="Century Gothic"/>
                <a:cs typeface="Century Gothic"/>
              </a:rPr>
              <a:t>Storage</a:t>
            </a:r>
            <a:endParaRPr sz="1650">
              <a:latin typeface="Century Gothic"/>
              <a:cs typeface="Century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13273" y="3583940"/>
            <a:ext cx="1911350" cy="1406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Uses tables, rows, </a:t>
            </a:r>
            <a:r>
              <a:rPr dirty="0" sz="1350" spc="-25">
                <a:solidFill>
                  <a:srgbClr val="151516"/>
                </a:solidFill>
                <a:latin typeface="MingLiU_HKSCS"/>
                <a:cs typeface="MingLiU_HKSCS"/>
              </a:rPr>
              <a:t>and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columns to ensure </a:t>
            </a:r>
            <a:r>
              <a:rPr dirty="0" sz="1350" spc="-20">
                <a:solidFill>
                  <a:srgbClr val="151516"/>
                </a:solidFill>
                <a:latin typeface="MingLiU_HKSCS"/>
                <a:cs typeface="MingLiU_HKSCS"/>
              </a:rPr>
              <a:t>data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integrity and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define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relationships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between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different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datasets.</a:t>
            </a:r>
            <a:endParaRPr sz="1350">
              <a:latin typeface="MingLiU_HKSCS"/>
              <a:cs typeface="MingLiU_HKSC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962900" y="2886074"/>
            <a:ext cx="397510" cy="397510"/>
            <a:chOff x="7962900" y="2886074"/>
            <a:chExt cx="397510" cy="397510"/>
          </a:xfrm>
        </p:grpSpPr>
        <p:sp>
          <p:nvSpPr>
            <p:cNvPr id="12" name="object 12" descr=""/>
            <p:cNvSpPr/>
            <p:nvPr/>
          </p:nvSpPr>
          <p:spPr>
            <a:xfrm>
              <a:off x="7978977" y="290215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74103" y="0"/>
                  </a:moveTo>
                  <a:lnTo>
                    <a:pt x="355396" y="0"/>
                  </a:lnTo>
                  <a:lnTo>
                    <a:pt x="355396" y="355396"/>
                  </a:lnTo>
                  <a:lnTo>
                    <a:pt x="0" y="355396"/>
                  </a:lnTo>
                  <a:lnTo>
                    <a:pt x="0" y="374103"/>
                  </a:lnTo>
                  <a:lnTo>
                    <a:pt x="927" y="376351"/>
                  </a:lnTo>
                  <a:lnTo>
                    <a:pt x="4648" y="380060"/>
                  </a:lnTo>
                  <a:lnTo>
                    <a:pt x="6896" y="380999"/>
                  </a:lnTo>
                  <a:lnTo>
                    <a:pt x="374103" y="380999"/>
                  </a:lnTo>
                  <a:lnTo>
                    <a:pt x="376351" y="380060"/>
                  </a:lnTo>
                  <a:lnTo>
                    <a:pt x="380060" y="376351"/>
                  </a:lnTo>
                  <a:lnTo>
                    <a:pt x="380999" y="374103"/>
                  </a:lnTo>
                  <a:lnTo>
                    <a:pt x="380999" y="6896"/>
                  </a:lnTo>
                  <a:lnTo>
                    <a:pt x="380060" y="4648"/>
                  </a:lnTo>
                  <a:lnTo>
                    <a:pt x="376351" y="927"/>
                  </a:lnTo>
                  <a:lnTo>
                    <a:pt x="374103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972424" y="2895599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962900" y="28860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74103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374103"/>
                  </a:lnTo>
                  <a:lnTo>
                    <a:pt x="927" y="376351"/>
                  </a:lnTo>
                  <a:lnTo>
                    <a:pt x="4648" y="380072"/>
                  </a:lnTo>
                  <a:lnTo>
                    <a:pt x="6896" y="381000"/>
                  </a:lnTo>
                  <a:lnTo>
                    <a:pt x="374103" y="381000"/>
                  </a:lnTo>
                  <a:lnTo>
                    <a:pt x="376351" y="380072"/>
                  </a:lnTo>
                  <a:lnTo>
                    <a:pt x="380072" y="376351"/>
                  </a:lnTo>
                  <a:lnTo>
                    <a:pt x="381000" y="374103"/>
                  </a:lnTo>
                  <a:lnTo>
                    <a:pt x="381000" y="361950"/>
                  </a:lnTo>
                  <a:lnTo>
                    <a:pt x="19050" y="361950"/>
                  </a:lnTo>
                  <a:lnTo>
                    <a:pt x="19050" y="19050"/>
                  </a:lnTo>
                  <a:lnTo>
                    <a:pt x="381000" y="19050"/>
                  </a:lnTo>
                  <a:lnTo>
                    <a:pt x="381000" y="6896"/>
                  </a:lnTo>
                  <a:lnTo>
                    <a:pt x="380072" y="4648"/>
                  </a:lnTo>
                  <a:lnTo>
                    <a:pt x="376351" y="927"/>
                  </a:lnTo>
                  <a:lnTo>
                    <a:pt x="374103" y="0"/>
                  </a:lnTo>
                  <a:close/>
                </a:path>
                <a:path w="381000" h="381000">
                  <a:moveTo>
                    <a:pt x="381000" y="19050"/>
                  </a:moveTo>
                  <a:lnTo>
                    <a:pt x="361950" y="19050"/>
                  </a:lnTo>
                  <a:lnTo>
                    <a:pt x="361950" y="361950"/>
                  </a:lnTo>
                  <a:lnTo>
                    <a:pt x="381000" y="361950"/>
                  </a:lnTo>
                  <a:lnTo>
                    <a:pt x="381000" y="1905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8505621" y="2925762"/>
            <a:ext cx="225552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14" b="1">
                <a:solidFill>
                  <a:srgbClr val="151516"/>
                </a:solidFill>
                <a:latin typeface="Century Gothic"/>
                <a:cs typeface="Century Gothic"/>
              </a:rPr>
              <a:t>Scalability</a:t>
            </a:r>
            <a:r>
              <a:rPr dirty="0" sz="1650" spc="50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445" b="1">
                <a:solidFill>
                  <a:srgbClr val="151516"/>
                </a:solidFill>
                <a:latin typeface="Century Gothic"/>
                <a:cs typeface="Century Gothic"/>
              </a:rPr>
              <a:t>S</a:t>
            </a:r>
            <a:r>
              <a:rPr dirty="0" sz="1650" spc="4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80" b="1">
                <a:solidFill>
                  <a:srgbClr val="151516"/>
                </a:solidFill>
                <a:latin typeface="Century Gothic"/>
                <a:cs typeface="Century Gothic"/>
              </a:rPr>
              <a:t>Speed</a:t>
            </a:r>
            <a:endParaRPr sz="1650">
              <a:latin typeface="Century Gothic"/>
              <a:cs typeface="Century Goth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505621" y="3317240"/>
            <a:ext cx="2254250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Optimized for high-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volume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transactions and fast </a:t>
            </a:r>
            <a:r>
              <a:rPr dirty="0" sz="1350" spc="-20">
                <a:solidFill>
                  <a:srgbClr val="151516"/>
                </a:solidFill>
                <a:latin typeface="MingLiU_HKSCS"/>
                <a:cs typeface="MingLiU_HKSCS"/>
              </a:rPr>
              <a:t>data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retrieval using </a:t>
            </a:r>
            <a:r>
              <a:rPr dirty="0" sz="1350" spc="-25">
                <a:solidFill>
                  <a:srgbClr val="151516"/>
                </a:solidFill>
                <a:latin typeface="MingLiU_HKSCS"/>
                <a:cs typeface="MingLiU_HKSCS"/>
              </a:rPr>
              <a:t>SQL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queries.</a:t>
            </a:r>
            <a:endParaRPr sz="1350">
              <a:latin typeface="MingLiU_HKSCS"/>
              <a:cs typeface="MingLiU_HKSC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867275" y="5362575"/>
            <a:ext cx="407034" cy="407034"/>
            <a:chOff x="4867275" y="5362575"/>
            <a:chExt cx="407034" cy="407034"/>
          </a:xfrm>
        </p:grpSpPr>
        <p:sp>
          <p:nvSpPr>
            <p:cNvPr id="18" name="object 18" descr=""/>
            <p:cNvSpPr/>
            <p:nvPr/>
          </p:nvSpPr>
          <p:spPr>
            <a:xfrm>
              <a:off x="4883352" y="5378653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83628" y="0"/>
                  </a:moveTo>
                  <a:lnTo>
                    <a:pt x="364921" y="0"/>
                  </a:lnTo>
                  <a:lnTo>
                    <a:pt x="364921" y="364921"/>
                  </a:lnTo>
                  <a:lnTo>
                    <a:pt x="0" y="364921"/>
                  </a:lnTo>
                  <a:lnTo>
                    <a:pt x="0" y="383628"/>
                  </a:lnTo>
                  <a:lnTo>
                    <a:pt x="927" y="385876"/>
                  </a:lnTo>
                  <a:lnTo>
                    <a:pt x="4648" y="389585"/>
                  </a:lnTo>
                  <a:lnTo>
                    <a:pt x="6896" y="390524"/>
                  </a:lnTo>
                  <a:lnTo>
                    <a:pt x="383628" y="390524"/>
                  </a:lnTo>
                  <a:lnTo>
                    <a:pt x="385876" y="389585"/>
                  </a:lnTo>
                  <a:lnTo>
                    <a:pt x="389585" y="385876"/>
                  </a:lnTo>
                  <a:lnTo>
                    <a:pt x="390524" y="383628"/>
                  </a:lnTo>
                  <a:lnTo>
                    <a:pt x="390524" y="6896"/>
                  </a:lnTo>
                  <a:lnTo>
                    <a:pt x="389585" y="4648"/>
                  </a:lnTo>
                  <a:lnTo>
                    <a:pt x="385876" y="927"/>
                  </a:lnTo>
                  <a:lnTo>
                    <a:pt x="383628" y="0"/>
                  </a:lnTo>
                  <a:close/>
                </a:path>
              </a:pathLst>
            </a:custGeom>
            <a:solidFill>
              <a:srgbClr val="007E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876799" y="5372100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714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371475" y="371475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867275" y="536257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83628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383628"/>
                  </a:lnTo>
                  <a:lnTo>
                    <a:pt x="927" y="385876"/>
                  </a:lnTo>
                  <a:lnTo>
                    <a:pt x="4648" y="389597"/>
                  </a:lnTo>
                  <a:lnTo>
                    <a:pt x="6896" y="390525"/>
                  </a:lnTo>
                  <a:lnTo>
                    <a:pt x="383628" y="390525"/>
                  </a:lnTo>
                  <a:lnTo>
                    <a:pt x="385876" y="389597"/>
                  </a:lnTo>
                  <a:lnTo>
                    <a:pt x="389597" y="385876"/>
                  </a:lnTo>
                  <a:lnTo>
                    <a:pt x="390525" y="383628"/>
                  </a:lnTo>
                  <a:lnTo>
                    <a:pt x="390525" y="371475"/>
                  </a:lnTo>
                  <a:lnTo>
                    <a:pt x="19050" y="371475"/>
                  </a:lnTo>
                  <a:lnTo>
                    <a:pt x="19050" y="19050"/>
                  </a:lnTo>
                  <a:lnTo>
                    <a:pt x="390525" y="19050"/>
                  </a:lnTo>
                  <a:lnTo>
                    <a:pt x="390525" y="6896"/>
                  </a:lnTo>
                  <a:lnTo>
                    <a:pt x="389597" y="4648"/>
                  </a:lnTo>
                  <a:lnTo>
                    <a:pt x="385876" y="927"/>
                  </a:lnTo>
                  <a:lnTo>
                    <a:pt x="383628" y="0"/>
                  </a:lnTo>
                  <a:close/>
                </a:path>
                <a:path w="390525" h="390525">
                  <a:moveTo>
                    <a:pt x="390525" y="19050"/>
                  </a:moveTo>
                  <a:lnTo>
                    <a:pt x="371475" y="19050"/>
                  </a:lnTo>
                  <a:lnTo>
                    <a:pt x="371475" y="371475"/>
                  </a:lnTo>
                  <a:lnTo>
                    <a:pt x="390525" y="371475"/>
                  </a:lnTo>
                  <a:lnTo>
                    <a:pt x="390525" y="19050"/>
                  </a:lnTo>
                  <a:close/>
                </a:path>
              </a:pathLst>
            </a:custGeom>
            <a:solidFill>
              <a:srgbClr val="007E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412841" y="5411787"/>
            <a:ext cx="4998085" cy="96011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05" b="1">
                <a:solidFill>
                  <a:srgbClr val="151516"/>
                </a:solidFill>
                <a:latin typeface="Century Gothic"/>
                <a:cs typeface="Century Gothic"/>
              </a:rPr>
              <a:t>ACID</a:t>
            </a:r>
            <a:r>
              <a:rPr dirty="0" sz="1650" spc="55" b="1">
                <a:solidFill>
                  <a:srgbClr val="151516"/>
                </a:solidFill>
                <a:latin typeface="Century Gothic"/>
                <a:cs typeface="Century Gothic"/>
              </a:rPr>
              <a:t> </a:t>
            </a:r>
            <a:r>
              <a:rPr dirty="0" sz="1650" spc="65" b="1">
                <a:solidFill>
                  <a:srgbClr val="151516"/>
                </a:solidFill>
                <a:latin typeface="Century Gothic"/>
                <a:cs typeface="Century Gothic"/>
              </a:rPr>
              <a:t>Compliance</a:t>
            </a:r>
            <a:endParaRPr sz="1650">
              <a:latin typeface="Century Gothic"/>
              <a:cs typeface="Century Gothic"/>
            </a:endParaRPr>
          </a:p>
          <a:p>
            <a:pPr marL="12700" marR="5080">
              <a:lnSpc>
                <a:spcPct val="129600"/>
              </a:lnSpc>
              <a:spcBef>
                <a:spcPts val="1140"/>
              </a:spcBef>
            </a:pP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Ensures transactions are Atomic, Consistent, Isolated, </a:t>
            </a:r>
            <a:r>
              <a:rPr dirty="0" sz="1350" spc="-25">
                <a:solidFill>
                  <a:srgbClr val="151516"/>
                </a:solidFill>
                <a:latin typeface="MingLiU_HKSCS"/>
                <a:cs typeface="MingLiU_HKSCS"/>
              </a:rPr>
              <a:t>and </a:t>
            </a:r>
            <a:r>
              <a:rPr dirty="0" sz="1350">
                <a:solidFill>
                  <a:srgbClr val="151516"/>
                </a:solidFill>
                <a:latin typeface="MingLiU_HKSCS"/>
                <a:cs typeface="MingLiU_HKSCS"/>
              </a:rPr>
              <a:t>Durable, guaranteeing </a:t>
            </a:r>
            <a:r>
              <a:rPr dirty="0" sz="1350" spc="-10">
                <a:solidFill>
                  <a:srgbClr val="151516"/>
                </a:solidFill>
                <a:latin typeface="MingLiU_HKSCS"/>
                <a:cs typeface="MingLiU_HKSCS"/>
              </a:rPr>
              <a:t>reliability.</a:t>
            </a:r>
            <a:endParaRPr sz="1350">
              <a:latin typeface="MingLiU_HKSCS"/>
              <a:cs typeface="MingLiU_HKSCS"/>
            </a:endParaRPr>
          </a:p>
        </p:txBody>
      </p:sp>
      <p:pic>
        <p:nvPicPr>
          <p:cNvPr id="22" name="object 22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6877050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2025-10-08T06:52:28Z</dcterms:created>
  <dcterms:modified xsi:type="dcterms:W3CDTF">2025-10-08T06:52:28Z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2025-10-06T00:00:00Z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2025-10-08T00:00:00Z</vt:filetime>
  </property>
  <property fmtid="{D5CDD505-2E9C-101B-9397-08002B2CF9AE}" pid="5" name="Producer">
    <vt:lpwstr>GPL Ghostscript 9.56.1</vt:lpwstr>
  </property>
</Properties>
</file>