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40"/>
  </p:notesMasterIdLst>
  <p:handoutMasterIdLst>
    <p:handoutMasterId r:id="rId41"/>
  </p:handoutMasterIdLst>
  <p:sldIdLst>
    <p:sldId id="1192" r:id="rId5"/>
    <p:sldId id="1299" r:id="rId6"/>
    <p:sldId id="1739" r:id="rId7"/>
    <p:sldId id="1749" r:id="rId8"/>
    <p:sldId id="1744" r:id="rId9"/>
    <p:sldId id="1748" r:id="rId10"/>
    <p:sldId id="1747" r:id="rId11"/>
    <p:sldId id="1678" r:id="rId12"/>
    <p:sldId id="1765" r:id="rId13"/>
    <p:sldId id="1750" r:id="rId14"/>
    <p:sldId id="1760" r:id="rId15"/>
    <p:sldId id="1733" r:id="rId16"/>
    <p:sldId id="1732" r:id="rId17"/>
    <p:sldId id="1767" r:id="rId18"/>
    <p:sldId id="1772" r:id="rId19"/>
    <p:sldId id="1770" r:id="rId20"/>
    <p:sldId id="1766" r:id="rId21"/>
    <p:sldId id="1692" r:id="rId22"/>
    <p:sldId id="1696" r:id="rId23"/>
    <p:sldId id="1700" r:id="rId24"/>
    <p:sldId id="1695" r:id="rId25"/>
    <p:sldId id="1768" r:id="rId26"/>
    <p:sldId id="1708" r:id="rId27"/>
    <p:sldId id="1711" r:id="rId28"/>
    <p:sldId id="1712" r:id="rId29"/>
    <p:sldId id="1769" r:id="rId30"/>
    <p:sldId id="1720" r:id="rId31"/>
    <p:sldId id="1721" r:id="rId32"/>
    <p:sldId id="1757" r:id="rId33"/>
    <p:sldId id="1758" r:id="rId34"/>
    <p:sldId id="1775" r:id="rId35"/>
    <p:sldId id="1776" r:id="rId36"/>
    <p:sldId id="1551" r:id="rId37"/>
    <p:sldId id="1554" r:id="rId38"/>
    <p:sldId id="1777" r:id="rId39"/>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FFFF00"/>
    <a:srgbClr val="CCFFCC"/>
    <a:srgbClr val="3366FF"/>
    <a:srgbClr val="CC66FF"/>
    <a:srgbClr val="CC99FF"/>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0D12A3-EBB2-45F7-B5BD-C28AEFEAF661}" v="3" dt="2021-04-01T07:58:55.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38" autoAdjust="0"/>
    <p:restoredTop sz="76196" autoAdjust="0"/>
  </p:normalViewPr>
  <p:slideViewPr>
    <p:cSldViewPr snapToGrid="0">
      <p:cViewPr varScale="1">
        <p:scale>
          <a:sx n="88" d="100"/>
          <a:sy n="88" d="100"/>
        </p:scale>
        <p:origin x="2046" y="78"/>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694"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9.xml"/><Relationship Id="rId1" Type="http://schemas.openxmlformats.org/officeDocument/2006/relationships/slide" Target="slides/slide3.xml"/><Relationship Id="rId5" Type="http://schemas.openxmlformats.org/officeDocument/2006/relationships/slide" Target="slides/slide26.xml"/><Relationship Id="rId4" Type="http://schemas.openxmlformats.org/officeDocument/2006/relationships/slide" Target="slides/slide2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Priyadharshini (Cognizant)" userId="S::888356@cognizant.com::642862ec-6159-4a24-a642-752c6e32b8df" providerId="AD" clId="Web-{590D12A3-EBB2-45F7-B5BD-C28AEFEAF661}"/>
    <pc:docChg chg="modSld">
      <pc:chgData name="S, Priyadharshini (Cognizant)" userId="S::888356@cognizant.com::642862ec-6159-4a24-a642-752c6e32b8df" providerId="AD" clId="Web-{590D12A3-EBB2-45F7-B5BD-C28AEFEAF661}" dt="2021-04-01T07:58:55.741" v="2" actId="1076"/>
      <pc:docMkLst>
        <pc:docMk/>
      </pc:docMkLst>
      <pc:sldChg chg="modSp">
        <pc:chgData name="S, Priyadharshini (Cognizant)" userId="S::888356@cognizant.com::642862ec-6159-4a24-a642-752c6e32b8df" providerId="AD" clId="Web-{590D12A3-EBB2-45F7-B5BD-C28AEFEAF661}" dt="2021-04-01T07:58:55.741" v="2" actId="1076"/>
        <pc:sldMkLst>
          <pc:docMk/>
          <pc:sldMk cId="0" sldId="1695"/>
        </pc:sldMkLst>
        <pc:picChg chg="mod">
          <ac:chgData name="S, Priyadharshini (Cognizant)" userId="S::888356@cognizant.com::642862ec-6159-4a24-a642-752c6e32b8df" providerId="AD" clId="Web-{590D12A3-EBB2-45F7-B5BD-C28AEFEAF661}" dt="2021-04-01T07:58:55.741" v="2" actId="1076"/>
          <ac:picMkLst>
            <pc:docMk/>
            <pc:sldMk cId="0" sldId="1695"/>
            <ac:picMk id="5"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D9A78C50-99F7-44F7-80FD-2C211162A0EA}" type="slidenum">
              <a:rPr lang="en-US" altLang="en-US"/>
              <a:pPr>
                <a:defRPr/>
              </a:pPr>
              <a:t>‹#›</a:t>
            </a:fld>
            <a:endParaRPr lang="en-US" altLang="en-US"/>
          </a:p>
        </p:txBody>
      </p:sp>
    </p:spTree>
    <p:extLst>
      <p:ext uri="{BB962C8B-B14F-4D97-AF65-F5344CB8AC3E}">
        <p14:creationId xmlns:p14="http://schemas.microsoft.com/office/powerpoint/2010/main" val="2508049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BEF8B674-1AD7-46D6-A057-015BCB49F81A}"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Validation Rules - </a:t>
            </a:r>
            <a:fld id="{98B99296-272D-446B-BA3F-3995708D31D2}" type="slidenum">
              <a:rPr lang="en-US" altLang="en-US"/>
              <a:pPr>
                <a:defRPr/>
              </a:pPr>
              <a:t>‹#›</a:t>
            </a:fld>
            <a:endParaRPr lang="en-US" altLang="en-US"/>
          </a:p>
        </p:txBody>
      </p:sp>
    </p:spTree>
    <p:extLst>
      <p:ext uri="{BB962C8B-B14F-4D97-AF65-F5344CB8AC3E}">
        <p14:creationId xmlns:p14="http://schemas.microsoft.com/office/powerpoint/2010/main" val="149581275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9E759AAD-2187-4CEC-AD48-7598EF73A38E}" type="slidenum">
              <a:rPr lang="en-US" altLang="en-US" sz="1200" b="0" smtClean="0">
                <a:solidFill>
                  <a:schemeClr val="tx1"/>
                </a:solidFill>
              </a:rPr>
              <a:pPr eaLnBrk="1" hangingPunct="1"/>
              <a:t>1</a:t>
            </a:fld>
            <a:endParaRPr lang="en-US" altLang="en-US" sz="1200" b="0">
              <a:solidFill>
                <a:schemeClr val="tx1"/>
              </a:solidFill>
            </a:endParaRPr>
          </a:p>
        </p:txBody>
      </p:sp>
      <p:sp>
        <p:nvSpPr>
          <p:cNvPr id="39940" name="Rectangle 2"/>
          <p:cNvSpPr>
            <a:spLocks noGrp="1" noRot="1" noChangeAspect="1" noChangeArrowheads="1" noTextEdit="1"/>
          </p:cNvSpPr>
          <p:nvPr>
            <p:ph type="sldImg"/>
          </p:nvPr>
        </p:nvSpPr>
        <p:spPr>
          <a:xfrm>
            <a:off x="715963" y="630238"/>
            <a:ext cx="5430837"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5A773622-EA43-44D6-9854-8736AA1B1466}" type="slidenum">
              <a:rPr lang="en-US" altLang="en-US" sz="1200" b="0" smtClean="0">
                <a:solidFill>
                  <a:schemeClr val="tx1"/>
                </a:solidFill>
              </a:rPr>
              <a:pPr eaLnBrk="1" hangingPunct="1"/>
              <a:t>10</a:t>
            </a:fld>
            <a:endParaRPr lang="en-US" altLang="en-US" sz="1200" b="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only validation rule sets which enforce object maturity are the claim and exposure validation rule sets. There are other validation rule sets.</a:t>
            </a:r>
          </a:p>
          <a:p>
            <a:pPr lvl="1" eaLnBrk="1" hangingPunct="1"/>
            <a:r>
              <a:rPr lang="en-US" dirty="0"/>
              <a:t>Claim Closed, Claim Reopened, Exposure Closed, Exposure Reopened, Matter Closed, and Matter Reopened rules are used to control whether a claim, exposure, or matter in a given state can be closed or reopened. These rules are not discussed in detail in this course.</a:t>
            </a:r>
          </a:p>
          <a:p>
            <a:pPr lvl="1" eaLnBrk="1" hangingPunct="1"/>
            <a:r>
              <a:rPr lang="en-US" dirty="0"/>
              <a:t>Transaction Validation rules are used to enforce the complex processing inherent to transaction validation. These rules are discussed in the "Transaction Validation Rules" lesson.</a:t>
            </a:r>
          </a:p>
          <a:p>
            <a:pPr lvl="1" eaLnBrk="1" hangingPunct="1"/>
            <a:r>
              <a:rPr lang="en-US" dirty="0"/>
              <a:t>Policy Validation rules exist as a way of ensuring some basic validation for unverified policies. Verified policies, that come from the policy system of record, shouldn’t require any validation if the data is good. Having said that, policies </a:t>
            </a:r>
            <a:r>
              <a:rPr lang="en-US" u="sng" dirty="0"/>
              <a:t>are</a:t>
            </a:r>
            <a:r>
              <a:rPr lang="en-US" dirty="0"/>
              <a:t> validated when they are retrieved, so you could also use these rules to catch bad data.</a:t>
            </a:r>
          </a:p>
          <a:p>
            <a:pPr eaLnBrk="1" hangingPunct="1"/>
            <a:r>
              <a:rPr lang="en-US" dirty="0"/>
              <a:t>There are additional validation rule sets, but there is rarely a reason to create rules within these rule sets.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0359D913-5BFA-4F84-9C7C-962B258628B6}" type="slidenum">
              <a:rPr lang="en-US" altLang="en-US" sz="1200" b="0" smtClean="0">
                <a:solidFill>
                  <a:schemeClr val="tx1"/>
                </a:solidFill>
              </a:rPr>
              <a:pPr eaLnBrk="1" hangingPunct="1"/>
              <a:t>11</a:t>
            </a:fld>
            <a:endParaRPr lang="en-US" altLang="en-US" sz="1200" b="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validation levels are defined in the </a:t>
            </a:r>
            <a:r>
              <a:rPr lang="en-US" dirty="0" err="1"/>
              <a:t>ValidationLevel.ttx</a:t>
            </a:r>
            <a:r>
              <a:rPr lang="en-US" dirty="0"/>
              <a:t> (extended) typelist, including the code that you use in Gosu to refer to the levels. The </a:t>
            </a:r>
            <a:r>
              <a:rPr lang="en-US" dirty="0" err="1"/>
              <a:t>loadsave</a:t>
            </a:r>
            <a:r>
              <a:rPr lang="en-US" dirty="0"/>
              <a:t>, </a:t>
            </a:r>
            <a:r>
              <a:rPr lang="en-US" dirty="0" err="1"/>
              <a:t>newloss</a:t>
            </a:r>
            <a:r>
              <a:rPr lang="en-US" dirty="0"/>
              <a:t>, and payment levels are required by ClaimCenter and can not be removed. You can remove </a:t>
            </a:r>
            <a:r>
              <a:rPr lang="en-US" dirty="0" err="1"/>
              <a:t>iso</a:t>
            </a:r>
            <a:r>
              <a:rPr lang="en-US" dirty="0"/>
              <a:t> or external levels or configure additional levels. The priority specifies the ordering, with the highest priority being the earliest validation level.</a:t>
            </a:r>
          </a:p>
          <a:p>
            <a:pPr eaLnBrk="1" hangingPunct="1"/>
            <a:r>
              <a:rPr lang="en-US" dirty="0"/>
              <a:t>There is no built-in behavior attached to the "Valid for ISO" and "Send to external system" levels. The first could be used to enforce compliance for claims submitted to ISO, and the second could be used to verify an object is mature enough that data about it can be sent to external systems. Integration programs can be written to take validation level into account. For example, a claim might exist in ClaimCenter at the "New loss completion" level, but not be sent to a back-end system until "Send to external system" is achieved. (One reason why claims are not allowed to "go backwards" in validation level is that they may have already been sent to an external system based on validation level achieved.)</a:t>
            </a:r>
            <a:br>
              <a:rPr lang="en-US" dirty="0"/>
            </a:br>
            <a:r>
              <a:rPr lang="en-US" dirty="0"/>
              <a:t>In general, customers can add as many validation levels as they need to support their business and integration requirements. </a:t>
            </a:r>
          </a:p>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C43B59E3-87B0-4977-B45E-89FA2225993C}" type="slidenum">
              <a:rPr lang="en-US" altLang="en-US" sz="1200" b="0" smtClean="0">
                <a:solidFill>
                  <a:schemeClr val="tx1"/>
                </a:solidFill>
              </a:rPr>
              <a:pPr eaLnBrk="1" hangingPunct="1"/>
              <a:t>12</a:t>
            </a:fld>
            <a:endParaRPr lang="en-US" altLang="en-US" sz="1200" b="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AED13A38-A115-47D2-9759-62249A5AD06D}" type="slidenum">
              <a:rPr lang="en-US" altLang="en-US" sz="1200" b="0" smtClean="0">
                <a:solidFill>
                  <a:schemeClr val="tx1"/>
                </a:solidFill>
              </a:rPr>
              <a:pPr eaLnBrk="1" hangingPunct="1"/>
              <a:t>13</a:t>
            </a:fld>
            <a:endParaRPr lang="en-US" altLang="en-US" sz="1200" b="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Preupdate</a:t>
            </a:r>
            <a:r>
              <a:rPr lang="en-US" dirty="0"/>
              <a:t> rules are for editing or creating objects.</a:t>
            </a:r>
          </a:p>
          <a:p>
            <a:pPr eaLnBrk="1" hangingPunct="1"/>
            <a:r>
              <a:rPr lang="en-US" dirty="0"/>
              <a:t>Validation rules are for validating that the objects are ready to be saved in their current state.</a:t>
            </a:r>
          </a:p>
          <a:p>
            <a:pPr eaLnBrk="1" hangingPunct="1"/>
            <a:endParaRPr lang="en-US" i="1" dirty="0"/>
          </a:p>
          <a:p>
            <a:pPr eaLnBrk="1" hangingPunct="1"/>
            <a:r>
              <a:rPr lang="en-US" i="1" dirty="0"/>
              <a:t>reject()</a:t>
            </a:r>
            <a:r>
              <a:rPr lang="en-US" dirty="0"/>
              <a:t> functions are never called in </a:t>
            </a:r>
            <a:r>
              <a:rPr lang="en-US" dirty="0" err="1"/>
              <a:t>preupdate</a:t>
            </a:r>
            <a:r>
              <a:rPr lang="en-US" dirty="0"/>
              <a:t> rules.</a:t>
            </a:r>
          </a:p>
          <a:p>
            <a:pPr eaLnBrk="1" hangingPunct="1"/>
            <a:r>
              <a:rPr lang="en-US" dirty="0"/>
              <a:t>Changes or additions are never made in validation rules.</a:t>
            </a:r>
          </a:p>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80351644-A227-41C5-9B01-D0EC8DE102DA}" type="slidenum">
              <a:rPr lang="en-US" altLang="en-US" sz="1200" b="0" smtClean="0">
                <a:solidFill>
                  <a:schemeClr val="tx1"/>
                </a:solidFill>
              </a:rPr>
              <a:pPr eaLnBrk="1" hangingPunct="1"/>
              <a:t>14</a:t>
            </a:fld>
            <a:endParaRPr lang="en-US" altLang="en-US" sz="1200" b="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Validation rules always promote an object to the highest possible level</a:t>
            </a:r>
            <a:r>
              <a:rPr lang="en-US" baseline="0" dirty="0"/>
              <a:t> of maturity.</a:t>
            </a:r>
            <a:endParaRPr lang="en-US" dirty="0"/>
          </a:p>
          <a:p>
            <a:pPr eaLnBrk="1" hangingPunct="1"/>
            <a:r>
              <a:rPr lang="en-US" dirty="0"/>
              <a:t>As the result of a change, if an object does not meet all of the conditions at the next higher level (and does not violate any conditions at the current or lower levels), then the given change is allowed, but no promotion occurs. This is true even if the object meets all conditions at some level beyond the next highest level. In the example above, the object meets all conditions at level 4. But it is at level 2, and promotion occurs only when it meets all conditions at the next highest level, which is level 3.</a:t>
            </a:r>
          </a:p>
          <a:p>
            <a:pPr eaLnBrk="1" hangingPunct="1"/>
            <a:r>
              <a:rPr lang="en-US" dirty="0"/>
              <a:t>As the result of a change, if an object does meet all of the conditions at the next higher level (and does not violate any conditions at the current or lower levels), then the given change is allowed, and promotion occurs as far as possible. This could result in a promotion only to the next highest level. Or, as shown in the example above, this could result in a promotion of multiple levels.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8394F9D4-F0C7-485D-AB10-BB79B9A3284B}" type="slidenum">
              <a:rPr lang="en-US" altLang="en-US" sz="1200" b="0" smtClean="0">
                <a:solidFill>
                  <a:schemeClr val="tx1"/>
                </a:solidFill>
              </a:rPr>
              <a:pPr eaLnBrk="1" hangingPunct="1"/>
              <a:t>15</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Claims can have related sub-objects. Whenever the claim itself is created or modified, claim validation rules are run. Whenever a sub-object of the claim is created or changed (such as the creation of a document or a change to</a:t>
            </a:r>
            <a:r>
              <a:rPr lang="en-US" baseline="0" dirty="0"/>
              <a:t> the progress of a</a:t>
            </a:r>
            <a:r>
              <a:rPr lang="en-US" dirty="0"/>
              <a:t> service request), claim validation rules are also run. This is because validation logic might exist at the claim level which pertains to information at the sub-object level. (There could be a claim validation rule which says you can have only one "policy not in force at time of loss" document, or a claim validation rule which says you</a:t>
            </a:r>
            <a:r>
              <a:rPr lang="en-US" baseline="0" dirty="0"/>
              <a:t> cannot create an invoice related to a service request with a null reference number</a:t>
            </a:r>
            <a:r>
              <a:rPr lang="en-US" dirty="0"/>
              <a:t>.) The same holds true for exposure validation.</a:t>
            </a:r>
          </a:p>
          <a:p>
            <a:pPr eaLnBrk="1" hangingPunct="1"/>
            <a:r>
              <a:rPr lang="en-US" dirty="0"/>
              <a:t>This hierarchy of validation is sometimes referred to as the "validation graph".</a:t>
            </a:r>
          </a:p>
          <a:p>
            <a:pPr eaLnBrk="1" hangingPunct="1"/>
            <a:r>
              <a:rPr lang="en-US" dirty="0"/>
              <a:t>Some data model tags such as &lt;array&gt;, &lt;</a:t>
            </a:r>
            <a:r>
              <a:rPr lang="en-US" dirty="0" err="1"/>
              <a:t>onetoone</a:t>
            </a:r>
            <a:r>
              <a:rPr lang="en-US" dirty="0"/>
              <a:t>&gt;, and &lt;</a:t>
            </a:r>
            <a:r>
              <a:rPr lang="en-US" dirty="0" err="1"/>
              <a:t>foreignkey</a:t>
            </a:r>
            <a:r>
              <a:rPr lang="en-US" dirty="0"/>
              <a:t>&gt; have an attribute called "</a:t>
            </a:r>
            <a:r>
              <a:rPr lang="en-US" dirty="0" err="1"/>
              <a:t>triggersValidation</a:t>
            </a:r>
            <a:r>
              <a:rPr lang="en-US" dirty="0"/>
              <a:t>". This Boolean attribute, when set to true, ensures that changes to any entities pointed to by these tags trigger validation of the parent entity.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862CE670-171B-4BB7-848B-45D3E0E954EB}" type="slidenum">
              <a:rPr lang="en-US" altLang="en-US" sz="1200" b="0" smtClean="0">
                <a:solidFill>
                  <a:schemeClr val="tx1"/>
                </a:solidFill>
              </a:rPr>
              <a:pPr eaLnBrk="1" hangingPunct="1"/>
              <a:t>16</a:t>
            </a:fld>
            <a:endParaRPr lang="en-US" altLang="en-US" sz="1200" b="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diagram above does not exhaustively list </a:t>
            </a:r>
            <a:r>
              <a:rPr lang="en-US" i="1" dirty="0"/>
              <a:t>all</a:t>
            </a:r>
            <a:r>
              <a:rPr lang="en-US" dirty="0"/>
              <a:t> sub-objects which can trigger validation. For a complete list, refer to the ClaimCenter Data Dictionary</a:t>
            </a:r>
            <a:r>
              <a:rPr lang="en-US" baseline="0" dirty="0"/>
              <a:t> or the ClaimCenter Rules Guide (Documentation resource).</a:t>
            </a:r>
            <a:endParaRPr lang="en-US" dirty="0"/>
          </a:p>
          <a:p>
            <a:pPr eaLnBrk="1" hangingPunct="1"/>
            <a:r>
              <a:rPr lang="en-US" dirty="0"/>
              <a:t>Every array depicted in the above slide has the </a:t>
            </a:r>
            <a:r>
              <a:rPr lang="en-US" dirty="0" err="1"/>
              <a:t>triggersValidation</a:t>
            </a:r>
            <a:r>
              <a:rPr lang="en-US" dirty="0"/>
              <a:t> attribute set to true. This is easily configurable for existing as well as new arrays.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6B65A3ED-CFE4-41CC-B3A6-11E0B2D1CCFE}" type="slidenum">
              <a:rPr lang="en-US" altLang="en-US" sz="1200" b="0" smtClean="0">
                <a:solidFill>
                  <a:schemeClr val="tx1"/>
                </a:solidFill>
              </a:rPr>
              <a:pPr eaLnBrk="1" hangingPunct="1"/>
              <a:t>17</a:t>
            </a:fld>
            <a:endParaRPr lang="en-US" altLang="en-US" sz="1200" b="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A0DF527A-A8CE-493C-B808-35599F77C70B}" type="slidenum">
              <a:rPr lang="en-US" altLang="en-US" sz="1200" b="0" smtClean="0">
                <a:solidFill>
                  <a:schemeClr val="tx1"/>
                </a:solidFill>
              </a:rPr>
              <a:pPr eaLnBrk="1" hangingPunct="1"/>
              <a:t>18</a:t>
            </a:fld>
            <a:endParaRPr lang="en-US" alt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example shown is not taken from the base application but the result of creating</a:t>
            </a:r>
            <a:r>
              <a:rPr lang="en-US" baseline="0" dirty="0"/>
              <a:t> and </a:t>
            </a:r>
            <a:r>
              <a:rPr lang="en-US" dirty="0"/>
              <a:t>configuring a new Claim Validation Rule</a:t>
            </a:r>
            <a:r>
              <a:rPr lang="en-US" baseline="0" dirty="0"/>
              <a:t>.</a:t>
            </a:r>
            <a:endParaRPr lang="en-US" dirty="0"/>
          </a:p>
          <a:p>
            <a:pPr eaLnBrk="1" hangingPunct="1"/>
            <a:endParaRPr lang="en-US" dirty="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a:t>In the example above, “Fault Rating” must be specified,</a:t>
            </a:r>
            <a:r>
              <a:rPr lang="en-US" baseline="0" dirty="0"/>
              <a:t> if not the Validation Error would appear. </a:t>
            </a:r>
            <a:endParaRPr lang="en-US" dirty="0"/>
          </a:p>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60446FB9-85E0-492F-BA80-D94902238846}" type="slidenum">
              <a:rPr lang="en-US" altLang="en-US" sz="1200" b="0" smtClean="0">
                <a:solidFill>
                  <a:schemeClr val="tx1"/>
                </a:solidFill>
              </a:rPr>
              <a:pPr eaLnBrk="1" hangingPunct="1"/>
              <a:t>19</a:t>
            </a:fld>
            <a:endParaRPr lang="en-US" altLang="en-US" sz="1200" b="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a:t>The example shown is not taken from the base application but the result of creating</a:t>
            </a:r>
            <a:r>
              <a:rPr lang="en-US" baseline="0" dirty="0"/>
              <a:t> and </a:t>
            </a:r>
            <a:r>
              <a:rPr lang="en-US" dirty="0"/>
              <a:t>configuring a new Claim Validation Rule</a:t>
            </a:r>
            <a:r>
              <a:rPr lang="en-US" baseline="0" dirty="0"/>
              <a:t>.</a:t>
            </a:r>
          </a:p>
          <a:p>
            <a:pPr marL="0" marR="0" indent="0" algn="l" defTabSz="914400" rtl="0" eaLnBrk="1" fontAlgn="base" latinLnBrk="0" hangingPunct="1">
              <a:lnSpc>
                <a:spcPct val="100000"/>
              </a:lnSpc>
              <a:spcBef>
                <a:spcPct val="10000"/>
              </a:spcBef>
              <a:spcAft>
                <a:spcPct val="0"/>
              </a:spcAft>
              <a:buClrTx/>
              <a:buSzTx/>
              <a:buFontTx/>
              <a:buNone/>
              <a:tabLst/>
              <a:defRPr/>
            </a:pPr>
            <a:endParaRPr lang="en-US" baseline="0" dirty="0"/>
          </a:p>
          <a:p>
            <a:pPr marL="0" marR="0" lvl="0" indent="0" algn="l" defTabSz="914400" rtl="0" eaLnBrk="1" fontAlgn="base" latinLnBrk="0" hangingPunct="1">
              <a:lnSpc>
                <a:spcPct val="100000"/>
              </a:lnSpc>
              <a:spcBef>
                <a:spcPct val="10000"/>
              </a:spcBef>
              <a:spcAft>
                <a:spcPct val="0"/>
              </a:spcAft>
              <a:buClrTx/>
              <a:buSzTx/>
              <a:buFontTx/>
              <a:buNone/>
              <a:tabLst/>
              <a:defRPr/>
            </a:pPr>
            <a:r>
              <a:rPr lang="en-US" dirty="0"/>
              <a:t>In the example above, if “Weather”  is</a:t>
            </a:r>
            <a:r>
              <a:rPr lang="en-US" baseline="0" dirty="0"/>
              <a:t> not specified, then the Validation Warning would appear. </a:t>
            </a:r>
            <a:endParaRPr lang="en-US" dirty="0"/>
          </a:p>
          <a:p>
            <a:pPr marL="0" marR="0" indent="0" algn="l" defTabSz="914400" rtl="0" eaLnBrk="1" fontAlgn="base" latinLnBrk="0" hangingPunct="1">
              <a:lnSpc>
                <a:spcPct val="100000"/>
              </a:lnSpc>
              <a:spcBef>
                <a:spcPct val="10000"/>
              </a:spcBef>
              <a:spcAft>
                <a:spcPct val="0"/>
              </a:spcAft>
              <a:buClrTx/>
              <a:buSzTx/>
              <a:buFontTx/>
              <a:buNone/>
              <a:tabLst/>
              <a:defRPr/>
            </a:pPr>
            <a:br>
              <a:rPr lang="en-US" dirty="0"/>
            </a:br>
            <a:r>
              <a:rPr lang="en-US" dirty="0"/>
              <a:t>The only visual distinction in the user interface between a warning and an error is the icon.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20A4F6A7-302A-4942-B49A-DE231E71942D}" type="slidenum">
              <a:rPr lang="en-US" altLang="en-US" sz="1200" b="0" smtClean="0">
                <a:solidFill>
                  <a:schemeClr val="tx1"/>
                </a:solidFill>
              </a:rPr>
              <a:pPr eaLnBrk="1" hangingPunct="1"/>
              <a:t>2</a:t>
            </a:fld>
            <a:endParaRPr lang="en-US" altLang="en-US" sz="1200" b="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77E5C399-1692-48F1-AAB8-3A4669B35973}" type="slidenum">
              <a:rPr lang="en-US" altLang="en-US" sz="1200" b="0" smtClean="0">
                <a:solidFill>
                  <a:schemeClr val="tx1"/>
                </a:solidFill>
              </a:rPr>
              <a:pPr eaLnBrk="1" hangingPunct="1"/>
              <a:t>20</a:t>
            </a:fld>
            <a:endParaRPr lang="en-US" altLang="en-US" sz="1200" b="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Claim and exposure validation levels are independent of one another. A claim could be at "ability to pay" even though all of its exposures are at "new loss completion". Similarly, a claim could be at "new loss completion" even though all of its exposures are at "ability to pay".</a:t>
            </a:r>
          </a:p>
          <a:p>
            <a:pPr eaLnBrk="1" hangingPunct="1"/>
            <a:r>
              <a:rPr lang="en-US" dirty="0"/>
              <a:t>In the base application, one of the primary aspects of functionality tied to validation levels is the payment wizard. You cannot initiate the payment wizard if the claim is not at ability to pay (regardless of the maturity of the exposures). If the claim is at ability to pay, you can initiate the payment wizard. However, you can create payments only from reserve lines whose exposures are at "ability to pay". If the claim is at "ability to pay" but none of its exposures are, then you can start the payment wizard, but you have no reserve lines from which to make payments.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98B59726-6DF0-402D-8934-08B1122E04FB}" type="slidenum">
              <a:rPr lang="en-US" altLang="en-US" sz="1200" b="0" smtClean="0">
                <a:solidFill>
                  <a:schemeClr val="tx1"/>
                </a:solidFill>
              </a:rPr>
              <a:pPr eaLnBrk="1" hangingPunct="1"/>
              <a:t>21</a:t>
            </a:fld>
            <a:endParaRPr lang="en-US" altLang="en-US" sz="1200" b="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Recall</a:t>
            </a:r>
            <a:r>
              <a:rPr lang="en-US" baseline="0" dirty="0"/>
              <a:t> that a</a:t>
            </a:r>
            <a:r>
              <a:rPr lang="en-US" dirty="0"/>
              <a:t> user can validate a claim (and its exposures) at a certain validation level using the</a:t>
            </a:r>
            <a:r>
              <a:rPr lang="en-US" baseline="0" dirty="0"/>
              <a:t> menu actions shown above</a:t>
            </a:r>
            <a:r>
              <a:rPr lang="en-US" dirty="0"/>
              <a:t>. This lets the user check for errors at validation levels that the object has not yet attained. The user can specify which validation level to check for a claim or a claim and its exposures. ClaimCenter will check all validation rules for the specified validation level and below. Any warnings or error messages generated by the validation rules for this claim or the claim's exposures are displayed for the user. </a:t>
            </a:r>
          </a:p>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96E62862-E601-416C-8ED6-5FA44CBA2B9E}" type="slidenum">
              <a:rPr lang="en-US" altLang="en-US" sz="1200" b="0" smtClean="0">
                <a:solidFill>
                  <a:schemeClr val="tx1"/>
                </a:solidFill>
              </a:rPr>
              <a:pPr eaLnBrk="1" hangingPunct="1"/>
              <a:t>22</a:t>
            </a:fld>
            <a:endParaRPr lang="en-US" altLang="en-US" sz="1200" b="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199811BC-5722-44AE-959A-12C7BE19E5A2}" type="slidenum">
              <a:rPr lang="en-US" altLang="en-US" sz="1200" b="0" smtClean="0">
                <a:solidFill>
                  <a:schemeClr val="tx1"/>
                </a:solidFill>
              </a:rPr>
              <a:pPr eaLnBrk="1" hangingPunct="1"/>
              <a:t>23</a:t>
            </a:fld>
            <a:endParaRPr lang="en-US" altLang="en-US" sz="1200" b="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1B8AAE6F-B5F8-4B73-AC9A-1EB16AC6E100}" type="slidenum">
              <a:rPr lang="en-US" altLang="en-US" sz="1200" b="0" smtClean="0">
                <a:solidFill>
                  <a:schemeClr val="tx1"/>
                </a:solidFill>
              </a:rPr>
              <a:pPr eaLnBrk="1" hangingPunct="1"/>
              <a:t>24</a:t>
            </a:fld>
            <a:endParaRPr lang="en-US" altLang="en-US" sz="1200" b="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only difference between a reject warning and a reject error is the arguments passed to the reject method.</a:t>
            </a:r>
          </a:p>
          <a:p>
            <a:pPr eaLnBrk="1" hangingPunct="1"/>
            <a:r>
              <a:rPr lang="en-GB" dirty="0"/>
              <a:t>Many customers use validation levels to trigger integration programs. However, not all customers will want to provide proactive warnings to users about what they need to do to achieve the next level. In this case, for every error on level N, it is not necessary to provide a corresponding warning on level N-1. The customer may decide that it is sufficient for the adjuster to run into the error when he needs to. In addition, the user can always find out what is blocking a claim from achieving a new level by using</a:t>
            </a:r>
            <a:r>
              <a:rPr lang="en-GB" baseline="0" dirty="0"/>
              <a:t> the menu action described previously (Actions &gt; Validate Claim Only).</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56C668DE-6755-40A9-A920-7D6CC9BC3B71}" type="slidenum">
              <a:rPr lang="en-US" altLang="en-US" sz="1200" b="0" smtClean="0">
                <a:solidFill>
                  <a:schemeClr val="tx1"/>
                </a:solidFill>
              </a:rPr>
              <a:pPr eaLnBrk="1" hangingPunct="1"/>
              <a:t>25</a:t>
            </a:fld>
            <a:endParaRPr lang="en-US" altLang="en-US" sz="1200" b="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Typically, if a single condition raises both a warning and an error, the warning should be at an earlier level of maturity. Otherwise, the user will never be warned, because the error gets enforced first.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FBEF796F-E9E1-4033-9DE9-6A07F5B384D6}" type="slidenum">
              <a:rPr lang="en-US" altLang="en-US" sz="1200" b="0" smtClean="0">
                <a:solidFill>
                  <a:schemeClr val="tx1"/>
                </a:solidFill>
              </a:rPr>
              <a:pPr eaLnBrk="1" hangingPunct="1"/>
              <a:t>26</a:t>
            </a:fld>
            <a:endParaRPr lang="en-US" altLang="en-US" sz="1200" b="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3CC50605-0BED-4CE1-8771-60FFD8D2E969}" type="slidenum">
              <a:rPr lang="en-US" altLang="en-US" sz="1200" b="0" smtClean="0">
                <a:solidFill>
                  <a:schemeClr val="tx1"/>
                </a:solidFill>
              </a:rPr>
              <a:pPr eaLnBrk="1" hangingPunct="1"/>
              <a:t>27</a:t>
            </a:fld>
            <a:endParaRPr lang="en-US" altLang="en-US" sz="1200" b="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difference between reject() and </a:t>
            </a:r>
            <a:r>
              <a:rPr lang="en-US" dirty="0" err="1"/>
              <a:t>rejectField</a:t>
            </a:r>
            <a:r>
              <a:rPr lang="en-US" dirty="0"/>
              <a:t>()</a:t>
            </a:r>
            <a:r>
              <a:rPr lang="en-US" baseline="0" dirty="0"/>
              <a:t> is that </a:t>
            </a:r>
            <a:r>
              <a:rPr lang="en-US" baseline="0" dirty="0" err="1"/>
              <a:t>rejectField</a:t>
            </a:r>
            <a:r>
              <a:rPr lang="en-US" baseline="0" dirty="0"/>
              <a:t>() highlights the field containing the data that triggers the error or warning. </a:t>
            </a:r>
            <a:r>
              <a:rPr lang="en-US" baseline="0" dirty="0" err="1"/>
              <a:t>rejectField</a:t>
            </a:r>
            <a:r>
              <a:rPr lang="en-US" baseline="0" dirty="0"/>
              <a:t>() possesses an additional argument for this purpose (the first argument).</a:t>
            </a:r>
            <a:endParaRPr lang="en-US" dirty="0"/>
          </a:p>
          <a:p>
            <a:pPr eaLnBrk="1" hangingPunct="1"/>
            <a:endParaRPr lang="en-US" dirty="0"/>
          </a:p>
          <a:p>
            <a:pPr eaLnBrk="1" hangingPunct="1"/>
            <a:r>
              <a:rPr lang="en-US" dirty="0"/>
              <a:t>The </a:t>
            </a:r>
            <a:r>
              <a:rPr lang="en-US" dirty="0" err="1"/>
              <a:t>strRelativeFieldPath</a:t>
            </a:r>
            <a:r>
              <a:rPr lang="en-US" dirty="0"/>
              <a:t> argument is the relative path rendered as a string from the root object (where the root object is the object the method is on) to the field that failed validation. Do not specify the root object in the relative path string. ClaimCenter implicitly adds the root object at the beginning of the path. If you specify the root object (for example, if you specify "</a:t>
            </a:r>
            <a:r>
              <a:rPr lang="en-US" dirty="0" err="1"/>
              <a:t>claim.LossLocation.County</a:t>
            </a:r>
            <a:r>
              <a:rPr lang="en-US" dirty="0"/>
              <a:t>" in the example above), then ClaimCenter will typically not be able to find the desired field to highlight. (It will look for a field following the path "</a:t>
            </a:r>
            <a:r>
              <a:rPr lang="en-US" dirty="0" err="1"/>
              <a:t>claim.claim.LossLocation.County</a:t>
            </a:r>
            <a:r>
              <a:rPr lang="en-US" dirty="0"/>
              <a:t>". Given that no such field exists, no field will get highlighted.)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54042F2E-EEBD-4414-8C98-B1E746399ACE}" type="slidenum">
              <a:rPr lang="en-US" altLang="en-US" sz="1200" b="0" smtClean="0">
                <a:solidFill>
                  <a:schemeClr val="tx1"/>
                </a:solidFill>
              </a:rPr>
              <a:pPr eaLnBrk="1" hangingPunct="1"/>
              <a:t>28</a:t>
            </a:fld>
            <a:endParaRPr lang="en-US" altLang="en-US" sz="1200" b="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aseline="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95860C77-9A53-48A3-8F8D-24407047D0F4}" type="slidenum">
              <a:rPr lang="en-US" altLang="en-US" sz="1200" b="0" smtClean="0">
                <a:solidFill>
                  <a:schemeClr val="tx1"/>
                </a:solidFill>
              </a:rPr>
              <a:pPr eaLnBrk="1" hangingPunct="1"/>
              <a:t>29</a:t>
            </a:fld>
            <a:endParaRPr lang="en-US" altLang="en-US" sz="1200" b="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r>
              <a:rPr lang="en-US" dirty="0"/>
            </a:b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3555DF8A-3D9B-4E2A-A3EE-7E693BDB10DC}" type="slidenum">
              <a:rPr lang="en-US" altLang="en-US" sz="1200" b="0" smtClean="0">
                <a:solidFill>
                  <a:schemeClr val="tx1"/>
                </a:solidFill>
              </a:rPr>
              <a:pPr eaLnBrk="1" hangingPunct="1"/>
              <a:t>3</a:t>
            </a:fld>
            <a:endParaRPr lang="en-US" altLang="en-US" sz="1200" b="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20518A8A-CC45-4727-9FC1-A9D5D74D001A}" type="slidenum">
              <a:rPr lang="en-US" altLang="en-US" sz="1200" b="0" smtClean="0">
                <a:solidFill>
                  <a:schemeClr val="tx1"/>
                </a:solidFill>
              </a:rPr>
              <a:pPr eaLnBrk="1" hangingPunct="1"/>
              <a:t>30</a:t>
            </a:fld>
            <a:endParaRPr lang="en-US" altLang="en-US" sz="1200" b="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lang="en-US" dirty="0"/>
              <a:t>When rejecting a sub-field, the </a:t>
            </a:r>
            <a:r>
              <a:rPr lang="en-US" dirty="0" err="1"/>
              <a:t>strRelativeFieldPath</a:t>
            </a:r>
            <a:r>
              <a:rPr lang="en-US" dirty="0"/>
              <a:t> argument should be written relative to the </a:t>
            </a:r>
            <a:r>
              <a:rPr lang="en-US" dirty="0" err="1"/>
              <a:t>relatedObject</a:t>
            </a:r>
            <a:r>
              <a:rPr lang="en-US" dirty="0"/>
              <a:t>. For example, the code above shows the related object to be </a:t>
            </a:r>
            <a:r>
              <a:rPr lang="en-US" b="1" i="1" dirty="0" err="1"/>
              <a:t>exp</a:t>
            </a:r>
            <a:r>
              <a:rPr lang="en-US" dirty="0"/>
              <a:t> (which is the</a:t>
            </a:r>
            <a:r>
              <a:rPr lang="en-US" baseline="0" dirty="0"/>
              <a:t> object for Exposure</a:t>
            </a:r>
            <a:r>
              <a:rPr lang="en-US" dirty="0"/>
              <a:t>.)  Therefore, “</a:t>
            </a:r>
            <a:r>
              <a:rPr lang="en-US" dirty="0" err="1"/>
              <a:t>exp</a:t>
            </a:r>
            <a:r>
              <a:rPr lang="en-US" dirty="0"/>
              <a:t>" is implicitly added to the second parameter. The parameter itself only needs to specify the field on the related object, which in this case is "</a:t>
            </a:r>
            <a:r>
              <a:rPr lang="en-US" dirty="0" err="1"/>
              <a:t>OtherCoverageDet</a:t>
            </a:r>
            <a:r>
              <a:rPr lang="en-US" dirty="0"/>
              <a:t>".</a:t>
            </a:r>
          </a:p>
          <a:p>
            <a:pPr eaLnBrk="1" hangingPunct="1"/>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a:t>
            </a:r>
            <a:r>
              <a:rPr lang="en-US" baseline="0" dirty="0"/>
              <a:t> pages in ClaimCenter involved in maturity validation in the base application already have these advanced properties specified (such as </a:t>
            </a:r>
            <a:r>
              <a:rPr lang="en-US" baseline="0" dirty="0" err="1"/>
              <a:t>ClaimLossDetails.pcf</a:t>
            </a:r>
            <a:r>
              <a:rPr lang="en-US" baseline="0" dirty="0"/>
              <a:t> and </a:t>
            </a:r>
            <a:r>
              <a:rPr lang="en-US" baseline="0" dirty="0" err="1"/>
              <a:t>ClaimContacts.pcf</a:t>
            </a:r>
            <a:r>
              <a:rPr lang="en-US" baseline="0" dirty="0"/>
              <a:t>).</a:t>
            </a:r>
            <a:endParaRPr lang="en-US" dirty="0"/>
          </a:p>
          <a:p>
            <a:endParaRPr lang="en-US" dirty="0"/>
          </a:p>
          <a:p>
            <a:r>
              <a:rPr lang="en-US" dirty="0"/>
              <a:t>However, if the </a:t>
            </a:r>
            <a:r>
              <a:rPr lang="en-US" baseline="0" dirty="0" err="1"/>
              <a:t>ClaimStatus</a:t>
            </a:r>
            <a:r>
              <a:rPr lang="en-US" baseline="0" dirty="0"/>
              <a:t> page contains the offending field, you will need to specify these advanced properties on the </a:t>
            </a:r>
            <a:r>
              <a:rPr lang="en-US" baseline="0" dirty="0" err="1"/>
              <a:t>ClaimStatus.pcf</a:t>
            </a:r>
            <a:r>
              <a:rPr lang="en-US" baseline="0" dirty="0"/>
              <a:t> for your validation to work properly. It is important to check that these required properties are set properly for validation to work correctly. </a:t>
            </a:r>
          </a:p>
          <a:p>
            <a:endParaRPr lang="en-US" baseline="0" dirty="0"/>
          </a:p>
          <a:p>
            <a:pPr marL="0" marR="0" lvl="1" indent="0" algn="l" defTabSz="914400" rtl="0" eaLnBrk="0" fontAlgn="base" latinLnBrk="0" hangingPunct="0">
              <a:lnSpc>
                <a:spcPct val="100000"/>
              </a:lnSpc>
              <a:spcBef>
                <a:spcPct val="10000"/>
              </a:spcBef>
              <a:spcAft>
                <a:spcPct val="0"/>
              </a:spcAft>
              <a:buClrTx/>
              <a:buSzTx/>
              <a:buFontTx/>
              <a:buNone/>
              <a:tabLst/>
              <a:defRPr/>
            </a:pPr>
            <a:r>
              <a:rPr lang="en-US" sz="1000" kern="1200" dirty="0">
                <a:solidFill>
                  <a:schemeClr val="tx1"/>
                </a:solidFill>
                <a:effectLst/>
                <a:latin typeface="Arial" charset="0"/>
                <a:ea typeface="+mn-ea"/>
                <a:cs typeface="+mn-cs"/>
              </a:rPr>
              <a:t>The </a:t>
            </a:r>
            <a:r>
              <a:rPr lang="en-US" sz="1000" kern="1200" dirty="0" err="1">
                <a:solidFill>
                  <a:schemeClr val="tx1"/>
                </a:solidFill>
                <a:effectLst/>
                <a:latin typeface="Arial" charset="0"/>
                <a:ea typeface="+mn-ea"/>
                <a:cs typeface="+mn-cs"/>
              </a:rPr>
              <a:t>validationParameter</a:t>
            </a:r>
            <a:r>
              <a:rPr lang="en-US" sz="1000" kern="1200" dirty="0">
                <a:solidFill>
                  <a:schemeClr val="tx1"/>
                </a:solidFill>
                <a:effectLst/>
                <a:latin typeface="Arial" charset="0"/>
                <a:ea typeface="+mn-ea"/>
                <a:cs typeface="+mn-cs"/>
              </a:rPr>
              <a:t> property provides the object variable. The </a:t>
            </a:r>
            <a:r>
              <a:rPr lang="en-US" sz="1000" kern="1200" dirty="0" err="1">
                <a:solidFill>
                  <a:schemeClr val="tx1"/>
                </a:solidFill>
                <a:effectLst/>
                <a:latin typeface="Arial" charset="0"/>
                <a:ea typeface="+mn-ea"/>
                <a:cs typeface="+mn-cs"/>
              </a:rPr>
              <a:t>handlesValidationIssue</a:t>
            </a:r>
            <a:r>
              <a:rPr lang="en-US" sz="1000" kern="1200" dirty="0">
                <a:solidFill>
                  <a:schemeClr val="tx1"/>
                </a:solidFill>
                <a:effectLst/>
                <a:latin typeface="Arial" charset="0"/>
                <a:ea typeface="+mn-ea"/>
                <a:cs typeface="+mn-cs"/>
              </a:rPr>
              <a:t> property</a:t>
            </a:r>
            <a:r>
              <a:rPr lang="en-US" sz="1000" kern="1200" baseline="0" dirty="0">
                <a:solidFill>
                  <a:schemeClr val="tx1"/>
                </a:solidFill>
                <a:effectLst/>
                <a:latin typeface="Arial" charset="0"/>
                <a:ea typeface="+mn-ea"/>
                <a:cs typeface="+mn-cs"/>
              </a:rPr>
              <a:t> is there to support related objects and specifies the type. Both properties are required</a:t>
            </a:r>
            <a:r>
              <a:rPr lang="en-US" sz="1000" kern="1200" dirty="0">
                <a:solidFill>
                  <a:schemeClr val="tx1"/>
                </a:solidFill>
                <a:effectLst/>
                <a:latin typeface="Arial" charset="0"/>
                <a:ea typeface="+mn-ea"/>
                <a:cs typeface="+mn-cs"/>
              </a:rPr>
              <a:t>. This</a:t>
            </a:r>
            <a:r>
              <a:rPr lang="en-US" sz="1000" kern="1200" baseline="0" dirty="0">
                <a:solidFill>
                  <a:schemeClr val="tx1"/>
                </a:solidFill>
                <a:effectLst/>
                <a:latin typeface="Arial" charset="0"/>
                <a:ea typeface="+mn-ea"/>
                <a:cs typeface="+mn-cs"/>
              </a:rPr>
              <a:t> to support validation of</a:t>
            </a:r>
            <a:r>
              <a:rPr lang="en-US" sz="1000" kern="1200" dirty="0">
                <a:solidFill>
                  <a:schemeClr val="tx1"/>
                </a:solidFill>
                <a:effectLst/>
                <a:latin typeface="Arial" charset="0"/>
                <a:ea typeface="+mn-ea"/>
                <a:cs typeface="+mn-cs"/>
              </a:rPr>
              <a:t> related objects to the </a:t>
            </a:r>
            <a:r>
              <a:rPr lang="en-US" sz="1000" kern="1200" dirty="0" err="1">
                <a:solidFill>
                  <a:schemeClr val="tx1"/>
                </a:solidFill>
                <a:effectLst/>
                <a:latin typeface="Arial" charset="0"/>
                <a:ea typeface="+mn-ea"/>
                <a:cs typeface="+mn-cs"/>
              </a:rPr>
              <a:t>ValidationParameter</a:t>
            </a:r>
            <a:r>
              <a:rPr lang="en-US" sz="1000" kern="1200" dirty="0">
                <a:solidFill>
                  <a:schemeClr val="tx1"/>
                </a:solidFill>
                <a:effectLst/>
                <a:latin typeface="Arial" charset="0"/>
                <a:ea typeface="+mn-ea"/>
                <a:cs typeface="+mn-cs"/>
              </a:rPr>
              <a:t> object, as in </a:t>
            </a:r>
            <a:r>
              <a:rPr lang="en-US" sz="1000" kern="1200" dirty="0" err="1">
                <a:solidFill>
                  <a:schemeClr val="tx1"/>
                </a:solidFill>
                <a:effectLst/>
                <a:latin typeface="Arial" charset="0"/>
                <a:ea typeface="+mn-ea"/>
                <a:cs typeface="+mn-cs"/>
              </a:rPr>
              <a:t>Claim.LossLocation</a:t>
            </a:r>
            <a:r>
              <a:rPr lang="en-US" sz="1000" kern="1200" dirty="0">
                <a:solidFill>
                  <a:schemeClr val="tx1"/>
                </a:solidFill>
                <a:effectLst/>
                <a:latin typeface="Arial" charset="0"/>
                <a:ea typeface="+mn-ea"/>
                <a:cs typeface="+mn-cs"/>
              </a:rPr>
              <a:t> or one of the Claim’s Incidents.</a:t>
            </a:r>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Validation Rules - </a:t>
            </a:r>
            <a:fld id="{98B99296-272D-446B-BA3F-3995708D31D2}" type="slidenum">
              <a:rPr lang="en-US" altLang="en-US" smtClean="0"/>
              <a:pPr>
                <a:defRPr/>
              </a:pPr>
              <a:t>31</a:t>
            </a:fld>
            <a:endParaRPr lang="en-US" altLang="en-US"/>
          </a:p>
        </p:txBody>
      </p:sp>
    </p:spTree>
    <p:extLst>
      <p:ext uri="{BB962C8B-B14F-4D97-AF65-F5344CB8AC3E}">
        <p14:creationId xmlns:p14="http://schemas.microsoft.com/office/powerpoint/2010/main" val="2978851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a:t>
            </a:r>
            <a:r>
              <a:rPr lang="en-US" dirty="0" err="1"/>
              <a:t>FNOL</a:t>
            </a:r>
            <a:r>
              <a:rPr lang="en-US" baseline="0" dirty="0" err="1"/>
              <a:t>Wizard’s</a:t>
            </a:r>
            <a:r>
              <a:rPr lang="en-US" baseline="0" dirty="0"/>
              <a:t> root object is a claim, the </a:t>
            </a:r>
            <a:r>
              <a:rPr lang="en-US" baseline="0" dirty="0" err="1"/>
              <a:t>validationParameter</a:t>
            </a:r>
            <a:r>
              <a:rPr lang="en-US" baseline="0" dirty="0"/>
              <a:t> advanced property is not needed. In this particular example, the </a:t>
            </a:r>
            <a:r>
              <a:rPr lang="en-US" baseline="0" dirty="0" err="1"/>
              <a:t>WizardStep</a:t>
            </a:r>
            <a:r>
              <a:rPr lang="en-US" baseline="0" dirty="0"/>
              <a:t> deals with Loss Details, therefore Incidents are also potential related objects to be validated. </a:t>
            </a:r>
            <a:endParaRPr lang="en-US" dirty="0"/>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Validation Rules - </a:t>
            </a:r>
            <a:fld id="{98B99296-272D-446B-BA3F-3995708D31D2}" type="slidenum">
              <a:rPr lang="en-US" altLang="en-US" smtClean="0"/>
              <a:pPr>
                <a:defRPr/>
              </a:pPr>
              <a:t>32</a:t>
            </a:fld>
            <a:endParaRPr lang="en-US" altLang="en-US"/>
          </a:p>
        </p:txBody>
      </p:sp>
    </p:spTree>
    <p:extLst>
      <p:ext uri="{BB962C8B-B14F-4D97-AF65-F5344CB8AC3E}">
        <p14:creationId xmlns:p14="http://schemas.microsoft.com/office/powerpoint/2010/main" val="25285198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4F0FD611-DA08-4C1A-8411-7ACA21568E5D}" type="slidenum">
              <a:rPr lang="en-US" altLang="en-US" sz="1200" b="0" smtClean="0">
                <a:solidFill>
                  <a:schemeClr val="tx1"/>
                </a:solidFill>
              </a:rPr>
              <a:pPr eaLnBrk="1" hangingPunct="1"/>
              <a:t>33</a:t>
            </a:fld>
            <a:endParaRPr lang="en-US" altLang="en-US" sz="1200" b="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C48B17F2-F7EA-4B11-A37D-1B2933BA3A05}" type="slidenum">
              <a:rPr lang="en-US" altLang="en-US" sz="1200" b="0" smtClean="0">
                <a:solidFill>
                  <a:schemeClr val="tx1"/>
                </a:solidFill>
              </a:rPr>
              <a:pPr eaLnBrk="1" hangingPunct="1"/>
              <a:t>34</a:t>
            </a:fld>
            <a:endParaRPr lang="en-US" altLang="en-US" sz="1200" b="0">
              <a:solidFill>
                <a:schemeClr val="tx1"/>
              </a:solidFill>
            </a:endParaRPr>
          </a:p>
        </p:txBody>
      </p:sp>
      <p:sp>
        <p:nvSpPr>
          <p:cNvPr id="72708" name="Rectangle 2"/>
          <p:cNvSpPr>
            <a:spLocks noGrp="1" noRot="1" noChangeAspect="1" noChangeArrowheads="1" noTextEdit="1"/>
          </p:cNvSpPr>
          <p:nvPr>
            <p:ph type="sldImg"/>
          </p:nvPr>
        </p:nvSpPr>
        <p:spPr>
          <a:xfrm>
            <a:off x="715963" y="630238"/>
            <a:ext cx="5432425" cy="4073525"/>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a:t>Answers</a:t>
            </a:r>
          </a:p>
          <a:p>
            <a:pPr marL="209550" indent="-209550" eaLnBrk="1" hangingPunct="1"/>
            <a:r>
              <a:rPr lang="en-US"/>
              <a:t>1. Possible answers: Any requirement which should not always be enforced, but rather be enforced only at a certain point in the claim or exposure's life cycle; Any requirement which involves a warning.</a:t>
            </a:r>
          </a:p>
          <a:p>
            <a:pPr marL="209550" indent="-209550" eaLnBrk="1" hangingPunct="1"/>
            <a:r>
              <a:rPr lang="en-US"/>
              <a:t>2. Yes, any of the non-internal level can be removed. However, the three internal levels (loadsave, newloss, ability to pay) cannot be removed. Yes, new levels can be added.</a:t>
            </a:r>
          </a:p>
          <a:p>
            <a:pPr marL="209550" indent="-209550" eaLnBrk="1" hangingPunct="1"/>
            <a:r>
              <a:rPr lang="en-US"/>
              <a:t>3. You would swap the order of the final two pairs of arguments. The first pair should be the last pair and vice versa.</a:t>
            </a:r>
          </a:p>
          <a:p>
            <a:pPr marL="209550" indent="-209550" eaLnBrk="1" hangingPunct="1"/>
            <a:r>
              <a:rPr lang="en-US"/>
              <a:t>4. It is important to keep this in mind because the root object must be omitted from the path. If you include the root object, then ClaimCenter will not be able to find the field to highlight.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Validation Rules - </a:t>
            </a:r>
            <a:fld id="{211C349A-83C9-44D0-A356-DBEB3FC715FC}" type="slidenum">
              <a:rPr lang="en-US" altLang="en-US" smtClean="0"/>
              <a:pPr>
                <a:defRPr/>
              </a:pPr>
              <a:t>35</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E6978022-081B-4085-BE5F-3B74BC03B082}" type="slidenum">
              <a:rPr lang="en-US" altLang="en-US" sz="1200" b="0" smtClean="0">
                <a:solidFill>
                  <a:schemeClr val="tx1"/>
                </a:solidFill>
              </a:rPr>
              <a:pPr eaLnBrk="1" hangingPunct="1"/>
              <a:t>4</a:t>
            </a:fld>
            <a:endParaRPr lang="en-US" altLang="en-US" sz="1200" b="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first type of validation is common to all Guidewire products. The second type of validation is somewhat unique to ClaimCenter, at least in terms of how it is implemented.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69DB61BD-9A28-45B7-ACBE-1B2C770B5C77}" type="slidenum">
              <a:rPr lang="en-US" altLang="en-US" sz="1200" b="0" smtClean="0">
                <a:solidFill>
                  <a:schemeClr val="tx1"/>
                </a:solidFill>
              </a:rPr>
              <a:pPr eaLnBrk="1" hangingPunct="1"/>
              <a:t>5</a:t>
            </a:fld>
            <a:endParaRPr lang="en-US" altLang="en-US" sz="1200" b="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example, the validation logic states that if a claim's fault rating is "no fault", then the state where the loss occurred is required. (This is because different states have different laws surrounding "no fault" accidents.)</a:t>
            </a:r>
          </a:p>
          <a:p>
            <a:pPr eaLnBrk="1" hangingPunct="1"/>
            <a:r>
              <a:rPr lang="en-US" dirty="0"/>
              <a:t>In the top example, the claim is modified in a way that does not meet the validation logic. When the user clicks Update, the save is prevented.</a:t>
            </a:r>
          </a:p>
          <a:p>
            <a:pPr eaLnBrk="1" hangingPunct="1"/>
            <a:r>
              <a:rPr lang="en-US" dirty="0"/>
              <a:t>In the bottom example, the claim is modified in a way that meets the validation logic. When the user clicks Update, the save is allowed.</a:t>
            </a:r>
          </a:p>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3AD5A7B6-4876-4677-B4A7-4994DD31CF12}" type="slidenum">
              <a:rPr lang="en-US" altLang="en-US" sz="1200" b="0" smtClean="0">
                <a:solidFill>
                  <a:schemeClr val="tx1"/>
                </a:solidFill>
              </a:rPr>
              <a:pPr eaLnBrk="1" hangingPunct="1"/>
              <a:t>6</a:t>
            </a:fld>
            <a:endParaRPr lang="en-US" altLang="en-US" sz="1200" b="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example, the validation logic states that when a claim is at or beyond "level 3", then the county is required.</a:t>
            </a:r>
          </a:p>
          <a:p>
            <a:pPr eaLnBrk="1" hangingPunct="1"/>
            <a:r>
              <a:rPr lang="en-US" dirty="0"/>
              <a:t>In the top example, the claim is modified in a way that does not meet the validation logic. When the user clicks Update, the save is allowed, but the object does not get promoted. (Because the object is not yet at level 3, the county is not yet required. Because county is not specified, the object cannot be promoted to level 3.)</a:t>
            </a:r>
          </a:p>
          <a:p>
            <a:pPr eaLnBrk="1" hangingPunct="1"/>
            <a:r>
              <a:rPr lang="en-US" dirty="0"/>
              <a:t>In the bottom example, the claim is modified in a way that meets the validation logic. When the user clicks Update, the save is allowed and the object is promoted. (This assumes that the object also meets all other conditions at its current level and at level 3.)</a:t>
            </a:r>
          </a:p>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364C17D3-7140-491D-B94B-AC7CABFC04A6}" type="slidenum">
              <a:rPr lang="en-US" altLang="en-US" sz="1200" b="0" smtClean="0">
                <a:solidFill>
                  <a:schemeClr val="tx1"/>
                </a:solidFill>
              </a:rPr>
              <a:pPr eaLnBrk="1" hangingPunct="1"/>
              <a:t>7</a:t>
            </a:fld>
            <a:endParaRPr lang="en-US" altLang="en-US" sz="1200" b="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example, the validation logic states that when a claim is at or beyond level 3, then the county is required. (This could be because an external system requires the county to execute its work.)</a:t>
            </a:r>
          </a:p>
          <a:p>
            <a:pPr eaLnBrk="1" hangingPunct="1"/>
            <a:r>
              <a:rPr lang="en-US"/>
              <a:t>In the top example, the claim is modified in a way that does not meet the validation logic. When the user clicks Update, the save is prevented. This is because allowing the save would cause the object to logically fall below level 3. Objects in ClaimCenter are not allowed to move backwards in maturity. (This is often a requirement because levels correspond to information being sent to external systems. For example, at level 3, information may be sent to an external system to verify that same claim has not been filed elsewhere. In order to do this, the county is required. If the county were to be set to null, then this would cause the external system to be out of sync with regards to the claim.)</a:t>
            </a:r>
          </a:p>
          <a:p>
            <a:pPr eaLnBrk="1" hangingPunct="1"/>
            <a:r>
              <a:rPr lang="en-US"/>
              <a:t>In the bottom example, the claim is modified in a way that meets the validation logic. When the user clicks Update, the save is allowed. Because the object is already at or beyond level 3, promotion does not occur. (If the change causes the claim to meet other conditions at levels beyond the current level (such as level 5), then it is possible the claim could be further promoted to those higher levels.)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E5CC06CB-F1A4-42FC-887D-BDFA7DBAA226}" type="slidenum">
              <a:rPr lang="en-US" altLang="en-US" sz="1200" b="0" smtClean="0">
                <a:solidFill>
                  <a:schemeClr val="tx1"/>
                </a:solidFill>
              </a:rPr>
              <a:pPr eaLnBrk="1" hangingPunct="1"/>
              <a:t>8</a:t>
            </a:fld>
            <a:endParaRPr lang="en-US" altLang="en-US" sz="1200" b="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Validation</a:t>
            </a:r>
            <a:r>
              <a:rPr lang="en-US" baseline="0" dirty="0"/>
              <a:t> Rules can be thought of as “Maturity Validation Rules” since their main purpose is to ensure data is valid at a certain level of object maturity, and that changes to data do not let the object move to a lower level of maturity. That is the focus of this lesson. The examples shown are a review of field validators and validation expressions. </a:t>
            </a:r>
            <a:br>
              <a:rPr lang="en-US" dirty="0"/>
            </a:br>
            <a:br>
              <a:rPr lang="en-US" dirty="0"/>
            </a:br>
            <a:r>
              <a:rPr lang="en-US" dirty="0"/>
              <a:t>A field validator is a "pattern" tied to a </a:t>
            </a:r>
            <a:r>
              <a:rPr lang="en-US" dirty="0" err="1"/>
              <a:t>datatype</a:t>
            </a:r>
            <a:r>
              <a:rPr lang="en-US" dirty="0"/>
              <a:t>. Any field of that </a:t>
            </a:r>
            <a:r>
              <a:rPr lang="en-US" dirty="0" err="1"/>
              <a:t>datatype</a:t>
            </a:r>
            <a:r>
              <a:rPr lang="en-US" dirty="0"/>
              <a:t> must match the pattern.</a:t>
            </a:r>
          </a:p>
          <a:p>
            <a:pPr eaLnBrk="1" hangingPunct="1"/>
            <a:r>
              <a:rPr lang="en-US" dirty="0"/>
              <a:t>A validation expression is an expression tied to a widget. When the expression returns null, validation succeeds. When the expression returns a string, validation fails and the string is displayed.</a:t>
            </a:r>
          </a:p>
          <a:p>
            <a:pPr eaLnBrk="1" hangingPunct="1"/>
            <a:r>
              <a:rPr lang="en-US" dirty="0"/>
              <a:t>Both field validators and validation expressions are used for simple "invalid data" validation</a:t>
            </a:r>
            <a:r>
              <a:rPr lang="en-US" baseline="0" dirty="0"/>
              <a:t> and</a:t>
            </a:r>
            <a:r>
              <a:rPr lang="en-US" dirty="0"/>
              <a:t> are discussed in the "Configuration Fundamentals" course.</a:t>
            </a:r>
          </a:p>
          <a:p>
            <a:pPr lvl="1" eaLnBrk="1" hangingPunct="1"/>
            <a:endParaRPr lang="en-US" dirty="0"/>
          </a:p>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Validation Rules - </a:t>
            </a:r>
            <a:fld id="{AD7269FE-169E-43B2-94E5-FE9BA37408E6}" type="slidenum">
              <a:rPr lang="en-US" altLang="en-US" sz="1200" b="0" smtClean="0">
                <a:solidFill>
                  <a:schemeClr val="tx1"/>
                </a:solidFill>
              </a:rPr>
              <a:pPr eaLnBrk="1" hangingPunct="1"/>
              <a:t>9</a:t>
            </a:fld>
            <a:endParaRPr lang="en-US" altLang="en-US" sz="1200" b="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149262683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220102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06596789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9174663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3819674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31581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41369220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0799721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1575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82648436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29395229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2404235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4219A09E-89F6-49B1-963C-CD29FEF9064D}"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25"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6"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a:t>Validation Rules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a:t>14 October 2020</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Claim and exposure validation rules</a:t>
            </a:r>
          </a:p>
        </p:txBody>
      </p:sp>
      <p:sp>
        <p:nvSpPr>
          <p:cNvPr id="13315" name="Rectangle 3"/>
          <p:cNvSpPr>
            <a:spLocks noGrp="1" noChangeArrowheads="1"/>
          </p:cNvSpPr>
          <p:nvPr>
            <p:ph idx="1"/>
          </p:nvPr>
        </p:nvSpPr>
        <p:spPr>
          <a:xfrm>
            <a:off x="5867400" y="1203099"/>
            <a:ext cx="3023667" cy="5197475"/>
          </a:xfrm>
        </p:spPr>
        <p:txBody>
          <a:bodyPr/>
          <a:lstStyle/>
          <a:p>
            <a:pPr>
              <a:buFont typeface="Arial" charset="0"/>
              <a:buChar char="•"/>
            </a:pPr>
            <a:r>
              <a:rPr lang="en-US" dirty="0"/>
              <a:t>Execute when claim or exposure is created or changed</a:t>
            </a:r>
          </a:p>
          <a:p>
            <a:pPr lvl="1"/>
            <a:r>
              <a:rPr lang="en-US" dirty="0"/>
              <a:t>Used to promote object to higher level of maturity when it meets that level</a:t>
            </a:r>
          </a:p>
          <a:p>
            <a:pPr lvl="1"/>
            <a:r>
              <a:rPr lang="en-US" dirty="0"/>
              <a:t>Used to prevent changes that would cause object to fall backwards to less mature state</a:t>
            </a:r>
          </a:p>
        </p:txBody>
      </p:sp>
      <p:pic>
        <p:nvPicPr>
          <p:cNvPr id="2" name="Picture 1"/>
          <p:cNvPicPr>
            <a:picLocks noChangeAspect="1"/>
          </p:cNvPicPr>
          <p:nvPr/>
        </p:nvPicPr>
        <p:blipFill>
          <a:blip r:embed="rId3"/>
          <a:stretch>
            <a:fillRect/>
          </a:stretch>
        </p:blipFill>
        <p:spPr>
          <a:xfrm>
            <a:off x="174171" y="1364229"/>
            <a:ext cx="5693229" cy="685800"/>
          </a:xfrm>
          <a:prstGeom prst="rect">
            <a:avLst/>
          </a:prstGeom>
        </p:spPr>
      </p:pic>
      <p:pic>
        <p:nvPicPr>
          <p:cNvPr id="3" name="Picture 2"/>
          <p:cNvPicPr>
            <a:picLocks noChangeAspect="1"/>
          </p:cNvPicPr>
          <p:nvPr/>
        </p:nvPicPr>
        <p:blipFill>
          <a:blip r:embed="rId4"/>
          <a:stretch>
            <a:fillRect/>
          </a:stretch>
        </p:blipFill>
        <p:spPr>
          <a:xfrm>
            <a:off x="174171" y="2550658"/>
            <a:ext cx="5693229" cy="3019425"/>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32887" y="730898"/>
            <a:ext cx="5153025" cy="2447925"/>
          </a:xfrm>
          <a:prstGeom prst="rect">
            <a:avLst/>
          </a:prstGeom>
        </p:spPr>
      </p:pic>
      <p:sp>
        <p:nvSpPr>
          <p:cNvPr id="14339" name="Rectangle 2"/>
          <p:cNvSpPr>
            <a:spLocks noGrp="1" noChangeArrowheads="1"/>
          </p:cNvSpPr>
          <p:nvPr>
            <p:ph type="title"/>
          </p:nvPr>
        </p:nvSpPr>
        <p:spPr/>
        <p:txBody>
          <a:bodyPr/>
          <a:lstStyle/>
          <a:p>
            <a:pPr eaLnBrk="1" hangingPunct="1"/>
            <a:r>
              <a:rPr lang="en-US" dirty="0"/>
              <a:t>Validation levels</a:t>
            </a:r>
          </a:p>
        </p:txBody>
      </p:sp>
      <p:sp>
        <p:nvSpPr>
          <p:cNvPr id="14340" name="Rectangle 10"/>
          <p:cNvSpPr>
            <a:spLocks noGrp="1" noChangeArrowheads="1"/>
          </p:cNvSpPr>
          <p:nvPr>
            <p:ph idx="1"/>
          </p:nvPr>
        </p:nvSpPr>
        <p:spPr>
          <a:xfrm>
            <a:off x="519113" y="3416341"/>
            <a:ext cx="8318500" cy="2973347"/>
          </a:xfrm>
        </p:spPr>
        <p:txBody>
          <a:bodyPr/>
          <a:lstStyle/>
          <a:p>
            <a:pPr>
              <a:buFont typeface="Arial" charset="0"/>
              <a:buChar char="•"/>
            </a:pPr>
            <a:r>
              <a:rPr lang="en-US" sz="1800" dirty="0"/>
              <a:t>Defined in </a:t>
            </a:r>
            <a:r>
              <a:rPr lang="en-US" sz="1800" dirty="0" err="1"/>
              <a:t>ValidationLevel</a:t>
            </a:r>
            <a:r>
              <a:rPr lang="en-US" sz="1800" dirty="0"/>
              <a:t> </a:t>
            </a:r>
            <a:r>
              <a:rPr lang="en-US" sz="1800" dirty="0" err="1"/>
              <a:t>typelist</a:t>
            </a:r>
            <a:endParaRPr lang="en-US" sz="1800" dirty="0"/>
          </a:p>
          <a:p>
            <a:pPr>
              <a:buFont typeface="Arial" charset="0"/>
              <a:buChar char="•"/>
            </a:pPr>
            <a:r>
              <a:rPr lang="en-US" sz="1800" dirty="0"/>
              <a:t>The base configuration provides five validation levels. They are :</a:t>
            </a:r>
          </a:p>
          <a:p>
            <a:pPr lvl="1">
              <a:buFont typeface="Arial" charset="0"/>
              <a:buChar char="•"/>
            </a:pPr>
            <a:r>
              <a:rPr lang="en-US" sz="1600" dirty="0" err="1"/>
              <a:t>loadsave</a:t>
            </a:r>
            <a:r>
              <a:rPr lang="en-US" sz="1600" dirty="0"/>
              <a:t> - entity loaded from an external FNOL system *</a:t>
            </a:r>
          </a:p>
          <a:p>
            <a:pPr lvl="1">
              <a:buFont typeface="Arial" charset="0"/>
              <a:buChar char="•"/>
            </a:pPr>
            <a:r>
              <a:rPr lang="en-US" sz="1600" dirty="0" err="1"/>
              <a:t>newloss</a:t>
            </a:r>
            <a:r>
              <a:rPr lang="en-US" sz="1600" dirty="0"/>
              <a:t> - entity newly entered by an agent *</a:t>
            </a:r>
          </a:p>
          <a:p>
            <a:pPr lvl="1">
              <a:buFont typeface="Arial" charset="0"/>
              <a:buChar char="•"/>
            </a:pPr>
            <a:r>
              <a:rPr lang="en-US" sz="1600" dirty="0" err="1"/>
              <a:t>iso</a:t>
            </a:r>
            <a:r>
              <a:rPr lang="en-US" sz="1600" dirty="0"/>
              <a:t> - entity ready to send to ISO (Insurance Services Office) (Fraud prevention)</a:t>
            </a:r>
          </a:p>
          <a:p>
            <a:pPr lvl="1">
              <a:buFont typeface="Arial" charset="0"/>
              <a:buChar char="•"/>
            </a:pPr>
            <a:r>
              <a:rPr lang="en-US" sz="1600" dirty="0"/>
              <a:t>external - entity ready to send to external systems</a:t>
            </a:r>
          </a:p>
          <a:p>
            <a:pPr lvl="1">
              <a:buFont typeface="Arial" charset="0"/>
              <a:buChar char="•"/>
            </a:pPr>
            <a:r>
              <a:rPr lang="en-US" sz="1600" dirty="0"/>
              <a:t>payment - entity is ready for payment to claimants *</a:t>
            </a:r>
          </a:p>
          <a:p>
            <a:pPr lvl="2"/>
            <a:r>
              <a:rPr lang="en-US" sz="1600" dirty="0"/>
              <a:t>* These three validation levels are "Final" and cannot be edited or deleted</a:t>
            </a:r>
          </a:p>
          <a:p>
            <a:pPr lvl="2"/>
            <a:r>
              <a:rPr lang="en-US" sz="1600" dirty="0"/>
              <a:t>Non-internal levels can be modified or deleted</a:t>
            </a:r>
          </a:p>
          <a:p>
            <a:pPr lvl="2"/>
            <a:r>
              <a:rPr lang="en-US" sz="1600" dirty="0"/>
              <a:t>New levels can be added</a:t>
            </a:r>
          </a:p>
        </p:txBody>
      </p:sp>
      <p:sp>
        <p:nvSpPr>
          <p:cNvPr id="14341" name="Text Box 5"/>
          <p:cNvSpPr txBox="1">
            <a:spLocks noChangeArrowheads="1"/>
          </p:cNvSpPr>
          <p:nvPr/>
        </p:nvSpPr>
        <p:spPr bwMode="auto">
          <a:xfrm>
            <a:off x="5542887" y="711200"/>
            <a:ext cx="1343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Maturity</a:t>
            </a:r>
          </a:p>
        </p:txBody>
      </p:sp>
      <p:sp>
        <p:nvSpPr>
          <p:cNvPr id="14342" name="AutoShape 7"/>
          <p:cNvSpPr>
            <a:spLocks noChangeArrowheads="1"/>
          </p:cNvSpPr>
          <p:nvPr/>
        </p:nvSpPr>
        <p:spPr bwMode="auto">
          <a:xfrm>
            <a:off x="5873935" y="1840059"/>
            <a:ext cx="515979" cy="118872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343" name="Text Box 9"/>
          <p:cNvSpPr txBox="1">
            <a:spLocks noChangeArrowheads="1"/>
          </p:cNvSpPr>
          <p:nvPr/>
        </p:nvSpPr>
        <p:spPr bwMode="auto">
          <a:xfrm>
            <a:off x="230414" y="2330190"/>
            <a:ext cx="10064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Internal</a:t>
            </a:r>
            <a:br>
              <a:rPr lang="en-US" dirty="0"/>
            </a:br>
            <a:r>
              <a:rPr lang="en-US" dirty="0"/>
              <a:t>Levels</a:t>
            </a:r>
          </a:p>
        </p:txBody>
      </p:sp>
      <p:sp>
        <p:nvSpPr>
          <p:cNvPr id="14344" name="Line 13"/>
          <p:cNvSpPr>
            <a:spLocks noChangeShapeType="1"/>
          </p:cNvSpPr>
          <p:nvPr/>
        </p:nvSpPr>
        <p:spPr bwMode="auto">
          <a:xfrm>
            <a:off x="1367101" y="2872509"/>
            <a:ext cx="375311"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45" name="Line 14"/>
          <p:cNvSpPr>
            <a:spLocks noChangeShapeType="1"/>
          </p:cNvSpPr>
          <p:nvPr/>
        </p:nvSpPr>
        <p:spPr bwMode="auto">
          <a:xfrm>
            <a:off x="1367101" y="2634990"/>
            <a:ext cx="365786"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48" name="Line 17"/>
          <p:cNvSpPr>
            <a:spLocks noChangeShapeType="1"/>
          </p:cNvSpPr>
          <p:nvPr/>
        </p:nvSpPr>
        <p:spPr bwMode="auto">
          <a:xfrm>
            <a:off x="6162042" y="1114959"/>
            <a:ext cx="0" cy="35083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 name="Line 14"/>
          <p:cNvSpPr>
            <a:spLocks noChangeShapeType="1"/>
          </p:cNvSpPr>
          <p:nvPr/>
        </p:nvSpPr>
        <p:spPr bwMode="auto">
          <a:xfrm>
            <a:off x="1367101" y="2434889"/>
            <a:ext cx="365786"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36171" y="1175658"/>
            <a:ext cx="7402286" cy="3402586"/>
          </a:xfrm>
          <a:prstGeom prst="rect">
            <a:avLst/>
          </a:prstGeom>
        </p:spPr>
      </p:pic>
      <p:sp>
        <p:nvSpPr>
          <p:cNvPr id="15362" name="Rectangle 2"/>
          <p:cNvSpPr>
            <a:spLocks noGrp="1" noChangeArrowheads="1"/>
          </p:cNvSpPr>
          <p:nvPr>
            <p:ph type="title"/>
          </p:nvPr>
        </p:nvSpPr>
        <p:spPr/>
        <p:txBody>
          <a:bodyPr/>
          <a:lstStyle/>
          <a:p>
            <a:pPr eaLnBrk="1" hangingPunct="1"/>
            <a:r>
              <a:rPr lang="en-US"/>
              <a:t>Behavior tied to internal levels</a:t>
            </a:r>
          </a:p>
        </p:txBody>
      </p:sp>
      <p:sp>
        <p:nvSpPr>
          <p:cNvPr id="7" name="Rectangle 10"/>
          <p:cNvSpPr txBox="1">
            <a:spLocks noChangeArrowheads="1"/>
          </p:cNvSpPr>
          <p:nvPr/>
        </p:nvSpPr>
        <p:spPr bwMode="auto">
          <a:xfrm>
            <a:off x="519113" y="4746171"/>
            <a:ext cx="8318500" cy="1643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a:buFont typeface="Arial" charset="0"/>
              <a:buChar char="•"/>
            </a:pPr>
            <a:r>
              <a:rPr lang="en-US" b="0" dirty="0"/>
              <a:t>Claim and exposure</a:t>
            </a:r>
          </a:p>
          <a:p>
            <a:pPr lvl="1"/>
            <a:r>
              <a:rPr lang="en-US" b="0" dirty="0"/>
              <a:t>Cannot be imported below "</a:t>
            </a:r>
            <a:r>
              <a:rPr lang="en-US" b="0" dirty="0" err="1"/>
              <a:t>loadsave</a:t>
            </a:r>
            <a:r>
              <a:rPr lang="en-US" b="0" dirty="0"/>
              <a:t>"</a:t>
            </a:r>
          </a:p>
          <a:p>
            <a:pPr lvl="1"/>
            <a:r>
              <a:rPr lang="en-US" b="0" dirty="0"/>
              <a:t>Cannot be created via new claim wizard below "</a:t>
            </a:r>
            <a:r>
              <a:rPr lang="en-US" b="0" dirty="0" err="1"/>
              <a:t>newloss</a:t>
            </a:r>
            <a:r>
              <a:rPr lang="en-US" b="0" dirty="0"/>
              <a:t>"</a:t>
            </a:r>
          </a:p>
          <a:p>
            <a:pPr lvl="1"/>
            <a:r>
              <a:rPr lang="en-US" b="0" dirty="0"/>
              <a:t>Cannot create payments below “payment”</a:t>
            </a:r>
          </a:p>
        </p:txBody>
      </p:sp>
      <p:sp>
        <p:nvSpPr>
          <p:cNvPr id="8" name="AutoShape 7"/>
          <p:cNvSpPr>
            <a:spLocks noChangeArrowheads="1"/>
          </p:cNvSpPr>
          <p:nvPr/>
        </p:nvSpPr>
        <p:spPr bwMode="auto">
          <a:xfrm>
            <a:off x="2950137" y="3402207"/>
            <a:ext cx="1321390" cy="28122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 name="AutoShape 7"/>
          <p:cNvSpPr>
            <a:spLocks noChangeArrowheads="1"/>
          </p:cNvSpPr>
          <p:nvPr/>
        </p:nvSpPr>
        <p:spPr bwMode="auto">
          <a:xfrm>
            <a:off x="2940864" y="3729205"/>
            <a:ext cx="1321390" cy="28122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2940864" y="4045317"/>
            <a:ext cx="1321390" cy="28122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Entities that can be Validated &amp; Validation Rule Sets</a:t>
            </a:r>
          </a:p>
        </p:txBody>
      </p:sp>
      <p:sp>
        <p:nvSpPr>
          <p:cNvPr id="16387" name="Rectangle 3"/>
          <p:cNvSpPr>
            <a:spLocks noGrp="1" noChangeArrowheads="1"/>
          </p:cNvSpPr>
          <p:nvPr>
            <p:ph idx="1"/>
          </p:nvPr>
        </p:nvSpPr>
        <p:spPr>
          <a:xfrm>
            <a:off x="581025" y="4724400"/>
            <a:ext cx="4992462" cy="1665288"/>
          </a:xfrm>
        </p:spPr>
        <p:txBody>
          <a:bodyPr/>
          <a:lstStyle/>
          <a:p>
            <a:pPr>
              <a:buFont typeface="Arial" charset="0"/>
              <a:buChar char="•"/>
            </a:pPr>
            <a:r>
              <a:rPr lang="en-US" sz="1600" dirty="0"/>
              <a:t>Whenever </a:t>
            </a:r>
            <a:r>
              <a:rPr lang="en-US" sz="1600" dirty="0" err="1"/>
              <a:t>validatable</a:t>
            </a:r>
            <a:r>
              <a:rPr lang="en-US" sz="1600" dirty="0"/>
              <a:t> object is created or modified:</a:t>
            </a:r>
          </a:p>
          <a:p>
            <a:pPr lvl="1"/>
            <a:r>
              <a:rPr lang="en-US" sz="1400" dirty="0"/>
              <a:t>Pre-update rules for object are run first</a:t>
            </a:r>
          </a:p>
          <a:p>
            <a:pPr lvl="1"/>
            <a:r>
              <a:rPr lang="en-US" sz="1400" dirty="0"/>
              <a:t>“Maturity” Validation rules for object are run next</a:t>
            </a:r>
          </a:p>
          <a:p>
            <a:pPr>
              <a:buFont typeface="Arial" charset="0"/>
              <a:buChar char="•"/>
            </a:pPr>
            <a:r>
              <a:rPr lang="en-US" sz="1600" dirty="0"/>
              <a:t>If object fails validation, any work done by pre-update rules is rolled back</a:t>
            </a:r>
          </a:p>
        </p:txBody>
      </p:sp>
      <p:sp>
        <p:nvSpPr>
          <p:cNvPr id="6" name="Rectangle 3"/>
          <p:cNvSpPr txBox="1">
            <a:spLocks noChangeArrowheads="1"/>
          </p:cNvSpPr>
          <p:nvPr/>
        </p:nvSpPr>
        <p:spPr bwMode="auto">
          <a:xfrm>
            <a:off x="484415" y="1045030"/>
            <a:ext cx="5078186" cy="175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a:buFont typeface="Arial" charset="0"/>
              <a:buChar char="•"/>
            </a:pPr>
            <a:r>
              <a:rPr lang="en-US" sz="1600" b="0" kern="0" dirty="0"/>
              <a:t>Any Entity that utilizes the </a:t>
            </a:r>
            <a:r>
              <a:rPr lang="en-US" sz="1600" b="0" kern="0" dirty="0" err="1"/>
              <a:t>Validatable</a:t>
            </a:r>
            <a:r>
              <a:rPr lang="en-US" sz="1600" b="0" kern="0" dirty="0"/>
              <a:t> delegate can be validated</a:t>
            </a:r>
          </a:p>
          <a:p>
            <a:pPr lvl="1"/>
            <a:r>
              <a:rPr lang="en-US" sz="1400" b="0" dirty="0"/>
              <a:t>Provides two interfaces, </a:t>
            </a:r>
            <a:r>
              <a:rPr lang="en-US" sz="1400" b="0" dirty="0" err="1"/>
              <a:t>ValidatableInternalMethods</a:t>
            </a:r>
            <a:r>
              <a:rPr lang="en-US" sz="1400" b="0" dirty="0"/>
              <a:t> and </a:t>
            </a:r>
            <a:r>
              <a:rPr lang="en-US" sz="1400" b="0" dirty="0" err="1"/>
              <a:t>ValidatablePublicMethods</a:t>
            </a:r>
            <a:endParaRPr lang="en-US" sz="1400" b="0" dirty="0"/>
          </a:p>
          <a:p>
            <a:pPr>
              <a:buFont typeface="Arial" charset="0"/>
              <a:buChar char="•"/>
            </a:pPr>
            <a:r>
              <a:rPr lang="en-US" sz="1600" b="0" kern="0" dirty="0"/>
              <a:t>There are a number of </a:t>
            </a:r>
            <a:r>
              <a:rPr lang="en-US" sz="1600" b="0" kern="0" dirty="0" err="1"/>
              <a:t>Validatable</a:t>
            </a:r>
            <a:r>
              <a:rPr lang="en-US" sz="1600" b="0" kern="0" dirty="0"/>
              <a:t> entities in the </a:t>
            </a:r>
            <a:r>
              <a:rPr lang="en-US" sz="1600" b="0" kern="0" dirty="0" err="1"/>
              <a:t>ClaimCenter</a:t>
            </a:r>
            <a:r>
              <a:rPr lang="en-US" sz="1600" b="0" kern="0" dirty="0"/>
              <a:t> base configuration</a:t>
            </a:r>
          </a:p>
        </p:txBody>
      </p:sp>
      <p:pic>
        <p:nvPicPr>
          <p:cNvPr id="2" name="Picture 1"/>
          <p:cNvPicPr>
            <a:picLocks noChangeAspect="1"/>
          </p:cNvPicPr>
          <p:nvPr/>
        </p:nvPicPr>
        <p:blipFill>
          <a:blip r:embed="rId3"/>
          <a:stretch>
            <a:fillRect/>
          </a:stretch>
        </p:blipFill>
        <p:spPr>
          <a:xfrm>
            <a:off x="495300" y="2710541"/>
            <a:ext cx="5154385" cy="2013859"/>
          </a:xfrm>
          <a:prstGeom prst="rect">
            <a:avLst/>
          </a:prstGeom>
        </p:spPr>
      </p:pic>
      <p:pic>
        <p:nvPicPr>
          <p:cNvPr id="3" name="Picture 2"/>
          <p:cNvPicPr>
            <a:picLocks noChangeAspect="1"/>
          </p:cNvPicPr>
          <p:nvPr/>
        </p:nvPicPr>
        <p:blipFill>
          <a:blip r:embed="rId4"/>
          <a:stretch>
            <a:fillRect/>
          </a:stretch>
        </p:blipFill>
        <p:spPr>
          <a:xfrm>
            <a:off x="5562601" y="627063"/>
            <a:ext cx="3450770" cy="5762625"/>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7"/>
          <p:cNvSpPr>
            <a:spLocks noGrp="1" noChangeArrowheads="1"/>
          </p:cNvSpPr>
          <p:nvPr>
            <p:ph type="title"/>
          </p:nvPr>
        </p:nvSpPr>
        <p:spPr/>
        <p:txBody>
          <a:bodyPr/>
          <a:lstStyle/>
          <a:p>
            <a:pPr eaLnBrk="1" hangingPunct="1"/>
            <a:r>
              <a:rPr lang="en-US"/>
              <a:t>Object promoted to highest possible level </a:t>
            </a:r>
          </a:p>
        </p:txBody>
      </p:sp>
      <p:sp>
        <p:nvSpPr>
          <p:cNvPr id="17411" name="Rectangle 187"/>
          <p:cNvSpPr>
            <a:spLocks noGrp="1" noChangeArrowheads="1"/>
          </p:cNvSpPr>
          <p:nvPr>
            <p:ph idx="1"/>
          </p:nvPr>
        </p:nvSpPr>
        <p:spPr>
          <a:xfrm>
            <a:off x="581025" y="5397500"/>
            <a:ext cx="8256588" cy="992188"/>
          </a:xfrm>
        </p:spPr>
        <p:txBody>
          <a:bodyPr/>
          <a:lstStyle/>
          <a:p>
            <a:pPr>
              <a:buFont typeface="Arial" charset="0"/>
              <a:buChar char="•"/>
            </a:pPr>
            <a:r>
              <a:rPr lang="en-US"/>
              <a:t>Object always promoted to highest possible level</a:t>
            </a:r>
          </a:p>
          <a:p>
            <a:pPr lvl="1"/>
            <a:r>
              <a:rPr lang="en-US"/>
              <a:t>Single change could result in promotion of multiple levels</a:t>
            </a:r>
          </a:p>
        </p:txBody>
      </p:sp>
      <p:grpSp>
        <p:nvGrpSpPr>
          <p:cNvPr id="17412" name="Group 39"/>
          <p:cNvGrpSpPr>
            <a:grpSpLocks/>
          </p:cNvGrpSpPr>
          <p:nvPr/>
        </p:nvGrpSpPr>
        <p:grpSpPr bwMode="auto">
          <a:xfrm>
            <a:off x="7766050" y="2503488"/>
            <a:ext cx="1027113" cy="874712"/>
            <a:chOff x="4324" y="1324"/>
            <a:chExt cx="647" cy="551"/>
          </a:xfrm>
        </p:grpSpPr>
        <p:sp>
          <p:nvSpPr>
            <p:cNvPr id="17461" name="AutoShape 40"/>
            <p:cNvSpPr>
              <a:spLocks noChangeArrowheads="1"/>
            </p:cNvSpPr>
            <p:nvPr/>
          </p:nvSpPr>
          <p:spPr bwMode="invGray">
            <a:xfrm>
              <a:off x="4324" y="1324"/>
              <a:ext cx="647" cy="551"/>
            </a:xfrm>
            <a:prstGeom prst="can">
              <a:avLst>
                <a:gd name="adj" fmla="val 17333"/>
              </a:avLst>
            </a:prstGeom>
            <a:solidFill>
              <a:schemeClr val="accent1"/>
            </a:solidFill>
            <a:ln w="28575">
              <a:solidFill>
                <a:schemeClr val="tx2"/>
              </a:solidFill>
              <a:round/>
              <a:headEnd/>
              <a:tailEnd/>
            </a:ln>
          </p:spPr>
          <p:txBody>
            <a:bodyPr wrap="none" anchor="ctr"/>
            <a:lstStyle/>
            <a:p>
              <a:endParaRPr lang="en-US"/>
            </a:p>
          </p:txBody>
        </p:sp>
        <p:sp>
          <p:nvSpPr>
            <p:cNvPr id="17462" name="Text Box 41"/>
            <p:cNvSpPr txBox="1">
              <a:spLocks noChangeArrowheads="1"/>
            </p:cNvSpPr>
            <p:nvPr/>
          </p:nvSpPr>
          <p:spPr bwMode="invGray">
            <a:xfrm>
              <a:off x="4405" y="1395"/>
              <a:ext cx="4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99CCFF"/>
                  </a:solidFill>
                </a:rPr>
                <a:t>cc</a:t>
              </a:r>
              <a:br>
                <a:rPr lang="en-US">
                  <a:solidFill>
                    <a:srgbClr val="99CCFF"/>
                  </a:solidFill>
                </a:rPr>
              </a:br>
              <a:r>
                <a:rPr lang="en-US">
                  <a:solidFill>
                    <a:srgbClr val="99CCFF"/>
                  </a:solidFill>
                </a:rPr>
                <a:t>data</a:t>
              </a:r>
            </a:p>
          </p:txBody>
        </p:sp>
      </p:grpSp>
      <p:grpSp>
        <p:nvGrpSpPr>
          <p:cNvPr id="17413" name="Group 120"/>
          <p:cNvGrpSpPr>
            <a:grpSpLocks/>
          </p:cNvGrpSpPr>
          <p:nvPr/>
        </p:nvGrpSpPr>
        <p:grpSpPr bwMode="auto">
          <a:xfrm>
            <a:off x="3533775" y="809625"/>
            <a:ext cx="1862138" cy="1454150"/>
            <a:chOff x="2687" y="2429"/>
            <a:chExt cx="1173" cy="916"/>
          </a:xfrm>
        </p:grpSpPr>
        <p:grpSp>
          <p:nvGrpSpPr>
            <p:cNvPr id="17448" name="Group 42"/>
            <p:cNvGrpSpPr>
              <a:grpSpLocks/>
            </p:cNvGrpSpPr>
            <p:nvPr/>
          </p:nvGrpSpPr>
          <p:grpSpPr bwMode="auto">
            <a:xfrm>
              <a:off x="3137" y="2429"/>
              <a:ext cx="723" cy="283"/>
              <a:chOff x="3591" y="1357"/>
              <a:chExt cx="723" cy="283"/>
            </a:xfrm>
          </p:grpSpPr>
          <p:sp>
            <p:nvSpPr>
              <p:cNvPr id="17456" name="Freeform 43"/>
              <p:cNvSpPr>
                <a:spLocks/>
              </p:cNvSpPr>
              <p:nvPr/>
            </p:nvSpPr>
            <p:spPr bwMode="auto">
              <a:xfrm flipH="1">
                <a:off x="3591" y="1371"/>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7" name="Freeform 44"/>
              <p:cNvSpPr>
                <a:spLocks/>
              </p:cNvSpPr>
              <p:nvPr/>
            </p:nvSpPr>
            <p:spPr bwMode="auto">
              <a:xfrm flipH="1">
                <a:off x="3712" y="1411"/>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8" name="Freeform 45"/>
              <p:cNvSpPr>
                <a:spLocks/>
              </p:cNvSpPr>
              <p:nvPr/>
            </p:nvSpPr>
            <p:spPr bwMode="auto">
              <a:xfrm flipH="1">
                <a:off x="3705" y="1457"/>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9" name="Freeform 46"/>
              <p:cNvSpPr>
                <a:spLocks/>
              </p:cNvSpPr>
              <p:nvPr/>
            </p:nvSpPr>
            <p:spPr bwMode="auto">
              <a:xfrm flipH="1">
                <a:off x="3708" y="1406"/>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0" name="Freeform 47"/>
              <p:cNvSpPr>
                <a:spLocks/>
              </p:cNvSpPr>
              <p:nvPr/>
            </p:nvSpPr>
            <p:spPr bwMode="auto">
              <a:xfrm flipH="1">
                <a:off x="3750" y="1357"/>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49" name="Rectangle 91"/>
            <p:cNvSpPr>
              <a:spLocks noChangeArrowheads="1"/>
            </p:cNvSpPr>
            <p:nvPr/>
          </p:nvSpPr>
          <p:spPr bwMode="auto">
            <a:xfrm>
              <a:off x="3021" y="2698"/>
              <a:ext cx="838" cy="575"/>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7450" name="Text Box 92"/>
            <p:cNvSpPr txBox="1">
              <a:spLocks noChangeArrowheads="1"/>
            </p:cNvSpPr>
            <p:nvPr/>
          </p:nvSpPr>
          <p:spPr bwMode="auto">
            <a:xfrm>
              <a:off x="3058" y="2726"/>
              <a:ext cx="786"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at level 3,</a:t>
              </a:r>
              <a:br>
                <a:rPr lang="en-US" sz="1800">
                  <a:solidFill>
                    <a:schemeClr val="bg1"/>
                  </a:solidFill>
                </a:rPr>
              </a:br>
              <a:r>
                <a:rPr lang="en-US" sz="1800">
                  <a:solidFill>
                    <a:schemeClr val="bg1"/>
                  </a:solidFill>
                </a:rPr>
                <a:t>county is</a:t>
              </a:r>
              <a:br>
                <a:rPr lang="en-US" sz="1800">
                  <a:solidFill>
                    <a:schemeClr val="bg1"/>
                  </a:solidFill>
                </a:rPr>
              </a:br>
              <a:r>
                <a:rPr lang="en-US" sz="1800">
                  <a:solidFill>
                    <a:schemeClr val="bg1"/>
                  </a:solidFill>
                </a:rPr>
                <a:t>required</a:t>
              </a:r>
            </a:p>
          </p:txBody>
        </p:sp>
        <p:grpSp>
          <p:nvGrpSpPr>
            <p:cNvPr id="17451" name="Group 93"/>
            <p:cNvGrpSpPr>
              <a:grpSpLocks/>
            </p:cNvGrpSpPr>
            <p:nvPr/>
          </p:nvGrpSpPr>
          <p:grpSpPr bwMode="auto">
            <a:xfrm>
              <a:off x="2687" y="2944"/>
              <a:ext cx="422" cy="401"/>
              <a:chOff x="2149" y="1480"/>
              <a:chExt cx="523" cy="497"/>
            </a:xfrm>
          </p:grpSpPr>
          <p:sp>
            <p:nvSpPr>
              <p:cNvPr id="17452" name="Freeform 94"/>
              <p:cNvSpPr>
                <a:spLocks/>
              </p:cNvSpPr>
              <p:nvPr/>
            </p:nvSpPr>
            <p:spPr bwMode="auto">
              <a:xfrm flipH="1">
                <a:off x="2149" y="1485"/>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3" name="Freeform 95"/>
              <p:cNvSpPr>
                <a:spLocks/>
              </p:cNvSpPr>
              <p:nvPr/>
            </p:nvSpPr>
            <p:spPr bwMode="auto">
              <a:xfrm flipH="1">
                <a:off x="2453" y="1636"/>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4" name="Freeform 96"/>
              <p:cNvSpPr>
                <a:spLocks/>
              </p:cNvSpPr>
              <p:nvPr/>
            </p:nvSpPr>
            <p:spPr bwMode="auto">
              <a:xfrm flipH="1">
                <a:off x="2156" y="1480"/>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5" name="Freeform 97"/>
              <p:cNvSpPr>
                <a:spLocks/>
              </p:cNvSpPr>
              <p:nvPr/>
            </p:nvSpPr>
            <p:spPr bwMode="auto">
              <a:xfrm flipH="1">
                <a:off x="2343" y="1916"/>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7414" name="Text Box 36"/>
          <p:cNvSpPr txBox="1">
            <a:spLocks noChangeArrowheads="1"/>
          </p:cNvSpPr>
          <p:nvPr/>
        </p:nvSpPr>
        <p:spPr bwMode="auto">
          <a:xfrm>
            <a:off x="455613" y="2381250"/>
            <a:ext cx="24415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level = 2</a:t>
            </a:r>
            <a:br>
              <a:rPr lang="en-US" sz="1800">
                <a:solidFill>
                  <a:schemeClr val="bg1"/>
                </a:solidFill>
              </a:rPr>
            </a:br>
            <a:r>
              <a:rPr lang="en-US" sz="1800">
                <a:solidFill>
                  <a:schemeClr val="bg1"/>
                </a:solidFill>
              </a:rPr>
              <a:t>county = null</a:t>
            </a:r>
            <a:br>
              <a:rPr lang="en-US" sz="1800">
                <a:solidFill>
                  <a:schemeClr val="bg1"/>
                </a:solidFill>
              </a:rPr>
            </a:br>
            <a:r>
              <a:rPr lang="en-US" sz="1800">
                <a:solidFill>
                  <a:schemeClr val="bg1"/>
                </a:solidFill>
              </a:rPr>
              <a:t>state = null</a:t>
            </a:r>
            <a:br>
              <a:rPr lang="en-US" sz="1800">
                <a:solidFill>
                  <a:schemeClr val="bg1"/>
                </a:solidFill>
              </a:rPr>
            </a:br>
            <a:r>
              <a:rPr lang="en-US" sz="1800">
                <a:solidFill>
                  <a:schemeClr val="bg1"/>
                </a:solidFill>
              </a:rPr>
              <a:t>inspection = done </a:t>
            </a:r>
          </a:p>
        </p:txBody>
      </p:sp>
      <p:grpSp>
        <p:nvGrpSpPr>
          <p:cNvPr id="17415" name="Group 176"/>
          <p:cNvGrpSpPr>
            <a:grpSpLocks/>
          </p:cNvGrpSpPr>
          <p:nvPr/>
        </p:nvGrpSpPr>
        <p:grpSpPr bwMode="auto">
          <a:xfrm>
            <a:off x="2422525" y="2976563"/>
            <a:ext cx="1089025" cy="274637"/>
            <a:chOff x="1526" y="1695"/>
            <a:chExt cx="686" cy="173"/>
          </a:xfrm>
        </p:grpSpPr>
        <p:sp>
          <p:nvSpPr>
            <p:cNvPr id="17446" name="Line 105"/>
            <p:cNvSpPr>
              <a:spLocks noChangeShapeType="1"/>
            </p:cNvSpPr>
            <p:nvPr/>
          </p:nvSpPr>
          <p:spPr bwMode="auto">
            <a:xfrm flipH="1">
              <a:off x="1526" y="1715"/>
              <a:ext cx="357" cy="14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7" name="Text Box 106"/>
            <p:cNvSpPr txBox="1">
              <a:spLocks noChangeArrowheads="1"/>
            </p:cNvSpPr>
            <p:nvPr/>
          </p:nvSpPr>
          <p:spPr bwMode="auto">
            <a:xfrm>
              <a:off x="1884" y="1695"/>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CA</a:t>
              </a:r>
            </a:p>
          </p:txBody>
        </p:sp>
      </p:grpSp>
      <p:grpSp>
        <p:nvGrpSpPr>
          <p:cNvPr id="17416" name="Group 121"/>
          <p:cNvGrpSpPr>
            <a:grpSpLocks/>
          </p:cNvGrpSpPr>
          <p:nvPr/>
        </p:nvGrpSpPr>
        <p:grpSpPr bwMode="auto">
          <a:xfrm>
            <a:off x="5683250" y="809625"/>
            <a:ext cx="1862138" cy="1454150"/>
            <a:chOff x="2687" y="2429"/>
            <a:chExt cx="1173" cy="916"/>
          </a:xfrm>
        </p:grpSpPr>
        <p:grpSp>
          <p:nvGrpSpPr>
            <p:cNvPr id="17433" name="Group 122"/>
            <p:cNvGrpSpPr>
              <a:grpSpLocks/>
            </p:cNvGrpSpPr>
            <p:nvPr/>
          </p:nvGrpSpPr>
          <p:grpSpPr bwMode="auto">
            <a:xfrm>
              <a:off x="3137" y="2429"/>
              <a:ext cx="723" cy="283"/>
              <a:chOff x="3591" y="1357"/>
              <a:chExt cx="723" cy="283"/>
            </a:xfrm>
          </p:grpSpPr>
          <p:sp>
            <p:nvSpPr>
              <p:cNvPr id="17441" name="Freeform 123"/>
              <p:cNvSpPr>
                <a:spLocks/>
              </p:cNvSpPr>
              <p:nvPr/>
            </p:nvSpPr>
            <p:spPr bwMode="auto">
              <a:xfrm flipH="1">
                <a:off x="3591" y="1371"/>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2" name="Freeform 124"/>
              <p:cNvSpPr>
                <a:spLocks/>
              </p:cNvSpPr>
              <p:nvPr/>
            </p:nvSpPr>
            <p:spPr bwMode="auto">
              <a:xfrm flipH="1">
                <a:off x="3712" y="1411"/>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125"/>
              <p:cNvSpPr>
                <a:spLocks/>
              </p:cNvSpPr>
              <p:nvPr/>
            </p:nvSpPr>
            <p:spPr bwMode="auto">
              <a:xfrm flipH="1">
                <a:off x="3705" y="1457"/>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4" name="Freeform 126"/>
              <p:cNvSpPr>
                <a:spLocks/>
              </p:cNvSpPr>
              <p:nvPr/>
            </p:nvSpPr>
            <p:spPr bwMode="auto">
              <a:xfrm flipH="1">
                <a:off x="3708" y="1406"/>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5" name="Freeform 127"/>
              <p:cNvSpPr>
                <a:spLocks/>
              </p:cNvSpPr>
              <p:nvPr/>
            </p:nvSpPr>
            <p:spPr bwMode="auto">
              <a:xfrm flipH="1">
                <a:off x="3750" y="1357"/>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34" name="Rectangle 128"/>
            <p:cNvSpPr>
              <a:spLocks noChangeArrowheads="1"/>
            </p:cNvSpPr>
            <p:nvPr/>
          </p:nvSpPr>
          <p:spPr bwMode="auto">
            <a:xfrm>
              <a:off x="3021" y="2698"/>
              <a:ext cx="838" cy="575"/>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7435" name="Text Box 129"/>
            <p:cNvSpPr txBox="1">
              <a:spLocks noChangeArrowheads="1"/>
            </p:cNvSpPr>
            <p:nvPr/>
          </p:nvSpPr>
          <p:spPr bwMode="auto">
            <a:xfrm>
              <a:off x="3058" y="2726"/>
              <a:ext cx="786"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at level 4,</a:t>
              </a:r>
              <a:br>
                <a:rPr lang="en-US" sz="1800">
                  <a:solidFill>
                    <a:schemeClr val="bg1"/>
                  </a:solidFill>
                </a:rPr>
              </a:br>
              <a:r>
                <a:rPr lang="en-US" sz="1800">
                  <a:solidFill>
                    <a:schemeClr val="bg1"/>
                  </a:solidFill>
                </a:rPr>
                <a:t>inspection</a:t>
              </a:r>
              <a:br>
                <a:rPr lang="en-US" sz="1800">
                  <a:solidFill>
                    <a:schemeClr val="bg1"/>
                  </a:solidFill>
                </a:rPr>
              </a:br>
              <a:r>
                <a:rPr lang="en-US" sz="1800">
                  <a:solidFill>
                    <a:schemeClr val="bg1"/>
                  </a:solidFill>
                </a:rPr>
                <a:t>is done</a:t>
              </a:r>
            </a:p>
          </p:txBody>
        </p:sp>
        <p:grpSp>
          <p:nvGrpSpPr>
            <p:cNvPr id="17436" name="Group 130"/>
            <p:cNvGrpSpPr>
              <a:grpSpLocks/>
            </p:cNvGrpSpPr>
            <p:nvPr/>
          </p:nvGrpSpPr>
          <p:grpSpPr bwMode="auto">
            <a:xfrm>
              <a:off x="2687" y="2944"/>
              <a:ext cx="422" cy="401"/>
              <a:chOff x="2149" y="1480"/>
              <a:chExt cx="523" cy="497"/>
            </a:xfrm>
          </p:grpSpPr>
          <p:sp>
            <p:nvSpPr>
              <p:cNvPr id="17437" name="Freeform 131"/>
              <p:cNvSpPr>
                <a:spLocks/>
              </p:cNvSpPr>
              <p:nvPr/>
            </p:nvSpPr>
            <p:spPr bwMode="auto">
              <a:xfrm flipH="1">
                <a:off x="2149" y="1485"/>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8" name="Freeform 132"/>
              <p:cNvSpPr>
                <a:spLocks/>
              </p:cNvSpPr>
              <p:nvPr/>
            </p:nvSpPr>
            <p:spPr bwMode="auto">
              <a:xfrm flipH="1">
                <a:off x="2453" y="1636"/>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9" name="Freeform 133"/>
              <p:cNvSpPr>
                <a:spLocks/>
              </p:cNvSpPr>
              <p:nvPr/>
            </p:nvSpPr>
            <p:spPr bwMode="auto">
              <a:xfrm flipH="1">
                <a:off x="2156" y="1480"/>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0" name="Freeform 134"/>
              <p:cNvSpPr>
                <a:spLocks/>
              </p:cNvSpPr>
              <p:nvPr/>
            </p:nvSpPr>
            <p:spPr bwMode="auto">
              <a:xfrm flipH="1">
                <a:off x="2343" y="1916"/>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7417" name="Text Box 137"/>
          <p:cNvSpPr txBox="1">
            <a:spLocks noChangeArrowheads="1"/>
          </p:cNvSpPr>
          <p:nvPr/>
        </p:nvSpPr>
        <p:spPr bwMode="auto">
          <a:xfrm>
            <a:off x="455613" y="3832225"/>
            <a:ext cx="24415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level = 2</a:t>
            </a:r>
            <a:br>
              <a:rPr lang="en-US" sz="1800">
                <a:solidFill>
                  <a:schemeClr val="bg1"/>
                </a:solidFill>
              </a:rPr>
            </a:br>
            <a:r>
              <a:rPr lang="en-US" sz="1800">
                <a:solidFill>
                  <a:schemeClr val="bg1"/>
                </a:solidFill>
              </a:rPr>
              <a:t>county = null</a:t>
            </a:r>
            <a:br>
              <a:rPr lang="en-US" sz="1800">
                <a:solidFill>
                  <a:schemeClr val="bg1"/>
                </a:solidFill>
              </a:rPr>
            </a:br>
            <a:r>
              <a:rPr lang="en-US" sz="1800">
                <a:solidFill>
                  <a:schemeClr val="bg1"/>
                </a:solidFill>
              </a:rPr>
              <a:t>state = null</a:t>
            </a:r>
            <a:br>
              <a:rPr lang="en-US" sz="1800">
                <a:solidFill>
                  <a:schemeClr val="bg1"/>
                </a:solidFill>
              </a:rPr>
            </a:br>
            <a:r>
              <a:rPr lang="en-US" sz="1800">
                <a:solidFill>
                  <a:schemeClr val="bg1"/>
                </a:solidFill>
              </a:rPr>
              <a:t>inspection = done </a:t>
            </a:r>
          </a:p>
        </p:txBody>
      </p:sp>
      <p:grpSp>
        <p:nvGrpSpPr>
          <p:cNvPr id="17418" name="Group 177"/>
          <p:cNvGrpSpPr>
            <a:grpSpLocks/>
          </p:cNvGrpSpPr>
          <p:nvPr/>
        </p:nvGrpSpPr>
        <p:grpSpPr bwMode="auto">
          <a:xfrm>
            <a:off x="2422525" y="4141788"/>
            <a:ext cx="1098550" cy="538162"/>
            <a:chOff x="1526" y="2609"/>
            <a:chExt cx="692" cy="339"/>
          </a:xfrm>
        </p:grpSpPr>
        <p:sp>
          <p:nvSpPr>
            <p:cNvPr id="17429" name="Line 138"/>
            <p:cNvSpPr>
              <a:spLocks noChangeShapeType="1"/>
            </p:cNvSpPr>
            <p:nvPr/>
          </p:nvSpPr>
          <p:spPr bwMode="auto">
            <a:xfrm flipH="1">
              <a:off x="1526" y="2629"/>
              <a:ext cx="357" cy="14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0" name="Text Box 139"/>
            <p:cNvSpPr txBox="1">
              <a:spLocks noChangeArrowheads="1"/>
            </p:cNvSpPr>
            <p:nvPr/>
          </p:nvSpPr>
          <p:spPr bwMode="auto">
            <a:xfrm>
              <a:off x="1884" y="2609"/>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Kern</a:t>
              </a:r>
            </a:p>
          </p:txBody>
        </p:sp>
        <p:sp>
          <p:nvSpPr>
            <p:cNvPr id="17431" name="Line 140"/>
            <p:cNvSpPr>
              <a:spLocks noChangeShapeType="1"/>
            </p:cNvSpPr>
            <p:nvPr/>
          </p:nvSpPr>
          <p:spPr bwMode="auto">
            <a:xfrm flipH="1">
              <a:off x="1532" y="2795"/>
              <a:ext cx="357" cy="14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2" name="Text Box 141"/>
            <p:cNvSpPr txBox="1">
              <a:spLocks noChangeArrowheads="1"/>
            </p:cNvSpPr>
            <p:nvPr/>
          </p:nvSpPr>
          <p:spPr bwMode="auto">
            <a:xfrm>
              <a:off x="1890" y="2775"/>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CA</a:t>
              </a:r>
            </a:p>
          </p:txBody>
        </p:sp>
      </p:grpSp>
      <p:grpSp>
        <p:nvGrpSpPr>
          <p:cNvPr id="17419" name="Group 153"/>
          <p:cNvGrpSpPr>
            <a:grpSpLocks/>
          </p:cNvGrpSpPr>
          <p:nvPr/>
        </p:nvGrpSpPr>
        <p:grpSpPr bwMode="auto">
          <a:xfrm>
            <a:off x="7766050" y="3954463"/>
            <a:ext cx="1027113" cy="874712"/>
            <a:chOff x="4324" y="1324"/>
            <a:chExt cx="647" cy="551"/>
          </a:xfrm>
        </p:grpSpPr>
        <p:sp>
          <p:nvSpPr>
            <p:cNvPr id="17427" name="AutoShape 154"/>
            <p:cNvSpPr>
              <a:spLocks noChangeArrowheads="1"/>
            </p:cNvSpPr>
            <p:nvPr/>
          </p:nvSpPr>
          <p:spPr bwMode="invGray">
            <a:xfrm>
              <a:off x="4324" y="1324"/>
              <a:ext cx="647" cy="551"/>
            </a:xfrm>
            <a:prstGeom prst="can">
              <a:avLst>
                <a:gd name="adj" fmla="val 17333"/>
              </a:avLst>
            </a:prstGeom>
            <a:solidFill>
              <a:schemeClr val="accent1"/>
            </a:solidFill>
            <a:ln w="28575">
              <a:solidFill>
                <a:schemeClr val="tx2"/>
              </a:solidFill>
              <a:round/>
              <a:headEnd/>
              <a:tailEnd/>
            </a:ln>
          </p:spPr>
          <p:txBody>
            <a:bodyPr wrap="none" anchor="ctr"/>
            <a:lstStyle/>
            <a:p>
              <a:endParaRPr lang="en-US"/>
            </a:p>
          </p:txBody>
        </p:sp>
        <p:sp>
          <p:nvSpPr>
            <p:cNvPr id="17428" name="Text Box 155"/>
            <p:cNvSpPr txBox="1">
              <a:spLocks noChangeArrowheads="1"/>
            </p:cNvSpPr>
            <p:nvPr/>
          </p:nvSpPr>
          <p:spPr bwMode="invGray">
            <a:xfrm>
              <a:off x="4405" y="1395"/>
              <a:ext cx="4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99CCFF"/>
                  </a:solidFill>
                </a:rPr>
                <a:t>cc</a:t>
              </a:r>
              <a:br>
                <a:rPr lang="en-US">
                  <a:solidFill>
                    <a:srgbClr val="99CCFF"/>
                  </a:solidFill>
                </a:rPr>
              </a:br>
              <a:r>
                <a:rPr lang="en-US">
                  <a:solidFill>
                    <a:srgbClr val="99CCFF"/>
                  </a:solidFill>
                </a:rPr>
                <a:t>data</a:t>
              </a:r>
            </a:p>
          </p:txBody>
        </p:sp>
      </p:grpSp>
      <p:sp>
        <p:nvSpPr>
          <p:cNvPr id="17420" name="Line 159"/>
          <p:cNvSpPr>
            <a:spLocks noChangeShapeType="1"/>
          </p:cNvSpPr>
          <p:nvPr/>
        </p:nvSpPr>
        <p:spPr bwMode="auto">
          <a:xfrm>
            <a:off x="3611563" y="2940050"/>
            <a:ext cx="4144962" cy="0"/>
          </a:xfrm>
          <a:prstGeom prst="line">
            <a:avLst/>
          </a:prstGeom>
          <a:noFill/>
          <a:ln w="28575">
            <a:solidFill>
              <a:srgbClr val="CC00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1" name="Line 161"/>
          <p:cNvSpPr>
            <a:spLocks noChangeShapeType="1"/>
          </p:cNvSpPr>
          <p:nvPr/>
        </p:nvSpPr>
        <p:spPr bwMode="auto">
          <a:xfrm>
            <a:off x="3611563" y="4391025"/>
            <a:ext cx="4144962" cy="0"/>
          </a:xfrm>
          <a:prstGeom prst="line">
            <a:avLst/>
          </a:prstGeom>
          <a:noFill/>
          <a:ln w="28575">
            <a:solidFill>
              <a:srgbClr val="CC00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2" name="Text Box 166"/>
          <p:cNvSpPr txBox="1">
            <a:spLocks noChangeArrowheads="1"/>
          </p:cNvSpPr>
          <p:nvPr/>
        </p:nvSpPr>
        <p:spPr bwMode="auto">
          <a:xfrm>
            <a:off x="4102100" y="3806825"/>
            <a:ext cx="12842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00FF"/>
                </a:solidFill>
              </a:rPr>
              <a:t>promote to</a:t>
            </a:r>
            <a:br>
              <a:rPr lang="en-US" sz="1800">
                <a:solidFill>
                  <a:srgbClr val="CC00FF"/>
                </a:solidFill>
              </a:rPr>
            </a:br>
            <a:r>
              <a:rPr lang="en-US" sz="1800">
                <a:solidFill>
                  <a:srgbClr val="CC00FF"/>
                </a:solidFill>
              </a:rPr>
              <a:t>level 3</a:t>
            </a:r>
          </a:p>
        </p:txBody>
      </p:sp>
      <p:sp>
        <p:nvSpPr>
          <p:cNvPr id="17423" name="Text Box 168"/>
          <p:cNvSpPr txBox="1">
            <a:spLocks noChangeArrowheads="1"/>
          </p:cNvSpPr>
          <p:nvPr/>
        </p:nvSpPr>
        <p:spPr bwMode="auto">
          <a:xfrm>
            <a:off x="6221413" y="3795713"/>
            <a:ext cx="12842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00FF"/>
                </a:solidFill>
              </a:rPr>
              <a:t>promote to</a:t>
            </a:r>
            <a:br>
              <a:rPr lang="en-US" sz="1800">
                <a:solidFill>
                  <a:srgbClr val="CC00FF"/>
                </a:solidFill>
              </a:rPr>
            </a:br>
            <a:r>
              <a:rPr lang="en-US" sz="1800">
                <a:solidFill>
                  <a:srgbClr val="CC00FF"/>
                </a:solidFill>
              </a:rPr>
              <a:t>level 4</a:t>
            </a:r>
          </a:p>
        </p:txBody>
      </p:sp>
      <p:grpSp>
        <p:nvGrpSpPr>
          <p:cNvPr id="17424" name="Group 172"/>
          <p:cNvGrpSpPr>
            <a:grpSpLocks/>
          </p:cNvGrpSpPr>
          <p:nvPr/>
        </p:nvGrpSpPr>
        <p:grpSpPr bwMode="auto">
          <a:xfrm>
            <a:off x="2601913" y="3741738"/>
            <a:ext cx="688975" cy="344487"/>
            <a:chOff x="1639" y="2357"/>
            <a:chExt cx="434" cy="217"/>
          </a:xfrm>
        </p:grpSpPr>
        <p:sp>
          <p:nvSpPr>
            <p:cNvPr id="17425" name="Line 170"/>
            <p:cNvSpPr>
              <a:spLocks noChangeShapeType="1"/>
            </p:cNvSpPr>
            <p:nvPr/>
          </p:nvSpPr>
          <p:spPr bwMode="auto">
            <a:xfrm flipH="1">
              <a:off x="1639" y="2437"/>
              <a:ext cx="226" cy="137"/>
            </a:xfrm>
            <a:prstGeom prst="line">
              <a:avLst/>
            </a:prstGeom>
            <a:noFill/>
            <a:ln w="12700">
              <a:solidFill>
                <a:srgbClr val="CC00FF"/>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6" name="Text Box 171"/>
            <p:cNvSpPr txBox="1">
              <a:spLocks noChangeArrowheads="1"/>
            </p:cNvSpPr>
            <p:nvPr/>
          </p:nvSpPr>
          <p:spPr bwMode="auto">
            <a:xfrm>
              <a:off x="1835" y="2357"/>
              <a:ext cx="2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00FF"/>
                  </a:solidFill>
                </a:rPr>
                <a:t>4</a:t>
              </a: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2"/>
          <p:cNvSpPr>
            <a:spLocks noChangeShapeType="1"/>
          </p:cNvSpPr>
          <p:nvPr/>
        </p:nvSpPr>
        <p:spPr bwMode="auto">
          <a:xfrm flipV="1">
            <a:off x="6102359" y="2373087"/>
            <a:ext cx="0" cy="8270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5" name="Rectangle 3"/>
          <p:cNvSpPr>
            <a:spLocks noGrp="1" noChangeArrowheads="1"/>
          </p:cNvSpPr>
          <p:nvPr>
            <p:ph type="title"/>
          </p:nvPr>
        </p:nvSpPr>
        <p:spPr/>
        <p:txBody>
          <a:bodyPr/>
          <a:lstStyle/>
          <a:p>
            <a:pPr eaLnBrk="1" hangingPunct="1"/>
            <a:r>
              <a:rPr lang="en-US"/>
              <a:t>Related objects can trigger validation</a:t>
            </a:r>
          </a:p>
        </p:txBody>
      </p:sp>
      <p:sp>
        <p:nvSpPr>
          <p:cNvPr id="18436" name="Rectangle 4"/>
          <p:cNvSpPr>
            <a:spLocks noGrp="1" noChangeArrowheads="1"/>
          </p:cNvSpPr>
          <p:nvPr>
            <p:ph idx="1"/>
          </p:nvPr>
        </p:nvSpPr>
        <p:spPr>
          <a:xfrm>
            <a:off x="338102" y="1121228"/>
            <a:ext cx="4887912" cy="3298371"/>
          </a:xfrm>
        </p:spPr>
        <p:txBody>
          <a:bodyPr/>
          <a:lstStyle/>
          <a:p>
            <a:pPr>
              <a:buFont typeface="Arial" charset="0"/>
              <a:buChar char="•"/>
            </a:pPr>
            <a:r>
              <a:rPr lang="en-US" dirty="0"/>
              <a:t>Validation is triggered </a:t>
            </a:r>
            <a:br>
              <a:rPr lang="en-US" dirty="0"/>
            </a:br>
            <a:r>
              <a:rPr lang="en-US" dirty="0"/>
              <a:t>on a </a:t>
            </a:r>
            <a:r>
              <a:rPr lang="en-US" dirty="0" err="1"/>
              <a:t>validatable</a:t>
            </a:r>
            <a:r>
              <a:rPr lang="en-US" dirty="0"/>
              <a:t> object when:</a:t>
            </a:r>
          </a:p>
          <a:p>
            <a:pPr lvl="1"/>
            <a:r>
              <a:rPr lang="en-US" dirty="0"/>
              <a:t>The object is created</a:t>
            </a:r>
          </a:p>
          <a:p>
            <a:pPr lvl="1"/>
            <a:r>
              <a:rPr lang="en-US" dirty="0"/>
              <a:t>The object is changed</a:t>
            </a:r>
          </a:p>
          <a:p>
            <a:pPr lvl="1"/>
            <a:r>
              <a:rPr lang="en-US" dirty="0"/>
              <a:t>One of the object's sub-objects is created, changed, or removed</a:t>
            </a:r>
          </a:p>
          <a:p>
            <a:pPr lvl="2"/>
            <a:r>
              <a:rPr lang="en-US" dirty="0"/>
              <a:t>Assuming "</a:t>
            </a:r>
            <a:r>
              <a:rPr lang="en-US" dirty="0" err="1"/>
              <a:t>triggersValidation</a:t>
            </a:r>
            <a:r>
              <a:rPr lang="en-US" dirty="0"/>
              <a:t>" attribute is set on array, </a:t>
            </a:r>
            <a:r>
              <a:rPr lang="en-US" dirty="0" err="1"/>
              <a:t>onetoone</a:t>
            </a:r>
            <a:r>
              <a:rPr lang="en-US" dirty="0"/>
              <a:t>, or foreign key</a:t>
            </a:r>
          </a:p>
          <a:p>
            <a:pPr lvl="2">
              <a:buFont typeface="Wingdings 2" pitchFamily="18" charset="2"/>
              <a:buNone/>
            </a:pPr>
            <a:endParaRPr lang="en-US" dirty="0"/>
          </a:p>
        </p:txBody>
      </p:sp>
      <p:grpSp>
        <p:nvGrpSpPr>
          <p:cNvPr id="18437" name="Group 5"/>
          <p:cNvGrpSpPr>
            <a:grpSpLocks/>
          </p:cNvGrpSpPr>
          <p:nvPr/>
        </p:nvGrpSpPr>
        <p:grpSpPr bwMode="auto">
          <a:xfrm>
            <a:off x="5390695" y="1852386"/>
            <a:ext cx="1512888" cy="1114425"/>
            <a:chOff x="2083" y="1606"/>
            <a:chExt cx="1489" cy="1097"/>
          </a:xfrm>
        </p:grpSpPr>
        <p:sp>
          <p:nvSpPr>
            <p:cNvPr id="18470"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8471"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72"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73"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74"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8475"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8476"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77"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8478" name="Freeform 14"/>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79" name="Freeform 15"/>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80"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1"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2"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483" name="Group 19"/>
            <p:cNvGrpSpPr>
              <a:grpSpLocks/>
            </p:cNvGrpSpPr>
            <p:nvPr/>
          </p:nvGrpSpPr>
          <p:grpSpPr bwMode="auto">
            <a:xfrm>
              <a:off x="2221" y="1871"/>
              <a:ext cx="518" cy="782"/>
              <a:chOff x="2400" y="1656"/>
              <a:chExt cx="752" cy="1136"/>
            </a:xfrm>
          </p:grpSpPr>
          <p:sp>
            <p:nvSpPr>
              <p:cNvPr id="18496"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97"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8"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9"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00"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8501"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2"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84" name="Group 27"/>
            <p:cNvGrpSpPr>
              <a:grpSpLocks/>
            </p:cNvGrpSpPr>
            <p:nvPr/>
          </p:nvGrpSpPr>
          <p:grpSpPr bwMode="auto">
            <a:xfrm rot="-6511945">
              <a:off x="2834" y="1842"/>
              <a:ext cx="518" cy="783"/>
              <a:chOff x="2400" y="1656"/>
              <a:chExt cx="752" cy="1136"/>
            </a:xfrm>
          </p:grpSpPr>
          <p:sp>
            <p:nvSpPr>
              <p:cNvPr id="18489"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90"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1"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2"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3"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4"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95"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85" name="Freeform 35"/>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8486" name="Freeform 36"/>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87"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8"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8439" name="Text Box 46"/>
          <p:cNvSpPr txBox="1">
            <a:spLocks noChangeArrowheads="1"/>
          </p:cNvSpPr>
          <p:nvPr/>
        </p:nvSpPr>
        <p:spPr bwMode="auto">
          <a:xfrm>
            <a:off x="6074489" y="373198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activity</a:t>
            </a:r>
          </a:p>
        </p:txBody>
      </p:sp>
      <p:sp>
        <p:nvSpPr>
          <p:cNvPr id="18440" name="Text Box 47"/>
          <p:cNvSpPr txBox="1">
            <a:spLocks noChangeArrowheads="1"/>
          </p:cNvSpPr>
          <p:nvPr/>
        </p:nvSpPr>
        <p:spPr bwMode="auto">
          <a:xfrm>
            <a:off x="5229890" y="1457655"/>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solidFill>
                  <a:schemeClr val="bg1"/>
                </a:solidFill>
              </a:rPr>
              <a:t>claim</a:t>
            </a:r>
          </a:p>
        </p:txBody>
      </p:sp>
      <p:sp>
        <p:nvSpPr>
          <p:cNvPr id="18441" name="Line 48"/>
          <p:cNvSpPr>
            <a:spLocks noChangeShapeType="1"/>
          </p:cNvSpPr>
          <p:nvPr/>
        </p:nvSpPr>
        <p:spPr bwMode="auto">
          <a:xfrm>
            <a:off x="6101895" y="3200174"/>
            <a:ext cx="1630362" cy="1255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443" name="Line 51"/>
          <p:cNvSpPr>
            <a:spLocks noChangeShapeType="1"/>
          </p:cNvSpPr>
          <p:nvPr/>
        </p:nvSpPr>
        <p:spPr bwMode="auto">
          <a:xfrm>
            <a:off x="7706858" y="319064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6" name="Text Box 121"/>
          <p:cNvSpPr txBox="1">
            <a:spLocks noChangeArrowheads="1"/>
          </p:cNvSpPr>
          <p:nvPr/>
        </p:nvSpPr>
        <p:spPr bwMode="auto">
          <a:xfrm>
            <a:off x="6947647" y="4648460"/>
            <a:ext cx="1782763"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creation of activity triggers</a:t>
            </a:r>
            <a:br>
              <a:rPr lang="en-US" dirty="0"/>
            </a:br>
            <a:r>
              <a:rPr lang="en-US" dirty="0"/>
              <a:t>claim validation</a:t>
            </a:r>
          </a:p>
        </p:txBody>
      </p:sp>
      <p:sp>
        <p:nvSpPr>
          <p:cNvPr id="18447" name="Line 122"/>
          <p:cNvSpPr>
            <a:spLocks noChangeShapeType="1"/>
          </p:cNvSpPr>
          <p:nvPr/>
        </p:nvSpPr>
        <p:spPr bwMode="auto">
          <a:xfrm flipV="1">
            <a:off x="7810045" y="2890611"/>
            <a:ext cx="0" cy="1722438"/>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8" name="Line 123"/>
          <p:cNvSpPr>
            <a:spLocks noChangeShapeType="1"/>
          </p:cNvSpPr>
          <p:nvPr/>
        </p:nvSpPr>
        <p:spPr bwMode="auto">
          <a:xfrm flipH="1" flipV="1">
            <a:off x="7005009" y="2457720"/>
            <a:ext cx="823912" cy="4730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67" name="Group 189"/>
          <p:cNvGrpSpPr>
            <a:grpSpLocks/>
          </p:cNvGrpSpPr>
          <p:nvPr/>
        </p:nvGrpSpPr>
        <p:grpSpPr bwMode="auto">
          <a:xfrm>
            <a:off x="7422129" y="3442235"/>
            <a:ext cx="620713" cy="788987"/>
            <a:chOff x="2401" y="425"/>
            <a:chExt cx="907" cy="1154"/>
          </a:xfrm>
        </p:grpSpPr>
        <p:sp>
          <p:nvSpPr>
            <p:cNvPr id="68" name="Rectangle 19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69" name="Line 19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19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Rectangle 19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79" name="Freeform 194"/>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80" name="Line 19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pic>
        <p:nvPicPr>
          <p:cNvPr id="3" name="Picture 2"/>
          <p:cNvPicPr>
            <a:picLocks noChangeAspect="1"/>
          </p:cNvPicPr>
          <p:nvPr/>
        </p:nvPicPr>
        <p:blipFill>
          <a:blip r:embed="rId3"/>
          <a:stretch>
            <a:fillRect/>
          </a:stretch>
        </p:blipFill>
        <p:spPr>
          <a:xfrm>
            <a:off x="699702" y="4633407"/>
            <a:ext cx="4829175" cy="1257300"/>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20"/>
          <p:cNvSpPr>
            <a:spLocks noChangeShapeType="1"/>
          </p:cNvSpPr>
          <p:nvPr/>
        </p:nvSpPr>
        <p:spPr bwMode="auto">
          <a:xfrm flipV="1">
            <a:off x="4572000" y="1458913"/>
            <a:ext cx="0" cy="8270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59" name="Rectangle 2"/>
          <p:cNvSpPr>
            <a:spLocks noGrp="1" noChangeArrowheads="1"/>
          </p:cNvSpPr>
          <p:nvPr>
            <p:ph type="title"/>
          </p:nvPr>
        </p:nvSpPr>
        <p:spPr/>
        <p:txBody>
          <a:bodyPr/>
          <a:lstStyle/>
          <a:p>
            <a:pPr eaLnBrk="1" hangingPunct="1"/>
            <a:r>
              <a:rPr lang="en-US"/>
              <a:t>Related claim objects trigger validation</a:t>
            </a:r>
          </a:p>
        </p:txBody>
      </p:sp>
      <p:sp>
        <p:nvSpPr>
          <p:cNvPr id="19460" name="Rectangle 3"/>
          <p:cNvSpPr>
            <a:spLocks noGrp="1" noChangeArrowheads="1"/>
          </p:cNvSpPr>
          <p:nvPr>
            <p:ph idx="1"/>
          </p:nvPr>
        </p:nvSpPr>
        <p:spPr>
          <a:xfrm>
            <a:off x="519113" y="4324350"/>
            <a:ext cx="8318500" cy="2044700"/>
          </a:xfrm>
        </p:spPr>
        <p:txBody>
          <a:bodyPr/>
          <a:lstStyle/>
          <a:p>
            <a:pPr>
              <a:buFont typeface="Arial" charset="0"/>
              <a:buChar char="•"/>
            </a:pPr>
            <a:r>
              <a:rPr lang="en-US" dirty="0"/>
              <a:t>All these existing sub-objects trigger validation</a:t>
            </a:r>
          </a:p>
          <a:p>
            <a:pPr>
              <a:buFont typeface="Arial" charset="0"/>
              <a:buChar char="•"/>
            </a:pPr>
            <a:r>
              <a:rPr lang="en-US" dirty="0"/>
              <a:t>Some sub-objects do not trigger validation</a:t>
            </a:r>
          </a:p>
          <a:p>
            <a:pPr lvl="1"/>
            <a:r>
              <a:rPr lang="en-US" dirty="0"/>
              <a:t>Example: Associations and </a:t>
            </a:r>
            <a:r>
              <a:rPr lang="en-US" dirty="0" err="1"/>
              <a:t>MedicalProcedures</a:t>
            </a:r>
            <a:r>
              <a:rPr lang="en-US" dirty="0"/>
              <a:t> do not</a:t>
            </a:r>
          </a:p>
          <a:p>
            <a:pPr>
              <a:buFont typeface="Arial" charset="0"/>
              <a:buChar char="•"/>
            </a:pPr>
            <a:r>
              <a:rPr lang="en-US" dirty="0"/>
              <a:t>User-created arrays can trigger validation on the parent</a:t>
            </a:r>
          </a:p>
        </p:txBody>
      </p:sp>
      <p:grpSp>
        <p:nvGrpSpPr>
          <p:cNvPr id="19461" name="Group 40"/>
          <p:cNvGrpSpPr>
            <a:grpSpLocks/>
          </p:cNvGrpSpPr>
          <p:nvPr/>
        </p:nvGrpSpPr>
        <p:grpSpPr bwMode="auto">
          <a:xfrm>
            <a:off x="3844925" y="927100"/>
            <a:ext cx="1512888" cy="1114425"/>
            <a:chOff x="2083" y="1606"/>
            <a:chExt cx="1489" cy="1097"/>
          </a:xfrm>
        </p:grpSpPr>
        <p:sp>
          <p:nvSpPr>
            <p:cNvPr id="19544" name="Rectangle 4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545" name="Freeform 4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546" name="Freeform 4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547" name="Freeform 4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548" name="Freeform 4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9549" name="Rectangle 4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550" name="Rectangle 4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51" name="AutoShape 4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552" name="Freeform 49"/>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53" name="Freeform 50"/>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54" name="Rectangle 5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55" name="Rectangle 5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56" name="Rectangle 5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557" name="Group 54"/>
            <p:cNvGrpSpPr>
              <a:grpSpLocks/>
            </p:cNvGrpSpPr>
            <p:nvPr/>
          </p:nvGrpSpPr>
          <p:grpSpPr bwMode="auto">
            <a:xfrm>
              <a:off x="2221" y="1871"/>
              <a:ext cx="518" cy="782"/>
              <a:chOff x="2400" y="1656"/>
              <a:chExt cx="752" cy="1136"/>
            </a:xfrm>
          </p:grpSpPr>
          <p:sp>
            <p:nvSpPr>
              <p:cNvPr id="19570" name="Freeform 5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71" name="Freeform 5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72" name="Freeform 5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73" name="Freeform 5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74" name="Freeform 5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9575" name="Line 6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76" name="Line 6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58" name="Group 62"/>
            <p:cNvGrpSpPr>
              <a:grpSpLocks/>
            </p:cNvGrpSpPr>
            <p:nvPr/>
          </p:nvGrpSpPr>
          <p:grpSpPr bwMode="auto">
            <a:xfrm rot="-6511945">
              <a:off x="2834" y="1842"/>
              <a:ext cx="518" cy="783"/>
              <a:chOff x="2400" y="1656"/>
              <a:chExt cx="752" cy="1136"/>
            </a:xfrm>
          </p:grpSpPr>
          <p:sp>
            <p:nvSpPr>
              <p:cNvPr id="19563" name="Freeform 6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64" name="Freeform 6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65" name="Freeform 6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66" name="Freeform 6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67" name="Freeform 6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68" name="Line 6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69" name="Line 6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59" name="Freeform 70"/>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9560" name="Freeform 71"/>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61" name="Rectangle 7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62" name="Rectangle 7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9462" name="Group 74"/>
          <p:cNvGrpSpPr>
            <a:grpSpLocks/>
          </p:cNvGrpSpPr>
          <p:nvPr/>
        </p:nvGrpSpPr>
        <p:grpSpPr bwMode="auto">
          <a:xfrm>
            <a:off x="255545" y="3033713"/>
            <a:ext cx="649287" cy="649287"/>
            <a:chOff x="1350" y="686"/>
            <a:chExt cx="1132" cy="1132"/>
          </a:xfrm>
        </p:grpSpPr>
        <p:sp>
          <p:nvSpPr>
            <p:cNvPr id="19542" name="AutoShape 7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9543" name="Picture 7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3" name="Text Box 77"/>
          <p:cNvSpPr txBox="1">
            <a:spLocks noChangeArrowheads="1"/>
          </p:cNvSpPr>
          <p:nvPr/>
        </p:nvSpPr>
        <p:spPr bwMode="auto">
          <a:xfrm>
            <a:off x="117432" y="2501900"/>
            <a:ext cx="958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claim</a:t>
            </a:r>
            <a:br>
              <a:rPr lang="en-US" sz="1800">
                <a:solidFill>
                  <a:schemeClr val="bg1"/>
                </a:solidFill>
              </a:rPr>
            </a:br>
            <a:r>
              <a:rPr lang="en-US" sz="1800">
                <a:solidFill>
                  <a:schemeClr val="bg1"/>
                </a:solidFill>
              </a:rPr>
              <a:t>contact</a:t>
            </a:r>
          </a:p>
        </p:txBody>
      </p:sp>
      <p:sp>
        <p:nvSpPr>
          <p:cNvPr id="19464" name="Text Box 78"/>
          <p:cNvSpPr txBox="1">
            <a:spLocks noChangeArrowheads="1"/>
          </p:cNvSpPr>
          <p:nvPr/>
        </p:nvSpPr>
        <p:spPr bwMode="auto">
          <a:xfrm>
            <a:off x="7791450" y="2501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matter</a:t>
            </a:r>
          </a:p>
        </p:txBody>
      </p:sp>
      <p:sp>
        <p:nvSpPr>
          <p:cNvPr id="19465" name="Text Box 79"/>
          <p:cNvSpPr txBox="1">
            <a:spLocks noChangeArrowheads="1"/>
          </p:cNvSpPr>
          <p:nvPr/>
        </p:nvSpPr>
        <p:spPr bwMode="auto">
          <a:xfrm>
            <a:off x="2079078" y="2513776"/>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incident</a:t>
            </a:r>
          </a:p>
        </p:txBody>
      </p:sp>
      <p:sp>
        <p:nvSpPr>
          <p:cNvPr id="19466" name="Text Box 81"/>
          <p:cNvSpPr txBox="1">
            <a:spLocks noChangeArrowheads="1"/>
          </p:cNvSpPr>
          <p:nvPr/>
        </p:nvSpPr>
        <p:spPr bwMode="auto">
          <a:xfrm>
            <a:off x="6734446" y="2501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note</a:t>
            </a:r>
          </a:p>
        </p:txBody>
      </p:sp>
      <p:sp>
        <p:nvSpPr>
          <p:cNvPr id="19467" name="Text Box 82"/>
          <p:cNvSpPr txBox="1">
            <a:spLocks noChangeArrowheads="1"/>
          </p:cNvSpPr>
          <p:nvPr/>
        </p:nvSpPr>
        <p:spPr bwMode="auto">
          <a:xfrm>
            <a:off x="5661395" y="2501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document</a:t>
            </a:r>
          </a:p>
        </p:txBody>
      </p:sp>
      <p:sp>
        <p:nvSpPr>
          <p:cNvPr id="19468" name="Text Box 83"/>
          <p:cNvSpPr txBox="1">
            <a:spLocks noChangeArrowheads="1"/>
          </p:cNvSpPr>
          <p:nvPr/>
        </p:nvSpPr>
        <p:spPr bwMode="auto">
          <a:xfrm>
            <a:off x="2617788" y="129381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bg1"/>
                </a:solidFill>
              </a:rPr>
              <a:t>claim</a:t>
            </a:r>
          </a:p>
        </p:txBody>
      </p:sp>
      <p:sp>
        <p:nvSpPr>
          <p:cNvPr id="19469" name="Line 89"/>
          <p:cNvSpPr>
            <a:spLocks noChangeShapeType="1"/>
          </p:cNvSpPr>
          <p:nvPr/>
        </p:nvSpPr>
        <p:spPr bwMode="auto">
          <a:xfrm>
            <a:off x="462072" y="2282825"/>
            <a:ext cx="798660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470" name="Line 90"/>
          <p:cNvSpPr>
            <a:spLocks noChangeShapeType="1"/>
          </p:cNvSpPr>
          <p:nvPr/>
        </p:nvSpPr>
        <p:spPr bwMode="auto">
          <a:xfrm>
            <a:off x="462072"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1" name="Line 91"/>
          <p:cNvSpPr>
            <a:spLocks noChangeShapeType="1"/>
          </p:cNvSpPr>
          <p:nvPr/>
        </p:nvSpPr>
        <p:spPr bwMode="auto">
          <a:xfrm>
            <a:off x="8439150"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2" name="Line 92"/>
          <p:cNvSpPr>
            <a:spLocks noChangeShapeType="1"/>
          </p:cNvSpPr>
          <p:nvPr/>
        </p:nvSpPr>
        <p:spPr bwMode="auto">
          <a:xfrm>
            <a:off x="6161088"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3" name="Line 93"/>
          <p:cNvSpPr>
            <a:spLocks noChangeShapeType="1"/>
          </p:cNvSpPr>
          <p:nvPr/>
        </p:nvSpPr>
        <p:spPr bwMode="auto">
          <a:xfrm>
            <a:off x="7319963"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4" name="Line 94"/>
          <p:cNvSpPr>
            <a:spLocks noChangeShapeType="1"/>
          </p:cNvSpPr>
          <p:nvPr/>
        </p:nvSpPr>
        <p:spPr bwMode="auto">
          <a:xfrm>
            <a:off x="4883150"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5" name="Line 95"/>
          <p:cNvSpPr>
            <a:spLocks noChangeShapeType="1"/>
          </p:cNvSpPr>
          <p:nvPr/>
        </p:nvSpPr>
        <p:spPr bwMode="auto">
          <a:xfrm>
            <a:off x="2599666" y="2280414"/>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6" name="Line 96"/>
          <p:cNvSpPr>
            <a:spLocks noChangeShapeType="1"/>
          </p:cNvSpPr>
          <p:nvPr/>
        </p:nvSpPr>
        <p:spPr bwMode="auto">
          <a:xfrm>
            <a:off x="3886583"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77" name="Group 97"/>
          <p:cNvGrpSpPr>
            <a:grpSpLocks/>
          </p:cNvGrpSpPr>
          <p:nvPr/>
        </p:nvGrpSpPr>
        <p:grpSpPr bwMode="auto">
          <a:xfrm>
            <a:off x="5858245" y="2840038"/>
            <a:ext cx="644525" cy="727075"/>
            <a:chOff x="3445" y="2543"/>
            <a:chExt cx="406" cy="458"/>
          </a:xfrm>
        </p:grpSpPr>
        <p:sp>
          <p:nvSpPr>
            <p:cNvPr id="19536" name="AutoShape 98"/>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37" name="Line 99"/>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8" name="Line 100"/>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9" name="Line 101"/>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40" name="Line 102"/>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41" name="Freeform 103"/>
            <p:cNvSpPr>
              <a:spLocks/>
            </p:cNvSpPr>
            <p:nvPr/>
          </p:nvSpPr>
          <p:spPr bwMode="auto">
            <a:xfrm>
              <a:off x="3498" y="2568"/>
              <a:ext cx="293" cy="132"/>
            </a:xfrm>
            <a:custGeom>
              <a:avLst/>
              <a:gdLst>
                <a:gd name="T0" fmla="*/ 0 w 609"/>
                <a:gd name="T1" fmla="*/ 23 h 275"/>
                <a:gd name="T2" fmla="*/ 7 w 609"/>
                <a:gd name="T3" fmla="*/ 8 h 275"/>
                <a:gd name="T4" fmla="*/ 9 w 609"/>
                <a:gd name="T5" fmla="*/ 29 h 275"/>
                <a:gd name="T6" fmla="*/ 11 w 609"/>
                <a:gd name="T7" fmla="*/ 14 h 275"/>
                <a:gd name="T8" fmla="*/ 16 w 609"/>
                <a:gd name="T9" fmla="*/ 27 h 275"/>
                <a:gd name="T10" fmla="*/ 18 w 609"/>
                <a:gd name="T11" fmla="*/ 1 h 275"/>
                <a:gd name="T12" fmla="*/ 22 w 609"/>
                <a:gd name="T13" fmla="*/ 17 h 275"/>
                <a:gd name="T14" fmla="*/ 33 w 609"/>
                <a:gd name="T15" fmla="*/ 14 h 275"/>
                <a:gd name="T16" fmla="*/ 36 w 609"/>
                <a:gd name="T17" fmla="*/ 24 h 275"/>
                <a:gd name="T18" fmla="*/ 42 w 609"/>
                <a:gd name="T19" fmla="*/ 21 h 275"/>
                <a:gd name="T20" fmla="*/ 51 w 609"/>
                <a:gd name="T21" fmla="*/ 18 h 275"/>
                <a:gd name="T22" fmla="*/ 61 w 609"/>
                <a:gd name="T23" fmla="*/ 25 h 275"/>
                <a:gd name="T24" fmla="*/ 68 w 609"/>
                <a:gd name="T25" fmla="*/ 22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9478" name="Group 111"/>
          <p:cNvGrpSpPr>
            <a:grpSpLocks/>
          </p:cNvGrpSpPr>
          <p:nvPr/>
        </p:nvGrpSpPr>
        <p:grpSpPr bwMode="auto">
          <a:xfrm>
            <a:off x="6975845" y="2820988"/>
            <a:ext cx="928687" cy="827087"/>
            <a:chOff x="2322" y="507"/>
            <a:chExt cx="1203" cy="1071"/>
          </a:xfrm>
        </p:grpSpPr>
        <p:sp>
          <p:nvSpPr>
            <p:cNvPr id="19527" name="Freeform 112"/>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28" name="Oval 113"/>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9529" name="Freeform 114"/>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30" name="Line 115"/>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1" name="Freeform 116"/>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32" name="Freeform 117"/>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33" name="Freeform 118"/>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cap="flat" cmpd="sng">
              <a:solidFill>
                <a:schemeClr val="bg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34" name="Freeform 119"/>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35" name="Oval 120"/>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19479" name="Group 131"/>
          <p:cNvGrpSpPr>
            <a:grpSpLocks/>
          </p:cNvGrpSpPr>
          <p:nvPr/>
        </p:nvGrpSpPr>
        <p:grpSpPr bwMode="auto">
          <a:xfrm>
            <a:off x="7959725" y="2817813"/>
            <a:ext cx="746125" cy="749300"/>
            <a:chOff x="4932" y="501"/>
            <a:chExt cx="708" cy="712"/>
          </a:xfrm>
        </p:grpSpPr>
        <p:sp>
          <p:nvSpPr>
            <p:cNvPr id="19517" name="Freeform 132"/>
            <p:cNvSpPr>
              <a:spLocks/>
            </p:cNvSpPr>
            <p:nvPr/>
          </p:nvSpPr>
          <p:spPr bwMode="auto">
            <a:xfrm>
              <a:off x="4932" y="501"/>
              <a:ext cx="708" cy="703"/>
            </a:xfrm>
            <a:custGeom>
              <a:avLst/>
              <a:gdLst>
                <a:gd name="T0" fmla="*/ 132 w 1542"/>
                <a:gd name="T1" fmla="*/ 148 h 1531"/>
                <a:gd name="T2" fmla="*/ 135 w 1542"/>
                <a:gd name="T3" fmla="*/ 148 h 1531"/>
                <a:gd name="T4" fmla="*/ 139 w 1542"/>
                <a:gd name="T5" fmla="*/ 147 h 1531"/>
                <a:gd name="T6" fmla="*/ 142 w 1542"/>
                <a:gd name="T7" fmla="*/ 145 h 1531"/>
                <a:gd name="T8" fmla="*/ 145 w 1542"/>
                <a:gd name="T9" fmla="*/ 143 h 1531"/>
                <a:gd name="T10" fmla="*/ 146 w 1542"/>
                <a:gd name="T11" fmla="*/ 141 h 1531"/>
                <a:gd name="T12" fmla="*/ 148 w 1542"/>
                <a:gd name="T13" fmla="*/ 138 h 1531"/>
                <a:gd name="T14" fmla="*/ 149 w 1542"/>
                <a:gd name="T15" fmla="*/ 135 h 1531"/>
                <a:gd name="T16" fmla="*/ 149 w 1542"/>
                <a:gd name="T17" fmla="*/ 131 h 1531"/>
                <a:gd name="T18" fmla="*/ 149 w 1542"/>
                <a:gd name="T19" fmla="*/ 17 h 1531"/>
                <a:gd name="T20" fmla="*/ 149 w 1542"/>
                <a:gd name="T21" fmla="*/ 14 h 1531"/>
                <a:gd name="T22" fmla="*/ 148 w 1542"/>
                <a:gd name="T23" fmla="*/ 10 h 1531"/>
                <a:gd name="T24" fmla="*/ 146 w 1542"/>
                <a:gd name="T25" fmla="*/ 8 h 1531"/>
                <a:gd name="T26" fmla="*/ 145 w 1542"/>
                <a:gd name="T27" fmla="*/ 5 h 1531"/>
                <a:gd name="T28" fmla="*/ 142 w 1542"/>
                <a:gd name="T29" fmla="*/ 3 h 1531"/>
                <a:gd name="T30" fmla="*/ 139 w 1542"/>
                <a:gd name="T31" fmla="*/ 1 h 1531"/>
                <a:gd name="T32" fmla="*/ 135 w 1542"/>
                <a:gd name="T33" fmla="*/ 0 h 1531"/>
                <a:gd name="T34" fmla="*/ 132 w 1542"/>
                <a:gd name="T35" fmla="*/ 0 h 1531"/>
                <a:gd name="T36" fmla="*/ 17 w 1542"/>
                <a:gd name="T37" fmla="*/ 0 h 1531"/>
                <a:gd name="T38" fmla="*/ 14 w 1542"/>
                <a:gd name="T39" fmla="*/ 0 h 1531"/>
                <a:gd name="T40" fmla="*/ 10 w 1542"/>
                <a:gd name="T41" fmla="*/ 1 h 1531"/>
                <a:gd name="T42" fmla="*/ 7 w 1542"/>
                <a:gd name="T43" fmla="*/ 3 h 1531"/>
                <a:gd name="T44" fmla="*/ 5 w 1542"/>
                <a:gd name="T45" fmla="*/ 5 h 1531"/>
                <a:gd name="T46" fmla="*/ 3 w 1542"/>
                <a:gd name="T47" fmla="*/ 8 h 1531"/>
                <a:gd name="T48" fmla="*/ 1 w 1542"/>
                <a:gd name="T49" fmla="*/ 10 h 1531"/>
                <a:gd name="T50" fmla="*/ 0 w 1542"/>
                <a:gd name="T51" fmla="*/ 14 h 1531"/>
                <a:gd name="T52" fmla="*/ 0 w 1542"/>
                <a:gd name="T53" fmla="*/ 17 h 1531"/>
                <a:gd name="T54" fmla="*/ 0 w 1542"/>
                <a:gd name="T55" fmla="*/ 131 h 1531"/>
                <a:gd name="T56" fmla="*/ 0 w 1542"/>
                <a:gd name="T57" fmla="*/ 135 h 1531"/>
                <a:gd name="T58" fmla="*/ 1 w 1542"/>
                <a:gd name="T59" fmla="*/ 138 h 1531"/>
                <a:gd name="T60" fmla="*/ 3 w 1542"/>
                <a:gd name="T61" fmla="*/ 141 h 1531"/>
                <a:gd name="T62" fmla="*/ 5 w 1542"/>
                <a:gd name="T63" fmla="*/ 143 h 1531"/>
                <a:gd name="T64" fmla="*/ 7 w 1542"/>
                <a:gd name="T65" fmla="*/ 145 h 1531"/>
                <a:gd name="T66" fmla="*/ 10 w 1542"/>
                <a:gd name="T67" fmla="*/ 147 h 1531"/>
                <a:gd name="T68" fmla="*/ 14 w 1542"/>
                <a:gd name="T69" fmla="*/ 148 h 1531"/>
                <a:gd name="T70" fmla="*/ 17 w 1542"/>
                <a:gd name="T71" fmla="*/ 148 h 1531"/>
                <a:gd name="T72" fmla="*/ 132 w 1542"/>
                <a:gd name="T73" fmla="*/ 14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9518" name="Freeform 133"/>
            <p:cNvSpPr>
              <a:spLocks/>
            </p:cNvSpPr>
            <p:nvPr/>
          </p:nvSpPr>
          <p:spPr bwMode="auto">
            <a:xfrm>
              <a:off x="5225" y="594"/>
              <a:ext cx="249" cy="123"/>
            </a:xfrm>
            <a:custGeom>
              <a:avLst/>
              <a:gdLst>
                <a:gd name="T0" fmla="*/ 45 w 542"/>
                <a:gd name="T1" fmla="*/ 26 h 269"/>
                <a:gd name="T2" fmla="*/ 46 w 542"/>
                <a:gd name="T3" fmla="*/ 26 h 269"/>
                <a:gd name="T4" fmla="*/ 48 w 542"/>
                <a:gd name="T5" fmla="*/ 26 h 269"/>
                <a:gd name="T6" fmla="*/ 49 w 542"/>
                <a:gd name="T7" fmla="*/ 26 h 269"/>
                <a:gd name="T8" fmla="*/ 50 w 542"/>
                <a:gd name="T9" fmla="*/ 25 h 269"/>
                <a:gd name="T10" fmla="*/ 51 w 542"/>
                <a:gd name="T11" fmla="*/ 25 h 269"/>
                <a:gd name="T12" fmla="*/ 51 w 542"/>
                <a:gd name="T13" fmla="*/ 24 h 269"/>
                <a:gd name="T14" fmla="*/ 52 w 542"/>
                <a:gd name="T15" fmla="*/ 23 h 269"/>
                <a:gd name="T16" fmla="*/ 52 w 542"/>
                <a:gd name="T17" fmla="*/ 22 h 269"/>
                <a:gd name="T18" fmla="*/ 52 w 542"/>
                <a:gd name="T19" fmla="*/ 22 h 269"/>
                <a:gd name="T20" fmla="*/ 52 w 542"/>
                <a:gd name="T21" fmla="*/ 20 h 269"/>
                <a:gd name="T22" fmla="*/ 52 w 542"/>
                <a:gd name="T23" fmla="*/ 18 h 269"/>
                <a:gd name="T24" fmla="*/ 51 w 542"/>
                <a:gd name="T25" fmla="*/ 17 h 269"/>
                <a:gd name="T26" fmla="*/ 49 w 542"/>
                <a:gd name="T27" fmla="*/ 16 h 269"/>
                <a:gd name="T28" fmla="*/ 7 w 542"/>
                <a:gd name="T29" fmla="*/ 0 h 269"/>
                <a:gd name="T30" fmla="*/ 6 w 542"/>
                <a:gd name="T31" fmla="*/ 0 h 269"/>
                <a:gd name="T32" fmla="*/ 5 w 542"/>
                <a:gd name="T33" fmla="*/ 0 h 269"/>
                <a:gd name="T34" fmla="*/ 4 w 542"/>
                <a:gd name="T35" fmla="*/ 0 h 269"/>
                <a:gd name="T36" fmla="*/ 3 w 542"/>
                <a:gd name="T37" fmla="*/ 0 h 269"/>
                <a:gd name="T38" fmla="*/ 2 w 542"/>
                <a:gd name="T39" fmla="*/ 1 h 269"/>
                <a:gd name="T40" fmla="*/ 1 w 542"/>
                <a:gd name="T41" fmla="*/ 1 h 269"/>
                <a:gd name="T42" fmla="*/ 1 w 542"/>
                <a:gd name="T43" fmla="*/ 2 h 269"/>
                <a:gd name="T44" fmla="*/ 0 w 542"/>
                <a:gd name="T45" fmla="*/ 3 h 269"/>
                <a:gd name="T46" fmla="*/ 0 w 542"/>
                <a:gd name="T47" fmla="*/ 3 h 269"/>
                <a:gd name="T48" fmla="*/ 0 w 542"/>
                <a:gd name="T49" fmla="*/ 5 h 269"/>
                <a:gd name="T50" fmla="*/ 0 w 542"/>
                <a:gd name="T51" fmla="*/ 7 h 269"/>
                <a:gd name="T52" fmla="*/ 2 w 542"/>
                <a:gd name="T53" fmla="*/ 9 h 269"/>
                <a:gd name="T54" fmla="*/ 4 w 542"/>
                <a:gd name="T55" fmla="*/ 10 h 269"/>
                <a:gd name="T56" fmla="*/ 45 w 542"/>
                <a:gd name="T57" fmla="*/ 26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9" name="Freeform 134"/>
            <p:cNvSpPr>
              <a:spLocks/>
            </p:cNvSpPr>
            <p:nvPr/>
          </p:nvSpPr>
          <p:spPr bwMode="auto">
            <a:xfrm>
              <a:off x="5095" y="902"/>
              <a:ext cx="249" cy="125"/>
            </a:xfrm>
            <a:custGeom>
              <a:avLst/>
              <a:gdLst>
                <a:gd name="T0" fmla="*/ 45 w 542"/>
                <a:gd name="T1" fmla="*/ 27 h 269"/>
                <a:gd name="T2" fmla="*/ 47 w 542"/>
                <a:gd name="T3" fmla="*/ 27 h 269"/>
                <a:gd name="T4" fmla="*/ 48 w 542"/>
                <a:gd name="T5" fmla="*/ 27 h 269"/>
                <a:gd name="T6" fmla="*/ 49 w 542"/>
                <a:gd name="T7" fmla="*/ 27 h 269"/>
                <a:gd name="T8" fmla="*/ 50 w 542"/>
                <a:gd name="T9" fmla="*/ 26 h 269"/>
                <a:gd name="T10" fmla="*/ 51 w 542"/>
                <a:gd name="T11" fmla="*/ 26 h 269"/>
                <a:gd name="T12" fmla="*/ 51 w 542"/>
                <a:gd name="T13" fmla="*/ 25 h 269"/>
                <a:gd name="T14" fmla="*/ 52 w 542"/>
                <a:gd name="T15" fmla="*/ 25 h 269"/>
                <a:gd name="T16" fmla="*/ 52 w 542"/>
                <a:gd name="T17" fmla="*/ 23 h 269"/>
                <a:gd name="T18" fmla="*/ 52 w 542"/>
                <a:gd name="T19" fmla="*/ 23 h 269"/>
                <a:gd name="T20" fmla="*/ 52 w 542"/>
                <a:gd name="T21" fmla="*/ 21 h 269"/>
                <a:gd name="T22" fmla="*/ 52 w 542"/>
                <a:gd name="T23" fmla="*/ 19 h 269"/>
                <a:gd name="T24" fmla="*/ 51 w 542"/>
                <a:gd name="T25" fmla="*/ 18 h 269"/>
                <a:gd name="T26" fmla="*/ 49 w 542"/>
                <a:gd name="T27" fmla="*/ 16 h 269"/>
                <a:gd name="T28" fmla="*/ 7 w 542"/>
                <a:gd name="T29" fmla="*/ 0 h 269"/>
                <a:gd name="T30" fmla="*/ 6 w 542"/>
                <a:gd name="T31" fmla="*/ 0 h 269"/>
                <a:gd name="T32" fmla="*/ 5 w 542"/>
                <a:gd name="T33" fmla="*/ 0 h 269"/>
                <a:gd name="T34" fmla="*/ 4 w 542"/>
                <a:gd name="T35" fmla="*/ 0 h 269"/>
                <a:gd name="T36" fmla="*/ 3 w 542"/>
                <a:gd name="T37" fmla="*/ 0 h 269"/>
                <a:gd name="T38" fmla="*/ 2 w 542"/>
                <a:gd name="T39" fmla="*/ 1 h 269"/>
                <a:gd name="T40" fmla="*/ 1 w 542"/>
                <a:gd name="T41" fmla="*/ 2 h 269"/>
                <a:gd name="T42" fmla="*/ 1 w 542"/>
                <a:gd name="T43" fmla="*/ 3 h 269"/>
                <a:gd name="T44" fmla="*/ 0 w 542"/>
                <a:gd name="T45" fmla="*/ 4 h 269"/>
                <a:gd name="T46" fmla="*/ 0 w 542"/>
                <a:gd name="T47" fmla="*/ 4 h 269"/>
                <a:gd name="T48" fmla="*/ 0 w 542"/>
                <a:gd name="T49" fmla="*/ 6 h 269"/>
                <a:gd name="T50" fmla="*/ 0 w 542"/>
                <a:gd name="T51" fmla="*/ 8 h 269"/>
                <a:gd name="T52" fmla="*/ 2 w 542"/>
                <a:gd name="T53" fmla="*/ 9 h 269"/>
                <a:gd name="T54" fmla="*/ 4 w 542"/>
                <a:gd name="T55" fmla="*/ 10 h 269"/>
                <a:gd name="T56" fmla="*/ 45 w 542"/>
                <a:gd name="T57" fmla="*/ 27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0" name="Freeform 135"/>
            <p:cNvSpPr>
              <a:spLocks/>
            </p:cNvSpPr>
            <p:nvPr/>
          </p:nvSpPr>
          <p:spPr bwMode="auto">
            <a:xfrm>
              <a:off x="5135" y="660"/>
              <a:ext cx="298" cy="299"/>
            </a:xfrm>
            <a:custGeom>
              <a:avLst/>
              <a:gdLst>
                <a:gd name="T0" fmla="*/ 44 w 650"/>
                <a:gd name="T1" fmla="*/ 63 h 650"/>
                <a:gd name="T2" fmla="*/ 45 w 650"/>
                <a:gd name="T3" fmla="*/ 63 h 650"/>
                <a:gd name="T4" fmla="*/ 45 w 650"/>
                <a:gd name="T5" fmla="*/ 63 h 650"/>
                <a:gd name="T6" fmla="*/ 46 w 650"/>
                <a:gd name="T7" fmla="*/ 63 h 650"/>
                <a:gd name="T8" fmla="*/ 46 w 650"/>
                <a:gd name="T9" fmla="*/ 62 h 650"/>
                <a:gd name="T10" fmla="*/ 63 w 650"/>
                <a:gd name="T11" fmla="*/ 18 h 650"/>
                <a:gd name="T12" fmla="*/ 63 w 650"/>
                <a:gd name="T13" fmla="*/ 18 h 650"/>
                <a:gd name="T14" fmla="*/ 62 w 650"/>
                <a:gd name="T15" fmla="*/ 17 h 650"/>
                <a:gd name="T16" fmla="*/ 62 w 650"/>
                <a:gd name="T17" fmla="*/ 17 h 650"/>
                <a:gd name="T18" fmla="*/ 61 w 650"/>
                <a:gd name="T19" fmla="*/ 16 h 650"/>
                <a:gd name="T20" fmla="*/ 18 w 650"/>
                <a:gd name="T21" fmla="*/ 0 h 650"/>
                <a:gd name="T22" fmla="*/ 17 w 650"/>
                <a:gd name="T23" fmla="*/ 0 h 650"/>
                <a:gd name="T24" fmla="*/ 17 w 650"/>
                <a:gd name="T25" fmla="*/ 0 h 650"/>
                <a:gd name="T26" fmla="*/ 17 w 650"/>
                <a:gd name="T27" fmla="*/ 0 h 650"/>
                <a:gd name="T28" fmla="*/ 16 w 650"/>
                <a:gd name="T29" fmla="*/ 1 h 650"/>
                <a:gd name="T30" fmla="*/ 0 w 650"/>
                <a:gd name="T31" fmla="*/ 45 h 650"/>
                <a:gd name="T32" fmla="*/ 0 w 650"/>
                <a:gd name="T33" fmla="*/ 46 h 650"/>
                <a:gd name="T34" fmla="*/ 0 w 650"/>
                <a:gd name="T35" fmla="*/ 46 h 650"/>
                <a:gd name="T36" fmla="*/ 0 w 650"/>
                <a:gd name="T37" fmla="*/ 47 h 650"/>
                <a:gd name="T38" fmla="*/ 1 w 650"/>
                <a:gd name="T39" fmla="*/ 47 h 650"/>
                <a:gd name="T40" fmla="*/ 44 w 650"/>
                <a:gd name="T41" fmla="*/ 63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1" name="Freeform 136"/>
            <p:cNvSpPr>
              <a:spLocks/>
            </p:cNvSpPr>
            <p:nvPr/>
          </p:nvSpPr>
          <p:spPr bwMode="auto">
            <a:xfrm>
              <a:off x="5008" y="1134"/>
              <a:ext cx="554" cy="79"/>
            </a:xfrm>
            <a:custGeom>
              <a:avLst/>
              <a:gdLst>
                <a:gd name="T0" fmla="*/ 108 w 1206"/>
                <a:gd name="T1" fmla="*/ 17 h 172"/>
                <a:gd name="T2" fmla="*/ 110 w 1206"/>
                <a:gd name="T3" fmla="*/ 17 h 172"/>
                <a:gd name="T4" fmla="*/ 112 w 1206"/>
                <a:gd name="T5" fmla="*/ 16 h 172"/>
                <a:gd name="T6" fmla="*/ 113 w 1206"/>
                <a:gd name="T7" fmla="*/ 16 h 172"/>
                <a:gd name="T8" fmla="*/ 114 w 1206"/>
                <a:gd name="T9" fmla="*/ 14 h 172"/>
                <a:gd name="T10" fmla="*/ 116 w 1206"/>
                <a:gd name="T11" fmla="*/ 13 h 172"/>
                <a:gd name="T12" fmla="*/ 116 w 1206"/>
                <a:gd name="T13" fmla="*/ 11 h 172"/>
                <a:gd name="T14" fmla="*/ 117 w 1206"/>
                <a:gd name="T15" fmla="*/ 10 h 172"/>
                <a:gd name="T16" fmla="*/ 117 w 1206"/>
                <a:gd name="T17" fmla="*/ 8 h 172"/>
                <a:gd name="T18" fmla="*/ 117 w 1206"/>
                <a:gd name="T19" fmla="*/ 8 h 172"/>
                <a:gd name="T20" fmla="*/ 117 w 1206"/>
                <a:gd name="T21" fmla="*/ 7 h 172"/>
                <a:gd name="T22" fmla="*/ 116 w 1206"/>
                <a:gd name="T23" fmla="*/ 5 h 172"/>
                <a:gd name="T24" fmla="*/ 116 w 1206"/>
                <a:gd name="T25" fmla="*/ 4 h 172"/>
                <a:gd name="T26" fmla="*/ 114 w 1206"/>
                <a:gd name="T27" fmla="*/ 2 h 172"/>
                <a:gd name="T28" fmla="*/ 113 w 1206"/>
                <a:gd name="T29" fmla="*/ 1 h 172"/>
                <a:gd name="T30" fmla="*/ 112 w 1206"/>
                <a:gd name="T31" fmla="*/ 0 h 172"/>
                <a:gd name="T32" fmla="*/ 110 w 1206"/>
                <a:gd name="T33" fmla="*/ 0 h 172"/>
                <a:gd name="T34" fmla="*/ 108 w 1206"/>
                <a:gd name="T35" fmla="*/ 0 h 172"/>
                <a:gd name="T36" fmla="*/ 8 w 1206"/>
                <a:gd name="T37" fmla="*/ 0 h 172"/>
                <a:gd name="T38" fmla="*/ 7 w 1206"/>
                <a:gd name="T39" fmla="*/ 0 h 172"/>
                <a:gd name="T40" fmla="*/ 5 w 1206"/>
                <a:gd name="T41" fmla="*/ 0 h 172"/>
                <a:gd name="T42" fmla="*/ 4 w 1206"/>
                <a:gd name="T43" fmla="*/ 1 h 172"/>
                <a:gd name="T44" fmla="*/ 3 w 1206"/>
                <a:gd name="T45" fmla="*/ 2 h 172"/>
                <a:gd name="T46" fmla="*/ 1 w 1206"/>
                <a:gd name="T47" fmla="*/ 4 h 172"/>
                <a:gd name="T48" fmla="*/ 0 w 1206"/>
                <a:gd name="T49" fmla="*/ 5 h 172"/>
                <a:gd name="T50" fmla="*/ 0 w 1206"/>
                <a:gd name="T51" fmla="*/ 7 h 172"/>
                <a:gd name="T52" fmla="*/ 0 w 1206"/>
                <a:gd name="T53" fmla="*/ 8 h 172"/>
                <a:gd name="T54" fmla="*/ 0 w 1206"/>
                <a:gd name="T55" fmla="*/ 8 h 172"/>
                <a:gd name="T56" fmla="*/ 0 w 1206"/>
                <a:gd name="T57" fmla="*/ 10 h 172"/>
                <a:gd name="T58" fmla="*/ 0 w 1206"/>
                <a:gd name="T59" fmla="*/ 11 h 172"/>
                <a:gd name="T60" fmla="*/ 1 w 1206"/>
                <a:gd name="T61" fmla="*/ 13 h 172"/>
                <a:gd name="T62" fmla="*/ 3 w 1206"/>
                <a:gd name="T63" fmla="*/ 14 h 172"/>
                <a:gd name="T64" fmla="*/ 4 w 1206"/>
                <a:gd name="T65" fmla="*/ 16 h 172"/>
                <a:gd name="T66" fmla="*/ 5 w 1206"/>
                <a:gd name="T67" fmla="*/ 16 h 172"/>
                <a:gd name="T68" fmla="*/ 7 w 1206"/>
                <a:gd name="T69" fmla="*/ 17 h 172"/>
                <a:gd name="T70" fmla="*/ 8 w 1206"/>
                <a:gd name="T71" fmla="*/ 17 h 172"/>
                <a:gd name="T72" fmla="*/ 108 w 1206"/>
                <a:gd name="T73" fmla="*/ 17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2" name="Freeform 137"/>
            <p:cNvSpPr>
              <a:spLocks/>
            </p:cNvSpPr>
            <p:nvPr/>
          </p:nvSpPr>
          <p:spPr bwMode="auto">
            <a:xfrm>
              <a:off x="5400" y="818"/>
              <a:ext cx="240" cy="149"/>
            </a:xfrm>
            <a:custGeom>
              <a:avLst/>
              <a:gdLst>
                <a:gd name="T0" fmla="*/ 51 w 522"/>
                <a:gd name="T1" fmla="*/ 17 h 324"/>
                <a:gd name="T2" fmla="*/ 5 w 522"/>
                <a:gd name="T3" fmla="*/ 0 h 324"/>
                <a:gd name="T4" fmla="*/ 0 w 522"/>
                <a:gd name="T5" fmla="*/ 13 h 324"/>
                <a:gd name="T6" fmla="*/ 51 w 522"/>
                <a:gd name="T7" fmla="*/ 32 h 324"/>
                <a:gd name="T8" fmla="*/ 51 w 522"/>
                <a:gd name="T9" fmla="*/ 17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3" name="Freeform 138"/>
            <p:cNvSpPr>
              <a:spLocks/>
            </p:cNvSpPr>
            <p:nvPr/>
          </p:nvSpPr>
          <p:spPr bwMode="auto">
            <a:xfrm>
              <a:off x="5062" y="1062"/>
              <a:ext cx="442" cy="47"/>
            </a:xfrm>
            <a:custGeom>
              <a:avLst/>
              <a:gdLst>
                <a:gd name="T0" fmla="*/ 88 w 964"/>
                <a:gd name="T1" fmla="*/ 10 h 101"/>
                <a:gd name="T2" fmla="*/ 89 w 964"/>
                <a:gd name="T3" fmla="*/ 10 h 101"/>
                <a:gd name="T4" fmla="*/ 90 w 964"/>
                <a:gd name="T5" fmla="*/ 10 h 101"/>
                <a:gd name="T6" fmla="*/ 91 w 964"/>
                <a:gd name="T7" fmla="*/ 9 h 101"/>
                <a:gd name="T8" fmla="*/ 91 w 964"/>
                <a:gd name="T9" fmla="*/ 9 h 101"/>
                <a:gd name="T10" fmla="*/ 92 w 964"/>
                <a:gd name="T11" fmla="*/ 8 h 101"/>
                <a:gd name="T12" fmla="*/ 93 w 964"/>
                <a:gd name="T13" fmla="*/ 7 h 101"/>
                <a:gd name="T14" fmla="*/ 93 w 964"/>
                <a:gd name="T15" fmla="*/ 6 h 101"/>
                <a:gd name="T16" fmla="*/ 93 w 964"/>
                <a:gd name="T17" fmla="*/ 5 h 101"/>
                <a:gd name="T18" fmla="*/ 93 w 964"/>
                <a:gd name="T19" fmla="*/ 5 h 101"/>
                <a:gd name="T20" fmla="*/ 93 w 964"/>
                <a:gd name="T21" fmla="*/ 4 h 101"/>
                <a:gd name="T22" fmla="*/ 93 w 964"/>
                <a:gd name="T23" fmla="*/ 3 h 101"/>
                <a:gd name="T24" fmla="*/ 92 w 964"/>
                <a:gd name="T25" fmla="*/ 2 h 101"/>
                <a:gd name="T26" fmla="*/ 91 w 964"/>
                <a:gd name="T27" fmla="*/ 1 h 101"/>
                <a:gd name="T28" fmla="*/ 91 w 964"/>
                <a:gd name="T29" fmla="*/ 1 h 101"/>
                <a:gd name="T30" fmla="*/ 90 w 964"/>
                <a:gd name="T31" fmla="*/ 0 h 101"/>
                <a:gd name="T32" fmla="*/ 89 w 964"/>
                <a:gd name="T33" fmla="*/ 0 h 101"/>
                <a:gd name="T34" fmla="*/ 88 w 964"/>
                <a:gd name="T35" fmla="*/ 0 h 101"/>
                <a:gd name="T36" fmla="*/ 5 w 964"/>
                <a:gd name="T37" fmla="*/ 0 h 101"/>
                <a:gd name="T38" fmla="*/ 4 w 964"/>
                <a:gd name="T39" fmla="*/ 0 h 101"/>
                <a:gd name="T40" fmla="*/ 3 w 964"/>
                <a:gd name="T41" fmla="*/ 0 h 101"/>
                <a:gd name="T42" fmla="*/ 2 w 964"/>
                <a:gd name="T43" fmla="*/ 1 h 101"/>
                <a:gd name="T44" fmla="*/ 1 w 964"/>
                <a:gd name="T45" fmla="*/ 1 h 101"/>
                <a:gd name="T46" fmla="*/ 1 w 964"/>
                <a:gd name="T47" fmla="*/ 2 h 101"/>
                <a:gd name="T48" fmla="*/ 0 w 964"/>
                <a:gd name="T49" fmla="*/ 3 h 101"/>
                <a:gd name="T50" fmla="*/ 0 w 964"/>
                <a:gd name="T51" fmla="*/ 4 h 101"/>
                <a:gd name="T52" fmla="*/ 0 w 964"/>
                <a:gd name="T53" fmla="*/ 5 h 101"/>
                <a:gd name="T54" fmla="*/ 0 w 964"/>
                <a:gd name="T55" fmla="*/ 5 h 101"/>
                <a:gd name="T56" fmla="*/ 0 w 964"/>
                <a:gd name="T57" fmla="*/ 6 h 101"/>
                <a:gd name="T58" fmla="*/ 0 w 964"/>
                <a:gd name="T59" fmla="*/ 7 h 101"/>
                <a:gd name="T60" fmla="*/ 1 w 964"/>
                <a:gd name="T61" fmla="*/ 8 h 101"/>
                <a:gd name="T62" fmla="*/ 1 w 964"/>
                <a:gd name="T63" fmla="*/ 9 h 101"/>
                <a:gd name="T64" fmla="*/ 2 w 964"/>
                <a:gd name="T65" fmla="*/ 9 h 101"/>
                <a:gd name="T66" fmla="*/ 3 w 964"/>
                <a:gd name="T67" fmla="*/ 10 h 101"/>
                <a:gd name="T68" fmla="*/ 4 w 964"/>
                <a:gd name="T69" fmla="*/ 10 h 101"/>
                <a:gd name="T70" fmla="*/ 5 w 964"/>
                <a:gd name="T71" fmla="*/ 10 h 101"/>
                <a:gd name="T72" fmla="*/ 88 w 964"/>
                <a:gd name="T73" fmla="*/ 10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4" name="Freeform 139"/>
            <p:cNvSpPr>
              <a:spLocks/>
            </p:cNvSpPr>
            <p:nvPr/>
          </p:nvSpPr>
          <p:spPr bwMode="auto">
            <a:xfrm>
              <a:off x="4999" y="766"/>
              <a:ext cx="64" cy="48"/>
            </a:xfrm>
            <a:custGeom>
              <a:avLst/>
              <a:gdLst>
                <a:gd name="T0" fmla="*/ 13 w 140"/>
                <a:gd name="T1" fmla="*/ 0 h 106"/>
                <a:gd name="T2" fmla="*/ 0 w 140"/>
                <a:gd name="T3" fmla="*/ 3 h 106"/>
                <a:gd name="T4" fmla="*/ 12 w 140"/>
                <a:gd name="T5" fmla="*/ 10 h 106"/>
                <a:gd name="T6" fmla="*/ 12 w 140"/>
                <a:gd name="T7" fmla="*/ 7 h 106"/>
                <a:gd name="T8" fmla="*/ 12 w 140"/>
                <a:gd name="T9" fmla="*/ 5 h 106"/>
                <a:gd name="T10" fmla="*/ 13 w 140"/>
                <a:gd name="T11" fmla="*/ 2 h 106"/>
                <a:gd name="T12" fmla="*/ 13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5" name="Freeform 140"/>
            <p:cNvSpPr>
              <a:spLocks/>
            </p:cNvSpPr>
            <p:nvPr/>
          </p:nvSpPr>
          <p:spPr bwMode="auto">
            <a:xfrm>
              <a:off x="5070" y="611"/>
              <a:ext cx="69" cy="60"/>
            </a:xfrm>
            <a:custGeom>
              <a:avLst/>
              <a:gdLst>
                <a:gd name="T0" fmla="*/ 15 w 149"/>
                <a:gd name="T1" fmla="*/ 4 h 130"/>
                <a:gd name="T2" fmla="*/ 0 w 149"/>
                <a:gd name="T3" fmla="*/ 0 h 130"/>
                <a:gd name="T4" fmla="*/ 8 w 149"/>
                <a:gd name="T5" fmla="*/ 13 h 130"/>
                <a:gd name="T6" fmla="*/ 9 w 149"/>
                <a:gd name="T7" fmla="*/ 12 h 130"/>
                <a:gd name="T8" fmla="*/ 9 w 149"/>
                <a:gd name="T9" fmla="*/ 11 h 130"/>
                <a:gd name="T10" fmla="*/ 10 w 149"/>
                <a:gd name="T11" fmla="*/ 9 h 130"/>
                <a:gd name="T12" fmla="*/ 11 w 149"/>
                <a:gd name="T13" fmla="*/ 8 h 130"/>
                <a:gd name="T14" fmla="*/ 12 w 149"/>
                <a:gd name="T15" fmla="*/ 7 h 130"/>
                <a:gd name="T16" fmla="*/ 13 w 149"/>
                <a:gd name="T17" fmla="*/ 6 h 130"/>
                <a:gd name="T18" fmla="*/ 14 w 149"/>
                <a:gd name="T19" fmla="*/ 5 h 130"/>
                <a:gd name="T20" fmla="*/ 15 w 149"/>
                <a:gd name="T21" fmla="*/ 4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6" name="Freeform 141"/>
            <p:cNvSpPr>
              <a:spLocks/>
            </p:cNvSpPr>
            <p:nvPr/>
          </p:nvSpPr>
          <p:spPr bwMode="auto">
            <a:xfrm>
              <a:off x="5024" y="692"/>
              <a:ext cx="70" cy="48"/>
            </a:xfrm>
            <a:custGeom>
              <a:avLst/>
              <a:gdLst>
                <a:gd name="T0" fmla="*/ 15 w 153"/>
                <a:gd name="T1" fmla="*/ 0 h 104"/>
                <a:gd name="T2" fmla="*/ 0 w 153"/>
                <a:gd name="T3" fmla="*/ 0 h 104"/>
                <a:gd name="T4" fmla="*/ 10 w 153"/>
                <a:gd name="T5" fmla="*/ 10 h 104"/>
                <a:gd name="T6" fmla="*/ 11 w 153"/>
                <a:gd name="T7" fmla="*/ 8 h 104"/>
                <a:gd name="T8" fmla="*/ 12 w 153"/>
                <a:gd name="T9" fmla="*/ 5 h 104"/>
                <a:gd name="T10" fmla="*/ 13 w 153"/>
                <a:gd name="T11" fmla="*/ 3 h 104"/>
                <a:gd name="T12" fmla="*/ 15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480" name="Group 168"/>
          <p:cNvGrpSpPr>
            <a:grpSpLocks/>
          </p:cNvGrpSpPr>
          <p:nvPr/>
        </p:nvGrpSpPr>
        <p:grpSpPr bwMode="auto">
          <a:xfrm>
            <a:off x="2055265" y="2840801"/>
            <a:ext cx="1216025" cy="833438"/>
            <a:chOff x="463" y="1743"/>
            <a:chExt cx="1186" cy="813"/>
          </a:xfrm>
        </p:grpSpPr>
        <p:sp>
          <p:nvSpPr>
            <p:cNvPr id="19497" name="Freeform 169"/>
            <p:cNvSpPr>
              <a:spLocks/>
            </p:cNvSpPr>
            <p:nvPr/>
          </p:nvSpPr>
          <p:spPr bwMode="auto">
            <a:xfrm>
              <a:off x="1338" y="2248"/>
              <a:ext cx="137" cy="216"/>
            </a:xfrm>
            <a:custGeom>
              <a:avLst/>
              <a:gdLst>
                <a:gd name="T0" fmla="*/ 5 w 530"/>
                <a:gd name="T1" fmla="*/ 14 h 849"/>
                <a:gd name="T2" fmla="*/ 4 w 530"/>
                <a:gd name="T3" fmla="*/ 14 h 849"/>
                <a:gd name="T4" fmla="*/ 3 w 530"/>
                <a:gd name="T5" fmla="*/ 13 h 849"/>
                <a:gd name="T6" fmla="*/ 1 w 530"/>
                <a:gd name="T7" fmla="*/ 12 h 849"/>
                <a:gd name="T8" fmla="*/ 1 w 530"/>
                <a:gd name="T9" fmla="*/ 11 h 849"/>
                <a:gd name="T10" fmla="*/ 0 w 530"/>
                <a:gd name="T11" fmla="*/ 9 h 849"/>
                <a:gd name="T12" fmla="*/ 0 w 530"/>
                <a:gd name="T13" fmla="*/ 7 h 849"/>
                <a:gd name="T14" fmla="*/ 0 w 530"/>
                <a:gd name="T15" fmla="*/ 5 h 849"/>
                <a:gd name="T16" fmla="*/ 1 w 530"/>
                <a:gd name="T17" fmla="*/ 3 h 849"/>
                <a:gd name="T18" fmla="*/ 2 w 530"/>
                <a:gd name="T19" fmla="*/ 2 h 849"/>
                <a:gd name="T20" fmla="*/ 3 w 530"/>
                <a:gd name="T21" fmla="*/ 1 h 849"/>
                <a:gd name="T22" fmla="*/ 5 w 530"/>
                <a:gd name="T23" fmla="*/ 0 h 849"/>
                <a:gd name="T24" fmla="*/ 6 w 530"/>
                <a:gd name="T25" fmla="*/ 0 h 849"/>
                <a:gd name="T26" fmla="*/ 7 w 530"/>
                <a:gd name="T27" fmla="*/ 1 h 849"/>
                <a:gd name="T28" fmla="*/ 8 w 530"/>
                <a:gd name="T29" fmla="*/ 2 h 849"/>
                <a:gd name="T30" fmla="*/ 9 w 530"/>
                <a:gd name="T31" fmla="*/ 4 h 849"/>
                <a:gd name="T32" fmla="*/ 9 w 530"/>
                <a:gd name="T33" fmla="*/ 6 h 849"/>
                <a:gd name="T34" fmla="*/ 9 w 530"/>
                <a:gd name="T35" fmla="*/ 8 h 849"/>
                <a:gd name="T36" fmla="*/ 9 w 530"/>
                <a:gd name="T37" fmla="*/ 10 h 849"/>
                <a:gd name="T38" fmla="*/ 8 w 530"/>
                <a:gd name="T39" fmla="*/ 12 h 849"/>
                <a:gd name="T40" fmla="*/ 6 w 530"/>
                <a:gd name="T41" fmla="*/ 13 h 849"/>
                <a:gd name="T42" fmla="*/ 5 w 530"/>
                <a:gd name="T43" fmla="*/ 14 h 849"/>
                <a:gd name="T44" fmla="*/ 5 w 530"/>
                <a:gd name="T45" fmla="*/ 1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8" name="Freeform 170"/>
            <p:cNvSpPr>
              <a:spLocks/>
            </p:cNvSpPr>
            <p:nvPr/>
          </p:nvSpPr>
          <p:spPr bwMode="auto">
            <a:xfrm>
              <a:off x="1137" y="2095"/>
              <a:ext cx="14" cy="10"/>
            </a:xfrm>
            <a:custGeom>
              <a:avLst/>
              <a:gdLst>
                <a:gd name="T0" fmla="*/ 1 w 53"/>
                <a:gd name="T1" fmla="*/ 0 h 43"/>
                <a:gd name="T2" fmla="*/ 1 w 53"/>
                <a:gd name="T3" fmla="*/ 0 h 43"/>
                <a:gd name="T4" fmla="*/ 0 w 53"/>
                <a:gd name="T5" fmla="*/ 0 h 43"/>
                <a:gd name="T6" fmla="*/ 0 w 53"/>
                <a:gd name="T7" fmla="*/ 0 h 43"/>
                <a:gd name="T8" fmla="*/ 1 w 53"/>
                <a:gd name="T9" fmla="*/ 0 h 43"/>
                <a:gd name="T10" fmla="*/ 1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9" name="AutoShape 171"/>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9500" name="AutoShape 172"/>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9501" name="Freeform 173"/>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lIns="0" tIns="0" rIns="0" bIns="0" anchor="ctr">
              <a:spAutoFit/>
            </a:bodyPr>
            <a:lstStyle/>
            <a:p>
              <a:endParaRPr lang="en-US"/>
            </a:p>
          </p:txBody>
        </p:sp>
        <p:sp>
          <p:nvSpPr>
            <p:cNvPr id="19502" name="Freeform 174"/>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03" name="Freeform 175"/>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04" name="Freeform 176"/>
            <p:cNvSpPr>
              <a:spLocks/>
            </p:cNvSpPr>
            <p:nvPr/>
          </p:nvSpPr>
          <p:spPr bwMode="auto">
            <a:xfrm>
              <a:off x="1142" y="1990"/>
              <a:ext cx="71" cy="99"/>
            </a:xfrm>
            <a:custGeom>
              <a:avLst/>
              <a:gdLst>
                <a:gd name="T0" fmla="*/ 0 w 276"/>
                <a:gd name="T1" fmla="*/ 5 h 388"/>
                <a:gd name="T2" fmla="*/ 0 w 276"/>
                <a:gd name="T3" fmla="*/ 5 h 388"/>
                <a:gd name="T4" fmla="*/ 0 w 276"/>
                <a:gd name="T5" fmla="*/ 4 h 388"/>
                <a:gd name="T6" fmla="*/ 0 w 276"/>
                <a:gd name="T7" fmla="*/ 4 h 388"/>
                <a:gd name="T8" fmla="*/ 0 w 276"/>
                <a:gd name="T9" fmla="*/ 3 h 388"/>
                <a:gd name="T10" fmla="*/ 1 w 276"/>
                <a:gd name="T11" fmla="*/ 2 h 388"/>
                <a:gd name="T12" fmla="*/ 1 w 276"/>
                <a:gd name="T13" fmla="*/ 1 h 388"/>
                <a:gd name="T14" fmla="*/ 1 w 276"/>
                <a:gd name="T15" fmla="*/ 1 h 388"/>
                <a:gd name="T16" fmla="*/ 2 w 276"/>
                <a:gd name="T17" fmla="*/ 1 h 388"/>
                <a:gd name="T18" fmla="*/ 3 w 276"/>
                <a:gd name="T19" fmla="*/ 0 h 388"/>
                <a:gd name="T20" fmla="*/ 3 w 276"/>
                <a:gd name="T21" fmla="*/ 0 h 388"/>
                <a:gd name="T22" fmla="*/ 4 w 276"/>
                <a:gd name="T23" fmla="*/ 0 h 388"/>
                <a:gd name="T24" fmla="*/ 4 w 276"/>
                <a:gd name="T25" fmla="*/ 1 h 388"/>
                <a:gd name="T26" fmla="*/ 4 w 276"/>
                <a:gd name="T27" fmla="*/ 1 h 388"/>
                <a:gd name="T28" fmla="*/ 5 w 276"/>
                <a:gd name="T29" fmla="*/ 1 h 388"/>
                <a:gd name="T30" fmla="*/ 5 w 276"/>
                <a:gd name="T31" fmla="*/ 2 h 388"/>
                <a:gd name="T32" fmla="*/ 5 w 276"/>
                <a:gd name="T33" fmla="*/ 3 h 388"/>
                <a:gd name="T34" fmla="*/ 4 w 276"/>
                <a:gd name="T35" fmla="*/ 4 h 388"/>
                <a:gd name="T36" fmla="*/ 4 w 276"/>
                <a:gd name="T37" fmla="*/ 4 h 388"/>
                <a:gd name="T38" fmla="*/ 4 w 276"/>
                <a:gd name="T39" fmla="*/ 5 h 388"/>
                <a:gd name="T40" fmla="*/ 3 w 276"/>
                <a:gd name="T41" fmla="*/ 6 h 388"/>
                <a:gd name="T42" fmla="*/ 3 w 276"/>
                <a:gd name="T43" fmla="*/ 6 h 388"/>
                <a:gd name="T44" fmla="*/ 2 w 276"/>
                <a:gd name="T45" fmla="*/ 6 h 388"/>
                <a:gd name="T46" fmla="*/ 2 w 276"/>
                <a:gd name="T47" fmla="*/ 6 h 388"/>
                <a:gd name="T48" fmla="*/ 1 w 276"/>
                <a:gd name="T49" fmla="*/ 6 h 388"/>
                <a:gd name="T50" fmla="*/ 1 w 276"/>
                <a:gd name="T51" fmla="*/ 6 h 388"/>
                <a:gd name="T52" fmla="*/ 0 w 276"/>
                <a:gd name="T53" fmla="*/ 6 h 388"/>
                <a:gd name="T54" fmla="*/ 1 w 276"/>
                <a:gd name="T55" fmla="*/ 5 h 388"/>
                <a:gd name="T56" fmla="*/ 1 w 276"/>
                <a:gd name="T57" fmla="*/ 6 h 388"/>
                <a:gd name="T58" fmla="*/ 2 w 276"/>
                <a:gd name="T59" fmla="*/ 6 h 388"/>
                <a:gd name="T60" fmla="*/ 2 w 276"/>
                <a:gd name="T61" fmla="*/ 6 h 388"/>
                <a:gd name="T62" fmla="*/ 3 w 276"/>
                <a:gd name="T63" fmla="*/ 5 h 388"/>
                <a:gd name="T64" fmla="*/ 3 w 276"/>
                <a:gd name="T65" fmla="*/ 5 h 388"/>
                <a:gd name="T66" fmla="*/ 3 w 276"/>
                <a:gd name="T67" fmla="*/ 5 h 388"/>
                <a:gd name="T68" fmla="*/ 4 w 276"/>
                <a:gd name="T69" fmla="*/ 4 h 388"/>
                <a:gd name="T70" fmla="*/ 4 w 276"/>
                <a:gd name="T71" fmla="*/ 4 h 388"/>
                <a:gd name="T72" fmla="*/ 4 w 276"/>
                <a:gd name="T73" fmla="*/ 3 h 388"/>
                <a:gd name="T74" fmla="*/ 4 w 276"/>
                <a:gd name="T75" fmla="*/ 3 h 388"/>
                <a:gd name="T76" fmla="*/ 4 w 276"/>
                <a:gd name="T77" fmla="*/ 2 h 388"/>
                <a:gd name="T78" fmla="*/ 4 w 276"/>
                <a:gd name="T79" fmla="*/ 2 h 388"/>
                <a:gd name="T80" fmla="*/ 4 w 276"/>
                <a:gd name="T81" fmla="*/ 1 h 388"/>
                <a:gd name="T82" fmla="*/ 3 w 276"/>
                <a:gd name="T83" fmla="*/ 1 h 388"/>
                <a:gd name="T84" fmla="*/ 3 w 276"/>
                <a:gd name="T85" fmla="*/ 1 h 388"/>
                <a:gd name="T86" fmla="*/ 3 w 276"/>
                <a:gd name="T87" fmla="*/ 1 h 388"/>
                <a:gd name="T88" fmla="*/ 2 w 276"/>
                <a:gd name="T89" fmla="*/ 1 h 388"/>
                <a:gd name="T90" fmla="*/ 2 w 276"/>
                <a:gd name="T91" fmla="*/ 1 h 388"/>
                <a:gd name="T92" fmla="*/ 1 w 276"/>
                <a:gd name="T93" fmla="*/ 2 h 388"/>
                <a:gd name="T94" fmla="*/ 1 w 276"/>
                <a:gd name="T95" fmla="*/ 2 h 388"/>
                <a:gd name="T96" fmla="*/ 1 w 276"/>
                <a:gd name="T97" fmla="*/ 3 h 388"/>
                <a:gd name="T98" fmla="*/ 1 w 276"/>
                <a:gd name="T99" fmla="*/ 3 h 388"/>
                <a:gd name="T100" fmla="*/ 1 w 276"/>
                <a:gd name="T101" fmla="*/ 4 h 388"/>
                <a:gd name="T102" fmla="*/ 1 w 276"/>
                <a:gd name="T103" fmla="*/ 5 h 388"/>
                <a:gd name="T104" fmla="*/ 1 w 276"/>
                <a:gd name="T105" fmla="*/ 5 h 388"/>
                <a:gd name="T106" fmla="*/ 0 w 276"/>
                <a:gd name="T107" fmla="*/ 5 h 388"/>
                <a:gd name="T108" fmla="*/ 0 w 276"/>
                <a:gd name="T109" fmla="*/ 5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5" name="Freeform 177"/>
            <p:cNvSpPr>
              <a:spLocks/>
            </p:cNvSpPr>
            <p:nvPr/>
          </p:nvSpPr>
          <p:spPr bwMode="auto">
            <a:xfrm>
              <a:off x="1145" y="2065"/>
              <a:ext cx="14" cy="10"/>
            </a:xfrm>
            <a:custGeom>
              <a:avLst/>
              <a:gdLst>
                <a:gd name="T0" fmla="*/ 1 w 53"/>
                <a:gd name="T1" fmla="*/ 0 h 43"/>
                <a:gd name="T2" fmla="*/ 1 w 53"/>
                <a:gd name="T3" fmla="*/ 0 h 43"/>
                <a:gd name="T4" fmla="*/ 0 w 53"/>
                <a:gd name="T5" fmla="*/ 0 h 43"/>
                <a:gd name="T6" fmla="*/ 0 w 53"/>
                <a:gd name="T7" fmla="*/ 0 h 43"/>
                <a:gd name="T8" fmla="*/ 1 w 53"/>
                <a:gd name="T9" fmla="*/ 0 h 43"/>
                <a:gd name="T10" fmla="*/ 1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6" name="Freeform 178"/>
            <p:cNvSpPr>
              <a:spLocks/>
            </p:cNvSpPr>
            <p:nvPr/>
          </p:nvSpPr>
          <p:spPr bwMode="auto">
            <a:xfrm>
              <a:off x="1153" y="2018"/>
              <a:ext cx="51" cy="36"/>
            </a:xfrm>
            <a:custGeom>
              <a:avLst/>
              <a:gdLst>
                <a:gd name="T0" fmla="*/ 3 w 202"/>
                <a:gd name="T1" fmla="*/ 1 h 141"/>
                <a:gd name="T2" fmla="*/ 1 w 202"/>
                <a:gd name="T3" fmla="*/ 0 h 141"/>
                <a:gd name="T4" fmla="*/ 0 w 202"/>
                <a:gd name="T5" fmla="*/ 1 h 141"/>
                <a:gd name="T6" fmla="*/ 1 w 202"/>
                <a:gd name="T7" fmla="*/ 2 h 141"/>
                <a:gd name="T8" fmla="*/ 3 w 202"/>
                <a:gd name="T9" fmla="*/ 2 h 141"/>
                <a:gd name="T10" fmla="*/ 3 w 202"/>
                <a:gd name="T11" fmla="*/ 1 h 141"/>
                <a:gd name="T12" fmla="*/ 3 w 202"/>
                <a:gd name="T13" fmla="*/ 1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7" name="Freeform 179"/>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08" name="Freeform 180"/>
            <p:cNvSpPr>
              <a:spLocks/>
            </p:cNvSpPr>
            <p:nvPr/>
          </p:nvSpPr>
          <p:spPr bwMode="auto">
            <a:xfrm rot="1661969">
              <a:off x="1352" y="1764"/>
              <a:ext cx="205" cy="160"/>
            </a:xfrm>
            <a:custGeom>
              <a:avLst/>
              <a:gdLst>
                <a:gd name="T0" fmla="*/ 5 w 530"/>
                <a:gd name="T1" fmla="*/ 19 h 342"/>
                <a:gd name="T2" fmla="*/ 3 w 530"/>
                <a:gd name="T3" fmla="*/ 20 h 342"/>
                <a:gd name="T4" fmla="*/ 2 w 530"/>
                <a:gd name="T5" fmla="*/ 21 h 342"/>
                <a:gd name="T6" fmla="*/ 1 w 530"/>
                <a:gd name="T7" fmla="*/ 23 h 342"/>
                <a:gd name="T8" fmla="*/ 0 w 530"/>
                <a:gd name="T9" fmla="*/ 25 h 342"/>
                <a:gd name="T10" fmla="*/ 0 w 530"/>
                <a:gd name="T11" fmla="*/ 29 h 342"/>
                <a:gd name="T12" fmla="*/ 2 w 530"/>
                <a:gd name="T13" fmla="*/ 31 h 342"/>
                <a:gd name="T14" fmla="*/ 3 w 530"/>
                <a:gd name="T15" fmla="*/ 34 h 342"/>
                <a:gd name="T16" fmla="*/ 5 w 530"/>
                <a:gd name="T17" fmla="*/ 35 h 342"/>
                <a:gd name="T18" fmla="*/ 6 w 530"/>
                <a:gd name="T19" fmla="*/ 35 h 342"/>
                <a:gd name="T20" fmla="*/ 8 w 530"/>
                <a:gd name="T21" fmla="*/ 35 h 342"/>
                <a:gd name="T22" fmla="*/ 9 w 530"/>
                <a:gd name="T23" fmla="*/ 34 h 342"/>
                <a:gd name="T24" fmla="*/ 11 w 530"/>
                <a:gd name="T25" fmla="*/ 32 h 342"/>
                <a:gd name="T26" fmla="*/ 12 w 530"/>
                <a:gd name="T27" fmla="*/ 30 h 342"/>
                <a:gd name="T28" fmla="*/ 14 w 530"/>
                <a:gd name="T29" fmla="*/ 27 h 342"/>
                <a:gd name="T30" fmla="*/ 15 w 530"/>
                <a:gd name="T31" fmla="*/ 25 h 342"/>
                <a:gd name="T32" fmla="*/ 16 w 530"/>
                <a:gd name="T33" fmla="*/ 27 h 342"/>
                <a:gd name="T34" fmla="*/ 18 w 530"/>
                <a:gd name="T35" fmla="*/ 29 h 342"/>
                <a:gd name="T36" fmla="*/ 19 w 530"/>
                <a:gd name="T37" fmla="*/ 29 h 342"/>
                <a:gd name="T38" fmla="*/ 20 w 530"/>
                <a:gd name="T39" fmla="*/ 29 h 342"/>
                <a:gd name="T40" fmla="*/ 22 w 530"/>
                <a:gd name="T41" fmla="*/ 27 h 342"/>
                <a:gd name="T42" fmla="*/ 22 w 530"/>
                <a:gd name="T43" fmla="*/ 24 h 342"/>
                <a:gd name="T44" fmla="*/ 22 w 530"/>
                <a:gd name="T45" fmla="*/ 21 h 342"/>
                <a:gd name="T46" fmla="*/ 23 w 530"/>
                <a:gd name="T47" fmla="*/ 21 h 342"/>
                <a:gd name="T48" fmla="*/ 24 w 530"/>
                <a:gd name="T49" fmla="*/ 21 h 342"/>
                <a:gd name="T50" fmla="*/ 26 w 530"/>
                <a:gd name="T51" fmla="*/ 22 h 342"/>
                <a:gd name="T52" fmla="*/ 27 w 530"/>
                <a:gd name="T53" fmla="*/ 22 h 342"/>
                <a:gd name="T54" fmla="*/ 29 w 530"/>
                <a:gd name="T55" fmla="*/ 21 h 342"/>
                <a:gd name="T56" fmla="*/ 31 w 530"/>
                <a:gd name="T57" fmla="*/ 19 h 342"/>
                <a:gd name="T58" fmla="*/ 31 w 530"/>
                <a:gd name="T59" fmla="*/ 16 h 342"/>
                <a:gd name="T60" fmla="*/ 31 w 530"/>
                <a:gd name="T61" fmla="*/ 13 h 342"/>
                <a:gd name="T62" fmla="*/ 31 w 530"/>
                <a:gd name="T63" fmla="*/ 9 h 342"/>
                <a:gd name="T64" fmla="*/ 30 w 530"/>
                <a:gd name="T65" fmla="*/ 5 h 342"/>
                <a:gd name="T66" fmla="*/ 29 w 530"/>
                <a:gd name="T67" fmla="*/ 2 h 342"/>
                <a:gd name="T68" fmla="*/ 27 w 530"/>
                <a:gd name="T69" fmla="*/ 0 h 342"/>
                <a:gd name="T70" fmla="*/ 26 w 530"/>
                <a:gd name="T71" fmla="*/ 0 h 342"/>
                <a:gd name="T72" fmla="*/ 24 w 530"/>
                <a:gd name="T73" fmla="*/ 2 h 342"/>
                <a:gd name="T74" fmla="*/ 22 w 530"/>
                <a:gd name="T75" fmla="*/ 4 h 342"/>
                <a:gd name="T76" fmla="*/ 21 w 530"/>
                <a:gd name="T77" fmla="*/ 4 h 342"/>
                <a:gd name="T78" fmla="*/ 20 w 530"/>
                <a:gd name="T79" fmla="*/ 3 h 342"/>
                <a:gd name="T80" fmla="*/ 18 w 530"/>
                <a:gd name="T81" fmla="*/ 3 h 342"/>
                <a:gd name="T82" fmla="*/ 17 w 530"/>
                <a:gd name="T83" fmla="*/ 3 h 342"/>
                <a:gd name="T84" fmla="*/ 15 w 530"/>
                <a:gd name="T85" fmla="*/ 3 h 342"/>
                <a:gd name="T86" fmla="*/ 14 w 530"/>
                <a:gd name="T87" fmla="*/ 4 h 342"/>
                <a:gd name="T88" fmla="*/ 13 w 530"/>
                <a:gd name="T89" fmla="*/ 7 h 342"/>
                <a:gd name="T90" fmla="*/ 13 w 530"/>
                <a:gd name="T91" fmla="*/ 9 h 342"/>
                <a:gd name="T92" fmla="*/ 12 w 530"/>
                <a:gd name="T93" fmla="*/ 12 h 342"/>
                <a:gd name="T94" fmla="*/ 10 w 530"/>
                <a:gd name="T95" fmla="*/ 15 h 342"/>
                <a:gd name="T96" fmla="*/ 9 w 530"/>
                <a:gd name="T97" fmla="*/ 16 h 342"/>
                <a:gd name="T98" fmla="*/ 7 w 530"/>
                <a:gd name="T99" fmla="*/ 17 h 342"/>
                <a:gd name="T100" fmla="*/ 6 w 530"/>
                <a:gd name="T101" fmla="*/ 1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9509" name="Line 181"/>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0" name="Line 182"/>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1" name="Oval 183"/>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9512" name="Freeform 184"/>
            <p:cNvSpPr>
              <a:spLocks/>
            </p:cNvSpPr>
            <p:nvPr/>
          </p:nvSpPr>
          <p:spPr bwMode="auto">
            <a:xfrm>
              <a:off x="611" y="2261"/>
              <a:ext cx="197" cy="198"/>
            </a:xfrm>
            <a:custGeom>
              <a:avLst/>
              <a:gdLst>
                <a:gd name="T0" fmla="*/ 3 w 770"/>
                <a:gd name="T1" fmla="*/ 12 h 778"/>
                <a:gd name="T2" fmla="*/ 2 w 770"/>
                <a:gd name="T3" fmla="*/ 11 h 778"/>
                <a:gd name="T4" fmla="*/ 1 w 770"/>
                <a:gd name="T5" fmla="*/ 10 h 778"/>
                <a:gd name="T6" fmla="*/ 0 w 770"/>
                <a:gd name="T7" fmla="*/ 9 h 778"/>
                <a:gd name="T8" fmla="*/ 0 w 770"/>
                <a:gd name="T9" fmla="*/ 7 h 778"/>
                <a:gd name="T10" fmla="*/ 0 w 770"/>
                <a:gd name="T11" fmla="*/ 6 h 778"/>
                <a:gd name="T12" fmla="*/ 1 w 770"/>
                <a:gd name="T13" fmla="*/ 4 h 778"/>
                <a:gd name="T14" fmla="*/ 1 w 770"/>
                <a:gd name="T15" fmla="*/ 3 h 778"/>
                <a:gd name="T16" fmla="*/ 2 w 770"/>
                <a:gd name="T17" fmla="*/ 2 h 778"/>
                <a:gd name="T18" fmla="*/ 4 w 770"/>
                <a:gd name="T19" fmla="*/ 1 h 778"/>
                <a:gd name="T20" fmla="*/ 5 w 770"/>
                <a:gd name="T21" fmla="*/ 0 h 778"/>
                <a:gd name="T22" fmla="*/ 7 w 770"/>
                <a:gd name="T23" fmla="*/ 0 h 778"/>
                <a:gd name="T24" fmla="*/ 8 w 770"/>
                <a:gd name="T25" fmla="*/ 0 h 778"/>
                <a:gd name="T26" fmla="*/ 9 w 770"/>
                <a:gd name="T27" fmla="*/ 1 h 778"/>
                <a:gd name="T28" fmla="*/ 11 w 770"/>
                <a:gd name="T29" fmla="*/ 2 h 778"/>
                <a:gd name="T30" fmla="*/ 12 w 770"/>
                <a:gd name="T31" fmla="*/ 3 h 778"/>
                <a:gd name="T32" fmla="*/ 13 w 770"/>
                <a:gd name="T33" fmla="*/ 4 h 778"/>
                <a:gd name="T34" fmla="*/ 13 w 770"/>
                <a:gd name="T35" fmla="*/ 6 h 778"/>
                <a:gd name="T36" fmla="*/ 13 w 770"/>
                <a:gd name="T37" fmla="*/ 7 h 778"/>
                <a:gd name="T38" fmla="*/ 13 w 770"/>
                <a:gd name="T39" fmla="*/ 9 h 778"/>
                <a:gd name="T40" fmla="*/ 12 w 770"/>
                <a:gd name="T41" fmla="*/ 10 h 778"/>
                <a:gd name="T42" fmla="*/ 11 w 770"/>
                <a:gd name="T43" fmla="*/ 11 h 778"/>
                <a:gd name="T44" fmla="*/ 9 w 770"/>
                <a:gd name="T45" fmla="*/ 12 h 778"/>
                <a:gd name="T46" fmla="*/ 8 w 770"/>
                <a:gd name="T47" fmla="*/ 13 h 778"/>
                <a:gd name="T48" fmla="*/ 6 w 770"/>
                <a:gd name="T49" fmla="*/ 13 h 778"/>
                <a:gd name="T50" fmla="*/ 5 w 770"/>
                <a:gd name="T51" fmla="*/ 13 h 778"/>
                <a:gd name="T52" fmla="*/ 3 w 770"/>
                <a:gd name="T53" fmla="*/ 12 h 778"/>
                <a:gd name="T54" fmla="*/ 5 w 770"/>
                <a:gd name="T55" fmla="*/ 11 h 778"/>
                <a:gd name="T56" fmla="*/ 6 w 770"/>
                <a:gd name="T57" fmla="*/ 11 h 778"/>
                <a:gd name="T58" fmla="*/ 7 w 770"/>
                <a:gd name="T59" fmla="*/ 11 h 778"/>
                <a:gd name="T60" fmla="*/ 8 w 770"/>
                <a:gd name="T61" fmla="*/ 11 h 778"/>
                <a:gd name="T62" fmla="*/ 9 w 770"/>
                <a:gd name="T63" fmla="*/ 10 h 778"/>
                <a:gd name="T64" fmla="*/ 10 w 770"/>
                <a:gd name="T65" fmla="*/ 9 h 778"/>
                <a:gd name="T66" fmla="*/ 11 w 770"/>
                <a:gd name="T67" fmla="*/ 8 h 778"/>
                <a:gd name="T68" fmla="*/ 11 w 770"/>
                <a:gd name="T69" fmla="*/ 7 h 778"/>
                <a:gd name="T70" fmla="*/ 11 w 770"/>
                <a:gd name="T71" fmla="*/ 6 h 778"/>
                <a:gd name="T72" fmla="*/ 11 w 770"/>
                <a:gd name="T73" fmla="*/ 5 h 778"/>
                <a:gd name="T74" fmla="*/ 10 w 770"/>
                <a:gd name="T75" fmla="*/ 4 h 778"/>
                <a:gd name="T76" fmla="*/ 10 w 770"/>
                <a:gd name="T77" fmla="*/ 3 h 778"/>
                <a:gd name="T78" fmla="*/ 9 w 770"/>
                <a:gd name="T79" fmla="*/ 2 h 778"/>
                <a:gd name="T80" fmla="*/ 8 w 770"/>
                <a:gd name="T81" fmla="*/ 2 h 778"/>
                <a:gd name="T82" fmla="*/ 7 w 770"/>
                <a:gd name="T83" fmla="*/ 2 h 778"/>
                <a:gd name="T84" fmla="*/ 5 w 770"/>
                <a:gd name="T85" fmla="*/ 2 h 778"/>
                <a:gd name="T86" fmla="*/ 4 w 770"/>
                <a:gd name="T87" fmla="*/ 2 h 778"/>
                <a:gd name="T88" fmla="*/ 3 w 770"/>
                <a:gd name="T89" fmla="*/ 3 h 778"/>
                <a:gd name="T90" fmla="*/ 3 w 770"/>
                <a:gd name="T91" fmla="*/ 3 h 778"/>
                <a:gd name="T92" fmla="*/ 2 w 770"/>
                <a:gd name="T93" fmla="*/ 4 h 778"/>
                <a:gd name="T94" fmla="*/ 2 w 770"/>
                <a:gd name="T95" fmla="*/ 6 h 778"/>
                <a:gd name="T96" fmla="*/ 2 w 770"/>
                <a:gd name="T97" fmla="*/ 7 h 778"/>
                <a:gd name="T98" fmla="*/ 2 w 770"/>
                <a:gd name="T99" fmla="*/ 8 h 778"/>
                <a:gd name="T100" fmla="*/ 2 w 770"/>
                <a:gd name="T101" fmla="*/ 9 h 778"/>
                <a:gd name="T102" fmla="*/ 3 w 770"/>
                <a:gd name="T103" fmla="*/ 10 h 778"/>
                <a:gd name="T104" fmla="*/ 4 w 770"/>
                <a:gd name="T105" fmla="*/ 11 h 778"/>
                <a:gd name="T106" fmla="*/ 3 w 770"/>
                <a:gd name="T107" fmla="*/ 12 h 778"/>
                <a:gd name="T108" fmla="*/ 3 w 770"/>
                <a:gd name="T109" fmla="*/ 12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3" name="Freeform 185"/>
            <p:cNvSpPr>
              <a:spLocks/>
            </p:cNvSpPr>
            <p:nvPr/>
          </p:nvSpPr>
          <p:spPr bwMode="auto">
            <a:xfrm>
              <a:off x="653" y="2425"/>
              <a:ext cx="38" cy="24"/>
            </a:xfrm>
            <a:custGeom>
              <a:avLst/>
              <a:gdLst>
                <a:gd name="T0" fmla="*/ 3 w 150"/>
                <a:gd name="T1" fmla="*/ 1 h 93"/>
                <a:gd name="T2" fmla="*/ 1 w 150"/>
                <a:gd name="T3" fmla="*/ 0 h 93"/>
                <a:gd name="T4" fmla="*/ 0 w 150"/>
                <a:gd name="T5" fmla="*/ 1 h 93"/>
                <a:gd name="T6" fmla="*/ 1 w 150"/>
                <a:gd name="T7" fmla="*/ 2 h 93"/>
                <a:gd name="T8" fmla="*/ 3 w 150"/>
                <a:gd name="T9" fmla="*/ 1 h 93"/>
                <a:gd name="T10" fmla="*/ 3 w 150"/>
                <a:gd name="T11" fmla="*/ 1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4" name="Oval 186"/>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9515" name="Freeform 187"/>
            <p:cNvSpPr>
              <a:spLocks/>
            </p:cNvSpPr>
            <p:nvPr/>
          </p:nvSpPr>
          <p:spPr bwMode="auto">
            <a:xfrm>
              <a:off x="1336" y="2201"/>
              <a:ext cx="156" cy="249"/>
            </a:xfrm>
            <a:custGeom>
              <a:avLst/>
              <a:gdLst>
                <a:gd name="T0" fmla="*/ 2 w 606"/>
                <a:gd name="T1" fmla="*/ 15 h 969"/>
                <a:gd name="T2" fmla="*/ 1 w 606"/>
                <a:gd name="T3" fmla="*/ 14 h 969"/>
                <a:gd name="T4" fmla="*/ 1 w 606"/>
                <a:gd name="T5" fmla="*/ 12 h 969"/>
                <a:gd name="T6" fmla="*/ 0 w 606"/>
                <a:gd name="T7" fmla="*/ 11 h 969"/>
                <a:gd name="T8" fmla="*/ 0 w 606"/>
                <a:gd name="T9" fmla="*/ 9 h 969"/>
                <a:gd name="T10" fmla="*/ 0 w 606"/>
                <a:gd name="T11" fmla="*/ 7 h 969"/>
                <a:gd name="T12" fmla="*/ 1 w 606"/>
                <a:gd name="T13" fmla="*/ 5 h 969"/>
                <a:gd name="T14" fmla="*/ 1 w 606"/>
                <a:gd name="T15" fmla="*/ 3 h 969"/>
                <a:gd name="T16" fmla="*/ 2 w 606"/>
                <a:gd name="T17" fmla="*/ 2 h 969"/>
                <a:gd name="T18" fmla="*/ 4 w 606"/>
                <a:gd name="T19" fmla="*/ 1 h 969"/>
                <a:gd name="T20" fmla="*/ 5 w 606"/>
                <a:gd name="T21" fmla="*/ 0 h 969"/>
                <a:gd name="T22" fmla="*/ 6 w 606"/>
                <a:gd name="T23" fmla="*/ 0 h 969"/>
                <a:gd name="T24" fmla="*/ 7 w 606"/>
                <a:gd name="T25" fmla="*/ 0 h 969"/>
                <a:gd name="T26" fmla="*/ 8 w 606"/>
                <a:gd name="T27" fmla="*/ 1 h 969"/>
                <a:gd name="T28" fmla="*/ 9 w 606"/>
                <a:gd name="T29" fmla="*/ 3 h 969"/>
                <a:gd name="T30" fmla="*/ 10 w 606"/>
                <a:gd name="T31" fmla="*/ 4 h 969"/>
                <a:gd name="T32" fmla="*/ 10 w 606"/>
                <a:gd name="T33" fmla="*/ 6 h 969"/>
                <a:gd name="T34" fmla="*/ 10 w 606"/>
                <a:gd name="T35" fmla="*/ 8 h 969"/>
                <a:gd name="T36" fmla="*/ 10 w 606"/>
                <a:gd name="T37" fmla="*/ 10 h 969"/>
                <a:gd name="T38" fmla="*/ 10 w 606"/>
                <a:gd name="T39" fmla="*/ 12 h 969"/>
                <a:gd name="T40" fmla="*/ 9 w 606"/>
                <a:gd name="T41" fmla="*/ 13 h 969"/>
                <a:gd name="T42" fmla="*/ 8 w 606"/>
                <a:gd name="T43" fmla="*/ 15 h 969"/>
                <a:gd name="T44" fmla="*/ 7 w 606"/>
                <a:gd name="T45" fmla="*/ 16 h 969"/>
                <a:gd name="T46" fmla="*/ 6 w 606"/>
                <a:gd name="T47" fmla="*/ 16 h 969"/>
                <a:gd name="T48" fmla="*/ 4 w 606"/>
                <a:gd name="T49" fmla="*/ 16 h 969"/>
                <a:gd name="T50" fmla="*/ 3 w 606"/>
                <a:gd name="T51" fmla="*/ 16 h 969"/>
                <a:gd name="T52" fmla="*/ 2 w 606"/>
                <a:gd name="T53" fmla="*/ 15 h 969"/>
                <a:gd name="T54" fmla="*/ 3 w 606"/>
                <a:gd name="T55" fmla="*/ 14 h 969"/>
                <a:gd name="T56" fmla="*/ 4 w 606"/>
                <a:gd name="T57" fmla="*/ 14 h 969"/>
                <a:gd name="T58" fmla="*/ 5 w 606"/>
                <a:gd name="T59" fmla="*/ 14 h 969"/>
                <a:gd name="T60" fmla="*/ 6 w 606"/>
                <a:gd name="T61" fmla="*/ 14 h 969"/>
                <a:gd name="T62" fmla="*/ 7 w 606"/>
                <a:gd name="T63" fmla="*/ 13 h 969"/>
                <a:gd name="T64" fmla="*/ 8 w 606"/>
                <a:gd name="T65" fmla="*/ 12 h 969"/>
                <a:gd name="T66" fmla="*/ 8 w 606"/>
                <a:gd name="T67" fmla="*/ 11 h 969"/>
                <a:gd name="T68" fmla="*/ 9 w 606"/>
                <a:gd name="T69" fmla="*/ 10 h 969"/>
                <a:gd name="T70" fmla="*/ 9 w 606"/>
                <a:gd name="T71" fmla="*/ 8 h 969"/>
                <a:gd name="T72" fmla="*/ 9 w 606"/>
                <a:gd name="T73" fmla="*/ 7 h 969"/>
                <a:gd name="T74" fmla="*/ 9 w 606"/>
                <a:gd name="T75" fmla="*/ 5 h 969"/>
                <a:gd name="T76" fmla="*/ 8 w 606"/>
                <a:gd name="T77" fmla="*/ 4 h 969"/>
                <a:gd name="T78" fmla="*/ 8 w 606"/>
                <a:gd name="T79" fmla="*/ 3 h 969"/>
                <a:gd name="T80" fmla="*/ 7 w 606"/>
                <a:gd name="T81" fmla="*/ 2 h 969"/>
                <a:gd name="T82" fmla="*/ 6 w 606"/>
                <a:gd name="T83" fmla="*/ 2 h 969"/>
                <a:gd name="T84" fmla="*/ 5 w 606"/>
                <a:gd name="T85" fmla="*/ 2 h 969"/>
                <a:gd name="T86" fmla="*/ 4 w 606"/>
                <a:gd name="T87" fmla="*/ 2 h 969"/>
                <a:gd name="T88" fmla="*/ 3 w 606"/>
                <a:gd name="T89" fmla="*/ 3 h 969"/>
                <a:gd name="T90" fmla="*/ 3 w 606"/>
                <a:gd name="T91" fmla="*/ 4 h 969"/>
                <a:gd name="T92" fmla="*/ 2 w 606"/>
                <a:gd name="T93" fmla="*/ 5 h 969"/>
                <a:gd name="T94" fmla="*/ 2 w 606"/>
                <a:gd name="T95" fmla="*/ 7 h 969"/>
                <a:gd name="T96" fmla="*/ 1 w 606"/>
                <a:gd name="T97" fmla="*/ 8 h 969"/>
                <a:gd name="T98" fmla="*/ 1 w 606"/>
                <a:gd name="T99" fmla="*/ 10 h 969"/>
                <a:gd name="T100" fmla="*/ 2 w 606"/>
                <a:gd name="T101" fmla="*/ 11 h 969"/>
                <a:gd name="T102" fmla="*/ 2 w 606"/>
                <a:gd name="T103" fmla="*/ 12 h 969"/>
                <a:gd name="T104" fmla="*/ 3 w 606"/>
                <a:gd name="T105" fmla="*/ 14 h 969"/>
                <a:gd name="T106" fmla="*/ 2 w 606"/>
                <a:gd name="T107" fmla="*/ 15 h 969"/>
                <a:gd name="T108" fmla="*/ 2 w 606"/>
                <a:gd name="T109" fmla="*/ 15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6" name="Freeform 188"/>
            <p:cNvSpPr>
              <a:spLocks/>
            </p:cNvSpPr>
            <p:nvPr/>
          </p:nvSpPr>
          <p:spPr bwMode="auto">
            <a:xfrm>
              <a:off x="1360" y="2402"/>
              <a:ext cx="33" cy="30"/>
            </a:xfrm>
            <a:custGeom>
              <a:avLst/>
              <a:gdLst>
                <a:gd name="T0" fmla="*/ 2 w 122"/>
                <a:gd name="T1" fmla="*/ 1 h 116"/>
                <a:gd name="T2" fmla="*/ 1 w 122"/>
                <a:gd name="T3" fmla="*/ 0 h 116"/>
                <a:gd name="T4" fmla="*/ 0 w 122"/>
                <a:gd name="T5" fmla="*/ 1 h 116"/>
                <a:gd name="T6" fmla="*/ 1 w 122"/>
                <a:gd name="T7" fmla="*/ 2 h 116"/>
                <a:gd name="T8" fmla="*/ 2 w 122"/>
                <a:gd name="T9" fmla="*/ 1 h 116"/>
                <a:gd name="T10" fmla="*/ 2 w 122"/>
                <a:gd name="T11" fmla="*/ 1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481" name="Group 189"/>
          <p:cNvGrpSpPr>
            <a:grpSpLocks/>
          </p:cNvGrpSpPr>
          <p:nvPr/>
        </p:nvGrpSpPr>
        <p:grpSpPr bwMode="auto">
          <a:xfrm>
            <a:off x="4720733" y="2802460"/>
            <a:ext cx="620713" cy="788987"/>
            <a:chOff x="2401" y="425"/>
            <a:chExt cx="907" cy="1154"/>
          </a:xfrm>
        </p:grpSpPr>
        <p:sp>
          <p:nvSpPr>
            <p:cNvPr id="19491" name="Rectangle 19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9492" name="Line 19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3" name="Line 19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4" name="Rectangle 19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9495" name="Freeform 194"/>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9496" name="Line 19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482" name="Text Box 196"/>
          <p:cNvSpPr txBox="1">
            <a:spLocks noChangeArrowheads="1"/>
          </p:cNvSpPr>
          <p:nvPr/>
        </p:nvSpPr>
        <p:spPr bwMode="auto">
          <a:xfrm>
            <a:off x="4486340" y="2501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activity</a:t>
            </a:r>
          </a:p>
        </p:txBody>
      </p:sp>
      <p:grpSp>
        <p:nvGrpSpPr>
          <p:cNvPr id="19483" name="Group 204"/>
          <p:cNvGrpSpPr>
            <a:grpSpLocks/>
          </p:cNvGrpSpPr>
          <p:nvPr/>
        </p:nvGrpSpPr>
        <p:grpSpPr bwMode="auto">
          <a:xfrm>
            <a:off x="3484105" y="2847975"/>
            <a:ext cx="781050" cy="776288"/>
            <a:chOff x="3360" y="800"/>
            <a:chExt cx="620" cy="616"/>
          </a:xfrm>
        </p:grpSpPr>
        <p:sp>
          <p:nvSpPr>
            <p:cNvPr id="19485" name="AutoShape 20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9486" name="Freeform 206"/>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9487" name="Group 207"/>
            <p:cNvGrpSpPr>
              <a:grpSpLocks/>
            </p:cNvGrpSpPr>
            <p:nvPr/>
          </p:nvGrpSpPr>
          <p:grpSpPr bwMode="auto">
            <a:xfrm flipH="1">
              <a:off x="3749" y="1171"/>
              <a:ext cx="212" cy="213"/>
              <a:chOff x="1350" y="686"/>
              <a:chExt cx="1132" cy="1132"/>
            </a:xfrm>
          </p:grpSpPr>
          <p:sp>
            <p:nvSpPr>
              <p:cNvPr id="19489" name="AutoShape 20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9490" name="Picture 20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488" name="Picture 21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84" name="Text Box 211"/>
          <p:cNvSpPr txBox="1">
            <a:spLocks noChangeArrowheads="1"/>
          </p:cNvSpPr>
          <p:nvPr/>
        </p:nvSpPr>
        <p:spPr bwMode="auto">
          <a:xfrm>
            <a:off x="3305957" y="2501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exposure</a:t>
            </a:r>
          </a:p>
        </p:txBody>
      </p:sp>
      <p:grpSp>
        <p:nvGrpSpPr>
          <p:cNvPr id="127" name="Group 126"/>
          <p:cNvGrpSpPr/>
          <p:nvPr/>
        </p:nvGrpSpPr>
        <p:grpSpPr>
          <a:xfrm>
            <a:off x="1085596" y="3038223"/>
            <a:ext cx="662598" cy="644777"/>
            <a:chOff x="4343400" y="4495800"/>
            <a:chExt cx="762000" cy="741506"/>
          </a:xfrm>
        </p:grpSpPr>
        <p:sp>
          <p:nvSpPr>
            <p:cNvPr id="128" name="Rounded Rectangle 12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29" name="Straight Connector 12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30" name="Picture 1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31" name="Picture 1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132" name="Text Box 43"/>
          <p:cNvSpPr txBox="1">
            <a:spLocks noChangeArrowheads="1"/>
          </p:cNvSpPr>
          <p:nvPr/>
        </p:nvSpPr>
        <p:spPr bwMode="auto">
          <a:xfrm>
            <a:off x="910309" y="2474643"/>
            <a:ext cx="12005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service request</a:t>
            </a:r>
          </a:p>
        </p:txBody>
      </p:sp>
      <p:sp>
        <p:nvSpPr>
          <p:cNvPr id="133" name="Line 95"/>
          <p:cNvSpPr>
            <a:spLocks noChangeShapeType="1"/>
          </p:cNvSpPr>
          <p:nvPr/>
        </p:nvSpPr>
        <p:spPr bwMode="auto">
          <a:xfrm>
            <a:off x="1298060"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Lesson outline</a:t>
            </a:r>
          </a:p>
        </p:txBody>
      </p:sp>
      <p:sp>
        <p:nvSpPr>
          <p:cNvPr id="20483"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Types of validation</a:t>
            </a:r>
          </a:p>
          <a:p>
            <a:pPr>
              <a:lnSpc>
                <a:spcPct val="150000"/>
              </a:lnSpc>
              <a:buFont typeface="Arial" charset="0"/>
              <a:buChar char="•"/>
            </a:pPr>
            <a:r>
              <a:rPr lang="en-US" sz="2800">
                <a:solidFill>
                  <a:srgbClr val="C0C0C0"/>
                </a:solidFill>
              </a:rPr>
              <a:t>Validation rule basics</a:t>
            </a:r>
          </a:p>
          <a:p>
            <a:pPr>
              <a:lnSpc>
                <a:spcPct val="150000"/>
              </a:lnSpc>
              <a:buFont typeface="Arial" charset="0"/>
              <a:buChar char="•"/>
            </a:pPr>
            <a:r>
              <a:rPr lang="en-US" sz="2800"/>
              <a:t>Validation rules in the user interface</a:t>
            </a:r>
          </a:p>
          <a:p>
            <a:pPr>
              <a:lnSpc>
                <a:spcPct val="150000"/>
              </a:lnSpc>
              <a:buFont typeface="Arial" charset="0"/>
              <a:buChar char="•"/>
            </a:pPr>
            <a:r>
              <a:rPr lang="en-US" sz="2800">
                <a:solidFill>
                  <a:srgbClr val="C0C0C0"/>
                </a:solidFill>
              </a:rPr>
              <a:t>Warnings and errors</a:t>
            </a:r>
          </a:p>
          <a:p>
            <a:pPr>
              <a:lnSpc>
                <a:spcPct val="150000"/>
              </a:lnSpc>
              <a:buFont typeface="Arial" charset="0"/>
              <a:buChar char="•"/>
            </a:pPr>
            <a:r>
              <a:rPr lang="en-US" sz="2800">
                <a:solidFill>
                  <a:srgbClr val="C0C0C0"/>
                </a:solidFill>
              </a:rPr>
              <a:t>Identifying invalid fields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t>Validation rule errors</a:t>
            </a:r>
          </a:p>
        </p:txBody>
      </p:sp>
      <p:sp>
        <p:nvSpPr>
          <p:cNvPr id="21508" name="Rectangle 24"/>
          <p:cNvSpPr>
            <a:spLocks noGrp="1" noChangeArrowheads="1"/>
          </p:cNvSpPr>
          <p:nvPr>
            <p:ph idx="1"/>
          </p:nvPr>
        </p:nvSpPr>
        <p:spPr>
          <a:xfrm>
            <a:off x="5210629" y="430439"/>
            <a:ext cx="3681413" cy="2704647"/>
          </a:xfrm>
        </p:spPr>
        <p:txBody>
          <a:bodyPr/>
          <a:lstStyle/>
          <a:p>
            <a:pPr>
              <a:buFont typeface="Arial" charset="0"/>
              <a:buChar char="•"/>
            </a:pPr>
            <a:r>
              <a:rPr lang="en-US" sz="2000" dirty="0"/>
              <a:t>Displayed when user attempts to make change which would cause object to move backwards in maturity</a:t>
            </a:r>
          </a:p>
          <a:p>
            <a:pPr lvl="1"/>
            <a:r>
              <a:rPr lang="en-US" sz="2000" dirty="0"/>
              <a:t>Not displayed if object is not yet at level to which error is associated</a:t>
            </a:r>
          </a:p>
          <a:p>
            <a:pPr lvl="1"/>
            <a:r>
              <a:rPr lang="en-US" sz="2000" dirty="0"/>
              <a:t>Save is prevented</a:t>
            </a:r>
          </a:p>
        </p:txBody>
      </p:sp>
      <p:pic>
        <p:nvPicPr>
          <p:cNvPr id="3" name="Picture 2"/>
          <p:cNvPicPr>
            <a:picLocks noChangeAspect="1"/>
          </p:cNvPicPr>
          <p:nvPr/>
        </p:nvPicPr>
        <p:blipFill>
          <a:blip r:embed="rId3"/>
          <a:stretch>
            <a:fillRect/>
          </a:stretch>
        </p:blipFill>
        <p:spPr>
          <a:xfrm>
            <a:off x="495300" y="3506561"/>
            <a:ext cx="8086725" cy="2883806"/>
          </a:xfrm>
          <a:prstGeom prst="rect">
            <a:avLst/>
          </a:prstGeom>
        </p:spPr>
      </p:pic>
      <p:pic>
        <p:nvPicPr>
          <p:cNvPr id="4" name="Picture 3"/>
          <p:cNvPicPr>
            <a:picLocks noChangeAspect="1"/>
          </p:cNvPicPr>
          <p:nvPr/>
        </p:nvPicPr>
        <p:blipFill>
          <a:blip r:embed="rId4"/>
          <a:stretch>
            <a:fillRect/>
          </a:stretch>
        </p:blipFill>
        <p:spPr>
          <a:xfrm>
            <a:off x="294142" y="510267"/>
            <a:ext cx="4838245" cy="2788104"/>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t>Validation rule warnings</a:t>
            </a:r>
          </a:p>
        </p:txBody>
      </p:sp>
      <p:sp>
        <p:nvSpPr>
          <p:cNvPr id="22533" name="Rectangle 4"/>
          <p:cNvSpPr>
            <a:spLocks noGrp="1" noChangeArrowheads="1"/>
          </p:cNvSpPr>
          <p:nvPr>
            <p:ph idx="1"/>
          </p:nvPr>
        </p:nvSpPr>
        <p:spPr>
          <a:xfrm>
            <a:off x="5132386" y="863600"/>
            <a:ext cx="3681413" cy="2467429"/>
          </a:xfrm>
        </p:spPr>
        <p:txBody>
          <a:bodyPr/>
          <a:lstStyle/>
          <a:p>
            <a:pPr>
              <a:buFont typeface="Arial" charset="0"/>
              <a:buChar char="•"/>
            </a:pPr>
            <a:r>
              <a:rPr lang="en-US" sz="2000" dirty="0"/>
              <a:t>User can be alerted of possibly problematic issue</a:t>
            </a:r>
          </a:p>
          <a:p>
            <a:pPr lvl="1"/>
            <a:r>
              <a:rPr lang="en-US" sz="2000" dirty="0"/>
              <a:t>Save is still allowed (upon second attempt to save)</a:t>
            </a:r>
          </a:p>
          <a:p>
            <a:pPr>
              <a:buFont typeface="Arial" charset="0"/>
              <a:buChar char="•"/>
            </a:pPr>
            <a:r>
              <a:rPr lang="en-US" sz="2000" dirty="0"/>
              <a:t>Condition can be executed as warning at earlier level and error at later level</a:t>
            </a:r>
          </a:p>
        </p:txBody>
      </p:sp>
      <p:pic>
        <p:nvPicPr>
          <p:cNvPr id="2" name="Picture 1"/>
          <p:cNvPicPr>
            <a:picLocks noChangeAspect="1"/>
          </p:cNvPicPr>
          <p:nvPr/>
        </p:nvPicPr>
        <p:blipFill>
          <a:blip r:embed="rId3"/>
          <a:stretch>
            <a:fillRect/>
          </a:stretch>
        </p:blipFill>
        <p:spPr>
          <a:xfrm>
            <a:off x="391886" y="3629932"/>
            <a:ext cx="8273143" cy="2707594"/>
          </a:xfrm>
          <a:prstGeom prst="rect">
            <a:avLst/>
          </a:prstGeom>
        </p:spPr>
      </p:pic>
      <p:pic>
        <p:nvPicPr>
          <p:cNvPr id="12" name="Picture 11"/>
          <p:cNvPicPr>
            <a:picLocks noChangeAspect="1"/>
          </p:cNvPicPr>
          <p:nvPr/>
        </p:nvPicPr>
        <p:blipFill>
          <a:blip r:embed="rId4"/>
          <a:stretch>
            <a:fillRect/>
          </a:stretch>
        </p:blipFill>
        <p:spPr>
          <a:xfrm>
            <a:off x="294142" y="510267"/>
            <a:ext cx="4838245" cy="2788104"/>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Arial" charset="0"/>
              <a:buChar char="•"/>
            </a:pPr>
            <a:r>
              <a:rPr lang="en-US" dirty="0"/>
              <a:t>By the end of this lesson, you should be able to:</a:t>
            </a:r>
          </a:p>
          <a:p>
            <a:pPr lvl="1" eaLnBrk="1" hangingPunct="1"/>
            <a:r>
              <a:rPr lang="en-US" dirty="0"/>
              <a:t>Describe the validation techniques in ClaimCenter</a:t>
            </a:r>
          </a:p>
          <a:p>
            <a:pPr lvl="1" eaLnBrk="1" hangingPunct="1"/>
            <a:r>
              <a:rPr lang="en-US" dirty="0"/>
              <a:t>Describe the categories of validation rules</a:t>
            </a:r>
          </a:p>
          <a:p>
            <a:pPr lvl="1" eaLnBrk="1" hangingPunct="1"/>
            <a:r>
              <a:rPr lang="en-US" dirty="0"/>
              <a:t>Describe basic validation rule behavior</a:t>
            </a:r>
          </a:p>
          <a:p>
            <a:pPr lvl="1" eaLnBrk="1" hangingPunct="1"/>
            <a:r>
              <a:rPr lang="en-US" dirty="0"/>
              <a:t>Create validation rules that raise warnings and errors</a:t>
            </a:r>
          </a:p>
          <a:p>
            <a:pPr lvl="1" eaLnBrk="1" hangingPunct="1"/>
            <a:r>
              <a:rPr lang="en-US" dirty="0"/>
              <a:t>Create validation rules that identify invalid fields</a:t>
            </a:r>
          </a:p>
          <a:p>
            <a:pPr lvl="1" eaLnBrk="1" hangingPunct="1">
              <a:buFont typeface="Wingdings 2" pitchFamily="18" charset="2"/>
              <a:buNone/>
            </a:pPr>
            <a:endParaRPr lang="en-US" dirty="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a:t>Validation level for given object</a:t>
            </a:r>
          </a:p>
        </p:txBody>
      </p:sp>
      <p:sp>
        <p:nvSpPr>
          <p:cNvPr id="24579" name="Rectangle 12"/>
          <p:cNvSpPr>
            <a:spLocks noGrp="1" noChangeArrowheads="1"/>
          </p:cNvSpPr>
          <p:nvPr>
            <p:ph idx="1"/>
          </p:nvPr>
        </p:nvSpPr>
        <p:spPr>
          <a:xfrm>
            <a:off x="228601" y="590550"/>
            <a:ext cx="3624261" cy="2517775"/>
          </a:xfrm>
        </p:spPr>
        <p:txBody>
          <a:bodyPr/>
          <a:lstStyle/>
          <a:p>
            <a:pPr>
              <a:buFont typeface="Arial" charset="0"/>
              <a:buChar char="•"/>
            </a:pPr>
            <a:r>
              <a:rPr lang="en-US" dirty="0"/>
              <a:t>In base application:</a:t>
            </a:r>
          </a:p>
          <a:p>
            <a:pPr lvl="1"/>
            <a:r>
              <a:rPr lang="en-US" dirty="0"/>
              <a:t>Claim level displayed on Claim Status screen</a:t>
            </a:r>
          </a:p>
          <a:p>
            <a:pPr lvl="1"/>
            <a:r>
              <a:rPr lang="en-US" dirty="0"/>
              <a:t>Exposure level displayed on exposure's Details card</a:t>
            </a:r>
          </a:p>
        </p:txBody>
      </p:sp>
      <p:pic>
        <p:nvPicPr>
          <p:cNvPr id="3" name="Picture 2"/>
          <p:cNvPicPr>
            <a:picLocks noChangeAspect="1"/>
          </p:cNvPicPr>
          <p:nvPr/>
        </p:nvPicPr>
        <p:blipFill>
          <a:blip r:embed="rId3"/>
          <a:stretch>
            <a:fillRect/>
          </a:stretch>
        </p:blipFill>
        <p:spPr>
          <a:xfrm>
            <a:off x="4376057" y="590550"/>
            <a:ext cx="4515416" cy="5886450"/>
          </a:xfrm>
          <a:prstGeom prst="rect">
            <a:avLst/>
          </a:prstGeom>
        </p:spPr>
      </p:pic>
      <p:pic>
        <p:nvPicPr>
          <p:cNvPr id="4" name="Picture 3"/>
          <p:cNvPicPr>
            <a:picLocks noChangeAspect="1"/>
          </p:cNvPicPr>
          <p:nvPr/>
        </p:nvPicPr>
        <p:blipFill>
          <a:blip r:embed="rId4"/>
          <a:stretch>
            <a:fillRect/>
          </a:stretch>
        </p:blipFill>
        <p:spPr>
          <a:xfrm>
            <a:off x="97971" y="2808514"/>
            <a:ext cx="4082143" cy="3668485"/>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Review: Running validation rules manually</a:t>
            </a:r>
          </a:p>
        </p:txBody>
      </p:sp>
      <p:pic>
        <p:nvPicPr>
          <p:cNvPr id="5" name="Picture 4"/>
          <p:cNvPicPr>
            <a:picLocks noChangeAspect="1"/>
          </p:cNvPicPr>
          <p:nvPr/>
        </p:nvPicPr>
        <p:blipFill>
          <a:blip r:embed="rId3"/>
          <a:stretch>
            <a:fillRect/>
          </a:stretch>
        </p:blipFill>
        <p:spPr>
          <a:xfrm>
            <a:off x="495299" y="789543"/>
            <a:ext cx="8318501" cy="5540829"/>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Lesson outline</a:t>
            </a:r>
          </a:p>
        </p:txBody>
      </p:sp>
      <p:sp>
        <p:nvSpPr>
          <p:cNvPr id="26627"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Types of validation</a:t>
            </a:r>
          </a:p>
          <a:p>
            <a:pPr>
              <a:lnSpc>
                <a:spcPct val="150000"/>
              </a:lnSpc>
              <a:buFont typeface="Arial" charset="0"/>
              <a:buChar char="•"/>
            </a:pPr>
            <a:r>
              <a:rPr lang="en-US" sz="2800">
                <a:solidFill>
                  <a:srgbClr val="C0C0C0"/>
                </a:solidFill>
              </a:rPr>
              <a:t>Validation rule basics</a:t>
            </a:r>
          </a:p>
          <a:p>
            <a:pPr>
              <a:lnSpc>
                <a:spcPct val="150000"/>
              </a:lnSpc>
              <a:buFont typeface="Arial" charset="0"/>
              <a:buChar char="•"/>
            </a:pPr>
            <a:r>
              <a:rPr lang="en-US" sz="2800">
                <a:solidFill>
                  <a:srgbClr val="C0C0C0"/>
                </a:solidFill>
              </a:rPr>
              <a:t>Validation rules in the user interface</a:t>
            </a:r>
          </a:p>
          <a:p>
            <a:pPr>
              <a:lnSpc>
                <a:spcPct val="150000"/>
              </a:lnSpc>
              <a:buFont typeface="Arial" charset="0"/>
              <a:buChar char="•"/>
            </a:pPr>
            <a:r>
              <a:rPr lang="en-US" sz="2800"/>
              <a:t>Warnings and errors</a:t>
            </a:r>
          </a:p>
          <a:p>
            <a:pPr>
              <a:lnSpc>
                <a:spcPct val="150000"/>
              </a:lnSpc>
              <a:buFont typeface="Arial" charset="0"/>
              <a:buChar char="•"/>
            </a:pPr>
            <a:r>
              <a:rPr lang="en-US" sz="2800">
                <a:solidFill>
                  <a:srgbClr val="C0C0C0"/>
                </a:solidFill>
              </a:rPr>
              <a:t>Identifying invalid fields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The reject method</a:t>
            </a:r>
          </a:p>
        </p:txBody>
      </p:sp>
      <p:sp>
        <p:nvSpPr>
          <p:cNvPr id="27651" name="Rectangle 3"/>
          <p:cNvSpPr>
            <a:spLocks noGrp="1" noChangeArrowheads="1"/>
          </p:cNvSpPr>
          <p:nvPr>
            <p:ph idx="1"/>
          </p:nvPr>
        </p:nvSpPr>
        <p:spPr>
          <a:xfrm>
            <a:off x="519113" y="914400"/>
            <a:ext cx="8318500" cy="631371"/>
          </a:xfrm>
        </p:spPr>
        <p:txBody>
          <a:bodyPr/>
          <a:lstStyle/>
          <a:p>
            <a:pPr>
              <a:buFont typeface="Arial" charset="0"/>
              <a:buChar char="•"/>
            </a:pPr>
            <a:r>
              <a:rPr lang="en-US" dirty="0"/>
              <a:t>Used for both warning and errors</a:t>
            </a:r>
          </a:p>
          <a:p>
            <a:pPr>
              <a:buFont typeface="Arial" charset="0"/>
              <a:buChar char="•"/>
            </a:pPr>
            <a:endParaRPr lang="en-US" dirty="0"/>
          </a:p>
        </p:txBody>
      </p:sp>
      <p:pic>
        <p:nvPicPr>
          <p:cNvPr id="2" name="Picture 1"/>
          <p:cNvPicPr>
            <a:picLocks noChangeAspect="1"/>
          </p:cNvPicPr>
          <p:nvPr/>
        </p:nvPicPr>
        <p:blipFill>
          <a:blip r:embed="rId3"/>
          <a:stretch>
            <a:fillRect/>
          </a:stretch>
        </p:blipFill>
        <p:spPr>
          <a:xfrm>
            <a:off x="272143" y="1785257"/>
            <a:ext cx="8565471" cy="4666343"/>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a:t>reject method: error vs. warning</a:t>
            </a:r>
          </a:p>
        </p:txBody>
      </p:sp>
      <p:pic>
        <p:nvPicPr>
          <p:cNvPr id="2" name="Picture 1"/>
          <p:cNvPicPr>
            <a:picLocks noChangeAspect="1"/>
          </p:cNvPicPr>
          <p:nvPr/>
        </p:nvPicPr>
        <p:blipFill>
          <a:blip r:embed="rId3"/>
          <a:stretch>
            <a:fillRect/>
          </a:stretch>
        </p:blipFill>
        <p:spPr>
          <a:xfrm>
            <a:off x="293914" y="1181099"/>
            <a:ext cx="8436429" cy="1627415"/>
          </a:xfrm>
          <a:prstGeom prst="rect">
            <a:avLst/>
          </a:prstGeom>
        </p:spPr>
      </p:pic>
      <p:pic>
        <p:nvPicPr>
          <p:cNvPr id="3" name="Picture 2"/>
          <p:cNvPicPr>
            <a:picLocks noChangeAspect="1"/>
          </p:cNvPicPr>
          <p:nvPr/>
        </p:nvPicPr>
        <p:blipFill>
          <a:blip r:embed="rId4"/>
          <a:stretch>
            <a:fillRect/>
          </a:stretch>
        </p:blipFill>
        <p:spPr>
          <a:xfrm>
            <a:off x="293914" y="3701141"/>
            <a:ext cx="8523514" cy="2057400"/>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t>reject method: Syntax</a:t>
            </a:r>
          </a:p>
        </p:txBody>
      </p:sp>
      <p:sp>
        <p:nvSpPr>
          <p:cNvPr id="8" name="Rectangle 3"/>
          <p:cNvSpPr>
            <a:spLocks noGrp="1" noChangeArrowheads="1"/>
          </p:cNvSpPr>
          <p:nvPr>
            <p:ph idx="1"/>
          </p:nvPr>
        </p:nvSpPr>
        <p:spPr>
          <a:xfrm>
            <a:off x="519113" y="1143000"/>
            <a:ext cx="8318500" cy="4974771"/>
          </a:xfrm>
        </p:spPr>
        <p:txBody>
          <a:bodyPr/>
          <a:lstStyle/>
          <a:p>
            <a:pPr>
              <a:buFont typeface="Arial" charset="0"/>
              <a:buChar char="•"/>
            </a:pPr>
            <a:r>
              <a:rPr lang="en-US" dirty="0"/>
              <a:t>Syntax: </a:t>
            </a:r>
            <a:r>
              <a:rPr lang="en-US" i="1" dirty="0" err="1">
                <a:solidFill>
                  <a:srgbClr val="0033CC"/>
                </a:solidFill>
              </a:rPr>
              <a:t>entity</a:t>
            </a:r>
            <a:r>
              <a:rPr lang="en-US" dirty="0" err="1">
                <a:solidFill>
                  <a:srgbClr val="FF3300"/>
                </a:solidFill>
              </a:rPr>
              <a:t>.reject</a:t>
            </a:r>
            <a:r>
              <a:rPr lang="en-US" dirty="0">
                <a:solidFill>
                  <a:srgbClr val="FF3300"/>
                </a:solidFill>
              </a:rPr>
              <a:t> (</a:t>
            </a:r>
            <a:r>
              <a:rPr lang="en-US" i="1" dirty="0" err="1">
                <a:solidFill>
                  <a:srgbClr val="0033CC"/>
                </a:solidFill>
              </a:rPr>
              <a:t>errorLevel</a:t>
            </a:r>
            <a:r>
              <a:rPr lang="en-US" i="1" dirty="0">
                <a:solidFill>
                  <a:srgbClr val="FF0000"/>
                </a:solidFill>
              </a:rPr>
              <a:t>,</a:t>
            </a:r>
            <a:r>
              <a:rPr lang="en-US" i="1" dirty="0">
                <a:solidFill>
                  <a:srgbClr val="0033CC"/>
                </a:solidFill>
              </a:rPr>
              <a:t> </a:t>
            </a:r>
            <a:r>
              <a:rPr lang="en-US" i="1" dirty="0" err="1">
                <a:solidFill>
                  <a:srgbClr val="0033CC"/>
                </a:solidFill>
              </a:rPr>
              <a:t>errorMessage</a:t>
            </a:r>
            <a:r>
              <a:rPr lang="en-US" i="1" dirty="0">
                <a:solidFill>
                  <a:srgbClr val="FF0000"/>
                </a:solidFill>
              </a:rPr>
              <a:t>,</a:t>
            </a:r>
            <a:r>
              <a:rPr lang="en-US" i="1" dirty="0">
                <a:solidFill>
                  <a:srgbClr val="0033CC"/>
                </a:solidFill>
              </a:rPr>
              <a:t> </a:t>
            </a:r>
            <a:br>
              <a:rPr lang="en-US" i="1" dirty="0">
                <a:solidFill>
                  <a:srgbClr val="0033CC"/>
                </a:solidFill>
              </a:rPr>
            </a:br>
            <a:r>
              <a:rPr lang="en-US" i="1" dirty="0">
                <a:solidFill>
                  <a:srgbClr val="0033CC"/>
                </a:solidFill>
              </a:rPr>
              <a:t>	</a:t>
            </a:r>
            <a:r>
              <a:rPr lang="en-US" i="1" dirty="0" err="1">
                <a:solidFill>
                  <a:srgbClr val="0033CC"/>
                </a:solidFill>
              </a:rPr>
              <a:t>warnLevel</a:t>
            </a:r>
            <a:r>
              <a:rPr lang="en-US" i="1" dirty="0">
                <a:solidFill>
                  <a:srgbClr val="FF0000"/>
                </a:solidFill>
              </a:rPr>
              <a:t>, </a:t>
            </a:r>
            <a:r>
              <a:rPr lang="en-US" i="1" dirty="0" err="1">
                <a:solidFill>
                  <a:srgbClr val="0033CC"/>
                </a:solidFill>
              </a:rPr>
              <a:t>warnMessage</a:t>
            </a:r>
            <a:r>
              <a:rPr lang="en-US" dirty="0">
                <a:solidFill>
                  <a:srgbClr val="FF3300"/>
                </a:solidFill>
              </a:rPr>
              <a:t>)</a:t>
            </a:r>
          </a:p>
          <a:p>
            <a:pPr>
              <a:buFont typeface="Arial" charset="0"/>
              <a:buChar char="•"/>
            </a:pPr>
            <a:r>
              <a:rPr lang="en-US" dirty="0"/>
              <a:t>Parameters :</a:t>
            </a:r>
          </a:p>
          <a:p>
            <a:pPr lvl="1">
              <a:buFont typeface="Arial" charset="0"/>
              <a:buChar char="•"/>
            </a:pPr>
            <a:r>
              <a:rPr lang="en-US" dirty="0" err="1"/>
              <a:t>errorLevel</a:t>
            </a:r>
            <a:r>
              <a:rPr lang="en-US" dirty="0"/>
              <a:t> - validation level to display an error message</a:t>
            </a:r>
          </a:p>
          <a:p>
            <a:pPr lvl="1">
              <a:buFont typeface="Arial" charset="0"/>
              <a:buChar char="•"/>
            </a:pPr>
            <a:r>
              <a:rPr lang="en-US" dirty="0" err="1"/>
              <a:t>errorMessage</a:t>
            </a:r>
            <a:r>
              <a:rPr lang="en-US" dirty="0"/>
              <a:t> - error message to display</a:t>
            </a:r>
          </a:p>
          <a:p>
            <a:pPr lvl="1">
              <a:buFont typeface="Arial" charset="0"/>
              <a:buChar char="•"/>
            </a:pPr>
            <a:r>
              <a:rPr lang="en-US" dirty="0" err="1"/>
              <a:t>warnLevel</a:t>
            </a:r>
            <a:r>
              <a:rPr lang="en-US" dirty="0"/>
              <a:t> - validation level to display a warning message</a:t>
            </a:r>
          </a:p>
          <a:p>
            <a:pPr lvl="1">
              <a:buFont typeface="Arial" charset="0"/>
              <a:buChar char="•"/>
            </a:pPr>
            <a:r>
              <a:rPr lang="en-US" dirty="0" err="1"/>
              <a:t>warnMessage</a:t>
            </a:r>
            <a:r>
              <a:rPr lang="en-US" dirty="0"/>
              <a:t> - warning message to display</a:t>
            </a:r>
          </a:p>
          <a:p>
            <a:pPr>
              <a:buFont typeface="Arial" charset="0"/>
              <a:buChar char="•"/>
            </a:pPr>
            <a:r>
              <a:rPr lang="en-US" dirty="0"/>
              <a:t>Either </a:t>
            </a:r>
            <a:r>
              <a:rPr lang="en-US" dirty="0" err="1"/>
              <a:t>errorLevel</a:t>
            </a:r>
            <a:r>
              <a:rPr lang="en-US" dirty="0"/>
              <a:t> and </a:t>
            </a:r>
            <a:r>
              <a:rPr lang="en-US" dirty="0" err="1"/>
              <a:t>errorMessage</a:t>
            </a:r>
            <a:r>
              <a:rPr lang="en-US" dirty="0"/>
              <a:t> or </a:t>
            </a:r>
            <a:r>
              <a:rPr lang="en-US" dirty="0" err="1"/>
              <a:t>warnLevel</a:t>
            </a:r>
            <a:r>
              <a:rPr lang="en-US" dirty="0"/>
              <a:t> and </a:t>
            </a:r>
            <a:r>
              <a:rPr lang="en-US" dirty="0" err="1"/>
              <a:t>warnMessage</a:t>
            </a:r>
            <a:r>
              <a:rPr lang="en-US" dirty="0"/>
              <a:t> must be non-null</a:t>
            </a:r>
          </a:p>
          <a:p>
            <a:pPr lvl="1">
              <a:buFont typeface="Arial" charset="0"/>
              <a:buChar char="•"/>
            </a:pPr>
            <a:r>
              <a:rPr lang="en-US" dirty="0"/>
              <a:t>Both pairs can be non-null</a:t>
            </a:r>
          </a:p>
          <a:p>
            <a:pPr lvl="1">
              <a:buFont typeface="Arial" charset="0"/>
              <a:buChar char="•"/>
            </a:pPr>
            <a:r>
              <a:rPr lang="en-US" dirty="0" err="1"/>
              <a:t>errorLevel</a:t>
            </a:r>
            <a:r>
              <a:rPr lang="en-US" dirty="0"/>
              <a:t> should be a higher maturity level than </a:t>
            </a:r>
            <a:r>
              <a:rPr lang="en-US" dirty="0" err="1"/>
              <a:t>warnLevel</a:t>
            </a:r>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Lesson outline</a:t>
            </a:r>
          </a:p>
        </p:txBody>
      </p:sp>
      <p:sp>
        <p:nvSpPr>
          <p:cNvPr id="30723"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Types of validation</a:t>
            </a:r>
          </a:p>
          <a:p>
            <a:pPr>
              <a:lnSpc>
                <a:spcPct val="150000"/>
              </a:lnSpc>
              <a:buFont typeface="Arial" charset="0"/>
              <a:buChar char="•"/>
            </a:pPr>
            <a:r>
              <a:rPr lang="en-US" sz="2800">
                <a:solidFill>
                  <a:srgbClr val="C0C0C0"/>
                </a:solidFill>
              </a:rPr>
              <a:t>Validation rule basics</a:t>
            </a:r>
          </a:p>
          <a:p>
            <a:pPr>
              <a:lnSpc>
                <a:spcPct val="150000"/>
              </a:lnSpc>
              <a:buFont typeface="Arial" charset="0"/>
              <a:buChar char="•"/>
            </a:pPr>
            <a:r>
              <a:rPr lang="en-US" sz="2800">
                <a:solidFill>
                  <a:srgbClr val="C0C0C0"/>
                </a:solidFill>
              </a:rPr>
              <a:t>Validation rules in the user interface</a:t>
            </a:r>
          </a:p>
          <a:p>
            <a:pPr>
              <a:lnSpc>
                <a:spcPct val="150000"/>
              </a:lnSpc>
              <a:buFont typeface="Arial" charset="0"/>
              <a:buChar char="•"/>
            </a:pPr>
            <a:r>
              <a:rPr lang="en-US" sz="2800">
                <a:solidFill>
                  <a:srgbClr val="C0C0C0"/>
                </a:solidFill>
              </a:rPr>
              <a:t>Warnings and errors</a:t>
            </a:r>
          </a:p>
          <a:p>
            <a:pPr>
              <a:lnSpc>
                <a:spcPct val="150000"/>
              </a:lnSpc>
              <a:buFont typeface="Arial" charset="0"/>
              <a:buChar char="•"/>
            </a:pPr>
            <a:r>
              <a:rPr lang="en-US" sz="2800"/>
              <a:t>Identifying invalid fields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t>The rejectField method</a:t>
            </a:r>
          </a:p>
        </p:txBody>
      </p:sp>
      <p:sp>
        <p:nvSpPr>
          <p:cNvPr id="31748" name="Rectangle 3"/>
          <p:cNvSpPr>
            <a:spLocks noGrp="1" noChangeArrowheads="1"/>
          </p:cNvSpPr>
          <p:nvPr>
            <p:ph idx="1"/>
          </p:nvPr>
        </p:nvSpPr>
        <p:spPr>
          <a:xfrm>
            <a:off x="495300" y="1328057"/>
            <a:ext cx="8318500" cy="3614057"/>
          </a:xfrm>
        </p:spPr>
        <p:txBody>
          <a:bodyPr/>
          <a:lstStyle/>
          <a:p>
            <a:pPr>
              <a:buFont typeface="Arial" charset="0"/>
              <a:buChar char="•"/>
            </a:pPr>
            <a:r>
              <a:rPr lang="en-US" dirty="0"/>
              <a:t>Used for both warning and errors</a:t>
            </a:r>
          </a:p>
          <a:p>
            <a:pPr>
              <a:buFont typeface="Arial" charset="0"/>
              <a:buChar char="•"/>
            </a:pPr>
            <a:r>
              <a:rPr lang="en-US" dirty="0"/>
              <a:t>Indicates a problem with a particular field, displays a warning or error message and highlights the field in the UI</a:t>
            </a:r>
          </a:p>
          <a:p>
            <a:pPr>
              <a:buFont typeface="Arial" charset="0"/>
              <a:buChar char="•"/>
            </a:pPr>
            <a:r>
              <a:rPr lang="en-US" dirty="0"/>
              <a:t>Syntax: </a:t>
            </a:r>
            <a:r>
              <a:rPr lang="en-US" i="1" dirty="0" err="1">
                <a:solidFill>
                  <a:srgbClr val="0033CC"/>
                </a:solidFill>
              </a:rPr>
              <a:t>entity</a:t>
            </a:r>
            <a:r>
              <a:rPr lang="en-US" dirty="0" err="1">
                <a:solidFill>
                  <a:srgbClr val="FF3300"/>
                </a:solidFill>
              </a:rPr>
              <a:t>.rejectField</a:t>
            </a:r>
            <a:r>
              <a:rPr lang="en-US" dirty="0">
                <a:solidFill>
                  <a:srgbClr val="FF3300"/>
                </a:solidFill>
              </a:rPr>
              <a:t> (</a:t>
            </a:r>
            <a:r>
              <a:rPr lang="en-US" i="1" dirty="0" err="1">
                <a:solidFill>
                  <a:srgbClr val="0033CC"/>
                </a:solidFill>
              </a:rPr>
              <a:t>strRelativeFieldPath</a:t>
            </a:r>
            <a:r>
              <a:rPr lang="en-US" dirty="0">
                <a:solidFill>
                  <a:srgbClr val="FF3300"/>
                </a:solidFill>
              </a:rPr>
              <a:t>,</a:t>
            </a:r>
            <a:br>
              <a:rPr lang="en-US" i="1" dirty="0">
                <a:solidFill>
                  <a:srgbClr val="0033CC"/>
                </a:solidFill>
              </a:rPr>
            </a:br>
            <a:r>
              <a:rPr lang="en-US" i="1" dirty="0">
                <a:solidFill>
                  <a:srgbClr val="0033CC"/>
                </a:solidFill>
              </a:rPr>
              <a:t>	</a:t>
            </a:r>
            <a:r>
              <a:rPr lang="en-US" i="1" dirty="0" err="1">
                <a:solidFill>
                  <a:srgbClr val="0033CC"/>
                </a:solidFill>
              </a:rPr>
              <a:t>errorLevel</a:t>
            </a:r>
            <a:r>
              <a:rPr lang="en-US" i="1" dirty="0">
                <a:solidFill>
                  <a:srgbClr val="FF0000"/>
                </a:solidFill>
              </a:rPr>
              <a:t>,</a:t>
            </a:r>
            <a:r>
              <a:rPr lang="en-US" i="1" dirty="0">
                <a:solidFill>
                  <a:srgbClr val="0033CC"/>
                </a:solidFill>
              </a:rPr>
              <a:t> </a:t>
            </a:r>
            <a:r>
              <a:rPr lang="en-US" i="1" dirty="0" err="1">
                <a:solidFill>
                  <a:srgbClr val="0033CC"/>
                </a:solidFill>
              </a:rPr>
              <a:t>errorMessage</a:t>
            </a:r>
            <a:r>
              <a:rPr lang="en-US" i="1" dirty="0">
                <a:solidFill>
                  <a:srgbClr val="FF0000"/>
                </a:solidFill>
              </a:rPr>
              <a:t>,</a:t>
            </a:r>
            <a:r>
              <a:rPr lang="en-US" i="1" dirty="0">
                <a:solidFill>
                  <a:srgbClr val="0033CC"/>
                </a:solidFill>
              </a:rPr>
              <a:t> </a:t>
            </a:r>
            <a:br>
              <a:rPr lang="en-US" i="1" dirty="0">
                <a:solidFill>
                  <a:srgbClr val="0033CC"/>
                </a:solidFill>
              </a:rPr>
            </a:br>
            <a:r>
              <a:rPr lang="en-US" i="1" dirty="0">
                <a:solidFill>
                  <a:srgbClr val="0033CC"/>
                </a:solidFill>
              </a:rPr>
              <a:t>	</a:t>
            </a:r>
            <a:r>
              <a:rPr lang="en-US" i="1" dirty="0" err="1">
                <a:solidFill>
                  <a:srgbClr val="0033CC"/>
                </a:solidFill>
              </a:rPr>
              <a:t>warnLevel</a:t>
            </a:r>
            <a:r>
              <a:rPr lang="en-US" i="1" dirty="0">
                <a:solidFill>
                  <a:srgbClr val="FF0000"/>
                </a:solidFill>
              </a:rPr>
              <a:t>, </a:t>
            </a:r>
            <a:r>
              <a:rPr lang="en-US" i="1" dirty="0" err="1">
                <a:solidFill>
                  <a:srgbClr val="0033CC"/>
                </a:solidFill>
              </a:rPr>
              <a:t>warnMessage</a:t>
            </a:r>
            <a:r>
              <a:rPr lang="en-US" dirty="0">
                <a:solidFill>
                  <a:srgbClr val="FF3300"/>
                </a:solidFill>
              </a:rPr>
              <a:t>)</a:t>
            </a:r>
          </a:p>
          <a:p>
            <a:pPr>
              <a:buFont typeface="Arial" charset="0"/>
              <a:buChar char="•"/>
            </a:pPr>
            <a:r>
              <a:rPr lang="en-US" dirty="0"/>
              <a:t>Parameter - </a:t>
            </a:r>
            <a:r>
              <a:rPr lang="en-US" dirty="0" err="1"/>
              <a:t>strRelativeFieldPath</a:t>
            </a:r>
            <a:r>
              <a:rPr lang="en-US" dirty="0"/>
              <a:t> - the path from the root object of this rule to the field failing validation</a:t>
            </a:r>
          </a:p>
          <a:p>
            <a:pPr>
              <a:buFont typeface="Arial" charset="0"/>
              <a:buChar char="•"/>
            </a:pPr>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err="1"/>
              <a:t>rejectField</a:t>
            </a:r>
            <a:r>
              <a:rPr lang="en-US" dirty="0"/>
              <a:t> Example</a:t>
            </a:r>
          </a:p>
        </p:txBody>
      </p:sp>
      <p:pic>
        <p:nvPicPr>
          <p:cNvPr id="12" name="Picture 11"/>
          <p:cNvPicPr>
            <a:picLocks noChangeAspect="1"/>
          </p:cNvPicPr>
          <p:nvPr/>
        </p:nvPicPr>
        <p:blipFill>
          <a:blip r:embed="rId3"/>
          <a:stretch>
            <a:fillRect/>
          </a:stretch>
        </p:blipFill>
        <p:spPr>
          <a:xfrm>
            <a:off x="388484" y="1361394"/>
            <a:ext cx="8526916" cy="1349149"/>
          </a:xfrm>
          <a:prstGeom prst="rect">
            <a:avLst/>
          </a:prstGeom>
        </p:spPr>
      </p:pic>
      <p:sp>
        <p:nvSpPr>
          <p:cNvPr id="14" name="Rectangle 3"/>
          <p:cNvSpPr>
            <a:spLocks noGrp="1" noChangeArrowheads="1"/>
          </p:cNvSpPr>
          <p:nvPr>
            <p:ph idx="1"/>
          </p:nvPr>
        </p:nvSpPr>
        <p:spPr>
          <a:xfrm>
            <a:off x="495300" y="3069771"/>
            <a:ext cx="8318500" cy="1872343"/>
          </a:xfrm>
        </p:spPr>
        <p:txBody>
          <a:bodyPr/>
          <a:lstStyle/>
          <a:p>
            <a:pPr>
              <a:buFont typeface="Arial" charset="0"/>
              <a:buChar char="•"/>
            </a:pPr>
            <a:r>
              <a:rPr lang="en-US" dirty="0"/>
              <a:t>In the above example Parameter “</a:t>
            </a:r>
            <a:r>
              <a:rPr lang="en-US" dirty="0" err="1"/>
              <a:t>strRelativeFieldPath</a:t>
            </a:r>
            <a:r>
              <a:rPr lang="en-US" dirty="0"/>
              <a:t>” is “</a:t>
            </a:r>
            <a:r>
              <a:rPr lang="en-US" dirty="0" err="1"/>
              <a:t>FaultRating</a:t>
            </a:r>
            <a:r>
              <a:rPr lang="en-US" dirty="0"/>
              <a:t>”, which is a field in “Claim” entity.</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p:txBody>
          <a:bodyPr/>
          <a:lstStyle/>
          <a:p>
            <a:pPr eaLnBrk="1" hangingPunct="1"/>
            <a:r>
              <a:rPr lang="en-US" dirty="0"/>
              <a:t>The </a:t>
            </a:r>
            <a:r>
              <a:rPr lang="en-US" dirty="0" err="1"/>
              <a:t>rejectSubField</a:t>
            </a:r>
            <a:r>
              <a:rPr lang="en-US" dirty="0"/>
              <a:t> method</a:t>
            </a:r>
          </a:p>
        </p:txBody>
      </p:sp>
      <p:sp>
        <p:nvSpPr>
          <p:cNvPr id="33796" name="Rectangle 4"/>
          <p:cNvSpPr>
            <a:spLocks noGrp="1" noChangeArrowheads="1"/>
          </p:cNvSpPr>
          <p:nvPr>
            <p:ph idx="1"/>
          </p:nvPr>
        </p:nvSpPr>
        <p:spPr>
          <a:xfrm>
            <a:off x="519113" y="1491342"/>
            <a:ext cx="8318500" cy="4321629"/>
          </a:xfrm>
        </p:spPr>
        <p:txBody>
          <a:bodyPr/>
          <a:lstStyle/>
          <a:p>
            <a:pPr>
              <a:buFont typeface="Arial" charset="0"/>
              <a:buChar char="•"/>
            </a:pPr>
            <a:r>
              <a:rPr lang="en-US" sz="2200" dirty="0"/>
              <a:t>Recommended for highlighting fields on related objects, such as those on an array element or a foreign key element</a:t>
            </a:r>
          </a:p>
          <a:p>
            <a:pPr lvl="1">
              <a:buFont typeface="Arial" charset="0"/>
              <a:buChar char="•"/>
            </a:pPr>
            <a:r>
              <a:rPr lang="en-US" sz="2000" dirty="0"/>
              <a:t>May require navigation to a page for the related object field (which will be highlighted)</a:t>
            </a:r>
          </a:p>
          <a:p>
            <a:pPr lvl="1">
              <a:buFont typeface="Arial" charset="0"/>
              <a:buChar char="•"/>
            </a:pPr>
            <a:r>
              <a:rPr lang="en-US" sz="2000" dirty="0"/>
              <a:t>If so, a link will be available in the Validation Results worksheet</a:t>
            </a:r>
          </a:p>
          <a:p>
            <a:pPr>
              <a:buFont typeface="Arial" charset="0"/>
              <a:buChar char="•"/>
            </a:pPr>
            <a:r>
              <a:rPr lang="en-US" sz="2200" dirty="0"/>
              <a:t>Syntax:</a:t>
            </a:r>
            <a:br>
              <a:rPr lang="en-US" sz="2200" dirty="0"/>
            </a:br>
            <a:r>
              <a:rPr lang="en-US" sz="2200" i="1" dirty="0" err="1">
                <a:solidFill>
                  <a:srgbClr val="0033CC"/>
                </a:solidFill>
              </a:rPr>
              <a:t>entity</a:t>
            </a:r>
            <a:r>
              <a:rPr lang="en-US" sz="2200" dirty="0" err="1">
                <a:solidFill>
                  <a:srgbClr val="FF3300"/>
                </a:solidFill>
              </a:rPr>
              <a:t>.rejectSubField</a:t>
            </a:r>
            <a:r>
              <a:rPr lang="en-US" sz="2200" dirty="0">
                <a:solidFill>
                  <a:srgbClr val="FF3300"/>
                </a:solidFill>
              </a:rPr>
              <a:t> (</a:t>
            </a:r>
            <a:r>
              <a:rPr lang="en-US" sz="2200" i="1" dirty="0" err="1">
                <a:solidFill>
                  <a:srgbClr val="0033CC"/>
                </a:solidFill>
              </a:rPr>
              <a:t>relatedObject</a:t>
            </a:r>
            <a:r>
              <a:rPr lang="en-US" sz="2200" i="1" dirty="0">
                <a:solidFill>
                  <a:srgbClr val="FF0000"/>
                </a:solidFill>
              </a:rPr>
              <a:t>,</a:t>
            </a:r>
            <a:r>
              <a:rPr lang="en-US" sz="2200" i="1" dirty="0">
                <a:solidFill>
                  <a:srgbClr val="0033CC"/>
                </a:solidFill>
              </a:rPr>
              <a:t> </a:t>
            </a:r>
            <a:r>
              <a:rPr lang="en-US" sz="2200" i="1" dirty="0" err="1">
                <a:solidFill>
                  <a:srgbClr val="0033CC"/>
                </a:solidFill>
              </a:rPr>
              <a:t>strRelativeFieldPath</a:t>
            </a:r>
            <a:r>
              <a:rPr lang="en-US" sz="2200" dirty="0">
                <a:solidFill>
                  <a:srgbClr val="FF3300"/>
                </a:solidFill>
              </a:rPr>
              <a:t>,</a:t>
            </a:r>
            <a:br>
              <a:rPr lang="en-US" sz="2200" i="1" dirty="0">
                <a:solidFill>
                  <a:srgbClr val="0033CC"/>
                </a:solidFill>
              </a:rPr>
            </a:br>
            <a:r>
              <a:rPr lang="en-US" sz="2200" i="1" dirty="0">
                <a:solidFill>
                  <a:srgbClr val="0033CC"/>
                </a:solidFill>
              </a:rPr>
              <a:t>	</a:t>
            </a:r>
            <a:r>
              <a:rPr lang="en-US" sz="2200" i="1" dirty="0" err="1">
                <a:solidFill>
                  <a:srgbClr val="0033CC"/>
                </a:solidFill>
              </a:rPr>
              <a:t>errorLevel</a:t>
            </a:r>
            <a:r>
              <a:rPr lang="en-US" sz="2200" i="1" dirty="0">
                <a:solidFill>
                  <a:srgbClr val="FF0000"/>
                </a:solidFill>
              </a:rPr>
              <a:t>,</a:t>
            </a:r>
            <a:r>
              <a:rPr lang="en-US" sz="2200" i="1" dirty="0">
                <a:solidFill>
                  <a:srgbClr val="0033CC"/>
                </a:solidFill>
              </a:rPr>
              <a:t> </a:t>
            </a:r>
            <a:r>
              <a:rPr lang="en-US" sz="2200" i="1" dirty="0" err="1">
                <a:solidFill>
                  <a:srgbClr val="0033CC"/>
                </a:solidFill>
              </a:rPr>
              <a:t>errorMessage</a:t>
            </a:r>
            <a:r>
              <a:rPr lang="en-US" sz="2200" i="1" dirty="0">
                <a:solidFill>
                  <a:srgbClr val="FF0000"/>
                </a:solidFill>
              </a:rPr>
              <a:t>,</a:t>
            </a:r>
            <a:r>
              <a:rPr lang="en-US" sz="2200" i="1" dirty="0">
                <a:solidFill>
                  <a:srgbClr val="0033CC"/>
                </a:solidFill>
              </a:rPr>
              <a:t> </a:t>
            </a:r>
            <a:br>
              <a:rPr lang="en-US" sz="2200" i="1" dirty="0">
                <a:solidFill>
                  <a:srgbClr val="0033CC"/>
                </a:solidFill>
              </a:rPr>
            </a:br>
            <a:r>
              <a:rPr lang="en-US" sz="2200" i="1" dirty="0">
                <a:solidFill>
                  <a:srgbClr val="0033CC"/>
                </a:solidFill>
              </a:rPr>
              <a:t>	</a:t>
            </a:r>
            <a:r>
              <a:rPr lang="en-US" sz="2200" i="1" dirty="0" err="1">
                <a:solidFill>
                  <a:srgbClr val="0033CC"/>
                </a:solidFill>
              </a:rPr>
              <a:t>warnLevel</a:t>
            </a:r>
            <a:r>
              <a:rPr lang="en-US" sz="2200" i="1" dirty="0">
                <a:solidFill>
                  <a:srgbClr val="FF0000"/>
                </a:solidFill>
              </a:rPr>
              <a:t>, </a:t>
            </a:r>
            <a:r>
              <a:rPr lang="en-US" sz="2200" i="1" dirty="0" err="1">
                <a:solidFill>
                  <a:srgbClr val="0033CC"/>
                </a:solidFill>
              </a:rPr>
              <a:t>warnMessage</a:t>
            </a:r>
            <a:r>
              <a:rPr lang="en-US" sz="2200" dirty="0">
                <a:solidFill>
                  <a:srgbClr val="FF3300"/>
                </a:solidFill>
              </a:rPr>
              <a:t>)</a:t>
            </a:r>
          </a:p>
          <a:p>
            <a:pPr>
              <a:buFont typeface="Arial" charset="0"/>
              <a:buChar char="•"/>
            </a:pPr>
            <a:r>
              <a:rPr lang="en-US" sz="2200" dirty="0"/>
              <a:t>Parameter - </a:t>
            </a:r>
            <a:r>
              <a:rPr lang="en-US" sz="2200" dirty="0" err="1"/>
              <a:t>relatedObject</a:t>
            </a:r>
            <a:r>
              <a:rPr lang="en-US" sz="2200" dirty="0"/>
              <a:t> - the sub-object on which the reject field is found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t>Types of validation</a:t>
            </a:r>
          </a:p>
          <a:p>
            <a:pPr>
              <a:lnSpc>
                <a:spcPct val="150000"/>
              </a:lnSpc>
              <a:buFont typeface="Arial" charset="0"/>
              <a:buChar char="•"/>
            </a:pPr>
            <a:r>
              <a:rPr lang="en-US" sz="2800" dirty="0">
                <a:solidFill>
                  <a:srgbClr val="C0C0C0"/>
                </a:solidFill>
              </a:rPr>
              <a:t>Validation rule basics</a:t>
            </a:r>
          </a:p>
          <a:p>
            <a:pPr>
              <a:lnSpc>
                <a:spcPct val="150000"/>
              </a:lnSpc>
              <a:buFont typeface="Arial" charset="0"/>
              <a:buChar char="•"/>
            </a:pPr>
            <a:r>
              <a:rPr lang="en-US" sz="2800" dirty="0">
                <a:solidFill>
                  <a:srgbClr val="C0C0C0"/>
                </a:solidFill>
              </a:rPr>
              <a:t>Validation rules in the user interface</a:t>
            </a:r>
          </a:p>
          <a:p>
            <a:pPr>
              <a:lnSpc>
                <a:spcPct val="150000"/>
              </a:lnSpc>
              <a:buFont typeface="Arial" charset="0"/>
              <a:buChar char="•"/>
            </a:pPr>
            <a:r>
              <a:rPr lang="en-US" sz="2800" dirty="0">
                <a:solidFill>
                  <a:srgbClr val="C0C0C0"/>
                </a:solidFill>
              </a:rPr>
              <a:t>Warnings and errors</a:t>
            </a:r>
          </a:p>
          <a:p>
            <a:pPr>
              <a:lnSpc>
                <a:spcPct val="150000"/>
              </a:lnSpc>
              <a:buFont typeface="Arial" charset="0"/>
              <a:buChar char="•"/>
            </a:pPr>
            <a:r>
              <a:rPr lang="en-US" sz="2800" dirty="0">
                <a:solidFill>
                  <a:srgbClr val="C0C0C0"/>
                </a:solidFill>
              </a:rPr>
              <a:t>Identifying invalid fields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rejectSubField Example</a:t>
            </a:r>
          </a:p>
        </p:txBody>
      </p:sp>
      <p:sp>
        <p:nvSpPr>
          <p:cNvPr id="5" name="Rectangle 3"/>
          <p:cNvSpPr>
            <a:spLocks noGrp="1" noChangeArrowheads="1"/>
          </p:cNvSpPr>
          <p:nvPr>
            <p:ph idx="1"/>
          </p:nvPr>
        </p:nvSpPr>
        <p:spPr>
          <a:xfrm>
            <a:off x="495300" y="3069771"/>
            <a:ext cx="8318500" cy="1872343"/>
          </a:xfrm>
        </p:spPr>
        <p:txBody>
          <a:bodyPr/>
          <a:lstStyle/>
          <a:p>
            <a:pPr>
              <a:buFont typeface="Arial" charset="0"/>
              <a:buChar char="•"/>
            </a:pPr>
            <a:r>
              <a:rPr lang="en-US" dirty="0"/>
              <a:t>In the above example :</a:t>
            </a:r>
          </a:p>
          <a:p>
            <a:pPr lvl="1">
              <a:buFont typeface="Arial" charset="0"/>
              <a:buChar char="•"/>
            </a:pPr>
            <a:r>
              <a:rPr lang="en-US" dirty="0"/>
              <a:t>Parameter “</a:t>
            </a:r>
            <a:r>
              <a:rPr lang="en-US" dirty="0" err="1"/>
              <a:t>relatedObject</a:t>
            </a:r>
            <a:r>
              <a:rPr lang="en-US" dirty="0"/>
              <a:t>” is “</a:t>
            </a:r>
            <a:r>
              <a:rPr lang="en-US" dirty="0" err="1"/>
              <a:t>exp</a:t>
            </a:r>
            <a:r>
              <a:rPr lang="en-US" dirty="0"/>
              <a:t>”, which is Exposure object</a:t>
            </a:r>
          </a:p>
          <a:p>
            <a:pPr lvl="1">
              <a:buFont typeface="Arial" charset="0"/>
              <a:buChar char="•"/>
            </a:pPr>
            <a:r>
              <a:rPr lang="en-US" dirty="0"/>
              <a:t>Parameter “</a:t>
            </a:r>
            <a:r>
              <a:rPr lang="en-US" dirty="0" err="1"/>
              <a:t>strRelativeFieldPath</a:t>
            </a:r>
            <a:r>
              <a:rPr lang="en-US" dirty="0"/>
              <a:t>” is “</a:t>
            </a:r>
            <a:r>
              <a:rPr lang="en-US" dirty="0" err="1"/>
              <a:t>OtherCoverageDet</a:t>
            </a:r>
            <a:r>
              <a:rPr lang="en-US" dirty="0"/>
              <a:t>”, which is a field in “Exposure” entity.</a:t>
            </a:r>
          </a:p>
          <a:p>
            <a:pPr>
              <a:buFont typeface="Arial" charset="0"/>
              <a:buChar char="•"/>
            </a:pPr>
            <a:endParaRPr lang="en-US" dirty="0"/>
          </a:p>
        </p:txBody>
      </p:sp>
      <p:pic>
        <p:nvPicPr>
          <p:cNvPr id="2" name="Picture 1"/>
          <p:cNvPicPr>
            <a:picLocks noChangeAspect="1"/>
          </p:cNvPicPr>
          <p:nvPr/>
        </p:nvPicPr>
        <p:blipFill>
          <a:blip r:embed="rId3"/>
          <a:stretch>
            <a:fillRect/>
          </a:stretch>
        </p:blipFill>
        <p:spPr>
          <a:xfrm>
            <a:off x="329973" y="1147081"/>
            <a:ext cx="7896225" cy="1334861"/>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660775" y="3646708"/>
            <a:ext cx="5329844" cy="2680149"/>
          </a:xfrm>
          <a:prstGeom prst="rect">
            <a:avLst/>
          </a:prstGeom>
        </p:spPr>
      </p:pic>
      <p:sp>
        <p:nvSpPr>
          <p:cNvPr id="2" name="Title 1"/>
          <p:cNvSpPr>
            <a:spLocks noGrp="1"/>
          </p:cNvSpPr>
          <p:nvPr>
            <p:ph type="title"/>
          </p:nvPr>
        </p:nvSpPr>
        <p:spPr/>
        <p:txBody>
          <a:bodyPr/>
          <a:lstStyle/>
          <a:p>
            <a:r>
              <a:rPr lang="en-US" dirty="0"/>
              <a:t>Page Navigation and Highlighting Fields</a:t>
            </a:r>
          </a:p>
        </p:txBody>
      </p:sp>
      <p:sp>
        <p:nvSpPr>
          <p:cNvPr id="3" name="Content Placeholder 2"/>
          <p:cNvSpPr>
            <a:spLocks noGrp="1"/>
          </p:cNvSpPr>
          <p:nvPr>
            <p:ph idx="1"/>
          </p:nvPr>
        </p:nvSpPr>
        <p:spPr>
          <a:xfrm>
            <a:off x="495300" y="889133"/>
            <a:ext cx="8339941" cy="2580086"/>
          </a:xfrm>
        </p:spPr>
        <p:txBody>
          <a:bodyPr/>
          <a:lstStyle/>
          <a:p>
            <a:r>
              <a:rPr lang="en-US" sz="2200" dirty="0"/>
              <a:t>If using </a:t>
            </a:r>
            <a:r>
              <a:rPr lang="en-US" sz="2200" dirty="0" err="1"/>
              <a:t>rejectField</a:t>
            </a:r>
            <a:r>
              <a:rPr lang="en-US" sz="2200" dirty="0"/>
              <a:t>() or </a:t>
            </a:r>
            <a:r>
              <a:rPr lang="en-US" sz="2200" dirty="0" err="1"/>
              <a:t>rejectSubField</a:t>
            </a:r>
            <a:r>
              <a:rPr lang="en-US" sz="2200" dirty="0"/>
              <a:t>(), a navigation link should be provided to the page containing the offending field, and the field should be highlighted</a:t>
            </a:r>
          </a:p>
          <a:p>
            <a:r>
              <a:rPr lang="en-US" sz="2200" dirty="0"/>
              <a:t>This is accomplished by use of two advanced properties on the Page:</a:t>
            </a:r>
          </a:p>
          <a:p>
            <a:pPr lvl="1"/>
            <a:r>
              <a:rPr lang="en-US" sz="1800" i="1" dirty="0" err="1">
                <a:solidFill>
                  <a:srgbClr val="FF0000"/>
                </a:solidFill>
              </a:rPr>
              <a:t>handlesValidationIssue</a:t>
            </a:r>
            <a:endParaRPr lang="en-US" sz="1800" i="1" dirty="0">
              <a:solidFill>
                <a:srgbClr val="FF0000"/>
              </a:solidFill>
            </a:endParaRPr>
          </a:p>
          <a:p>
            <a:pPr lvl="1"/>
            <a:r>
              <a:rPr lang="en-US" sz="1800" i="1" dirty="0" err="1">
                <a:solidFill>
                  <a:srgbClr val="FF0000"/>
                </a:solidFill>
              </a:rPr>
              <a:t>validationParameter</a:t>
            </a:r>
            <a:endParaRPr lang="en-US" sz="1800" i="1" dirty="0">
              <a:solidFill>
                <a:srgbClr val="FF0000"/>
              </a:solidFill>
            </a:endParaRPr>
          </a:p>
          <a:p>
            <a:pPr marL="0" indent="0">
              <a:buNone/>
            </a:pPr>
            <a:endParaRPr lang="en-US" sz="2200" dirty="0"/>
          </a:p>
        </p:txBody>
      </p:sp>
      <p:sp>
        <p:nvSpPr>
          <p:cNvPr id="13" name="AutoShape 22"/>
          <p:cNvSpPr>
            <a:spLocks noChangeArrowheads="1"/>
          </p:cNvSpPr>
          <p:nvPr/>
        </p:nvSpPr>
        <p:spPr bwMode="auto">
          <a:xfrm>
            <a:off x="3674456" y="6103295"/>
            <a:ext cx="5329844" cy="19527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AutoShape 22"/>
          <p:cNvSpPr>
            <a:spLocks noChangeArrowheads="1"/>
          </p:cNvSpPr>
          <p:nvPr/>
        </p:nvSpPr>
        <p:spPr bwMode="auto">
          <a:xfrm>
            <a:off x="3660775" y="4298933"/>
            <a:ext cx="5329844" cy="19527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718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6359" y="3255270"/>
            <a:ext cx="1958060" cy="3455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 Box 10"/>
          <p:cNvSpPr txBox="1">
            <a:spLocks noChangeArrowheads="1"/>
          </p:cNvSpPr>
          <p:nvPr/>
        </p:nvSpPr>
        <p:spPr bwMode="auto">
          <a:xfrm>
            <a:off x="722124" y="4444674"/>
            <a:ext cx="2386939"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Provide navigation to this page which involves both Claim and Incident entity (types)</a:t>
            </a:r>
          </a:p>
        </p:txBody>
      </p:sp>
      <p:sp>
        <p:nvSpPr>
          <p:cNvPr id="19" name="Line 11"/>
          <p:cNvSpPr>
            <a:spLocks noChangeShapeType="1"/>
          </p:cNvSpPr>
          <p:nvPr/>
        </p:nvSpPr>
        <p:spPr bwMode="auto">
          <a:xfrm flipV="1">
            <a:off x="3109063" y="4386942"/>
            <a:ext cx="538031" cy="78377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49051155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57798" y="674914"/>
            <a:ext cx="5264228" cy="5787323"/>
          </a:xfrm>
          <a:prstGeom prst="rect">
            <a:avLst/>
          </a:prstGeom>
        </p:spPr>
      </p:pic>
      <p:sp>
        <p:nvSpPr>
          <p:cNvPr id="2" name="Title 1"/>
          <p:cNvSpPr>
            <a:spLocks noGrp="1"/>
          </p:cNvSpPr>
          <p:nvPr>
            <p:ph type="title"/>
          </p:nvPr>
        </p:nvSpPr>
        <p:spPr/>
        <p:txBody>
          <a:bodyPr/>
          <a:lstStyle/>
          <a:p>
            <a:r>
              <a:rPr lang="en-US" dirty="0"/>
              <a:t>Validation of FNOL Steps</a:t>
            </a:r>
          </a:p>
        </p:txBody>
      </p:sp>
      <p:sp>
        <p:nvSpPr>
          <p:cNvPr id="4" name="Content Placeholder 2"/>
          <p:cNvSpPr txBox="1">
            <a:spLocks/>
          </p:cNvSpPr>
          <p:nvPr/>
        </p:nvSpPr>
        <p:spPr bwMode="auto">
          <a:xfrm>
            <a:off x="5642751" y="570016"/>
            <a:ext cx="3192489" cy="570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r>
              <a:rPr lang="en-US" sz="2200" b="0" kern="0" dirty="0"/>
              <a:t>The FNOL Wizard in the base application also uses same advanced property; but object variable not needed (claim)</a:t>
            </a:r>
          </a:p>
          <a:p>
            <a:r>
              <a:rPr lang="en-US" sz="2200" b="0" kern="0" dirty="0"/>
              <a:t>FNOL Wizard steps validate claims and incidents using this property only:</a:t>
            </a:r>
          </a:p>
          <a:p>
            <a:pPr lvl="1"/>
            <a:r>
              <a:rPr lang="en-US" sz="1800" b="0" i="1" kern="0" dirty="0" err="1">
                <a:solidFill>
                  <a:srgbClr val="FF0000"/>
                </a:solidFill>
              </a:rPr>
              <a:t>handlesValidationIssue</a:t>
            </a:r>
            <a:endParaRPr lang="en-US" sz="1800" b="0" i="1" kern="0" dirty="0">
              <a:solidFill>
                <a:srgbClr val="FF0000"/>
              </a:solidFill>
            </a:endParaRPr>
          </a:p>
          <a:p>
            <a:endParaRPr lang="en-US" sz="2200" b="0" kern="0" dirty="0"/>
          </a:p>
        </p:txBody>
      </p:sp>
      <p:sp>
        <p:nvSpPr>
          <p:cNvPr id="6" name="AutoShape 22"/>
          <p:cNvSpPr>
            <a:spLocks noChangeArrowheads="1"/>
          </p:cNvSpPr>
          <p:nvPr/>
        </p:nvSpPr>
        <p:spPr bwMode="auto">
          <a:xfrm>
            <a:off x="398029" y="5911010"/>
            <a:ext cx="5091339" cy="19527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76422293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lstStyle/>
          <a:p>
            <a:pPr eaLnBrk="1" hangingPunct="1"/>
            <a:r>
              <a:rPr lang="en-US"/>
              <a:t> Lesson objectives review</a:t>
            </a:r>
          </a:p>
        </p:txBody>
      </p:sp>
      <p:sp>
        <p:nvSpPr>
          <p:cNvPr id="35843" name="Rectangle 3"/>
          <p:cNvSpPr>
            <a:spLocks noGrp="1" noChangeArrowheads="1"/>
          </p:cNvSpPr>
          <p:nvPr>
            <p:ph idx="1"/>
          </p:nvPr>
        </p:nvSpPr>
        <p:spPr/>
        <p:txBody>
          <a:bodyPr/>
          <a:lstStyle/>
          <a:p>
            <a:pPr>
              <a:buFont typeface="Wingdings 3" pitchFamily="18" charset="2"/>
              <a:buNone/>
            </a:pPr>
            <a:r>
              <a:rPr lang="en-US"/>
              <a:t>You should now be able to:</a:t>
            </a:r>
          </a:p>
          <a:p>
            <a:pPr lvl="1" eaLnBrk="1" hangingPunct="1"/>
            <a:r>
              <a:rPr lang="en-US"/>
              <a:t>Describe the validation techniques in ClaimCenter</a:t>
            </a:r>
          </a:p>
          <a:p>
            <a:pPr lvl="1" eaLnBrk="1" hangingPunct="1"/>
            <a:r>
              <a:rPr lang="en-US"/>
              <a:t>Describe the categories of validation rules</a:t>
            </a:r>
          </a:p>
          <a:p>
            <a:pPr lvl="1" eaLnBrk="1" hangingPunct="1"/>
            <a:r>
              <a:rPr lang="en-US"/>
              <a:t>Describe basic validation rule behavior</a:t>
            </a:r>
          </a:p>
          <a:p>
            <a:pPr lvl="1" eaLnBrk="1" hangingPunct="1"/>
            <a:r>
              <a:rPr lang="en-US"/>
              <a:t>Create validation rules that raise warnings and errors</a:t>
            </a:r>
          </a:p>
          <a:p>
            <a:pPr lvl="1" eaLnBrk="1" hangingPunct="1"/>
            <a:r>
              <a:rPr lang="en-US"/>
              <a:t>Create validation rules that identify invalid fields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pPr eaLnBrk="1" hangingPunct="1"/>
            <a:r>
              <a:rPr lang="en-US"/>
              <a:t>Review questions</a:t>
            </a:r>
          </a:p>
        </p:txBody>
      </p:sp>
      <p:sp>
        <p:nvSpPr>
          <p:cNvPr id="36867" name="Rectangle 45"/>
          <p:cNvSpPr>
            <a:spLocks noGrp="1" noChangeArrowheads="1"/>
          </p:cNvSpPr>
          <p:nvPr>
            <p:ph idx="1"/>
          </p:nvPr>
        </p:nvSpPr>
        <p:spPr/>
        <p:txBody>
          <a:bodyPr/>
          <a:lstStyle/>
          <a:p>
            <a:pPr marL="457200" indent="-457200">
              <a:buFont typeface="Webdings" pitchFamily="18" charset="2"/>
              <a:buAutoNum type="arabicPeriod"/>
            </a:pPr>
            <a:r>
              <a:rPr lang="en-US"/>
              <a:t>Name a business requirement which could be implemented only with validation rules (as opposed to field validators or validation expressions).</a:t>
            </a:r>
          </a:p>
          <a:p>
            <a:pPr marL="457200" indent="-457200">
              <a:buFont typeface="Webdings" pitchFamily="18" charset="2"/>
              <a:buAutoNum type="arabicPeriod"/>
            </a:pPr>
            <a:r>
              <a:rPr lang="en-US"/>
              <a:t>Can existing validation levels be removed from ClaimCenter? Can new levels be added?</a:t>
            </a:r>
          </a:p>
          <a:p>
            <a:pPr marL="457200" indent="-457200">
              <a:buFont typeface="Webdings" pitchFamily="18" charset="2"/>
              <a:buAutoNum type="arabicPeriod"/>
            </a:pPr>
            <a:r>
              <a:rPr lang="en-US"/>
              <a:t>If you have an existing reject statement which raises only a warning, how would you change it to instead raise an error?</a:t>
            </a:r>
          </a:p>
          <a:p>
            <a:pPr marL="457200" indent="-457200">
              <a:buFont typeface="Webdings" pitchFamily="18" charset="2"/>
              <a:buAutoNum type="arabicPeriod"/>
            </a:pPr>
            <a:r>
              <a:rPr lang="en-US"/>
              <a:t>The first argument of rejectField is a "relative path" to the object to highlight. Why is it relevant to keep in mind that the path is relative?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a:t>
            </a:r>
            <a:r>
              <a:rPr lang="en-US" sz="1600" b="1"/>
              <a:t>© 2001-2014 </a:t>
            </a:r>
            <a:r>
              <a:rPr lang="en-US" sz="1600" b="1" dirty="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Claim Portal, Guidewire Policyholder Portal, ClaimCenter, BillingCenter, PolicyCenter, InsuranceSuite, Gosu, 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24205232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Types of validation in ClaimCenter</a:t>
            </a:r>
          </a:p>
        </p:txBody>
      </p:sp>
      <p:sp>
        <p:nvSpPr>
          <p:cNvPr id="7171" name="Rectangle 3"/>
          <p:cNvSpPr>
            <a:spLocks noGrp="1" noChangeArrowheads="1"/>
          </p:cNvSpPr>
          <p:nvPr>
            <p:ph idx="1"/>
          </p:nvPr>
        </p:nvSpPr>
        <p:spPr/>
        <p:txBody>
          <a:bodyPr/>
          <a:lstStyle/>
          <a:p>
            <a:pPr>
              <a:buFont typeface="Arial" charset="0"/>
              <a:buChar char="•"/>
            </a:pPr>
            <a:r>
              <a:rPr lang="en-US"/>
              <a:t>Two types of validation</a:t>
            </a:r>
          </a:p>
          <a:p>
            <a:pPr lvl="1"/>
            <a:r>
              <a:rPr lang="en-US"/>
              <a:t>Validation which prevents invalid data from getting saved</a:t>
            </a:r>
          </a:p>
          <a:p>
            <a:pPr lvl="1"/>
            <a:r>
              <a:rPr lang="en-US"/>
              <a:t>Validation which manages and enforces object maturity</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Logic that prevents invalid data</a:t>
            </a:r>
          </a:p>
        </p:txBody>
      </p:sp>
      <p:sp>
        <p:nvSpPr>
          <p:cNvPr id="8195" name="Rectangle 3"/>
          <p:cNvSpPr>
            <a:spLocks noGrp="1" noChangeArrowheads="1"/>
          </p:cNvSpPr>
          <p:nvPr>
            <p:ph idx="1"/>
          </p:nvPr>
        </p:nvSpPr>
        <p:spPr>
          <a:xfrm>
            <a:off x="519113" y="4659313"/>
            <a:ext cx="8318500" cy="1730375"/>
          </a:xfrm>
        </p:spPr>
        <p:txBody>
          <a:bodyPr/>
          <a:lstStyle/>
          <a:p>
            <a:pPr>
              <a:buFont typeface="Arial" charset="0"/>
              <a:buChar char="•"/>
            </a:pPr>
            <a:r>
              <a:rPr lang="en-US"/>
              <a:t>When condition is not met</a:t>
            </a:r>
          </a:p>
          <a:p>
            <a:pPr lvl="1"/>
            <a:r>
              <a:rPr lang="en-US"/>
              <a:t>Save is not allowed</a:t>
            </a:r>
          </a:p>
          <a:p>
            <a:pPr>
              <a:buFont typeface="Arial" charset="0"/>
              <a:buChar char="•"/>
            </a:pPr>
            <a:r>
              <a:rPr lang="en-US"/>
              <a:t>When condition is met</a:t>
            </a:r>
          </a:p>
          <a:p>
            <a:pPr lvl="1"/>
            <a:r>
              <a:rPr lang="en-US"/>
              <a:t>Save is allowed</a:t>
            </a:r>
          </a:p>
          <a:p>
            <a:pPr>
              <a:buFont typeface="Arial" charset="0"/>
              <a:buChar char="•"/>
            </a:pPr>
            <a:endParaRPr lang="en-US"/>
          </a:p>
        </p:txBody>
      </p:sp>
      <p:grpSp>
        <p:nvGrpSpPr>
          <p:cNvPr id="8196" name="Group 250"/>
          <p:cNvGrpSpPr>
            <a:grpSpLocks/>
          </p:cNvGrpSpPr>
          <p:nvPr/>
        </p:nvGrpSpPr>
        <p:grpSpPr bwMode="auto">
          <a:xfrm>
            <a:off x="7778750" y="2216150"/>
            <a:ext cx="1027113" cy="874713"/>
            <a:chOff x="4324" y="1324"/>
            <a:chExt cx="647" cy="551"/>
          </a:xfrm>
        </p:grpSpPr>
        <p:sp>
          <p:nvSpPr>
            <p:cNvPr id="8301" name="AutoShape 4"/>
            <p:cNvSpPr>
              <a:spLocks noChangeArrowheads="1"/>
            </p:cNvSpPr>
            <p:nvPr/>
          </p:nvSpPr>
          <p:spPr bwMode="invGray">
            <a:xfrm>
              <a:off x="4324" y="1324"/>
              <a:ext cx="647" cy="551"/>
            </a:xfrm>
            <a:prstGeom prst="can">
              <a:avLst>
                <a:gd name="adj" fmla="val 17333"/>
              </a:avLst>
            </a:prstGeom>
            <a:solidFill>
              <a:schemeClr val="accent1"/>
            </a:solidFill>
            <a:ln w="28575">
              <a:solidFill>
                <a:schemeClr val="tx2"/>
              </a:solidFill>
              <a:round/>
              <a:headEnd/>
              <a:tailEnd/>
            </a:ln>
          </p:spPr>
          <p:txBody>
            <a:bodyPr wrap="none" anchor="ctr"/>
            <a:lstStyle/>
            <a:p>
              <a:endParaRPr lang="en-US"/>
            </a:p>
          </p:txBody>
        </p:sp>
        <p:sp>
          <p:nvSpPr>
            <p:cNvPr id="8302" name="Text Box 5"/>
            <p:cNvSpPr txBox="1">
              <a:spLocks noChangeArrowheads="1"/>
            </p:cNvSpPr>
            <p:nvPr/>
          </p:nvSpPr>
          <p:spPr bwMode="invGray">
            <a:xfrm>
              <a:off x="4405" y="1395"/>
              <a:ext cx="4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99CCFF"/>
                  </a:solidFill>
                </a:rPr>
                <a:t>cc</a:t>
              </a:r>
              <a:br>
                <a:rPr lang="en-US">
                  <a:solidFill>
                    <a:srgbClr val="99CCFF"/>
                  </a:solidFill>
                </a:rPr>
              </a:br>
              <a:r>
                <a:rPr lang="en-US">
                  <a:solidFill>
                    <a:srgbClr val="99CCFF"/>
                  </a:solidFill>
                </a:rPr>
                <a:t>data</a:t>
              </a:r>
            </a:p>
          </p:txBody>
        </p:sp>
      </p:grpSp>
      <p:grpSp>
        <p:nvGrpSpPr>
          <p:cNvPr id="8197" name="Group 260"/>
          <p:cNvGrpSpPr>
            <a:grpSpLocks/>
          </p:cNvGrpSpPr>
          <p:nvPr/>
        </p:nvGrpSpPr>
        <p:grpSpPr bwMode="auto">
          <a:xfrm>
            <a:off x="6043613" y="1722438"/>
            <a:ext cx="1147762" cy="449262"/>
            <a:chOff x="3591" y="1357"/>
            <a:chExt cx="723" cy="283"/>
          </a:xfrm>
        </p:grpSpPr>
        <p:sp>
          <p:nvSpPr>
            <p:cNvPr id="8296" name="Freeform 47"/>
            <p:cNvSpPr>
              <a:spLocks/>
            </p:cNvSpPr>
            <p:nvPr/>
          </p:nvSpPr>
          <p:spPr bwMode="auto">
            <a:xfrm flipH="1">
              <a:off x="3591" y="1371"/>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7" name="Freeform 48"/>
            <p:cNvSpPr>
              <a:spLocks/>
            </p:cNvSpPr>
            <p:nvPr/>
          </p:nvSpPr>
          <p:spPr bwMode="auto">
            <a:xfrm flipH="1">
              <a:off x="3712" y="1411"/>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8" name="Freeform 49"/>
            <p:cNvSpPr>
              <a:spLocks/>
            </p:cNvSpPr>
            <p:nvPr/>
          </p:nvSpPr>
          <p:spPr bwMode="auto">
            <a:xfrm flipH="1">
              <a:off x="3705" y="1457"/>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9" name="Freeform 50"/>
            <p:cNvSpPr>
              <a:spLocks/>
            </p:cNvSpPr>
            <p:nvPr/>
          </p:nvSpPr>
          <p:spPr bwMode="auto">
            <a:xfrm flipH="1">
              <a:off x="3708" y="1406"/>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0" name="Freeform 51"/>
            <p:cNvSpPr>
              <a:spLocks/>
            </p:cNvSpPr>
            <p:nvPr/>
          </p:nvSpPr>
          <p:spPr bwMode="auto">
            <a:xfrm flipH="1">
              <a:off x="3750" y="1357"/>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198" name="Group 214"/>
          <p:cNvGrpSpPr>
            <a:grpSpLocks/>
          </p:cNvGrpSpPr>
          <p:nvPr/>
        </p:nvGrpSpPr>
        <p:grpSpPr bwMode="auto">
          <a:xfrm>
            <a:off x="2744788" y="1292225"/>
            <a:ext cx="758825" cy="558800"/>
            <a:chOff x="2083" y="1606"/>
            <a:chExt cx="1489" cy="1097"/>
          </a:xfrm>
        </p:grpSpPr>
        <p:sp>
          <p:nvSpPr>
            <p:cNvPr id="8263" name="Rectangle 2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8264" name="Freeform 2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65" name="Freeform 2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66" name="Freeform 2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67" name="Freeform 2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8268" name="Rectangle 2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8269" name="Rectangle 2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70" name="AutoShape 2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8271" name="Freeform 223"/>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72" name="Freeform 224"/>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73" name="Rectangle 2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74" name="Rectangle 2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75" name="Rectangle 2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8276" name="Group 228"/>
            <p:cNvGrpSpPr>
              <a:grpSpLocks/>
            </p:cNvGrpSpPr>
            <p:nvPr/>
          </p:nvGrpSpPr>
          <p:grpSpPr bwMode="auto">
            <a:xfrm>
              <a:off x="2221" y="1871"/>
              <a:ext cx="518" cy="782"/>
              <a:chOff x="2400" y="1656"/>
              <a:chExt cx="752" cy="1136"/>
            </a:xfrm>
          </p:grpSpPr>
          <p:sp>
            <p:nvSpPr>
              <p:cNvPr id="8289" name="Freeform 2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90" name="Freeform 2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91" name="Freeform 2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8292" name="Freeform 2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93" name="Freeform 2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8294" name="Line 2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95" name="Line 2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277" name="Group 236"/>
            <p:cNvGrpSpPr>
              <a:grpSpLocks/>
            </p:cNvGrpSpPr>
            <p:nvPr/>
          </p:nvGrpSpPr>
          <p:grpSpPr bwMode="auto">
            <a:xfrm rot="-6511945">
              <a:off x="2834" y="1842"/>
              <a:ext cx="518" cy="783"/>
              <a:chOff x="2400" y="1656"/>
              <a:chExt cx="752" cy="1136"/>
            </a:xfrm>
          </p:grpSpPr>
          <p:sp>
            <p:nvSpPr>
              <p:cNvPr id="8282" name="Freeform 2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83" name="Freeform 2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84" name="Freeform 2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85" name="Freeform 2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86" name="Freeform 2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87" name="Line 2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88" name="Line 2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78" name="Freeform 244"/>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79" name="Freeform 245"/>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80" name="Rectangle 2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81" name="Rectangle 2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8199" name="Text Box 248"/>
          <p:cNvSpPr txBox="1">
            <a:spLocks noChangeArrowheads="1"/>
          </p:cNvSpPr>
          <p:nvPr/>
        </p:nvSpPr>
        <p:spPr bwMode="auto">
          <a:xfrm>
            <a:off x="533400" y="1308100"/>
            <a:ext cx="2133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rating = no fault</a:t>
            </a:r>
            <a:br>
              <a:rPr lang="en-US" sz="1800">
                <a:solidFill>
                  <a:schemeClr val="bg1"/>
                </a:solidFill>
              </a:rPr>
            </a:br>
            <a:r>
              <a:rPr lang="en-US" sz="1800">
                <a:solidFill>
                  <a:schemeClr val="bg1"/>
                </a:solidFill>
              </a:rPr>
              <a:t>state = CA</a:t>
            </a:r>
          </a:p>
        </p:txBody>
      </p:sp>
      <p:grpSp>
        <p:nvGrpSpPr>
          <p:cNvPr id="8200" name="Group 176"/>
          <p:cNvGrpSpPr>
            <a:grpSpLocks/>
          </p:cNvGrpSpPr>
          <p:nvPr/>
        </p:nvGrpSpPr>
        <p:grpSpPr bwMode="auto">
          <a:xfrm>
            <a:off x="2782888" y="3425825"/>
            <a:ext cx="758825" cy="558800"/>
            <a:chOff x="2083" y="1606"/>
            <a:chExt cx="1489" cy="1097"/>
          </a:xfrm>
        </p:grpSpPr>
        <p:sp>
          <p:nvSpPr>
            <p:cNvPr id="8230" name="Rectangle 17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8231" name="Freeform 17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32" name="Freeform 17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33" name="Freeform 18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34" name="Freeform 18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8235" name="Rectangle 18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8236" name="Rectangle 18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37" name="AutoShape 18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8238" name="Freeform 185"/>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39" name="Freeform 186"/>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40" name="Rectangle 18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41" name="Rectangle 18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42" name="Rectangle 18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8243" name="Group 190"/>
            <p:cNvGrpSpPr>
              <a:grpSpLocks/>
            </p:cNvGrpSpPr>
            <p:nvPr/>
          </p:nvGrpSpPr>
          <p:grpSpPr bwMode="auto">
            <a:xfrm>
              <a:off x="2221" y="1871"/>
              <a:ext cx="518" cy="782"/>
              <a:chOff x="2400" y="1656"/>
              <a:chExt cx="752" cy="1136"/>
            </a:xfrm>
          </p:grpSpPr>
          <p:sp>
            <p:nvSpPr>
              <p:cNvPr id="8256" name="Freeform 19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57" name="Freeform 19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58" name="Freeform 19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8259" name="Freeform 19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60" name="Freeform 19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8261" name="Line 19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62" name="Line 19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244" name="Group 198"/>
            <p:cNvGrpSpPr>
              <a:grpSpLocks/>
            </p:cNvGrpSpPr>
            <p:nvPr/>
          </p:nvGrpSpPr>
          <p:grpSpPr bwMode="auto">
            <a:xfrm rot="-6511945">
              <a:off x="2834" y="1842"/>
              <a:ext cx="518" cy="783"/>
              <a:chOff x="2400" y="1656"/>
              <a:chExt cx="752" cy="1136"/>
            </a:xfrm>
          </p:grpSpPr>
          <p:sp>
            <p:nvSpPr>
              <p:cNvPr id="8249" name="Freeform 19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50" name="Freeform 20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51" name="Freeform 20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52" name="Freeform 20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53" name="Freeform 20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54" name="Line 20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55" name="Line 20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45" name="Freeform 206"/>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46" name="Freeform 207"/>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47" name="Rectangle 20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48" name="Rectangle 20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8201" name="Text Box 210"/>
          <p:cNvSpPr txBox="1">
            <a:spLocks noChangeArrowheads="1"/>
          </p:cNvSpPr>
          <p:nvPr/>
        </p:nvSpPr>
        <p:spPr bwMode="auto">
          <a:xfrm>
            <a:off x="571500" y="3441700"/>
            <a:ext cx="2133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rating = no fault</a:t>
            </a:r>
            <a:br>
              <a:rPr lang="en-US" sz="1800">
                <a:solidFill>
                  <a:schemeClr val="bg1"/>
                </a:solidFill>
              </a:rPr>
            </a:br>
            <a:r>
              <a:rPr lang="en-US" sz="1800">
                <a:solidFill>
                  <a:schemeClr val="bg1"/>
                </a:solidFill>
              </a:rPr>
              <a:t>state = CA</a:t>
            </a:r>
          </a:p>
        </p:txBody>
      </p:sp>
      <p:sp>
        <p:nvSpPr>
          <p:cNvPr id="8204" name="Rectangle 262"/>
          <p:cNvSpPr>
            <a:spLocks noChangeArrowheads="1"/>
          </p:cNvSpPr>
          <p:nvPr/>
        </p:nvSpPr>
        <p:spPr bwMode="auto">
          <a:xfrm>
            <a:off x="4779963" y="2149475"/>
            <a:ext cx="2351087" cy="912813"/>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grpSp>
        <p:nvGrpSpPr>
          <p:cNvPr id="8205" name="Group 58"/>
          <p:cNvGrpSpPr>
            <a:grpSpLocks/>
          </p:cNvGrpSpPr>
          <p:nvPr/>
        </p:nvGrpSpPr>
        <p:grpSpPr bwMode="auto">
          <a:xfrm>
            <a:off x="4249738" y="2540000"/>
            <a:ext cx="669925" cy="636588"/>
            <a:chOff x="2149" y="1480"/>
            <a:chExt cx="523" cy="497"/>
          </a:xfrm>
        </p:grpSpPr>
        <p:sp>
          <p:nvSpPr>
            <p:cNvPr id="8224" name="Freeform 59"/>
            <p:cNvSpPr>
              <a:spLocks/>
            </p:cNvSpPr>
            <p:nvPr/>
          </p:nvSpPr>
          <p:spPr bwMode="auto">
            <a:xfrm flipH="1">
              <a:off x="2149" y="1485"/>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5" name="Freeform 60"/>
            <p:cNvSpPr>
              <a:spLocks/>
            </p:cNvSpPr>
            <p:nvPr/>
          </p:nvSpPr>
          <p:spPr bwMode="auto">
            <a:xfrm flipH="1">
              <a:off x="2453" y="1636"/>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6" name="Freeform 61"/>
            <p:cNvSpPr>
              <a:spLocks/>
            </p:cNvSpPr>
            <p:nvPr/>
          </p:nvSpPr>
          <p:spPr bwMode="auto">
            <a:xfrm flipH="1">
              <a:off x="2156" y="1480"/>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7" name="Freeform 62"/>
            <p:cNvSpPr>
              <a:spLocks/>
            </p:cNvSpPr>
            <p:nvPr/>
          </p:nvSpPr>
          <p:spPr bwMode="auto">
            <a:xfrm flipH="1">
              <a:off x="2343" y="1916"/>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206" name="Text Box 268"/>
          <p:cNvSpPr txBox="1">
            <a:spLocks noChangeArrowheads="1"/>
          </p:cNvSpPr>
          <p:nvPr/>
        </p:nvSpPr>
        <p:spPr bwMode="auto">
          <a:xfrm>
            <a:off x="4813300" y="2197100"/>
            <a:ext cx="22225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if Fault Rating is "no fault",</a:t>
            </a:r>
            <a:br>
              <a:rPr lang="en-US" sz="1800" dirty="0">
                <a:solidFill>
                  <a:schemeClr val="bg1"/>
                </a:solidFill>
              </a:rPr>
            </a:br>
            <a:r>
              <a:rPr lang="en-US" sz="1800" dirty="0">
                <a:solidFill>
                  <a:schemeClr val="bg1"/>
                </a:solidFill>
              </a:rPr>
              <a:t>state is required</a:t>
            </a:r>
          </a:p>
        </p:txBody>
      </p:sp>
      <p:grpSp>
        <p:nvGrpSpPr>
          <p:cNvPr id="12" name="Group 277"/>
          <p:cNvGrpSpPr>
            <a:grpSpLocks/>
          </p:cNvGrpSpPr>
          <p:nvPr/>
        </p:nvGrpSpPr>
        <p:grpSpPr bwMode="auto">
          <a:xfrm>
            <a:off x="2044700" y="1574800"/>
            <a:ext cx="876300" cy="541338"/>
            <a:chOff x="1288" y="992"/>
            <a:chExt cx="552" cy="341"/>
          </a:xfrm>
        </p:grpSpPr>
        <p:sp>
          <p:nvSpPr>
            <p:cNvPr id="8222" name="Line 270"/>
            <p:cNvSpPr>
              <a:spLocks noChangeShapeType="1"/>
            </p:cNvSpPr>
            <p:nvPr/>
          </p:nvSpPr>
          <p:spPr bwMode="auto">
            <a:xfrm flipH="1">
              <a:off x="1288" y="992"/>
              <a:ext cx="552" cy="21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3" name="Text Box 271"/>
            <p:cNvSpPr txBox="1">
              <a:spLocks noChangeArrowheads="1"/>
            </p:cNvSpPr>
            <p:nvPr/>
          </p:nvSpPr>
          <p:spPr bwMode="auto">
            <a:xfrm>
              <a:off x="1416" y="1160"/>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null</a:t>
              </a:r>
            </a:p>
          </p:txBody>
        </p:sp>
      </p:grpSp>
      <p:grpSp>
        <p:nvGrpSpPr>
          <p:cNvPr id="13" name="Group 279"/>
          <p:cNvGrpSpPr>
            <a:grpSpLocks/>
          </p:cNvGrpSpPr>
          <p:nvPr/>
        </p:nvGrpSpPr>
        <p:grpSpPr bwMode="auto">
          <a:xfrm>
            <a:off x="2108200" y="3721100"/>
            <a:ext cx="876300" cy="541338"/>
            <a:chOff x="1328" y="2344"/>
            <a:chExt cx="552" cy="341"/>
          </a:xfrm>
        </p:grpSpPr>
        <p:sp>
          <p:nvSpPr>
            <p:cNvPr id="8220" name="Line 272"/>
            <p:cNvSpPr>
              <a:spLocks noChangeShapeType="1"/>
            </p:cNvSpPr>
            <p:nvPr/>
          </p:nvSpPr>
          <p:spPr bwMode="auto">
            <a:xfrm flipH="1">
              <a:off x="1328" y="2344"/>
              <a:ext cx="552" cy="21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1" name="Text Box 273"/>
            <p:cNvSpPr txBox="1">
              <a:spLocks noChangeArrowheads="1"/>
            </p:cNvSpPr>
            <p:nvPr/>
          </p:nvSpPr>
          <p:spPr bwMode="auto">
            <a:xfrm>
              <a:off x="1456" y="2512"/>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NY</a:t>
              </a:r>
            </a:p>
          </p:txBody>
        </p:sp>
      </p:grpSp>
      <p:grpSp>
        <p:nvGrpSpPr>
          <p:cNvPr id="8210" name="Group 281"/>
          <p:cNvGrpSpPr>
            <a:grpSpLocks/>
          </p:cNvGrpSpPr>
          <p:nvPr/>
        </p:nvGrpSpPr>
        <p:grpSpPr bwMode="auto">
          <a:xfrm>
            <a:off x="8632825" y="79375"/>
            <a:ext cx="431800" cy="461963"/>
            <a:chOff x="3777" y="1768"/>
            <a:chExt cx="467" cy="499"/>
          </a:xfrm>
        </p:grpSpPr>
        <p:sp>
          <p:nvSpPr>
            <p:cNvPr id="8214" name="Rectangle 282"/>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15" name="AutoShape 283"/>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6" name="Group 284"/>
          <p:cNvGrpSpPr>
            <a:grpSpLocks/>
          </p:cNvGrpSpPr>
          <p:nvPr/>
        </p:nvGrpSpPr>
        <p:grpSpPr bwMode="auto">
          <a:xfrm>
            <a:off x="8632825" y="79375"/>
            <a:ext cx="431800" cy="461963"/>
            <a:chOff x="2967" y="1718"/>
            <a:chExt cx="467" cy="499"/>
          </a:xfrm>
        </p:grpSpPr>
        <p:sp>
          <p:nvSpPr>
            <p:cNvPr id="8212" name="Rectangle 285"/>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13" name="Rectangle 286"/>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2" name="Group 1"/>
          <p:cNvGrpSpPr/>
          <p:nvPr/>
        </p:nvGrpSpPr>
        <p:grpSpPr>
          <a:xfrm>
            <a:off x="3179441" y="896938"/>
            <a:ext cx="2640334" cy="788987"/>
            <a:chOff x="3179441" y="896938"/>
            <a:chExt cx="2640334" cy="788987"/>
          </a:xfrm>
        </p:grpSpPr>
        <p:grpSp>
          <p:nvGrpSpPr>
            <p:cNvPr id="14" name="Group 278"/>
            <p:cNvGrpSpPr>
              <a:grpSpLocks/>
            </p:cNvGrpSpPr>
            <p:nvPr/>
          </p:nvGrpSpPr>
          <p:grpSpPr bwMode="auto">
            <a:xfrm>
              <a:off x="3937000" y="896938"/>
              <a:ext cx="1882775" cy="788987"/>
              <a:chOff x="2480" y="565"/>
              <a:chExt cx="1186" cy="497"/>
            </a:xfrm>
          </p:grpSpPr>
          <p:sp>
            <p:nvSpPr>
              <p:cNvPr id="8217" name="Line 251"/>
              <p:cNvSpPr>
                <a:spLocks noChangeShapeType="1"/>
              </p:cNvSpPr>
              <p:nvPr/>
            </p:nvSpPr>
            <p:spPr bwMode="auto">
              <a:xfrm>
                <a:off x="2480" y="816"/>
                <a:ext cx="1112" cy="0"/>
              </a:xfrm>
              <a:prstGeom prst="line">
                <a:avLst/>
              </a:prstGeom>
              <a:noFill/>
              <a:ln w="28575">
                <a:solidFill>
                  <a:srgbClr val="CC66FF"/>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8" name="Rectangle 275"/>
              <p:cNvSpPr>
                <a:spLocks noChangeArrowheads="1"/>
              </p:cNvSpPr>
              <p:nvPr/>
            </p:nvSpPr>
            <p:spPr bwMode="auto">
              <a:xfrm rot="2645782">
                <a:off x="3542" y="565"/>
                <a:ext cx="124" cy="497"/>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19" name="Rectangle 276"/>
              <p:cNvSpPr>
                <a:spLocks noChangeArrowheads="1"/>
              </p:cNvSpPr>
              <p:nvPr/>
            </p:nvSpPr>
            <p:spPr bwMode="auto">
              <a:xfrm rot="18954218" flipH="1">
                <a:off x="3542" y="565"/>
                <a:ext cx="124" cy="497"/>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pic>
          <p:nvPicPr>
            <p:cNvPr id="1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441" y="993366"/>
              <a:ext cx="820239" cy="3475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3179441" y="3022600"/>
            <a:ext cx="4605659" cy="787400"/>
            <a:chOff x="3179441" y="3022600"/>
            <a:chExt cx="4605659" cy="787400"/>
          </a:xfrm>
        </p:grpSpPr>
        <p:grpSp>
          <p:nvGrpSpPr>
            <p:cNvPr id="10" name="Group 280"/>
            <p:cNvGrpSpPr>
              <a:grpSpLocks/>
            </p:cNvGrpSpPr>
            <p:nvPr/>
          </p:nvGrpSpPr>
          <p:grpSpPr bwMode="auto">
            <a:xfrm>
              <a:off x="3543300" y="3022600"/>
              <a:ext cx="4241800" cy="787400"/>
              <a:chOff x="2232" y="1904"/>
              <a:chExt cx="2672" cy="496"/>
            </a:xfrm>
          </p:grpSpPr>
          <p:sp>
            <p:nvSpPr>
              <p:cNvPr id="8228" name="Line 253"/>
              <p:cNvSpPr>
                <a:spLocks noChangeShapeType="1"/>
              </p:cNvSpPr>
              <p:nvPr/>
            </p:nvSpPr>
            <p:spPr bwMode="auto">
              <a:xfrm>
                <a:off x="2232" y="2400"/>
                <a:ext cx="2224" cy="0"/>
              </a:xfrm>
              <a:prstGeom prst="line">
                <a:avLst/>
              </a:prstGeom>
              <a:noFill/>
              <a:ln w="28575">
                <a:solidFill>
                  <a:srgbClr val="CC00FF"/>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9" name="Line 254"/>
              <p:cNvSpPr>
                <a:spLocks noChangeShapeType="1"/>
              </p:cNvSpPr>
              <p:nvPr/>
            </p:nvSpPr>
            <p:spPr bwMode="auto">
              <a:xfrm flipV="1">
                <a:off x="4456" y="1904"/>
                <a:ext cx="448" cy="496"/>
              </a:xfrm>
              <a:prstGeom prst="line">
                <a:avLst/>
              </a:prstGeom>
              <a:noFill/>
              <a:ln w="28575">
                <a:solidFill>
                  <a:srgbClr val="CC00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pic>
          <p:nvPicPr>
            <p:cNvPr id="1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441" y="3134319"/>
              <a:ext cx="820239" cy="3475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par>
                          <p:cTn id="23" fill="hold">
                            <p:stCondLst>
                              <p:cond delay="500"/>
                            </p:stCondLst>
                            <p:childTnLst>
                              <p:par>
                                <p:cTn id="24" presetID="17" presetClass="entr" presetSubtype="10"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fltVal val="0"/>
                                          </p:val>
                                        </p:tav>
                                        <p:tav tm="100000">
                                          <p:val>
                                            <p:strVal val="#ppt_w"/>
                                          </p:val>
                                        </p:tav>
                                      </p:tavLst>
                                    </p:anim>
                                    <p:anim calcmode="lin" valueType="num">
                                      <p:cBhvr>
                                        <p:cTn id="27"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3"/>
          <p:cNvGrpSpPr>
            <a:grpSpLocks/>
          </p:cNvGrpSpPr>
          <p:nvPr/>
        </p:nvGrpSpPr>
        <p:grpSpPr bwMode="auto">
          <a:xfrm>
            <a:off x="2744788" y="1292225"/>
            <a:ext cx="758825" cy="558800"/>
            <a:chOff x="2083" y="1606"/>
            <a:chExt cx="1489" cy="1097"/>
          </a:xfrm>
        </p:grpSpPr>
        <p:sp>
          <p:nvSpPr>
            <p:cNvPr id="9299" name="Rectangle 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9300" name="Freeform 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301" name="Freeform 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302" name="Freeform 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303" name="Freeform 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9304" name="Rectangle 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9305" name="Rectangle 1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06" name="AutoShape 1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9307" name="Freeform 12"/>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08" name="Freeform 13"/>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09" name="Rectangle 1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10" name="Rectangle 1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11" name="Rectangle 1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9312" name="Group 17"/>
            <p:cNvGrpSpPr>
              <a:grpSpLocks/>
            </p:cNvGrpSpPr>
            <p:nvPr/>
          </p:nvGrpSpPr>
          <p:grpSpPr bwMode="auto">
            <a:xfrm>
              <a:off x="2221" y="1871"/>
              <a:ext cx="518" cy="782"/>
              <a:chOff x="2400" y="1656"/>
              <a:chExt cx="752" cy="1136"/>
            </a:xfrm>
          </p:grpSpPr>
          <p:sp>
            <p:nvSpPr>
              <p:cNvPr id="9325" name="Freeform 1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26" name="Freeform 1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7" name="Freeform 2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9328" name="Freeform 2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9" name="Freeform 2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9330" name="Line 2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331" name="Line 2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313" name="Group 25"/>
            <p:cNvGrpSpPr>
              <a:grpSpLocks/>
            </p:cNvGrpSpPr>
            <p:nvPr/>
          </p:nvGrpSpPr>
          <p:grpSpPr bwMode="auto">
            <a:xfrm rot="-6511945">
              <a:off x="2834" y="1842"/>
              <a:ext cx="518" cy="783"/>
              <a:chOff x="2400" y="1656"/>
              <a:chExt cx="752" cy="1136"/>
            </a:xfrm>
          </p:grpSpPr>
          <p:sp>
            <p:nvSpPr>
              <p:cNvPr id="9318"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19"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0"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1"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2"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3"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24"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314" name="Freeform 33"/>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15" name="Freeform 34"/>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16" name="Rectangle 3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17" name="Rectangle 3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9219" name="Text Box 37"/>
          <p:cNvSpPr txBox="1">
            <a:spLocks noChangeArrowheads="1"/>
          </p:cNvSpPr>
          <p:nvPr/>
        </p:nvSpPr>
        <p:spPr bwMode="auto">
          <a:xfrm>
            <a:off x="401638" y="1149350"/>
            <a:ext cx="17653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level = 2</a:t>
            </a:r>
            <a:br>
              <a:rPr lang="en-US" sz="1800">
                <a:solidFill>
                  <a:schemeClr val="bg1"/>
                </a:solidFill>
              </a:rPr>
            </a:br>
            <a:r>
              <a:rPr lang="en-US" sz="1800">
                <a:solidFill>
                  <a:schemeClr val="bg1"/>
                </a:solidFill>
              </a:rPr>
              <a:t>county = null</a:t>
            </a:r>
            <a:br>
              <a:rPr lang="en-US" sz="1800">
                <a:solidFill>
                  <a:schemeClr val="bg1"/>
                </a:solidFill>
              </a:rPr>
            </a:br>
            <a:r>
              <a:rPr lang="en-US" sz="1800">
                <a:solidFill>
                  <a:schemeClr val="bg1"/>
                </a:solidFill>
              </a:rPr>
              <a:t>state = null</a:t>
            </a:r>
          </a:p>
        </p:txBody>
      </p:sp>
      <p:sp>
        <p:nvSpPr>
          <p:cNvPr id="9220" name="Rectangle 39"/>
          <p:cNvSpPr>
            <a:spLocks noGrp="1" noChangeArrowheads="1"/>
          </p:cNvSpPr>
          <p:nvPr>
            <p:ph type="title"/>
          </p:nvPr>
        </p:nvSpPr>
        <p:spPr/>
        <p:txBody>
          <a:bodyPr/>
          <a:lstStyle/>
          <a:p>
            <a:pPr eaLnBrk="1" hangingPunct="1"/>
            <a:r>
              <a:rPr lang="en-US" dirty="0"/>
              <a:t>Logic tied to object maturity level (1)</a:t>
            </a:r>
          </a:p>
        </p:txBody>
      </p:sp>
      <p:sp>
        <p:nvSpPr>
          <p:cNvPr id="9221" name="Rectangle 40"/>
          <p:cNvSpPr>
            <a:spLocks noGrp="1" noChangeArrowheads="1"/>
          </p:cNvSpPr>
          <p:nvPr>
            <p:ph idx="1"/>
          </p:nvPr>
        </p:nvSpPr>
        <p:spPr>
          <a:xfrm>
            <a:off x="519113" y="4659313"/>
            <a:ext cx="8318500" cy="1730375"/>
          </a:xfrm>
        </p:spPr>
        <p:txBody>
          <a:bodyPr/>
          <a:lstStyle/>
          <a:p>
            <a:pPr>
              <a:buFont typeface="Arial" charset="0"/>
              <a:buChar char="•"/>
            </a:pPr>
            <a:r>
              <a:rPr lang="en-US"/>
              <a:t>When object is below level and doesn't meet condition</a:t>
            </a:r>
          </a:p>
          <a:p>
            <a:pPr lvl="1"/>
            <a:r>
              <a:rPr lang="en-US"/>
              <a:t>Save is allowed but object does not get promoted </a:t>
            </a:r>
          </a:p>
          <a:p>
            <a:pPr>
              <a:buFont typeface="Arial" charset="0"/>
              <a:buChar char="•"/>
            </a:pPr>
            <a:r>
              <a:rPr lang="en-US"/>
              <a:t>When object is below level and meets condition</a:t>
            </a:r>
          </a:p>
          <a:p>
            <a:pPr lvl="1"/>
            <a:r>
              <a:rPr lang="en-US"/>
              <a:t>Save is allowed and object gets promoted</a:t>
            </a:r>
          </a:p>
          <a:p>
            <a:pPr>
              <a:buFont typeface="Arial" charset="0"/>
              <a:buChar char="•"/>
            </a:pPr>
            <a:endParaRPr lang="en-US"/>
          </a:p>
        </p:txBody>
      </p:sp>
      <p:grpSp>
        <p:nvGrpSpPr>
          <p:cNvPr id="9222" name="Group 41"/>
          <p:cNvGrpSpPr>
            <a:grpSpLocks/>
          </p:cNvGrpSpPr>
          <p:nvPr/>
        </p:nvGrpSpPr>
        <p:grpSpPr bwMode="auto">
          <a:xfrm>
            <a:off x="7778750" y="2216150"/>
            <a:ext cx="1027113" cy="874713"/>
            <a:chOff x="4324" y="1324"/>
            <a:chExt cx="647" cy="551"/>
          </a:xfrm>
        </p:grpSpPr>
        <p:sp>
          <p:nvSpPr>
            <p:cNvPr id="9297" name="AutoShape 42"/>
            <p:cNvSpPr>
              <a:spLocks noChangeArrowheads="1"/>
            </p:cNvSpPr>
            <p:nvPr/>
          </p:nvSpPr>
          <p:spPr bwMode="invGray">
            <a:xfrm>
              <a:off x="4324" y="1324"/>
              <a:ext cx="647" cy="551"/>
            </a:xfrm>
            <a:prstGeom prst="can">
              <a:avLst>
                <a:gd name="adj" fmla="val 17333"/>
              </a:avLst>
            </a:prstGeom>
            <a:solidFill>
              <a:schemeClr val="accent1"/>
            </a:solidFill>
            <a:ln w="28575">
              <a:solidFill>
                <a:schemeClr val="tx2"/>
              </a:solidFill>
              <a:round/>
              <a:headEnd/>
              <a:tailEnd/>
            </a:ln>
          </p:spPr>
          <p:txBody>
            <a:bodyPr wrap="none" anchor="ctr"/>
            <a:lstStyle/>
            <a:p>
              <a:endParaRPr lang="en-US"/>
            </a:p>
          </p:txBody>
        </p:sp>
        <p:sp>
          <p:nvSpPr>
            <p:cNvPr id="9298" name="Text Box 43"/>
            <p:cNvSpPr txBox="1">
              <a:spLocks noChangeArrowheads="1"/>
            </p:cNvSpPr>
            <p:nvPr/>
          </p:nvSpPr>
          <p:spPr bwMode="invGray">
            <a:xfrm>
              <a:off x="4405" y="1395"/>
              <a:ext cx="4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99CCFF"/>
                  </a:solidFill>
                </a:rPr>
                <a:t>cc</a:t>
              </a:r>
              <a:br>
                <a:rPr lang="en-US">
                  <a:solidFill>
                    <a:srgbClr val="99CCFF"/>
                  </a:solidFill>
                </a:rPr>
              </a:br>
              <a:r>
                <a:rPr lang="en-US">
                  <a:solidFill>
                    <a:srgbClr val="99CCFF"/>
                  </a:solidFill>
                </a:rPr>
                <a:t>data</a:t>
              </a:r>
            </a:p>
          </p:txBody>
        </p:sp>
      </p:grpSp>
      <p:grpSp>
        <p:nvGrpSpPr>
          <p:cNvPr id="9223" name="Group 44"/>
          <p:cNvGrpSpPr>
            <a:grpSpLocks/>
          </p:cNvGrpSpPr>
          <p:nvPr/>
        </p:nvGrpSpPr>
        <p:grpSpPr bwMode="auto">
          <a:xfrm>
            <a:off x="6043613" y="1722438"/>
            <a:ext cx="1147762" cy="449262"/>
            <a:chOff x="3591" y="1357"/>
            <a:chExt cx="723" cy="283"/>
          </a:xfrm>
        </p:grpSpPr>
        <p:sp>
          <p:nvSpPr>
            <p:cNvPr id="9292" name="Freeform 45"/>
            <p:cNvSpPr>
              <a:spLocks/>
            </p:cNvSpPr>
            <p:nvPr/>
          </p:nvSpPr>
          <p:spPr bwMode="auto">
            <a:xfrm flipH="1">
              <a:off x="3591" y="1371"/>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3" name="Freeform 46"/>
            <p:cNvSpPr>
              <a:spLocks/>
            </p:cNvSpPr>
            <p:nvPr/>
          </p:nvSpPr>
          <p:spPr bwMode="auto">
            <a:xfrm flipH="1">
              <a:off x="3712" y="1411"/>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4" name="Freeform 47"/>
            <p:cNvSpPr>
              <a:spLocks/>
            </p:cNvSpPr>
            <p:nvPr/>
          </p:nvSpPr>
          <p:spPr bwMode="auto">
            <a:xfrm flipH="1">
              <a:off x="3705" y="1457"/>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5" name="Freeform 48"/>
            <p:cNvSpPr>
              <a:spLocks/>
            </p:cNvSpPr>
            <p:nvPr/>
          </p:nvSpPr>
          <p:spPr bwMode="auto">
            <a:xfrm flipH="1">
              <a:off x="3708" y="1406"/>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6" name="Freeform 49"/>
            <p:cNvSpPr>
              <a:spLocks/>
            </p:cNvSpPr>
            <p:nvPr/>
          </p:nvSpPr>
          <p:spPr bwMode="auto">
            <a:xfrm flipH="1">
              <a:off x="3750" y="1357"/>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24" name="Group 51"/>
          <p:cNvGrpSpPr>
            <a:grpSpLocks/>
          </p:cNvGrpSpPr>
          <p:nvPr/>
        </p:nvGrpSpPr>
        <p:grpSpPr bwMode="auto">
          <a:xfrm>
            <a:off x="2782888" y="3425825"/>
            <a:ext cx="758825" cy="558800"/>
            <a:chOff x="2083" y="1606"/>
            <a:chExt cx="1489" cy="1097"/>
          </a:xfrm>
        </p:grpSpPr>
        <p:sp>
          <p:nvSpPr>
            <p:cNvPr id="9259" name="Rectangle 5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9260" name="Freeform 5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61" name="Freeform 5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62" name="Freeform 5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63" name="Freeform 5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9264" name="Rectangle 5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9265" name="Rectangle 5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66" name="AutoShape 5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9267" name="Freeform 60"/>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68" name="Freeform 61"/>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69" name="Rectangle 6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70" name="Rectangle 6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71" name="Rectangle 6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9272" name="Group 65"/>
            <p:cNvGrpSpPr>
              <a:grpSpLocks/>
            </p:cNvGrpSpPr>
            <p:nvPr/>
          </p:nvGrpSpPr>
          <p:grpSpPr bwMode="auto">
            <a:xfrm>
              <a:off x="2221" y="1871"/>
              <a:ext cx="518" cy="782"/>
              <a:chOff x="2400" y="1656"/>
              <a:chExt cx="752" cy="1136"/>
            </a:xfrm>
          </p:grpSpPr>
          <p:sp>
            <p:nvSpPr>
              <p:cNvPr id="9285"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86"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7"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9288"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9"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9290"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91"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73" name="Group 73"/>
            <p:cNvGrpSpPr>
              <a:grpSpLocks/>
            </p:cNvGrpSpPr>
            <p:nvPr/>
          </p:nvGrpSpPr>
          <p:grpSpPr bwMode="auto">
            <a:xfrm rot="-6511945">
              <a:off x="2834" y="1842"/>
              <a:ext cx="518" cy="783"/>
              <a:chOff x="2400" y="1656"/>
              <a:chExt cx="752" cy="1136"/>
            </a:xfrm>
          </p:grpSpPr>
          <p:sp>
            <p:nvSpPr>
              <p:cNvPr id="9278" name="Freeform 7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79" name="Freeform 7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0" name="Freeform 7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1" name="Freeform 7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2" name="Freeform 7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3" name="Line 7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84" name="Line 8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74" name="Freeform 81"/>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75" name="Freeform 82"/>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76" name="Rectangle 8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77" name="Rectangle 8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9227" name="Rectangle 93"/>
          <p:cNvSpPr>
            <a:spLocks noChangeArrowheads="1"/>
          </p:cNvSpPr>
          <p:nvPr/>
        </p:nvSpPr>
        <p:spPr bwMode="auto">
          <a:xfrm>
            <a:off x="4779963" y="2149475"/>
            <a:ext cx="2351087" cy="912813"/>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28" name="Text Box 94"/>
          <p:cNvSpPr txBox="1">
            <a:spLocks noChangeArrowheads="1"/>
          </p:cNvSpPr>
          <p:nvPr/>
        </p:nvSpPr>
        <p:spPr bwMode="auto">
          <a:xfrm>
            <a:off x="4806950" y="2193925"/>
            <a:ext cx="22987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at level 3,</a:t>
            </a:r>
            <a:br>
              <a:rPr lang="en-US" sz="1800">
                <a:solidFill>
                  <a:schemeClr val="bg1"/>
                </a:solidFill>
              </a:rPr>
            </a:br>
            <a:r>
              <a:rPr lang="en-US" sz="1800">
                <a:solidFill>
                  <a:schemeClr val="bg1"/>
                </a:solidFill>
              </a:rPr>
              <a:t>county is</a:t>
            </a:r>
            <a:br>
              <a:rPr lang="en-US" sz="1800">
                <a:solidFill>
                  <a:schemeClr val="bg1"/>
                </a:solidFill>
              </a:rPr>
            </a:br>
            <a:r>
              <a:rPr lang="en-US" sz="1800">
                <a:solidFill>
                  <a:schemeClr val="bg1"/>
                </a:solidFill>
              </a:rPr>
              <a:t>required</a:t>
            </a:r>
          </a:p>
        </p:txBody>
      </p:sp>
      <p:grpSp>
        <p:nvGrpSpPr>
          <p:cNvPr id="9229" name="Group 95"/>
          <p:cNvGrpSpPr>
            <a:grpSpLocks/>
          </p:cNvGrpSpPr>
          <p:nvPr/>
        </p:nvGrpSpPr>
        <p:grpSpPr bwMode="auto">
          <a:xfrm>
            <a:off x="4249738" y="2540000"/>
            <a:ext cx="669925" cy="636588"/>
            <a:chOff x="2149" y="1480"/>
            <a:chExt cx="523" cy="497"/>
          </a:xfrm>
        </p:grpSpPr>
        <p:sp>
          <p:nvSpPr>
            <p:cNvPr id="9248" name="Freeform 96"/>
            <p:cNvSpPr>
              <a:spLocks/>
            </p:cNvSpPr>
            <p:nvPr/>
          </p:nvSpPr>
          <p:spPr bwMode="auto">
            <a:xfrm flipH="1">
              <a:off x="2149" y="1485"/>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9" name="Freeform 97"/>
            <p:cNvSpPr>
              <a:spLocks/>
            </p:cNvSpPr>
            <p:nvPr/>
          </p:nvSpPr>
          <p:spPr bwMode="auto">
            <a:xfrm flipH="1">
              <a:off x="2453" y="1636"/>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0" name="Freeform 98"/>
            <p:cNvSpPr>
              <a:spLocks/>
            </p:cNvSpPr>
            <p:nvPr/>
          </p:nvSpPr>
          <p:spPr bwMode="auto">
            <a:xfrm flipH="1">
              <a:off x="2156" y="1480"/>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1" name="Freeform 99"/>
            <p:cNvSpPr>
              <a:spLocks/>
            </p:cNvSpPr>
            <p:nvPr/>
          </p:nvSpPr>
          <p:spPr bwMode="auto">
            <a:xfrm flipH="1">
              <a:off x="2343" y="1916"/>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230" name="Text Box 117"/>
          <p:cNvSpPr txBox="1">
            <a:spLocks noChangeArrowheads="1"/>
          </p:cNvSpPr>
          <p:nvPr/>
        </p:nvSpPr>
        <p:spPr bwMode="auto">
          <a:xfrm>
            <a:off x="374650" y="3308350"/>
            <a:ext cx="17653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level = 2</a:t>
            </a:r>
            <a:br>
              <a:rPr lang="en-US" sz="1800">
                <a:solidFill>
                  <a:schemeClr val="bg1"/>
                </a:solidFill>
              </a:rPr>
            </a:br>
            <a:r>
              <a:rPr lang="en-US" sz="1800">
                <a:solidFill>
                  <a:schemeClr val="bg1"/>
                </a:solidFill>
              </a:rPr>
              <a:t>county = null</a:t>
            </a:r>
            <a:br>
              <a:rPr lang="en-US" sz="1800">
                <a:solidFill>
                  <a:schemeClr val="bg1"/>
                </a:solidFill>
              </a:rPr>
            </a:br>
            <a:r>
              <a:rPr lang="en-US" sz="1800">
                <a:solidFill>
                  <a:schemeClr val="bg1"/>
                </a:solidFill>
              </a:rPr>
              <a:t>state = null</a:t>
            </a:r>
          </a:p>
        </p:txBody>
      </p:sp>
      <p:grpSp>
        <p:nvGrpSpPr>
          <p:cNvPr id="13" name="Group 122"/>
          <p:cNvGrpSpPr>
            <a:grpSpLocks/>
          </p:cNvGrpSpPr>
          <p:nvPr/>
        </p:nvGrpSpPr>
        <p:grpSpPr bwMode="auto">
          <a:xfrm>
            <a:off x="1633538" y="3590925"/>
            <a:ext cx="1111250" cy="550863"/>
            <a:chOff x="1029" y="2262"/>
            <a:chExt cx="700" cy="347"/>
          </a:xfrm>
        </p:grpSpPr>
        <p:sp>
          <p:nvSpPr>
            <p:cNvPr id="9244" name="Line 102"/>
            <p:cNvSpPr>
              <a:spLocks noChangeShapeType="1"/>
            </p:cNvSpPr>
            <p:nvPr/>
          </p:nvSpPr>
          <p:spPr bwMode="auto">
            <a:xfrm flipH="1">
              <a:off x="1043" y="2456"/>
              <a:ext cx="357" cy="14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5" name="Line 104"/>
            <p:cNvSpPr>
              <a:spLocks noChangeShapeType="1"/>
            </p:cNvSpPr>
            <p:nvPr/>
          </p:nvSpPr>
          <p:spPr bwMode="auto">
            <a:xfrm flipH="1">
              <a:off x="1029" y="2262"/>
              <a:ext cx="412" cy="161"/>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6" name="Text Box 105"/>
            <p:cNvSpPr txBox="1">
              <a:spLocks noChangeArrowheads="1"/>
            </p:cNvSpPr>
            <p:nvPr/>
          </p:nvSpPr>
          <p:spPr bwMode="auto">
            <a:xfrm>
              <a:off x="1401" y="2274"/>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Kern</a:t>
              </a:r>
            </a:p>
          </p:txBody>
        </p:sp>
        <p:sp>
          <p:nvSpPr>
            <p:cNvPr id="9247" name="Text Box 118"/>
            <p:cNvSpPr txBox="1">
              <a:spLocks noChangeArrowheads="1"/>
            </p:cNvSpPr>
            <p:nvPr/>
          </p:nvSpPr>
          <p:spPr bwMode="auto">
            <a:xfrm>
              <a:off x="1401" y="2436"/>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CA</a:t>
              </a:r>
            </a:p>
          </p:txBody>
        </p:sp>
      </p:grpSp>
      <p:grpSp>
        <p:nvGrpSpPr>
          <p:cNvPr id="14" name="Group 121"/>
          <p:cNvGrpSpPr>
            <a:grpSpLocks/>
          </p:cNvGrpSpPr>
          <p:nvPr/>
        </p:nvGrpSpPr>
        <p:grpSpPr bwMode="auto">
          <a:xfrm>
            <a:off x="1646238" y="1719263"/>
            <a:ext cx="1089025" cy="274637"/>
            <a:chOff x="1037" y="1083"/>
            <a:chExt cx="686" cy="173"/>
          </a:xfrm>
        </p:grpSpPr>
        <p:sp>
          <p:nvSpPr>
            <p:cNvPr id="9242" name="Line 119"/>
            <p:cNvSpPr>
              <a:spLocks noChangeShapeType="1"/>
            </p:cNvSpPr>
            <p:nvPr/>
          </p:nvSpPr>
          <p:spPr bwMode="auto">
            <a:xfrm flipH="1">
              <a:off x="1037" y="1103"/>
              <a:ext cx="357" cy="14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3" name="Text Box 120"/>
            <p:cNvSpPr txBox="1">
              <a:spLocks noChangeArrowheads="1"/>
            </p:cNvSpPr>
            <p:nvPr/>
          </p:nvSpPr>
          <p:spPr bwMode="auto">
            <a:xfrm>
              <a:off x="1395" y="1083"/>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CA</a:t>
              </a:r>
            </a:p>
          </p:txBody>
        </p:sp>
      </p:grpSp>
      <p:grpSp>
        <p:nvGrpSpPr>
          <p:cNvPr id="9234" name="Group 127"/>
          <p:cNvGrpSpPr>
            <a:grpSpLocks/>
          </p:cNvGrpSpPr>
          <p:nvPr/>
        </p:nvGrpSpPr>
        <p:grpSpPr bwMode="auto">
          <a:xfrm>
            <a:off x="8632825" y="79375"/>
            <a:ext cx="431800" cy="461963"/>
            <a:chOff x="3777" y="1768"/>
            <a:chExt cx="467" cy="499"/>
          </a:xfrm>
        </p:grpSpPr>
        <p:sp>
          <p:nvSpPr>
            <p:cNvPr id="9238" name="Rectangle 128"/>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39" name="AutoShape 129"/>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7" name="Group 130"/>
          <p:cNvGrpSpPr>
            <a:grpSpLocks/>
          </p:cNvGrpSpPr>
          <p:nvPr/>
        </p:nvGrpSpPr>
        <p:grpSpPr bwMode="auto">
          <a:xfrm>
            <a:off x="8632825" y="79375"/>
            <a:ext cx="431800" cy="461963"/>
            <a:chOff x="2967" y="1718"/>
            <a:chExt cx="467" cy="499"/>
          </a:xfrm>
        </p:grpSpPr>
        <p:sp>
          <p:nvSpPr>
            <p:cNvPr id="9236" name="Rectangle 131"/>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37" name="Rectangle 132"/>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2" name="Group 1"/>
          <p:cNvGrpSpPr/>
          <p:nvPr/>
        </p:nvGrpSpPr>
        <p:grpSpPr>
          <a:xfrm>
            <a:off x="3179441" y="1070485"/>
            <a:ext cx="4643759" cy="1177415"/>
            <a:chOff x="3179441" y="1070485"/>
            <a:chExt cx="4643759" cy="1177415"/>
          </a:xfrm>
        </p:grpSpPr>
        <p:sp>
          <p:nvSpPr>
            <p:cNvPr id="9257" name="Line 87"/>
            <p:cNvSpPr>
              <a:spLocks noChangeShapeType="1"/>
            </p:cNvSpPr>
            <p:nvPr/>
          </p:nvSpPr>
          <p:spPr bwMode="auto">
            <a:xfrm>
              <a:off x="3937000" y="1295400"/>
              <a:ext cx="3086100" cy="0"/>
            </a:xfrm>
            <a:prstGeom prst="line">
              <a:avLst/>
            </a:prstGeom>
            <a:noFill/>
            <a:ln w="28575">
              <a:solidFill>
                <a:srgbClr val="CC00FF"/>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8" name="Line 88"/>
            <p:cNvSpPr>
              <a:spLocks noChangeShapeType="1"/>
            </p:cNvSpPr>
            <p:nvPr/>
          </p:nvSpPr>
          <p:spPr bwMode="auto">
            <a:xfrm>
              <a:off x="7035800" y="1295400"/>
              <a:ext cx="787400" cy="952500"/>
            </a:xfrm>
            <a:prstGeom prst="line">
              <a:avLst/>
            </a:prstGeom>
            <a:noFill/>
            <a:ln w="28575">
              <a:solidFill>
                <a:srgbClr val="CC00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441" y="1070485"/>
              <a:ext cx="820239" cy="3475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 name="Group 4"/>
          <p:cNvGrpSpPr/>
          <p:nvPr/>
        </p:nvGrpSpPr>
        <p:grpSpPr>
          <a:xfrm>
            <a:off x="1733550" y="3022600"/>
            <a:ext cx="6254750" cy="1349375"/>
            <a:chOff x="1733550" y="3022600"/>
            <a:chExt cx="6254750" cy="1349375"/>
          </a:xfrm>
        </p:grpSpPr>
        <p:sp>
          <p:nvSpPr>
            <p:cNvPr id="9255" name="Text Box 91"/>
            <p:cNvSpPr txBox="1">
              <a:spLocks noChangeArrowheads="1"/>
            </p:cNvSpPr>
            <p:nvPr/>
          </p:nvSpPr>
          <p:spPr bwMode="auto">
            <a:xfrm>
              <a:off x="5880100" y="3822700"/>
              <a:ext cx="2108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CC00FF"/>
                  </a:solidFill>
                </a:rPr>
                <a:t>promote to</a:t>
              </a:r>
              <a:br>
                <a:rPr lang="en-US" sz="1800" dirty="0">
                  <a:solidFill>
                    <a:srgbClr val="CC00FF"/>
                  </a:solidFill>
                </a:rPr>
              </a:br>
              <a:r>
                <a:rPr lang="en-US" sz="1800" dirty="0">
                  <a:solidFill>
                    <a:srgbClr val="CC00FF"/>
                  </a:solidFill>
                </a:rPr>
                <a:t>level 3</a:t>
              </a:r>
            </a:p>
          </p:txBody>
        </p:sp>
        <p:grpSp>
          <p:nvGrpSpPr>
            <p:cNvPr id="4" name="Group 3"/>
            <p:cNvGrpSpPr/>
            <p:nvPr/>
          </p:nvGrpSpPr>
          <p:grpSpPr>
            <a:xfrm>
              <a:off x="1733550" y="3022600"/>
              <a:ext cx="6051550" cy="787400"/>
              <a:chOff x="1733550" y="3022600"/>
              <a:chExt cx="6051550" cy="787400"/>
            </a:xfrm>
          </p:grpSpPr>
          <p:grpSp>
            <p:nvGrpSpPr>
              <p:cNvPr id="15" name="Group 133"/>
              <p:cNvGrpSpPr>
                <a:grpSpLocks/>
              </p:cNvGrpSpPr>
              <p:nvPr/>
            </p:nvGrpSpPr>
            <p:grpSpPr bwMode="auto">
              <a:xfrm>
                <a:off x="1733550" y="3290888"/>
                <a:ext cx="920750" cy="314325"/>
                <a:chOff x="1092" y="2073"/>
                <a:chExt cx="580" cy="198"/>
              </a:xfrm>
            </p:grpSpPr>
            <p:sp>
              <p:nvSpPr>
                <p:cNvPr id="9240" name="Line 124"/>
                <p:cNvSpPr>
                  <a:spLocks noChangeShapeType="1"/>
                </p:cNvSpPr>
                <p:nvPr/>
              </p:nvSpPr>
              <p:spPr bwMode="auto">
                <a:xfrm flipH="1">
                  <a:off x="1092" y="2073"/>
                  <a:ext cx="399" cy="198"/>
                </a:xfrm>
                <a:prstGeom prst="line">
                  <a:avLst/>
                </a:prstGeom>
                <a:noFill/>
                <a:ln w="12700">
                  <a:solidFill>
                    <a:srgbClr val="CC00FF"/>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1" name="Text Box 125"/>
                <p:cNvSpPr txBox="1">
                  <a:spLocks noChangeArrowheads="1"/>
                </p:cNvSpPr>
                <p:nvPr/>
              </p:nvSpPr>
              <p:spPr bwMode="auto">
                <a:xfrm>
                  <a:off x="1434" y="2090"/>
                  <a:ext cx="2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CC00FF"/>
                      </a:solidFill>
                    </a:rPr>
                    <a:t>3</a:t>
                  </a:r>
                </a:p>
              </p:txBody>
            </p:sp>
          </p:grpSp>
          <p:grpSp>
            <p:nvGrpSpPr>
              <p:cNvPr id="3" name="Group 2"/>
              <p:cNvGrpSpPr/>
              <p:nvPr/>
            </p:nvGrpSpPr>
            <p:grpSpPr>
              <a:xfrm>
                <a:off x="3211319" y="3022600"/>
                <a:ext cx="4573781" cy="787400"/>
                <a:chOff x="3211319" y="3022600"/>
                <a:chExt cx="4573781" cy="787400"/>
              </a:xfrm>
            </p:grpSpPr>
            <p:sp>
              <p:nvSpPr>
                <p:cNvPr id="9253" name="Line 89"/>
                <p:cNvSpPr>
                  <a:spLocks noChangeShapeType="1"/>
                </p:cNvSpPr>
                <p:nvPr/>
              </p:nvSpPr>
              <p:spPr bwMode="auto">
                <a:xfrm>
                  <a:off x="3543300" y="3810000"/>
                  <a:ext cx="3530600" cy="0"/>
                </a:xfrm>
                <a:prstGeom prst="line">
                  <a:avLst/>
                </a:prstGeom>
                <a:noFill/>
                <a:ln w="28575">
                  <a:solidFill>
                    <a:srgbClr val="CC00FF"/>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4" name="Line 90"/>
                <p:cNvSpPr>
                  <a:spLocks noChangeShapeType="1"/>
                </p:cNvSpPr>
                <p:nvPr/>
              </p:nvSpPr>
              <p:spPr bwMode="auto">
                <a:xfrm flipV="1">
                  <a:off x="7073900" y="3022600"/>
                  <a:ext cx="711200" cy="787400"/>
                </a:xfrm>
                <a:prstGeom prst="line">
                  <a:avLst/>
                </a:prstGeom>
                <a:noFill/>
                <a:ln w="28575">
                  <a:solidFill>
                    <a:srgbClr val="CC00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1319" y="3171288"/>
                  <a:ext cx="820239" cy="3475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par>
                          <p:cTn id="23" fill="hold">
                            <p:stCondLst>
                              <p:cond delay="500"/>
                            </p:stCondLst>
                            <p:childTnLst>
                              <p:par>
                                <p:cTn id="24" presetID="17" presetClass="entr" presetSubtype="1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3"/>
          <p:cNvGrpSpPr>
            <a:grpSpLocks/>
          </p:cNvGrpSpPr>
          <p:nvPr/>
        </p:nvGrpSpPr>
        <p:grpSpPr bwMode="auto">
          <a:xfrm>
            <a:off x="2744788" y="1292225"/>
            <a:ext cx="758825" cy="558800"/>
            <a:chOff x="2083" y="1606"/>
            <a:chExt cx="1489" cy="1097"/>
          </a:xfrm>
        </p:grpSpPr>
        <p:sp>
          <p:nvSpPr>
            <p:cNvPr id="10320" name="Rectangle 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321" name="Freeform 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22" name="Freeform 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23" name="Freeform 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24" name="Freeform 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0325" name="Rectangle 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326" name="Rectangle 1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27" name="AutoShape 1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328" name="Freeform 12"/>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29" name="Freeform 13"/>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30" name="Rectangle 1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31" name="Rectangle 1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32" name="Rectangle 1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333" name="Group 17"/>
            <p:cNvGrpSpPr>
              <a:grpSpLocks/>
            </p:cNvGrpSpPr>
            <p:nvPr/>
          </p:nvGrpSpPr>
          <p:grpSpPr bwMode="auto">
            <a:xfrm>
              <a:off x="2221" y="1871"/>
              <a:ext cx="518" cy="782"/>
              <a:chOff x="2400" y="1656"/>
              <a:chExt cx="752" cy="1136"/>
            </a:xfrm>
          </p:grpSpPr>
          <p:sp>
            <p:nvSpPr>
              <p:cNvPr id="10346" name="Freeform 1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47" name="Freeform 1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48" name="Freeform 2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49" name="Freeform 2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50" name="Freeform 2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51" name="Line 2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52" name="Line 2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334" name="Group 25"/>
            <p:cNvGrpSpPr>
              <a:grpSpLocks/>
            </p:cNvGrpSpPr>
            <p:nvPr/>
          </p:nvGrpSpPr>
          <p:grpSpPr bwMode="auto">
            <a:xfrm rot="-6511945">
              <a:off x="2834" y="1842"/>
              <a:ext cx="518" cy="783"/>
              <a:chOff x="2400" y="1656"/>
              <a:chExt cx="752" cy="1136"/>
            </a:xfrm>
          </p:grpSpPr>
          <p:sp>
            <p:nvSpPr>
              <p:cNvPr id="10339"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40"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41"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42"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43"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44"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45"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335" name="Freeform 33"/>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36" name="Freeform 34"/>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37" name="Rectangle 3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38" name="Rectangle 3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0243" name="Text Box 37"/>
          <p:cNvSpPr txBox="1">
            <a:spLocks noChangeArrowheads="1"/>
          </p:cNvSpPr>
          <p:nvPr/>
        </p:nvSpPr>
        <p:spPr bwMode="auto">
          <a:xfrm>
            <a:off x="484188" y="1320800"/>
            <a:ext cx="16240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level = 4</a:t>
            </a:r>
            <a:br>
              <a:rPr lang="en-US" sz="1800">
                <a:solidFill>
                  <a:schemeClr val="bg1"/>
                </a:solidFill>
              </a:rPr>
            </a:br>
            <a:r>
              <a:rPr lang="en-US" sz="1800">
                <a:solidFill>
                  <a:schemeClr val="bg1"/>
                </a:solidFill>
              </a:rPr>
              <a:t>county = Kern</a:t>
            </a:r>
          </a:p>
        </p:txBody>
      </p:sp>
      <p:sp>
        <p:nvSpPr>
          <p:cNvPr id="10245" name="Rectangle 39"/>
          <p:cNvSpPr>
            <a:spLocks noGrp="1" noChangeArrowheads="1"/>
          </p:cNvSpPr>
          <p:nvPr>
            <p:ph type="title"/>
          </p:nvPr>
        </p:nvSpPr>
        <p:spPr/>
        <p:txBody>
          <a:bodyPr/>
          <a:lstStyle/>
          <a:p>
            <a:pPr eaLnBrk="1" hangingPunct="1"/>
            <a:r>
              <a:rPr lang="en-US" dirty="0"/>
              <a:t>Logic tied to object maturity level (2)</a:t>
            </a:r>
          </a:p>
        </p:txBody>
      </p:sp>
      <p:sp>
        <p:nvSpPr>
          <p:cNvPr id="10246" name="Rectangle 40"/>
          <p:cNvSpPr>
            <a:spLocks noGrp="1" noChangeArrowheads="1"/>
          </p:cNvSpPr>
          <p:nvPr>
            <p:ph idx="1"/>
          </p:nvPr>
        </p:nvSpPr>
        <p:spPr>
          <a:xfrm>
            <a:off x="519113" y="4659313"/>
            <a:ext cx="8318500" cy="1730375"/>
          </a:xfrm>
        </p:spPr>
        <p:txBody>
          <a:bodyPr/>
          <a:lstStyle/>
          <a:p>
            <a:pPr>
              <a:buFont typeface="Arial" charset="0"/>
              <a:buChar char="•"/>
            </a:pPr>
            <a:r>
              <a:rPr lang="en-US"/>
              <a:t>When object at or above level and doesn't meet condition</a:t>
            </a:r>
          </a:p>
          <a:p>
            <a:pPr lvl="1"/>
            <a:r>
              <a:rPr lang="en-US"/>
              <a:t>Save is not allowed</a:t>
            </a:r>
          </a:p>
          <a:p>
            <a:pPr>
              <a:buFont typeface="Arial" charset="0"/>
              <a:buChar char="•"/>
            </a:pPr>
            <a:r>
              <a:rPr lang="en-US"/>
              <a:t>When object at or above level and meets condition</a:t>
            </a:r>
          </a:p>
          <a:p>
            <a:pPr lvl="1"/>
            <a:r>
              <a:rPr lang="en-US"/>
              <a:t>Save is allowed</a:t>
            </a:r>
          </a:p>
          <a:p>
            <a:pPr>
              <a:buFont typeface="Arial" charset="0"/>
              <a:buChar char="•"/>
            </a:pPr>
            <a:endParaRPr lang="en-US"/>
          </a:p>
        </p:txBody>
      </p:sp>
      <p:grpSp>
        <p:nvGrpSpPr>
          <p:cNvPr id="10247" name="Group 41"/>
          <p:cNvGrpSpPr>
            <a:grpSpLocks/>
          </p:cNvGrpSpPr>
          <p:nvPr/>
        </p:nvGrpSpPr>
        <p:grpSpPr bwMode="auto">
          <a:xfrm>
            <a:off x="7778750" y="2216150"/>
            <a:ext cx="1027113" cy="874713"/>
            <a:chOff x="4324" y="1324"/>
            <a:chExt cx="647" cy="551"/>
          </a:xfrm>
        </p:grpSpPr>
        <p:sp>
          <p:nvSpPr>
            <p:cNvPr id="10313" name="AutoShape 42"/>
            <p:cNvSpPr>
              <a:spLocks noChangeArrowheads="1"/>
            </p:cNvSpPr>
            <p:nvPr/>
          </p:nvSpPr>
          <p:spPr bwMode="invGray">
            <a:xfrm>
              <a:off x="4324" y="1324"/>
              <a:ext cx="647" cy="551"/>
            </a:xfrm>
            <a:prstGeom prst="can">
              <a:avLst>
                <a:gd name="adj" fmla="val 17333"/>
              </a:avLst>
            </a:prstGeom>
            <a:solidFill>
              <a:schemeClr val="accent1"/>
            </a:solidFill>
            <a:ln w="28575">
              <a:solidFill>
                <a:schemeClr val="tx2"/>
              </a:solidFill>
              <a:round/>
              <a:headEnd/>
              <a:tailEnd/>
            </a:ln>
          </p:spPr>
          <p:txBody>
            <a:bodyPr wrap="none" anchor="ctr"/>
            <a:lstStyle/>
            <a:p>
              <a:endParaRPr lang="en-US"/>
            </a:p>
          </p:txBody>
        </p:sp>
        <p:sp>
          <p:nvSpPr>
            <p:cNvPr id="10314" name="Text Box 43"/>
            <p:cNvSpPr txBox="1">
              <a:spLocks noChangeArrowheads="1"/>
            </p:cNvSpPr>
            <p:nvPr/>
          </p:nvSpPr>
          <p:spPr bwMode="invGray">
            <a:xfrm>
              <a:off x="4405" y="1395"/>
              <a:ext cx="4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99CCFF"/>
                  </a:solidFill>
                </a:rPr>
                <a:t>cc</a:t>
              </a:r>
              <a:br>
                <a:rPr lang="en-US">
                  <a:solidFill>
                    <a:srgbClr val="99CCFF"/>
                  </a:solidFill>
                </a:rPr>
              </a:br>
              <a:r>
                <a:rPr lang="en-US">
                  <a:solidFill>
                    <a:srgbClr val="99CCFF"/>
                  </a:solidFill>
                </a:rPr>
                <a:t>data</a:t>
              </a:r>
            </a:p>
          </p:txBody>
        </p:sp>
      </p:grpSp>
      <p:grpSp>
        <p:nvGrpSpPr>
          <p:cNvPr id="10248" name="Group 44"/>
          <p:cNvGrpSpPr>
            <a:grpSpLocks/>
          </p:cNvGrpSpPr>
          <p:nvPr/>
        </p:nvGrpSpPr>
        <p:grpSpPr bwMode="auto">
          <a:xfrm>
            <a:off x="6043613" y="1722438"/>
            <a:ext cx="1147762" cy="449262"/>
            <a:chOff x="3591" y="1357"/>
            <a:chExt cx="723" cy="283"/>
          </a:xfrm>
        </p:grpSpPr>
        <p:sp>
          <p:nvSpPr>
            <p:cNvPr id="10308" name="Freeform 45"/>
            <p:cNvSpPr>
              <a:spLocks/>
            </p:cNvSpPr>
            <p:nvPr/>
          </p:nvSpPr>
          <p:spPr bwMode="auto">
            <a:xfrm flipH="1">
              <a:off x="3591" y="1371"/>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9" name="Freeform 46"/>
            <p:cNvSpPr>
              <a:spLocks/>
            </p:cNvSpPr>
            <p:nvPr/>
          </p:nvSpPr>
          <p:spPr bwMode="auto">
            <a:xfrm flipH="1">
              <a:off x="3712" y="1411"/>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0" name="Freeform 47"/>
            <p:cNvSpPr>
              <a:spLocks/>
            </p:cNvSpPr>
            <p:nvPr/>
          </p:nvSpPr>
          <p:spPr bwMode="auto">
            <a:xfrm flipH="1">
              <a:off x="3705" y="1457"/>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1" name="Freeform 48"/>
            <p:cNvSpPr>
              <a:spLocks/>
            </p:cNvSpPr>
            <p:nvPr/>
          </p:nvSpPr>
          <p:spPr bwMode="auto">
            <a:xfrm flipH="1">
              <a:off x="3708" y="1406"/>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2" name="Freeform 49"/>
            <p:cNvSpPr>
              <a:spLocks/>
            </p:cNvSpPr>
            <p:nvPr/>
          </p:nvSpPr>
          <p:spPr bwMode="auto">
            <a:xfrm flipH="1">
              <a:off x="3750" y="1357"/>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49" name="Group 51"/>
          <p:cNvGrpSpPr>
            <a:grpSpLocks/>
          </p:cNvGrpSpPr>
          <p:nvPr/>
        </p:nvGrpSpPr>
        <p:grpSpPr bwMode="auto">
          <a:xfrm>
            <a:off x="2782888" y="3425825"/>
            <a:ext cx="758825" cy="558800"/>
            <a:chOff x="2083" y="1606"/>
            <a:chExt cx="1489" cy="1097"/>
          </a:xfrm>
        </p:grpSpPr>
        <p:sp>
          <p:nvSpPr>
            <p:cNvPr id="10275" name="Rectangle 5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276" name="Freeform 5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277" name="Freeform 5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278" name="Freeform 5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279" name="Freeform 5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0280" name="Rectangle 5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281" name="Rectangle 5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82" name="AutoShape 5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283" name="Freeform 60"/>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84" name="Freeform 61"/>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85" name="Rectangle 6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86" name="Rectangle 6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87" name="Rectangle 6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288" name="Group 65"/>
            <p:cNvGrpSpPr>
              <a:grpSpLocks/>
            </p:cNvGrpSpPr>
            <p:nvPr/>
          </p:nvGrpSpPr>
          <p:grpSpPr bwMode="auto">
            <a:xfrm>
              <a:off x="2221" y="1871"/>
              <a:ext cx="518" cy="782"/>
              <a:chOff x="2400" y="1656"/>
              <a:chExt cx="752" cy="1136"/>
            </a:xfrm>
          </p:grpSpPr>
          <p:sp>
            <p:nvSpPr>
              <p:cNvPr id="10301"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02"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03"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04"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05"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06"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07"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289" name="Group 73"/>
            <p:cNvGrpSpPr>
              <a:grpSpLocks/>
            </p:cNvGrpSpPr>
            <p:nvPr/>
          </p:nvGrpSpPr>
          <p:grpSpPr bwMode="auto">
            <a:xfrm rot="-6511945">
              <a:off x="2834" y="1842"/>
              <a:ext cx="518" cy="783"/>
              <a:chOff x="2400" y="1656"/>
              <a:chExt cx="752" cy="1136"/>
            </a:xfrm>
          </p:grpSpPr>
          <p:sp>
            <p:nvSpPr>
              <p:cNvPr id="10294" name="Freeform 7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95" name="Freeform 7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6" name="Freeform 7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7" name="Freeform 7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8" name="Freeform 7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9" name="Line 7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00" name="Line 8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90" name="Freeform 81"/>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91" name="Freeform 82"/>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92" name="Rectangle 8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93" name="Rectangle 8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0251" name="Group 92"/>
          <p:cNvGrpSpPr>
            <a:grpSpLocks/>
          </p:cNvGrpSpPr>
          <p:nvPr/>
        </p:nvGrpSpPr>
        <p:grpSpPr bwMode="auto">
          <a:xfrm>
            <a:off x="4779963" y="2149475"/>
            <a:ext cx="2351087" cy="912813"/>
            <a:chOff x="2547" y="642"/>
            <a:chExt cx="1481" cy="575"/>
          </a:xfrm>
        </p:grpSpPr>
        <p:sp>
          <p:nvSpPr>
            <p:cNvPr id="10270" name="Rectangle 93"/>
            <p:cNvSpPr>
              <a:spLocks noChangeArrowheads="1"/>
            </p:cNvSpPr>
            <p:nvPr/>
          </p:nvSpPr>
          <p:spPr bwMode="auto">
            <a:xfrm>
              <a:off x="2547" y="642"/>
              <a:ext cx="1481" cy="575"/>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0271" name="Text Box 94"/>
            <p:cNvSpPr txBox="1">
              <a:spLocks noChangeArrowheads="1"/>
            </p:cNvSpPr>
            <p:nvPr/>
          </p:nvSpPr>
          <p:spPr bwMode="auto">
            <a:xfrm>
              <a:off x="2564" y="670"/>
              <a:ext cx="144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at level 3,</a:t>
              </a:r>
              <a:br>
                <a:rPr lang="en-US" sz="1800">
                  <a:solidFill>
                    <a:schemeClr val="bg1"/>
                  </a:solidFill>
                </a:rPr>
              </a:br>
              <a:r>
                <a:rPr lang="en-US" sz="1800">
                  <a:solidFill>
                    <a:schemeClr val="bg1"/>
                  </a:solidFill>
                </a:rPr>
                <a:t>county is</a:t>
              </a:r>
              <a:br>
                <a:rPr lang="en-US" sz="1800">
                  <a:solidFill>
                    <a:schemeClr val="bg1"/>
                  </a:solidFill>
                </a:rPr>
              </a:br>
              <a:r>
                <a:rPr lang="en-US" sz="1800">
                  <a:solidFill>
                    <a:schemeClr val="bg1"/>
                  </a:solidFill>
                </a:rPr>
                <a:t>required</a:t>
              </a:r>
            </a:p>
          </p:txBody>
        </p:sp>
      </p:grpSp>
      <p:grpSp>
        <p:nvGrpSpPr>
          <p:cNvPr id="10252" name="Group 95"/>
          <p:cNvGrpSpPr>
            <a:grpSpLocks/>
          </p:cNvGrpSpPr>
          <p:nvPr/>
        </p:nvGrpSpPr>
        <p:grpSpPr bwMode="auto">
          <a:xfrm>
            <a:off x="4249738" y="2540000"/>
            <a:ext cx="669925" cy="636588"/>
            <a:chOff x="2149" y="1480"/>
            <a:chExt cx="523" cy="497"/>
          </a:xfrm>
        </p:grpSpPr>
        <p:sp>
          <p:nvSpPr>
            <p:cNvPr id="10266" name="Freeform 96"/>
            <p:cNvSpPr>
              <a:spLocks/>
            </p:cNvSpPr>
            <p:nvPr/>
          </p:nvSpPr>
          <p:spPr bwMode="auto">
            <a:xfrm flipH="1">
              <a:off x="2149" y="1485"/>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7" name="Freeform 97"/>
            <p:cNvSpPr>
              <a:spLocks/>
            </p:cNvSpPr>
            <p:nvPr/>
          </p:nvSpPr>
          <p:spPr bwMode="auto">
            <a:xfrm flipH="1">
              <a:off x="2453" y="1636"/>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8" name="Freeform 98"/>
            <p:cNvSpPr>
              <a:spLocks/>
            </p:cNvSpPr>
            <p:nvPr/>
          </p:nvSpPr>
          <p:spPr bwMode="auto">
            <a:xfrm flipH="1">
              <a:off x="2156" y="1480"/>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9" name="Freeform 99"/>
            <p:cNvSpPr>
              <a:spLocks/>
            </p:cNvSpPr>
            <p:nvPr/>
          </p:nvSpPr>
          <p:spPr bwMode="auto">
            <a:xfrm flipH="1">
              <a:off x="2343" y="1916"/>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53" name="Text Box 100"/>
          <p:cNvSpPr txBox="1">
            <a:spLocks noChangeArrowheads="1"/>
          </p:cNvSpPr>
          <p:nvPr/>
        </p:nvSpPr>
        <p:spPr bwMode="auto">
          <a:xfrm>
            <a:off x="452438" y="3435350"/>
            <a:ext cx="16557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level = 4</a:t>
            </a:r>
            <a:br>
              <a:rPr lang="en-US" sz="1800">
                <a:solidFill>
                  <a:schemeClr val="bg1"/>
                </a:solidFill>
              </a:rPr>
            </a:br>
            <a:r>
              <a:rPr lang="en-US" sz="1800">
                <a:solidFill>
                  <a:schemeClr val="bg1"/>
                </a:solidFill>
              </a:rPr>
              <a:t>county = Kern</a:t>
            </a:r>
          </a:p>
        </p:txBody>
      </p:sp>
      <p:grpSp>
        <p:nvGrpSpPr>
          <p:cNvPr id="15" name="Group 109"/>
          <p:cNvGrpSpPr>
            <a:grpSpLocks/>
          </p:cNvGrpSpPr>
          <p:nvPr/>
        </p:nvGrpSpPr>
        <p:grpSpPr bwMode="auto">
          <a:xfrm>
            <a:off x="1441450" y="1582738"/>
            <a:ext cx="1212850" cy="342900"/>
            <a:chOff x="908" y="997"/>
            <a:chExt cx="764" cy="216"/>
          </a:xfrm>
        </p:grpSpPr>
        <p:sp>
          <p:nvSpPr>
            <p:cNvPr id="10264" name="Line 101"/>
            <p:cNvSpPr>
              <a:spLocks noChangeShapeType="1"/>
            </p:cNvSpPr>
            <p:nvPr/>
          </p:nvSpPr>
          <p:spPr bwMode="auto">
            <a:xfrm flipH="1">
              <a:off x="908" y="997"/>
              <a:ext cx="552" cy="21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5" name="Text Box 102"/>
            <p:cNvSpPr txBox="1">
              <a:spLocks noChangeArrowheads="1"/>
            </p:cNvSpPr>
            <p:nvPr/>
          </p:nvSpPr>
          <p:spPr bwMode="auto">
            <a:xfrm>
              <a:off x="1344" y="1014"/>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null</a:t>
              </a:r>
            </a:p>
          </p:txBody>
        </p:sp>
      </p:grpSp>
      <p:grpSp>
        <p:nvGrpSpPr>
          <p:cNvPr id="16" name="Group 111"/>
          <p:cNvGrpSpPr>
            <a:grpSpLocks/>
          </p:cNvGrpSpPr>
          <p:nvPr/>
        </p:nvGrpSpPr>
        <p:grpSpPr bwMode="auto">
          <a:xfrm>
            <a:off x="1443038" y="3695700"/>
            <a:ext cx="1357312" cy="342900"/>
            <a:chOff x="909" y="2328"/>
            <a:chExt cx="855" cy="216"/>
          </a:xfrm>
        </p:grpSpPr>
        <p:sp>
          <p:nvSpPr>
            <p:cNvPr id="10262" name="Line 103"/>
            <p:cNvSpPr>
              <a:spLocks noChangeShapeType="1"/>
            </p:cNvSpPr>
            <p:nvPr/>
          </p:nvSpPr>
          <p:spPr bwMode="auto">
            <a:xfrm flipH="1">
              <a:off x="909" y="2328"/>
              <a:ext cx="552" cy="21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3" name="Text Box 104"/>
            <p:cNvSpPr txBox="1">
              <a:spLocks noChangeArrowheads="1"/>
            </p:cNvSpPr>
            <p:nvPr/>
          </p:nvSpPr>
          <p:spPr bwMode="auto">
            <a:xfrm>
              <a:off x="1364" y="2354"/>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Dade</a:t>
              </a:r>
            </a:p>
          </p:txBody>
        </p:sp>
      </p:grpSp>
      <p:grpSp>
        <p:nvGrpSpPr>
          <p:cNvPr id="10256" name="Group 113"/>
          <p:cNvGrpSpPr>
            <a:grpSpLocks/>
          </p:cNvGrpSpPr>
          <p:nvPr/>
        </p:nvGrpSpPr>
        <p:grpSpPr bwMode="auto">
          <a:xfrm>
            <a:off x="8632825" y="79375"/>
            <a:ext cx="431800" cy="461963"/>
            <a:chOff x="3777" y="1768"/>
            <a:chExt cx="467" cy="499"/>
          </a:xfrm>
        </p:grpSpPr>
        <p:sp>
          <p:nvSpPr>
            <p:cNvPr id="10260" name="Rectangle 114"/>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261" name="AutoShape 115"/>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8" name="Group 116"/>
          <p:cNvGrpSpPr>
            <a:grpSpLocks/>
          </p:cNvGrpSpPr>
          <p:nvPr/>
        </p:nvGrpSpPr>
        <p:grpSpPr bwMode="auto">
          <a:xfrm>
            <a:off x="8632825" y="79375"/>
            <a:ext cx="431800" cy="461963"/>
            <a:chOff x="2967" y="1718"/>
            <a:chExt cx="467" cy="499"/>
          </a:xfrm>
        </p:grpSpPr>
        <p:sp>
          <p:nvSpPr>
            <p:cNvPr id="10258" name="Rectangle 117"/>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259" name="Rectangle 118"/>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2" name="Group 1"/>
          <p:cNvGrpSpPr/>
          <p:nvPr/>
        </p:nvGrpSpPr>
        <p:grpSpPr>
          <a:xfrm>
            <a:off x="3179441" y="896938"/>
            <a:ext cx="2640334" cy="788987"/>
            <a:chOff x="3179441" y="896938"/>
            <a:chExt cx="2640334" cy="788987"/>
          </a:xfrm>
        </p:grpSpPr>
        <p:grpSp>
          <p:nvGrpSpPr>
            <p:cNvPr id="5" name="Group 110"/>
            <p:cNvGrpSpPr>
              <a:grpSpLocks/>
            </p:cNvGrpSpPr>
            <p:nvPr/>
          </p:nvGrpSpPr>
          <p:grpSpPr bwMode="auto">
            <a:xfrm>
              <a:off x="3937000" y="896938"/>
              <a:ext cx="1882775" cy="788987"/>
              <a:chOff x="2480" y="565"/>
              <a:chExt cx="1186" cy="497"/>
            </a:xfrm>
          </p:grpSpPr>
          <p:sp>
            <p:nvSpPr>
              <p:cNvPr id="10315" name="Line 105"/>
              <p:cNvSpPr>
                <a:spLocks noChangeShapeType="1"/>
              </p:cNvSpPr>
              <p:nvPr/>
            </p:nvSpPr>
            <p:spPr bwMode="auto">
              <a:xfrm>
                <a:off x="2480" y="816"/>
                <a:ext cx="1112" cy="0"/>
              </a:xfrm>
              <a:prstGeom prst="line">
                <a:avLst/>
              </a:prstGeom>
              <a:noFill/>
              <a:ln w="28575">
                <a:solidFill>
                  <a:srgbClr val="CC66FF"/>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316" name="Group 106"/>
              <p:cNvGrpSpPr>
                <a:grpSpLocks/>
              </p:cNvGrpSpPr>
              <p:nvPr/>
            </p:nvGrpSpPr>
            <p:grpSpPr bwMode="auto">
              <a:xfrm>
                <a:off x="3542" y="565"/>
                <a:ext cx="124" cy="497"/>
                <a:chOff x="3067" y="1854"/>
                <a:chExt cx="584" cy="2335"/>
              </a:xfrm>
            </p:grpSpPr>
            <p:sp>
              <p:nvSpPr>
                <p:cNvPr id="10318" name="Rectangle 107"/>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319" name="Rectangle 108"/>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441" y="993366"/>
              <a:ext cx="820239" cy="3475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3179441" y="3022600"/>
            <a:ext cx="4605659" cy="787400"/>
            <a:chOff x="3179441" y="3022600"/>
            <a:chExt cx="4605659" cy="787400"/>
          </a:xfrm>
        </p:grpSpPr>
        <p:grpSp>
          <p:nvGrpSpPr>
            <p:cNvPr id="12" name="Group 112"/>
            <p:cNvGrpSpPr>
              <a:grpSpLocks/>
            </p:cNvGrpSpPr>
            <p:nvPr/>
          </p:nvGrpSpPr>
          <p:grpSpPr bwMode="auto">
            <a:xfrm>
              <a:off x="3543300" y="3022600"/>
              <a:ext cx="4241800" cy="787400"/>
              <a:chOff x="2232" y="1904"/>
              <a:chExt cx="2672" cy="496"/>
            </a:xfrm>
          </p:grpSpPr>
          <p:sp>
            <p:nvSpPr>
              <p:cNvPr id="10273" name="Line 89"/>
              <p:cNvSpPr>
                <a:spLocks noChangeShapeType="1"/>
              </p:cNvSpPr>
              <p:nvPr/>
            </p:nvSpPr>
            <p:spPr bwMode="auto">
              <a:xfrm>
                <a:off x="2232" y="2400"/>
                <a:ext cx="2224" cy="0"/>
              </a:xfrm>
              <a:prstGeom prst="line">
                <a:avLst/>
              </a:prstGeom>
              <a:noFill/>
              <a:ln w="28575">
                <a:solidFill>
                  <a:srgbClr val="CC66FF"/>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74" name="Line 90"/>
              <p:cNvSpPr>
                <a:spLocks noChangeShapeType="1"/>
              </p:cNvSpPr>
              <p:nvPr/>
            </p:nvSpPr>
            <p:spPr bwMode="auto">
              <a:xfrm flipV="1">
                <a:off x="4456" y="1904"/>
                <a:ext cx="448" cy="496"/>
              </a:xfrm>
              <a:prstGeom prst="line">
                <a:avLst/>
              </a:prstGeom>
              <a:noFill/>
              <a:ln w="28575">
                <a:solidFill>
                  <a:srgbClr val="CC66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pic>
          <p:nvPicPr>
            <p:cNvPr id="1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441" y="3134319"/>
              <a:ext cx="820239" cy="3475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par>
                          <p:cTn id="23" fill="hold">
                            <p:stCondLst>
                              <p:cond delay="500"/>
                            </p:stCondLst>
                            <p:childTnLst>
                              <p:par>
                                <p:cTn id="24" presetID="17" presetClass="entr" presetSubtype="1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t>Enforcing validation of invalid data</a:t>
            </a:r>
          </a:p>
        </p:txBody>
      </p:sp>
      <p:sp>
        <p:nvSpPr>
          <p:cNvPr id="11267" name="Rectangle 3"/>
          <p:cNvSpPr>
            <a:spLocks noGrp="1" noChangeArrowheads="1"/>
          </p:cNvSpPr>
          <p:nvPr>
            <p:ph idx="1"/>
          </p:nvPr>
        </p:nvSpPr>
        <p:spPr>
          <a:xfrm>
            <a:off x="519112" y="773113"/>
            <a:ext cx="8156801" cy="5627687"/>
          </a:xfrm>
        </p:spPr>
        <p:txBody>
          <a:bodyPr/>
          <a:lstStyle/>
          <a:p>
            <a:pPr>
              <a:buFont typeface="Arial" charset="0"/>
              <a:buChar char="•"/>
            </a:pPr>
            <a:r>
              <a:rPr lang="en-US" sz="2000" dirty="0"/>
              <a:t>"Invalid data" validation is typically enforced by field validators and validation expressions</a:t>
            </a:r>
          </a:p>
          <a:p>
            <a:pPr>
              <a:buFont typeface="Arial" charset="0"/>
              <a:buChar char="•"/>
            </a:pPr>
            <a:r>
              <a:rPr lang="en-US" sz="2000" dirty="0"/>
              <a:t>Complex invalid data validation can be enforced by validation rules</a:t>
            </a:r>
          </a:p>
          <a:p>
            <a:pPr>
              <a:buFont typeface="Arial" charset="0"/>
              <a:buChar char="•"/>
            </a:pPr>
            <a:endParaRPr lang="en-US" sz="2000" dirty="0"/>
          </a:p>
          <a:p>
            <a:pPr>
              <a:buFont typeface="Arial" charset="0"/>
              <a:buChar char="•"/>
            </a:pPr>
            <a:endParaRPr lang="en-US" sz="2000" dirty="0"/>
          </a:p>
          <a:p>
            <a:pPr>
              <a:buFont typeface="Arial" charset="0"/>
              <a:buChar char="•"/>
            </a:pPr>
            <a:endParaRPr lang="en-US" sz="2000" dirty="0"/>
          </a:p>
          <a:p>
            <a:pPr>
              <a:buFont typeface="Arial" charset="0"/>
              <a:buChar char="•"/>
            </a:pPr>
            <a:endParaRPr lang="en-US" sz="2000" dirty="0"/>
          </a:p>
          <a:p>
            <a:pPr>
              <a:buFont typeface="Arial" charset="0"/>
              <a:buChar char="•"/>
            </a:pPr>
            <a:endParaRPr lang="en-US" sz="2000" dirty="0"/>
          </a:p>
          <a:p>
            <a:pPr>
              <a:buFont typeface="Arial" charset="0"/>
              <a:buChar char="•"/>
            </a:pPr>
            <a:endParaRPr lang="en-US" sz="2000" dirty="0"/>
          </a:p>
          <a:p>
            <a:pPr>
              <a:buFont typeface="Arial" charset="0"/>
              <a:buChar char="•"/>
            </a:pPr>
            <a:endParaRPr lang="en-US" sz="2000" dirty="0"/>
          </a:p>
          <a:p>
            <a:pPr marL="0" indent="0">
              <a:buNone/>
            </a:pPr>
            <a:endParaRPr lang="en-US" sz="2000" dirty="0"/>
          </a:p>
          <a:p>
            <a:pPr>
              <a:buFont typeface="Arial" charset="0"/>
              <a:buChar char="•"/>
            </a:pPr>
            <a:r>
              <a:rPr lang="en-US" sz="2000" dirty="0"/>
              <a:t>"Object maturity" validation is enforced exclusively by claim and exposure validation rules</a:t>
            </a:r>
          </a:p>
        </p:txBody>
      </p:sp>
      <p:pic>
        <p:nvPicPr>
          <p:cNvPr id="2" name="Picture 1"/>
          <p:cNvPicPr>
            <a:picLocks noChangeAspect="1"/>
          </p:cNvPicPr>
          <p:nvPr/>
        </p:nvPicPr>
        <p:blipFill>
          <a:blip r:embed="rId3"/>
          <a:stretch>
            <a:fillRect/>
          </a:stretch>
        </p:blipFill>
        <p:spPr>
          <a:xfrm>
            <a:off x="684097" y="2239168"/>
            <a:ext cx="7826830" cy="2695575"/>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Types of validation</a:t>
            </a:r>
          </a:p>
          <a:p>
            <a:pPr>
              <a:lnSpc>
                <a:spcPct val="150000"/>
              </a:lnSpc>
              <a:buFont typeface="Arial" charset="0"/>
              <a:buChar char="•"/>
            </a:pPr>
            <a:r>
              <a:rPr lang="en-US" sz="2800"/>
              <a:t>Validation rule basics</a:t>
            </a:r>
          </a:p>
          <a:p>
            <a:pPr>
              <a:lnSpc>
                <a:spcPct val="150000"/>
              </a:lnSpc>
              <a:buFont typeface="Arial" charset="0"/>
              <a:buChar char="•"/>
            </a:pPr>
            <a:r>
              <a:rPr lang="en-US" sz="2800">
                <a:solidFill>
                  <a:srgbClr val="C0C0C0"/>
                </a:solidFill>
              </a:rPr>
              <a:t>Validation rules in the user interface</a:t>
            </a:r>
          </a:p>
          <a:p>
            <a:pPr>
              <a:lnSpc>
                <a:spcPct val="150000"/>
              </a:lnSpc>
              <a:buFont typeface="Arial" charset="0"/>
              <a:buChar char="•"/>
            </a:pPr>
            <a:r>
              <a:rPr lang="en-US" sz="2800">
                <a:solidFill>
                  <a:srgbClr val="C0C0C0"/>
                </a:solidFill>
              </a:rPr>
              <a:t>Warnings and errors</a:t>
            </a:r>
          </a:p>
          <a:p>
            <a:pPr>
              <a:lnSpc>
                <a:spcPct val="150000"/>
              </a:lnSpc>
              <a:buFont typeface="Arial" charset="0"/>
              <a:buChar char="•"/>
            </a:pPr>
            <a:r>
              <a:rPr lang="en-US" sz="2800">
                <a:solidFill>
                  <a:srgbClr val="C0C0C0"/>
                </a:solidFill>
              </a:rPr>
              <a:t>Identifying invalid fields</a:t>
            </a:r>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D4DC82-950A-4C40-8812-1CC1C1A06EF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8CA9411-E04E-435A-BA64-64EAE9CDC72A}">
  <ds:schemaRefs>
    <ds:schemaRef ds:uri="http://schemas.microsoft.com/sharepoint/v3/contenttype/forms"/>
  </ds:schemaRefs>
</ds:datastoreItem>
</file>

<file path=customXml/itemProps3.xml><?xml version="1.0" encoding="utf-8"?>
<ds:datastoreItem xmlns:ds="http://schemas.openxmlformats.org/officeDocument/2006/customXml" ds:itemID="{8DA580AE-AC97-4281-AFE6-FD33389CCC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a8859-07ab-46c5-a44f-5c9b86e92d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15959</TotalTime>
  <Words>4843</Words>
  <Application>Microsoft Office PowerPoint</Application>
  <PresentationFormat>On-screen Show (4:3)</PresentationFormat>
  <Paragraphs>365</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1_test-template</vt:lpstr>
      <vt:lpstr>Validation Rules</vt:lpstr>
      <vt:lpstr>Lesson objectives</vt:lpstr>
      <vt:lpstr>Lesson outline</vt:lpstr>
      <vt:lpstr>Types of validation in ClaimCenter</vt:lpstr>
      <vt:lpstr>Logic that prevents invalid data</vt:lpstr>
      <vt:lpstr>Logic tied to object maturity level (1)</vt:lpstr>
      <vt:lpstr>Logic tied to object maturity level (2)</vt:lpstr>
      <vt:lpstr>Enforcing validation of invalid data</vt:lpstr>
      <vt:lpstr>Lesson outline</vt:lpstr>
      <vt:lpstr>Claim and exposure validation rules</vt:lpstr>
      <vt:lpstr>Validation levels</vt:lpstr>
      <vt:lpstr>Behavior tied to internal levels</vt:lpstr>
      <vt:lpstr>Entities that can be Validated &amp; Validation Rule Sets</vt:lpstr>
      <vt:lpstr>Object promoted to highest possible level </vt:lpstr>
      <vt:lpstr>Related objects can trigger validation</vt:lpstr>
      <vt:lpstr>Related claim objects trigger validation</vt:lpstr>
      <vt:lpstr>Lesson outline</vt:lpstr>
      <vt:lpstr>Validation rule errors</vt:lpstr>
      <vt:lpstr>Validation rule warnings</vt:lpstr>
      <vt:lpstr>Validation level for given object</vt:lpstr>
      <vt:lpstr>Review: Running validation rules manually</vt:lpstr>
      <vt:lpstr>Lesson outline</vt:lpstr>
      <vt:lpstr>The reject method</vt:lpstr>
      <vt:lpstr>reject method: error vs. warning</vt:lpstr>
      <vt:lpstr>reject method: Syntax</vt:lpstr>
      <vt:lpstr>Lesson outline</vt:lpstr>
      <vt:lpstr>The rejectField method</vt:lpstr>
      <vt:lpstr>rejectField Example</vt:lpstr>
      <vt:lpstr>The rejectSubField method</vt:lpstr>
      <vt:lpstr>rejectSubField Example</vt:lpstr>
      <vt:lpstr>Page Navigation and Highlighting Fields</vt:lpstr>
      <vt:lpstr>Validation of FNOL Steps</vt:lpstr>
      <vt:lpstr> 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 Rules</dc:title>
  <dc:creator>Tom Rhoades</dc:creator>
  <dc:description>2070</dc:description>
  <cp:lastModifiedBy>S, Sudha (Cognizant)</cp:lastModifiedBy>
  <cp:revision>1952</cp:revision>
  <dcterms:created xsi:type="dcterms:W3CDTF">2007-08-02T20:13:16Z</dcterms:created>
  <dcterms:modified xsi:type="dcterms:W3CDTF">2021-04-01T07:59:11Z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