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51"/>
  </p:notesMasterIdLst>
  <p:handoutMasterIdLst>
    <p:handoutMasterId r:id="rId52"/>
  </p:handoutMasterIdLst>
  <p:sldIdLst>
    <p:sldId id="1192" r:id="rId5"/>
    <p:sldId id="1299" r:id="rId6"/>
    <p:sldId id="1300" r:id="rId7"/>
    <p:sldId id="1666" r:id="rId8"/>
    <p:sldId id="1633" r:id="rId9"/>
    <p:sldId id="1668" r:id="rId10"/>
    <p:sldId id="1669" r:id="rId11"/>
    <p:sldId id="1684" r:id="rId12"/>
    <p:sldId id="1685" r:id="rId13"/>
    <p:sldId id="1686" r:id="rId14"/>
    <p:sldId id="1687" r:id="rId15"/>
    <p:sldId id="1679" r:id="rId16"/>
    <p:sldId id="1634" r:id="rId17"/>
    <p:sldId id="1674" r:id="rId18"/>
    <p:sldId id="1688" r:id="rId19"/>
    <p:sldId id="1676" r:id="rId20"/>
    <p:sldId id="1689" r:id="rId21"/>
    <p:sldId id="1680" r:id="rId22"/>
    <p:sldId id="1638" r:id="rId23"/>
    <p:sldId id="1639" r:id="rId24"/>
    <p:sldId id="1637" r:id="rId25"/>
    <p:sldId id="1681" r:id="rId26"/>
    <p:sldId id="1690" r:id="rId27"/>
    <p:sldId id="1641" r:id="rId28"/>
    <p:sldId id="1642" r:id="rId29"/>
    <p:sldId id="1657" r:id="rId30"/>
    <p:sldId id="1661" r:id="rId31"/>
    <p:sldId id="1662" r:id="rId32"/>
    <p:sldId id="1663" r:id="rId33"/>
    <p:sldId id="1656" r:id="rId34"/>
    <p:sldId id="1658" r:id="rId35"/>
    <p:sldId id="1659" r:id="rId36"/>
    <p:sldId id="1660" r:id="rId37"/>
    <p:sldId id="1632" r:id="rId38"/>
    <p:sldId id="1691" r:id="rId39"/>
    <p:sldId id="1664" r:id="rId40"/>
    <p:sldId id="1648" r:id="rId41"/>
    <p:sldId id="1636" r:id="rId42"/>
    <p:sldId id="1654" r:id="rId43"/>
    <p:sldId id="1655" r:id="rId44"/>
    <p:sldId id="1643" r:id="rId45"/>
    <p:sldId id="1650" r:id="rId46"/>
    <p:sldId id="1644" r:id="rId47"/>
    <p:sldId id="1551" r:id="rId48"/>
    <p:sldId id="1554" r:id="rId49"/>
    <p:sldId id="1692" r:id="rId50"/>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CCCCFF"/>
    <a:srgbClr val="0033CC"/>
    <a:srgbClr val="FF0000"/>
    <a:srgbClr val="FFFF00"/>
    <a:srgbClr val="CCFFCC"/>
    <a:srgbClr val="3366FF"/>
    <a:srgbClr val="CC00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EBF05-49A9-4F0A-B17C-6E6A518CCC4E}" v="1" dt="2021-03-08T07:37:20.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Venkatesh (Cognizant)" userId="S::888339@cognizant.com::08463487-7481-4a88-a2de-0a636b37f37b" providerId="AD" clId="Web-{0CBEBF05-49A9-4F0A-B17C-6E6A518CCC4E}"/>
    <pc:docChg chg="modSld">
      <pc:chgData name="P, Venkatesh (Cognizant)" userId="S::888339@cognizant.com::08463487-7481-4a88-a2de-0a636b37f37b" providerId="AD" clId="Web-{0CBEBF05-49A9-4F0A-B17C-6E6A518CCC4E}" dt="2021-03-08T07:37:20.997" v="0" actId="1076"/>
      <pc:docMkLst>
        <pc:docMk/>
      </pc:docMkLst>
      <pc:sldChg chg="modSp">
        <pc:chgData name="P, Venkatesh (Cognizant)" userId="S::888339@cognizant.com::08463487-7481-4a88-a2de-0a636b37f37b" providerId="AD" clId="Web-{0CBEBF05-49A9-4F0A-B17C-6E6A518CCC4E}" dt="2021-03-08T07:37:20.997" v="0" actId="1076"/>
        <pc:sldMkLst>
          <pc:docMk/>
          <pc:sldMk cId="0" sldId="1658"/>
        </pc:sldMkLst>
        <pc:picChg chg="mod">
          <ac:chgData name="P, Venkatesh (Cognizant)" userId="S::888339@cognizant.com::08463487-7481-4a88-a2de-0a636b37f37b" providerId="AD" clId="Web-{0CBEBF05-49A9-4F0A-B17C-6E6A518CCC4E}" dt="2021-03-08T07:37:20.997" v="0" actId="1076"/>
          <ac:picMkLst>
            <pc:docMk/>
            <pc:sldMk cId="0" sldId="1658"/>
            <ac:picMk id="205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36D8AD3-F0A3-4FD8-93EF-5372B56D3811}" type="slidenum">
              <a:rPr lang="en-US" altLang="en-US"/>
              <a:pPr>
                <a:defRPr/>
              </a:pPr>
              <a:t>‹#›</a:t>
            </a:fld>
            <a:endParaRPr lang="en-US" altLang="en-US"/>
          </a:p>
        </p:txBody>
      </p:sp>
    </p:spTree>
    <p:extLst>
      <p:ext uri="{BB962C8B-B14F-4D97-AF65-F5344CB8AC3E}">
        <p14:creationId xmlns:p14="http://schemas.microsoft.com/office/powerpoint/2010/main" val="236700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43A45AA7-C4DD-46D2-BDFD-77E7A7F9CAE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Configuring Permissions - </a:t>
            </a:r>
            <a:fld id="{603C12AD-9666-4E0F-ADBD-50C9FA7C6F8F}" type="slidenum">
              <a:rPr lang="en-US" altLang="en-US"/>
              <a:pPr>
                <a:defRPr/>
              </a:pPr>
              <a:t>‹#›</a:t>
            </a:fld>
            <a:endParaRPr lang="en-US" altLang="en-US"/>
          </a:p>
        </p:txBody>
      </p:sp>
    </p:spTree>
    <p:extLst>
      <p:ext uri="{BB962C8B-B14F-4D97-AF65-F5344CB8AC3E}">
        <p14:creationId xmlns:p14="http://schemas.microsoft.com/office/powerpoint/2010/main" val="44894302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A4148B32-0DB2-4636-B30E-A075CCC4B1BF}" type="slidenum">
              <a:rPr lang="en-US" altLang="en-US" sz="1200" b="0" smtClean="0">
                <a:solidFill>
                  <a:schemeClr val="tx1"/>
                </a:solidFill>
              </a:rPr>
              <a:pPr eaLnBrk="1" hangingPunct="1"/>
              <a:t>1</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E04597D6-7A3E-47E6-94AD-67F4484135FD}" type="slidenum">
              <a:rPr lang="en-US" altLang="en-US" sz="1200" smtClean="0">
                <a:solidFill>
                  <a:schemeClr val="tx1"/>
                </a:solidFill>
              </a:rPr>
              <a:pPr eaLnBrk="1" hangingPunct="1"/>
              <a:t>10</a:t>
            </a:fld>
            <a:endParaRPr lang="en-US" altLang="en-US" sz="120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a:t>In the example above:</a:t>
            </a:r>
          </a:p>
          <a:p>
            <a:pPr lvl="1" eaLnBrk="1" hangingPunct="1"/>
            <a:r>
              <a:rPr lang="en-US"/>
              <a:t>Ida Belt is a CSR without the Close Claim permission. Her Claim Actions menu lacks the Close Claim menu item.</a:t>
            </a:r>
          </a:p>
          <a:p>
            <a:pPr lvl="1" eaLnBrk="1" hangingPunct="1"/>
            <a:r>
              <a:rPr lang="en-US"/>
              <a:t>Betty</a:t>
            </a:r>
            <a:r>
              <a:rPr lang="en-US" baseline="0"/>
              <a:t> Baker </a:t>
            </a:r>
            <a:r>
              <a:rPr lang="en-US"/>
              <a:t>is an adjuster with the Close Claim permission. His Claim Actions menu has the Close Claim menu item.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482FC00D-5385-4B55-9F3E-1D7FDC54745F}" type="slidenum">
              <a:rPr lang="en-US" altLang="en-US" sz="1200" smtClean="0">
                <a:solidFill>
                  <a:schemeClr val="tx1"/>
                </a:solidFill>
              </a:rPr>
              <a:pPr eaLnBrk="1" hangingPunct="1"/>
              <a:t>11</a:t>
            </a:fld>
            <a:endParaRPr lang="en-US" altLang="en-US" sz="120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an end user attempts to log on to an application, the following occurs:</a:t>
            </a:r>
          </a:p>
          <a:p>
            <a:pPr lvl="1" eaLnBrk="1" hangingPunct="1"/>
            <a:r>
              <a:rPr lang="en-US"/>
              <a:t>The user supplies their user name and password to ClaimCenter via the login page.</a:t>
            </a:r>
          </a:p>
          <a:p>
            <a:pPr lvl="1" eaLnBrk="1" hangingPunct="1"/>
            <a:r>
              <a:rPr lang="en-US"/>
              <a:t>ClaimCenter queries its database to authenticate the user and determine which permissions are assigned to the user and what the user's start page is. Out-of-box, authentication is managed through the ClaimCenter database. There is a table in the database which stores user names and password. (The system can also be configured to authenticate against an existing user domain structure.) Permissions determine which screens the user can navigate to and which actions the user can perform. The startup view is the first page rendered after log in.</a:t>
            </a:r>
          </a:p>
          <a:p>
            <a:pPr lvl="1" eaLnBrk="1" hangingPunct="1"/>
            <a:r>
              <a:rPr lang="en-US"/>
              <a:t>ClaimCenter authenticates the user.</a:t>
            </a:r>
          </a:p>
          <a:p>
            <a:pPr lvl="1" eaLnBrk="1" hangingPunct="1"/>
            <a:r>
              <a:rPr lang="en-US"/>
              <a:t>ClaimCenter renders the appropriate startup view with permissions appropriate for that user.</a:t>
            </a:r>
          </a:p>
          <a:p>
            <a:pPr eaLnBrk="1" hangingPunct="1"/>
            <a:r>
              <a:rPr lang="en-US"/>
              <a:t>A user's permissions are determined at login. However, if an administrator changes a user's permissions while that user is logged in, the new permissions are applied immediately.</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CEBC29A5-9F78-46C9-827D-35E427FE629B}" type="slidenum">
              <a:rPr lang="en-US" altLang="en-US" sz="1200" b="0" smtClean="0">
                <a:solidFill>
                  <a:schemeClr val="tx1"/>
                </a:solidFill>
              </a:rPr>
              <a:pPr eaLnBrk="1" hangingPunct="1"/>
              <a:t>12</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C806B596-DF77-4F3A-BBA2-A06694A8278A}" type="slidenum">
              <a:rPr lang="en-US" altLang="en-US" sz="1200" b="0" smtClean="0">
                <a:solidFill>
                  <a:schemeClr val="tx1"/>
                </a:solidFill>
              </a:rPr>
              <a:pPr eaLnBrk="1" hangingPunct="1"/>
              <a:t>13</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no absolute rules regarding how the permission/role structure must be built to accommodate users with varying levels of access. For example, if adjusters should be able to do everything CSRs can do as well as some adjuster-only tasks, then:</a:t>
            </a:r>
          </a:p>
          <a:p>
            <a:pPr lvl="1" eaLnBrk="1" hangingPunct="1"/>
            <a:r>
              <a:rPr lang="en-US"/>
              <a:t>You could create the Adjuster role so it has all the permissions of the CSR role plus the additional permissions. CSR users get just the CSR role. Adjuster users get just the adjuster role.</a:t>
            </a:r>
          </a:p>
          <a:p>
            <a:pPr lvl="1" eaLnBrk="1" hangingPunct="1"/>
            <a:r>
              <a:rPr lang="en-US"/>
              <a:t>You could create the Adjuster role so it has only the additional permissions that CSRs do not get. CSR users get just the CSR role. Adjusters get both the CSR and the adjuster role.</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A8CF1CA4-6CEC-4A51-BAF6-FF0D327EE19A}" type="slidenum">
              <a:rPr lang="en-US" altLang="en-US" sz="1200" b="0" smtClean="0">
                <a:solidFill>
                  <a:schemeClr val="tx1"/>
                </a:solidFill>
              </a:rPr>
              <a:pPr eaLnBrk="1" hangingPunct="1"/>
              <a:t>14</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38929CB9-B3A8-4D1E-9273-A3120D5C2868}" type="slidenum">
              <a:rPr lang="en-US" altLang="en-US" sz="1200" smtClean="0">
                <a:solidFill>
                  <a:schemeClr val="tx1"/>
                </a:solidFill>
              </a:rPr>
              <a:pPr eaLnBrk="1" hangingPunct="1"/>
              <a:t>15</a:t>
            </a:fld>
            <a:endParaRPr lang="en-US" altLang="en-US" sz="120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a:t>To add a permission to a role:</a:t>
            </a:r>
          </a:p>
          <a:p>
            <a:pPr marL="438150" lvl="1" indent="-209550" eaLnBrk="1" hangingPunct="1">
              <a:buFontTx/>
              <a:buAutoNum type="arabicPeriod"/>
            </a:pPr>
            <a:r>
              <a:rPr lang="en-US"/>
              <a:t>Navigate to the role.</a:t>
            </a:r>
          </a:p>
          <a:p>
            <a:pPr marL="438150" lvl="1" indent="-209550" eaLnBrk="1" hangingPunct="1">
              <a:buFontTx/>
              <a:buAutoNum type="arabicPeriod"/>
            </a:pPr>
            <a:r>
              <a:rPr lang="en-US"/>
              <a:t>Click the Edit button in the screen toolbar.</a:t>
            </a:r>
          </a:p>
          <a:p>
            <a:pPr marL="438150" lvl="1" indent="-209550" eaLnBrk="1" hangingPunct="1">
              <a:buFontTx/>
              <a:buAutoNum type="arabicPeriod"/>
            </a:pPr>
            <a:r>
              <a:rPr lang="en-US"/>
              <a:t>Click the Add button in the permissions list view toolbar.</a:t>
            </a:r>
          </a:p>
          <a:p>
            <a:pPr marL="438150" lvl="1" indent="-209550" eaLnBrk="1" hangingPunct="1">
              <a:buFontTx/>
              <a:buAutoNum type="arabicPeriod"/>
            </a:pPr>
            <a:r>
              <a:rPr lang="en-US"/>
              <a:t>In the new row, select the desired permission from the dropdown.</a:t>
            </a:r>
          </a:p>
          <a:p>
            <a:pPr marL="438150" lvl="1" indent="-209550" eaLnBrk="1" hangingPunct="1">
              <a:buFontTx/>
              <a:buAutoNum type="arabicPeriod"/>
            </a:pPr>
            <a:r>
              <a:rPr lang="en-US"/>
              <a:t>Click Update.</a:t>
            </a:r>
          </a:p>
          <a:p>
            <a:pPr marL="209550" indent="-209550" eaLnBrk="1" hangingPunct="1"/>
            <a:r>
              <a:rPr lang="en-US"/>
              <a:t>To remove a permission from a role:</a:t>
            </a:r>
          </a:p>
          <a:p>
            <a:pPr marL="438150" lvl="1" indent="-209550" eaLnBrk="1" hangingPunct="1">
              <a:buFontTx/>
              <a:buAutoNum type="arabicPeriod"/>
            </a:pPr>
            <a:r>
              <a:rPr lang="en-US"/>
              <a:t>Navigate to the role.</a:t>
            </a:r>
          </a:p>
          <a:p>
            <a:pPr marL="438150" lvl="1" indent="-209550" eaLnBrk="1" hangingPunct="1">
              <a:buFontTx/>
              <a:buAutoNum type="arabicPeriod"/>
            </a:pPr>
            <a:r>
              <a:rPr lang="en-US"/>
              <a:t>Click the Edit button in the screen toolbar.</a:t>
            </a:r>
          </a:p>
          <a:p>
            <a:pPr marL="438150" lvl="1" indent="-209550" eaLnBrk="1" hangingPunct="1">
              <a:buFontTx/>
              <a:buAutoNum type="arabicPeriod"/>
            </a:pPr>
            <a:r>
              <a:rPr lang="en-US"/>
              <a:t>Select the permission row to delete.</a:t>
            </a:r>
          </a:p>
          <a:p>
            <a:pPr marL="438150" lvl="1" indent="-209550" eaLnBrk="1" hangingPunct="1">
              <a:buFontTx/>
              <a:buAutoNum type="arabicPeriod"/>
            </a:pPr>
            <a:r>
              <a:rPr lang="en-US"/>
              <a:t>Click the Remove button in the permissions list view toolbar.</a:t>
            </a:r>
          </a:p>
          <a:p>
            <a:pPr marL="438150" lvl="1" indent="-209550" eaLnBrk="1" hangingPunct="1">
              <a:buFontTx/>
              <a:buAutoNum type="arabicPeriod"/>
            </a:pPr>
            <a:r>
              <a:rPr lang="en-US"/>
              <a:t>Click Update.</a:t>
            </a:r>
          </a:p>
          <a:p>
            <a:pPr marL="209550" indent="-209550" eaLnBrk="1" hangingPunct="1">
              <a:buFontTx/>
              <a:buAutoNum type="arabicPeriod"/>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7ED11564-E81C-4F0A-8982-9F8704744311}" type="slidenum">
              <a:rPr lang="en-US" altLang="en-US" sz="1200" b="0" smtClean="0">
                <a:solidFill>
                  <a:schemeClr val="tx1"/>
                </a:solidFill>
              </a:rPr>
              <a:pPr eaLnBrk="1" hangingPunct="1"/>
              <a:t>16</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the example above:</a:t>
            </a:r>
          </a:p>
          <a:p>
            <a:pPr lvl="1"/>
            <a:r>
              <a:rPr lang="en-US"/>
              <a:t>Ida Belt is a CSR, and therefore has all the permissions of a CSR through the CSR role.</a:t>
            </a:r>
          </a:p>
          <a:p>
            <a:pPr lvl="1"/>
            <a:r>
              <a:rPr lang="en-US"/>
              <a:t>Betty Baker is an adjuster, and therefore has all the permissions of a adjuster through the Adjuster role.</a:t>
            </a:r>
          </a:p>
          <a:p>
            <a:pPr lvl="1"/>
            <a:r>
              <a:rPr lang="en-US"/>
              <a:t>Rick Ralston is a manager, and therefore has all the permissions of a manager. To accomplish this, he has both the Adjuster role and the Manager role. (Presumably, the Manager role does not contain all permissions normally associated to an adjuster.)</a:t>
            </a:r>
          </a:p>
          <a:p>
            <a:r>
              <a:rPr lang="en-US"/>
              <a:t>ClaimCenter permissions only give you the ability to do something. Unlike the permission structure of some other systems, ClaimCenter does not have any permissions that specifically deny a person the ability to do something. The only way to prevent someone from having a given permission is to not assign them any roles that have that permission.</a:t>
            </a:r>
          </a:p>
          <a:p>
            <a:pPr lvl="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D145E885-77A1-46A9-8BDC-228233FD9AAD}" type="slidenum">
              <a:rPr lang="en-US" altLang="en-US" sz="1200" smtClean="0">
                <a:solidFill>
                  <a:schemeClr val="tx1"/>
                </a:solidFill>
              </a:rPr>
              <a:pPr eaLnBrk="1" hangingPunct="1"/>
              <a:t>17</a:t>
            </a:fld>
            <a:endParaRPr lang="en-US" altLang="en-US" sz="120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a:t>To grant a role to a user:</a:t>
            </a:r>
          </a:p>
          <a:p>
            <a:pPr marL="438150" lvl="1" indent="-209550" eaLnBrk="1" hangingPunct="1">
              <a:buFontTx/>
              <a:buAutoNum type="arabicPeriod"/>
            </a:pPr>
            <a:r>
              <a:rPr lang="en-US"/>
              <a:t>Navigate to the user.</a:t>
            </a:r>
          </a:p>
          <a:p>
            <a:pPr marL="438150" lvl="1" indent="-209550" eaLnBrk="1" hangingPunct="1">
              <a:buFontTx/>
              <a:buAutoNum type="arabicPeriod"/>
            </a:pPr>
            <a:r>
              <a:rPr lang="en-US"/>
              <a:t>Click the Edit button in the screen toolbar.</a:t>
            </a:r>
          </a:p>
          <a:p>
            <a:pPr marL="438150" lvl="1" indent="-209550" eaLnBrk="1" hangingPunct="1">
              <a:buFontTx/>
              <a:buAutoNum type="arabicPeriod"/>
            </a:pPr>
            <a:r>
              <a:rPr lang="en-US"/>
              <a:t>Click the Add button in the roles list view toolbar.</a:t>
            </a:r>
          </a:p>
          <a:p>
            <a:pPr marL="438150" lvl="1" indent="-209550" eaLnBrk="1" hangingPunct="1">
              <a:buFontTx/>
              <a:buAutoNum type="arabicPeriod"/>
            </a:pPr>
            <a:r>
              <a:rPr lang="en-US"/>
              <a:t>In the new row, select the desired role from the dropdown.</a:t>
            </a:r>
          </a:p>
          <a:p>
            <a:pPr marL="438150" lvl="1" indent="-209550" eaLnBrk="1" hangingPunct="1">
              <a:buFontTx/>
              <a:buAutoNum type="arabicPeriod"/>
            </a:pPr>
            <a:r>
              <a:rPr lang="en-US"/>
              <a:t>Click Update.</a:t>
            </a:r>
          </a:p>
          <a:p>
            <a:pPr marL="209550" indent="-209550" eaLnBrk="1" hangingPunct="1"/>
            <a:r>
              <a:rPr lang="en-US"/>
              <a:t>To revoke a role from a user:</a:t>
            </a:r>
          </a:p>
          <a:p>
            <a:pPr marL="438150" lvl="1" indent="-209550" eaLnBrk="1" hangingPunct="1">
              <a:buFontTx/>
              <a:buAutoNum type="arabicPeriod"/>
            </a:pPr>
            <a:r>
              <a:rPr lang="en-US"/>
              <a:t>Navigate to the user.</a:t>
            </a:r>
          </a:p>
          <a:p>
            <a:pPr marL="438150" lvl="1" indent="-209550" eaLnBrk="1" hangingPunct="1">
              <a:buFontTx/>
              <a:buAutoNum type="arabicPeriod"/>
            </a:pPr>
            <a:r>
              <a:rPr lang="en-US"/>
              <a:t>Click the Edit button in the screen toolbar.</a:t>
            </a:r>
          </a:p>
          <a:p>
            <a:pPr marL="438150" lvl="1" indent="-209550" eaLnBrk="1" hangingPunct="1">
              <a:buFontTx/>
              <a:buAutoNum type="arabicPeriod"/>
            </a:pPr>
            <a:r>
              <a:rPr lang="en-US"/>
              <a:t>Select the role row to delete.</a:t>
            </a:r>
          </a:p>
          <a:p>
            <a:pPr marL="438150" lvl="1" indent="-209550" eaLnBrk="1" hangingPunct="1">
              <a:buFontTx/>
              <a:buAutoNum type="arabicPeriod"/>
            </a:pPr>
            <a:r>
              <a:rPr lang="en-US"/>
              <a:t>Click the Remove button in the role list view toolbar.</a:t>
            </a:r>
          </a:p>
          <a:p>
            <a:pPr marL="438150" lvl="1" indent="-209550" eaLnBrk="1" hangingPunct="1">
              <a:buFontTx/>
              <a:buAutoNum type="arabicPeriod"/>
            </a:pPr>
            <a:r>
              <a:rPr lang="en-US"/>
              <a:t>Click Update.</a:t>
            </a:r>
          </a:p>
          <a:p>
            <a:pPr marL="209550" indent="-209550" eaLnBrk="1" hangingPunct="1"/>
            <a:r>
              <a:rPr lang="en-US"/>
              <a:t>Modifying a user's roles requires the "Grant roles to users" permission, which is typically given to managers.</a:t>
            </a:r>
          </a:p>
          <a:p>
            <a:pPr marL="209550" indent="-209550"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836F6EC2-DA08-4E95-8BD3-6F6F0A600129}" type="slidenum">
              <a:rPr lang="en-US" altLang="en-US" sz="1200" b="0" smtClean="0">
                <a:solidFill>
                  <a:schemeClr val="tx1"/>
                </a:solidFill>
              </a:rPr>
              <a:pPr eaLnBrk="1" hangingPunct="1"/>
              <a:t>18</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EA18BDCD-0ED7-415E-A2E7-26B57BF30C23}" type="slidenum">
              <a:rPr lang="en-US" altLang="en-US" sz="1200" b="0" smtClean="0">
                <a:solidFill>
                  <a:schemeClr val="tx1"/>
                </a:solidFill>
              </a:rPr>
              <a:pPr eaLnBrk="1" hangingPunct="1"/>
              <a:t>19</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material will be a review if you have already taken the ClaimCenter Introduction course.)</a:t>
            </a:r>
          </a:p>
          <a:p>
            <a:pPr eaLnBrk="1" hangingPunct="1"/>
            <a:r>
              <a:rPr lang="en-US"/>
              <a:t>The primary purpose of the Access Control List feature is to enforce the business requirement that any given user should be able to work on some of the claims in the system, but no user at or below the manager level should be able to work on or even view all of the claims within the system. ACLs are a mechanism for specifying the logic used to determine which claims a user can edit and which claims a user can view.</a:t>
            </a:r>
          </a:p>
          <a:p>
            <a:pPr eaLnBrk="1" hangingPunct="1"/>
            <a:r>
              <a:rPr lang="en-US"/>
              <a:t>ACLs are also used to determine who can own a given type of claim.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AB246D2-4208-4C24-97A7-1E9BE701D12C}" type="slidenum">
              <a:rPr lang="en-US" altLang="en-US" sz="1200" b="0" smtClean="0">
                <a:solidFill>
                  <a:schemeClr val="tx1"/>
                </a:solidFill>
              </a:rPr>
              <a:pPr eaLnBrk="1" hangingPunct="1"/>
              <a:t>2</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640B7110-64DE-4EA0-9907-3EA2C1EB29F9}" type="slidenum">
              <a:rPr lang="en-US" altLang="en-US" sz="1200" b="0" smtClean="0">
                <a:solidFill>
                  <a:schemeClr val="tx1"/>
                </a:solidFill>
              </a:rPr>
              <a:pPr eaLnBrk="1" hangingPunct="1"/>
              <a:t>20</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material will be a review if you have already taken the ClaimCenter Introduction course.)</a:t>
            </a:r>
          </a:p>
          <a:p>
            <a:pPr eaLnBrk="1" hangingPunct="1"/>
            <a:r>
              <a:rPr lang="en-US"/>
              <a:t>In order to view or act on a claim, a user must have the appropriate permission as well as appear on the claim's ACL. In the example above:</a:t>
            </a:r>
          </a:p>
          <a:p>
            <a:pPr lvl="1" eaLnBrk="1" hangingPunct="1"/>
            <a:r>
              <a:rPr lang="en-US"/>
              <a:t>Dana Evans has the view claim system permission and is allowed to view claims on the ACL for 100-00-100001. Therefore, Dana Evans can view claim 100-00-100001.</a:t>
            </a:r>
          </a:p>
          <a:p>
            <a:pPr lvl="1" eaLnBrk="1" hangingPunct="1"/>
            <a:r>
              <a:rPr lang="en-US"/>
              <a:t>Jason Tran has the view claim system permission, but he is not listed on the ACL for 100-00-100001. Therefore, he cannot view claim 100-00-100001. (Presumably, he is on the ACL for other claims and can view those claims.)</a:t>
            </a:r>
          </a:p>
          <a:p>
            <a:pPr lvl="1" eaLnBrk="1" hangingPunct="1"/>
            <a:r>
              <a:rPr lang="en-US"/>
              <a:t>Ida Belt is listed on the ACL for 100-00-100001 as someone who can view the claim. However, she does not have the view claim system permission. Therefore, she cannot view claim 100-00-100001. (In fact, in the scenario described above, Ida Belt cannot view any claim regardless of what the ACLs for the claims say.)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C1B2638E-585D-45AF-8432-3DB9D463D29E}" type="slidenum">
              <a:rPr lang="en-US" altLang="en-US" sz="1200" b="0" smtClean="0">
                <a:solidFill>
                  <a:schemeClr val="tx1"/>
                </a:solidFill>
              </a:rPr>
              <a:pPr eaLnBrk="1" hangingPunct="1"/>
              <a:t>21</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example of a static permission is "Create Group". A user with this permission can create groups without restriction.</a:t>
            </a:r>
          </a:p>
          <a:p>
            <a:pPr eaLnBrk="1" hangingPunct="1"/>
            <a:r>
              <a:rPr lang="en-US"/>
              <a:t>An example of an object-based permission is "Create Exposure". A user with this permission cannot create exposures on any claim, but rather only claims the user has access to.</a:t>
            </a:r>
          </a:p>
          <a:p>
            <a:pPr eaLnBrk="1" hangingPunct="1"/>
            <a:r>
              <a:rPr lang="en-US"/>
              <a:t>In ClaimCenter, all object-based claims are really claim-based. The term object-based is generic and used in all of the Guidewire products.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3AFF2336-5F0A-4ECD-9708-D86A0C09702D}" type="slidenum">
              <a:rPr lang="en-US" altLang="en-US" sz="1200" b="0" smtClean="0">
                <a:solidFill>
                  <a:schemeClr val="tx1"/>
                </a:solidFill>
              </a:rPr>
              <a:pPr eaLnBrk="1" hangingPunct="1"/>
              <a:t>22</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5A54B8F2-C963-4354-A02A-D53BCAFBB8AE}" type="slidenum">
              <a:rPr lang="en-US" altLang="en-US" sz="1200" smtClean="0">
                <a:solidFill>
                  <a:schemeClr val="tx1"/>
                </a:solidFill>
              </a:rPr>
              <a:pPr eaLnBrk="1" hangingPunct="1"/>
              <a:t>23</a:t>
            </a:fld>
            <a:endParaRPr lang="en-US" altLang="en-US" sz="120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security dictionary is located at: &lt;server directory&gt;\build\dictionary\security\index.html. The security dictionary will reflect the initial relationship between permissions and roles. </a:t>
            </a:r>
          </a:p>
          <a:p>
            <a:pPr eaLnBrk="1" hangingPunct="1"/>
            <a:r>
              <a:rPr lang="en-US"/>
              <a:t>The security dictionary lists four types of information:</a:t>
            </a:r>
          </a:p>
          <a:p>
            <a:pPr lvl="1" eaLnBrk="1" hangingPunct="1"/>
            <a:r>
              <a:rPr lang="en-US"/>
              <a:t>Application Permission Keys</a:t>
            </a:r>
          </a:p>
          <a:p>
            <a:pPr lvl="1" eaLnBrk="1" hangingPunct="1"/>
            <a:r>
              <a:rPr lang="en-US"/>
              <a:t>Pages (in the user interface)</a:t>
            </a:r>
          </a:p>
          <a:p>
            <a:pPr lvl="1" eaLnBrk="1" hangingPunct="1"/>
            <a:r>
              <a:rPr lang="en-US"/>
              <a:t>System Permissions</a:t>
            </a:r>
          </a:p>
          <a:p>
            <a:pPr lvl="1" eaLnBrk="1" hangingPunct="1"/>
            <a:r>
              <a:rPr lang="en-US"/>
              <a:t>Roles</a:t>
            </a:r>
          </a:p>
          <a:p>
            <a:pPr eaLnBrk="1" hangingPunct="1"/>
            <a:r>
              <a:rPr lang="en-US"/>
              <a:t>The Application Permission Keys section of the security dictionary lists each application permission key, the set of system permissions it contains, and the pages and elements in the user interface that reference the application permission key. Application Permission Keys are discussed in the last</a:t>
            </a:r>
            <a:r>
              <a:rPr lang="en-US" baseline="0"/>
              <a:t> section of </a:t>
            </a:r>
            <a:r>
              <a:rPr lang="en-US"/>
              <a:t>this lesson.</a:t>
            </a:r>
          </a:p>
          <a:p>
            <a:pPr eaLnBrk="1" hangingPunct="1"/>
            <a:r>
              <a:rPr lang="en-US"/>
              <a:t>The Pages section of the security dictionary lists each page in the user interface and the permissions needed to view or edit that page (if any).</a:t>
            </a:r>
          </a:p>
          <a:p>
            <a:pPr eaLnBrk="1" hangingPunct="1"/>
            <a:r>
              <a:rPr lang="en-US"/>
              <a:t>The System Permissions section and Roles section are discussed on the next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77F5637-15CA-4F71-8341-34890C7494AA}" type="slidenum">
              <a:rPr lang="en-US" altLang="en-US" sz="1200" b="0" smtClean="0">
                <a:solidFill>
                  <a:schemeClr val="tx1"/>
                </a:solidFill>
              </a:rPr>
              <a:pPr eaLnBrk="1" hangingPunct="1"/>
              <a:t>24</a:t>
            </a:fld>
            <a:endParaRPr lang="en-US" altLang="en-US" sz="1200" b="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System Permissions section of the security dictionary lists each permission (alphabetically by internal code) and for each permission the roles that contain it, the Application Permission Keys that contain it, and the pages and user interface elements that reference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BD80CC5B-7CFE-4DBA-BA08-AF47F0908681}" type="slidenum">
              <a:rPr lang="en-US" altLang="en-US" sz="1200" b="0" smtClean="0">
                <a:solidFill>
                  <a:schemeClr val="tx1"/>
                </a:solidFill>
              </a:rPr>
              <a:pPr eaLnBrk="1" hangingPunct="1"/>
              <a:t>25</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Roles section of the security dictionary lists each role and the permissions it contains.</a:t>
            </a:r>
          </a:p>
          <a:p>
            <a:r>
              <a:rPr lang="en-US"/>
              <a:t>Keep in mind that the security dictionary is a series of static HTML pages based on xml files. Changes to the Roles made by an administrator will be visible in the Security Dictionary</a:t>
            </a:r>
            <a:r>
              <a:rPr lang="en-US" baseline="0"/>
              <a:t> by running the Admin Export link (Administration &gt; Utilities &gt; Export Data &gt; Export Security Dictionary). This export tool exports the dictionary in XML or HTML format as a separate *.zip file. </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9DA8186C-B490-4396-998B-364F99FB89C2}" type="slidenum">
              <a:rPr lang="en-US" altLang="en-US" sz="1200" b="0" smtClean="0">
                <a:solidFill>
                  <a:schemeClr val="tx1"/>
                </a:solidFill>
              </a:rPr>
              <a:pPr eaLnBrk="1" hangingPunct="1"/>
              <a:t>26</a:t>
            </a:fld>
            <a:endParaRPr lang="en-US" altLang="en-US" sz="1200" b="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85B3816-E47E-4961-9CAC-41A3CA2CA0D1}" type="slidenum">
              <a:rPr lang="en-US" altLang="en-US" sz="1200" b="0" smtClean="0">
                <a:solidFill>
                  <a:schemeClr val="tx1"/>
                </a:solidFill>
              </a:rPr>
              <a:pPr eaLnBrk="1" hangingPunct="1"/>
              <a:t>27</a:t>
            </a:fld>
            <a:endParaRPr lang="en-US" alt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visible expression (advanced</a:t>
            </a:r>
            <a:r>
              <a:rPr lang="en-US" baseline="0"/>
              <a:t> property)</a:t>
            </a:r>
            <a:r>
              <a:rPr lang="en-US"/>
              <a:t> checks to see if the user has the </a:t>
            </a:r>
            <a:r>
              <a:rPr lang="en-US" err="1"/>
              <a:t>viewteam</a:t>
            </a:r>
            <a:r>
              <a:rPr lang="en-US"/>
              <a:t> permission. If he or she does, then the Team tab is visible. Otherwise, it is not.</a:t>
            </a:r>
          </a:p>
          <a:p>
            <a:pPr eaLnBrk="1" hangingPunct="1"/>
            <a:endParaRPr lang="en-US"/>
          </a:p>
          <a:p>
            <a:pPr eaLnBrk="1" hangingPunct="1"/>
            <a:r>
              <a:rPr lang="en-US"/>
              <a:t>Note that we are checking for </a:t>
            </a:r>
            <a:r>
              <a:rPr lang="en-US" b="1"/>
              <a:t>permissions</a:t>
            </a:r>
            <a:r>
              <a:rPr lang="en-US"/>
              <a:t>, not roles.</a:t>
            </a:r>
          </a:p>
          <a:p>
            <a:pPr eaLnBrk="1" hangingPunct="1"/>
            <a:r>
              <a:rPr lang="en-US"/>
              <a:t>There is a method available on the current user called </a:t>
            </a:r>
            <a:r>
              <a:rPr lang="en-US" err="1"/>
              <a:t>hasRole</a:t>
            </a:r>
            <a:r>
              <a:rPr lang="en-US"/>
              <a:t>() – it is possible to have editable/visible/etc… test if the user has this role. This is </a:t>
            </a:r>
            <a:r>
              <a:rPr lang="en-US" b="1"/>
              <a:t>not</a:t>
            </a:r>
            <a:r>
              <a:rPr lang="en-US"/>
              <a:t> a good approach for these reasons:</a:t>
            </a:r>
          </a:p>
          <a:p>
            <a:pPr eaLnBrk="1" hangingPunct="1"/>
            <a:r>
              <a:rPr lang="en-US"/>
              <a:t>1. You would have to give someone the role or take it away to give access to a field. The problem with this is that a role likely has many other associated permissions that you would not want to be granting (or taking away). You could of course have a role with a single permission, but then you are losing the entire value proposition that the role provides.</a:t>
            </a:r>
          </a:p>
          <a:p>
            <a:pPr eaLnBrk="1" hangingPunct="1"/>
            <a:r>
              <a:rPr lang="en-US"/>
              <a:t>2. If you add </a:t>
            </a:r>
            <a:r>
              <a:rPr lang="en-US" err="1"/>
              <a:t>hasRole</a:t>
            </a:r>
            <a:r>
              <a:rPr lang="en-US"/>
              <a:t>() as the check on a field, any requirements changes such as the desire to allow a new role to have this power would require an upgrade to the UI since every field with the </a:t>
            </a:r>
            <a:r>
              <a:rPr lang="en-US" err="1"/>
              <a:t>hasRole</a:t>
            </a:r>
            <a:r>
              <a:rPr lang="en-US"/>
              <a:t>() check would need to be updated, as opposed to simply having an admin add a permission to the new role.</a:t>
            </a:r>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714B3FE-8081-4A3D-B38E-EF77DBA26DA1}" type="slidenum">
              <a:rPr lang="en-US" altLang="en-US" sz="1200" b="0" smtClean="0">
                <a:solidFill>
                  <a:schemeClr val="tx1"/>
                </a:solidFill>
              </a:rPr>
              <a:pPr eaLnBrk="1" hangingPunct="1"/>
              <a:t>28</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9F411810-FEA2-40FF-A5E2-74EC79A3863F}" type="slidenum">
              <a:rPr lang="en-US" altLang="en-US" sz="1200" b="0" smtClean="0">
                <a:solidFill>
                  <a:schemeClr val="tx1"/>
                </a:solidFill>
              </a:rPr>
              <a:pPr eaLnBrk="1" hangingPunct="1"/>
              <a:t>29</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first example, the Team tab is visible if the user has the </a:t>
            </a:r>
            <a:r>
              <a:rPr lang="en-US" err="1"/>
              <a:t>viewteam</a:t>
            </a:r>
            <a:r>
              <a:rPr lang="en-US"/>
              <a:t> system permission.</a:t>
            </a:r>
          </a:p>
          <a:p>
            <a:pPr eaLnBrk="1" hangingPunct="1"/>
            <a:r>
              <a:rPr lang="en-US"/>
              <a:t>In the second example, the New Note menu item is visible if the user has the </a:t>
            </a:r>
            <a:r>
              <a:rPr lang="en-US" err="1"/>
              <a:t>createnote</a:t>
            </a:r>
            <a:r>
              <a:rPr lang="en-US"/>
              <a:t> system permission for this claim (as determined by the claim's ACL).</a:t>
            </a:r>
          </a:p>
          <a:p>
            <a:pPr eaLnBrk="1" hangingPunct="1"/>
            <a:br>
              <a:rPr lang="en-US"/>
            </a:b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57C3CDFA-69C5-4EEC-8937-56ED980B742C}" type="slidenum">
              <a:rPr lang="en-US" altLang="en-US" sz="1200" b="0" smtClean="0">
                <a:solidFill>
                  <a:schemeClr val="tx1"/>
                </a:solidFill>
              </a:rPr>
              <a:pPr eaLnBrk="1" hangingPunct="1"/>
              <a:t>3</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DA9BE345-8F95-44BF-A1FA-44BF2DAC989B}" type="slidenum">
              <a:rPr lang="en-US" altLang="en-US" sz="1200" b="0" smtClean="0">
                <a:solidFill>
                  <a:schemeClr val="tx1"/>
                </a:solidFill>
              </a:rPr>
              <a:pPr eaLnBrk="1" hangingPunct="1"/>
              <a:t>30</a:t>
            </a:fld>
            <a:endParaRPr lang="en-US" alt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2179D02F-8228-4431-A505-75E7069247C7}" type="slidenum">
              <a:rPr lang="en-US" altLang="en-US" sz="1200" b="0" smtClean="0">
                <a:solidFill>
                  <a:schemeClr val="tx1"/>
                </a:solidFill>
              </a:rPr>
              <a:pPr eaLnBrk="1" hangingPunct="1"/>
              <a:t>31</a:t>
            </a:fld>
            <a:endParaRPr lang="en-US" altLang="en-US" sz="1200" b="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System permissions are defined in the SystemPermissionType typelist.</a:t>
            </a:r>
          </a:p>
          <a:p>
            <a:pPr eaLnBrk="1" hangingPunct="1"/>
            <a:r>
              <a:rPr lang="en-US"/>
              <a:t>You cannot create new object-based system permissions.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96DE94AA-C08D-4B18-A2D6-BE733A631929}" type="slidenum">
              <a:rPr lang="en-US" altLang="en-US" sz="1200" b="0" smtClean="0">
                <a:solidFill>
                  <a:schemeClr val="tx1"/>
                </a:solidFill>
              </a:rPr>
              <a:pPr eaLnBrk="1" hangingPunct="1"/>
              <a:t>32</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you may export the security dictionary as previously explained to update the role-permission relationships.</a:t>
            </a:r>
            <a:r>
              <a:rPr lang="en-US" baseline="0"/>
              <a:t> Role-permission relationships are not updated using this command.</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72BBB8A-7E4F-47E4-B658-AD55CA2E6442}" type="slidenum">
              <a:rPr lang="en-US" altLang="en-US" sz="1200" b="0" smtClean="0">
                <a:solidFill>
                  <a:schemeClr val="tx1"/>
                </a:solidFill>
              </a:rPr>
              <a:pPr eaLnBrk="1" hangingPunct="1"/>
              <a:t>33</a:t>
            </a:fld>
            <a:endParaRPr lang="en-US" altLang="en-US" sz="1200" b="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759E2E4-EC7D-4D79-A159-BC8243697A08}" type="slidenum">
              <a:rPr lang="en-US" altLang="en-US" sz="1200" b="0" smtClean="0">
                <a:solidFill>
                  <a:schemeClr val="tx1"/>
                </a:solidFill>
              </a:rPr>
              <a:pPr eaLnBrk="1" hangingPunct="1"/>
              <a:t>34</a:t>
            </a:fld>
            <a:endParaRPr lang="en-US" altLang="en-US" sz="1200" b="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visible condition for the toolbar checks to see if the user has the </a:t>
            </a:r>
            <a:r>
              <a:rPr lang="en-US" err="1"/>
              <a:t>addofficial_Ext</a:t>
            </a:r>
            <a:r>
              <a:rPr lang="en-US"/>
              <a:t> system permission. If the user does not, then the entire toolbar is not visible.</a:t>
            </a:r>
          </a:p>
          <a:p>
            <a:pPr eaLnBrk="1" hangingPunct="1"/>
            <a:endParaRPr lang="en-US"/>
          </a:p>
          <a:p>
            <a:pPr eaLnBrk="1" hangingPunct="1"/>
            <a:r>
              <a:rPr lang="en-US"/>
              <a:t>NOTE: When</a:t>
            </a:r>
            <a:r>
              <a:rPr lang="en-US" baseline="0"/>
              <a:t> configuring the visible property, you may not see your newly created system permission listed. Restart Studio and the permission should appear.</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759E2E4-EC7D-4D79-A159-BC8243697A08}" type="slidenum">
              <a:rPr lang="en-US" altLang="en-US" sz="1200" b="0" smtClean="0">
                <a:solidFill>
                  <a:schemeClr val="tx1"/>
                </a:solidFill>
              </a:rPr>
              <a:pPr eaLnBrk="1" hangingPunct="1"/>
              <a:t>35</a:t>
            </a:fld>
            <a:endParaRPr lang="en-US" altLang="en-US" sz="1200" b="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a:t>
            </a:r>
            <a:r>
              <a:rPr lang="en-US" err="1"/>
              <a:t>removeVisible</a:t>
            </a:r>
            <a:r>
              <a:rPr lang="en-US"/>
              <a:t> condition for the toolbar’s iterator buttons checks to see if the user has the </a:t>
            </a:r>
            <a:r>
              <a:rPr lang="en-US" err="1"/>
              <a:t>addofficial_Ext</a:t>
            </a:r>
            <a:r>
              <a:rPr lang="en-US"/>
              <a:t> system permission. If the user does not, then the Remove</a:t>
            </a:r>
            <a:r>
              <a:rPr lang="en-US" baseline="0"/>
              <a:t> toolbar button is not visible.</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70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DAEFA89E-48DC-4482-AF6C-1FEB7EC716E6}" type="slidenum">
              <a:rPr lang="en-US" altLang="en-US" sz="1200" b="0" smtClean="0">
                <a:solidFill>
                  <a:schemeClr val="tx1"/>
                </a:solidFill>
              </a:rPr>
              <a:pPr eaLnBrk="1" hangingPunct="1"/>
              <a:t>36</a:t>
            </a:fld>
            <a:endParaRPr lang="en-US" altLang="en-US" sz="1200" b="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B75BB86-67E4-4376-8E64-C3D4156D1E93}" type="slidenum">
              <a:rPr lang="en-US" altLang="en-US" sz="1200" b="0" smtClean="0">
                <a:solidFill>
                  <a:schemeClr val="tx1"/>
                </a:solidFill>
              </a:rPr>
              <a:pPr eaLnBrk="1" hangingPunct="1"/>
              <a:t>37</a:t>
            </a:fld>
            <a:endParaRPr lang="en-US" altLang="en-US" sz="1200" b="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AC00BE2C-8B67-4756-AB5D-C1F7D11C3B8C}" type="slidenum">
              <a:rPr lang="en-US" altLang="en-US" sz="1200" b="0" smtClean="0">
                <a:solidFill>
                  <a:schemeClr val="tx1"/>
                </a:solidFill>
              </a:rPr>
              <a:pPr eaLnBrk="1" hangingPunct="1"/>
              <a:t>38</a:t>
            </a:fld>
            <a:endParaRPr lang="en-US" alt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application permission key (APK) is a set of one or more system permissions. ClaimCenter defines application permission keys internally as a method for grouping permissions together by entity or business</a:t>
            </a:r>
            <a:r>
              <a:rPr lang="en-US" baseline="0"/>
              <a:t> processes</a:t>
            </a:r>
            <a:r>
              <a:rPr lang="en-US"/>
              <a:t>. For example, the Claim edit application permission key represents the system permissions for the editing a claim: </a:t>
            </a:r>
            <a:r>
              <a:rPr lang="en-US" err="1"/>
              <a:t>claimedit</a:t>
            </a:r>
            <a:r>
              <a:rPr lang="en-US"/>
              <a:t> for open claims and </a:t>
            </a:r>
            <a:r>
              <a:rPr lang="en-US" err="1"/>
              <a:t>claimeditclsd</a:t>
            </a:r>
            <a:r>
              <a:rPr lang="en-US"/>
              <a:t> for closed claims. Application permission keys appear in the files used to specify the user interface, so it is important for developers to know what they are. However, you cannot create or modify application permission keys.</a:t>
            </a:r>
            <a:br>
              <a:rPr lang="en-US"/>
            </a:br>
            <a:r>
              <a:rPr lang="en-US"/>
              <a:t>Each APK has been created specifically to optimize permissions evaluation</a:t>
            </a:r>
            <a:r>
              <a:rPr lang="en-US" baseline="0"/>
              <a:t> and are to be used as a best practice first, before creating new system permissions.</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90921EE6-2AEE-4DE5-A84D-D72E1910A1A9}" type="slidenum">
              <a:rPr lang="en-US" altLang="en-US" sz="1200" b="0" smtClean="0">
                <a:solidFill>
                  <a:schemeClr val="tx1"/>
                </a:solidFill>
              </a:rPr>
              <a:pPr eaLnBrk="1" hangingPunct="1"/>
              <a:t>39</a:t>
            </a:fld>
            <a:endParaRPr lang="en-US" altLang="en-US" sz="1200" b="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example of a static application permission key is "Group edit". This key returns true for any user with the “</a:t>
            </a:r>
            <a:r>
              <a:rPr lang="en-US" err="1"/>
              <a:t>groupedit</a:t>
            </a:r>
            <a:r>
              <a:rPr lang="en-US"/>
              <a:t>” system</a:t>
            </a:r>
            <a:r>
              <a:rPr lang="en-US" baseline="0"/>
              <a:t> </a:t>
            </a:r>
            <a:r>
              <a:rPr lang="en-US"/>
              <a:t>permission,</a:t>
            </a:r>
            <a:r>
              <a:rPr lang="en-US" baseline="0"/>
              <a:t> because this application permission key contains one permission only (</a:t>
            </a:r>
            <a:r>
              <a:rPr lang="en-US" baseline="0" err="1"/>
              <a:t>groupedit</a:t>
            </a:r>
            <a:r>
              <a:rPr lang="en-US" baseline="0"/>
              <a:t>).</a:t>
            </a:r>
            <a:endParaRPr lang="en-US"/>
          </a:p>
          <a:p>
            <a:pPr eaLnBrk="1" hangingPunct="1"/>
            <a:r>
              <a:rPr lang="en-US"/>
              <a:t>An example of a object-based application permission key is "Claim edit". This key returns true for any user who has “</a:t>
            </a:r>
            <a:r>
              <a:rPr lang="en-US" err="1"/>
              <a:t>claimedit</a:t>
            </a:r>
            <a:r>
              <a:rPr lang="en-US"/>
              <a:t>” (for editing an open claim) or “</a:t>
            </a:r>
            <a:r>
              <a:rPr lang="en-US" err="1"/>
              <a:t>claimeditclsd</a:t>
            </a:r>
            <a:r>
              <a:rPr lang="en-US"/>
              <a:t>” (for</a:t>
            </a:r>
            <a:r>
              <a:rPr lang="en-US" baseline="0"/>
              <a:t> editing a </a:t>
            </a:r>
            <a:r>
              <a:rPr lang="en-US"/>
              <a:t>closed claim) system permission. If the user has one of these permissions but does not have them for the given object, then the key returns false.</a:t>
            </a:r>
            <a:br>
              <a:rPr lang="en-US"/>
            </a:br>
            <a:br>
              <a:rPr lang="en-US"/>
            </a:br>
            <a:r>
              <a:rPr lang="en-US" sz="1000" b="0" i="0" kern="1200" err="1">
                <a:solidFill>
                  <a:schemeClr val="tx1"/>
                </a:solidFill>
                <a:effectLst/>
                <a:latin typeface="Arial" charset="0"/>
                <a:ea typeface="+mn-ea"/>
                <a:cs typeface="+mn-cs"/>
              </a:rPr>
              <a:t>AppPermKeys</a:t>
            </a:r>
            <a:r>
              <a:rPr lang="en-US" sz="1000" b="0" i="0" kern="1200">
                <a:solidFill>
                  <a:schemeClr val="tx1"/>
                </a:solidFill>
                <a:effectLst/>
                <a:latin typeface="Arial" charset="0"/>
                <a:ea typeface="+mn-ea"/>
                <a:cs typeface="+mn-cs"/>
              </a:rPr>
              <a:t> have built in logic that determines which key is being</a:t>
            </a:r>
            <a:r>
              <a:rPr lang="en-US" sz="1000" b="0" i="0" kern="1200" baseline="0">
                <a:solidFill>
                  <a:schemeClr val="tx1"/>
                </a:solidFill>
                <a:effectLst/>
                <a:latin typeface="Arial" charset="0"/>
                <a:ea typeface="+mn-ea"/>
                <a:cs typeface="+mn-cs"/>
              </a:rPr>
              <a:t> evaluated in</a:t>
            </a:r>
            <a:r>
              <a:rPr lang="en-US" sz="1000" b="0" i="0" kern="1200">
                <a:solidFill>
                  <a:schemeClr val="tx1"/>
                </a:solidFill>
                <a:effectLst/>
                <a:latin typeface="Arial" charset="0"/>
                <a:ea typeface="+mn-ea"/>
                <a:cs typeface="+mn-cs"/>
              </a:rPr>
              <a:t> the current context.</a:t>
            </a:r>
            <a:br>
              <a:rPr lang="en-US"/>
            </a:br>
            <a:endParaRPr lang="en-US"/>
          </a:p>
          <a:p>
            <a:pPr eaLnBrk="1" hangingPunct="1"/>
            <a:r>
              <a:rPr lang="en-US"/>
              <a:t>In the security dictionary, all</a:t>
            </a:r>
            <a:r>
              <a:rPr lang="en-US" baseline="0"/>
              <a:t> </a:t>
            </a:r>
            <a:r>
              <a:rPr lang="en-US"/>
              <a:t>permissions are listed as “static” or "object-based".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FBE7DF3-43BF-4501-8B23-2A741527F05B}" type="slidenum">
              <a:rPr lang="en-US" altLang="en-US" sz="1200" b="0" smtClean="0">
                <a:solidFill>
                  <a:schemeClr val="tx1"/>
                </a:solidFill>
              </a:rPr>
              <a:pPr eaLnBrk="1" hangingPunct="1"/>
              <a:t>4</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lesson discusses how your ability to do something can vary based on who you are as a user. It does not discuss your ability to do things based on where you are in a business process. (For example, in the base application, you cannot manually add an activity to a claim during the new claim wizard, but you can do this after the claim has been saved. This restriction is true for all users and stems from the requirements of the business process. This type of restricted access is not the focus of this lesson.)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1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21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969BE62-10B9-402C-8A7A-A0C6B3A8E751}" type="slidenum">
              <a:rPr lang="en-US" altLang="en-US" sz="1200" b="0" smtClean="0">
                <a:solidFill>
                  <a:schemeClr val="tx1"/>
                </a:solidFill>
              </a:rPr>
              <a:pPr eaLnBrk="1" hangingPunct="1"/>
              <a:t>40</a:t>
            </a:fld>
            <a:endParaRPr lang="en-US" altLang="en-US" sz="1200" b="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0C0B3C38-FC38-48AC-BAC4-C037E27D244C}" type="slidenum">
              <a:rPr lang="en-US" altLang="en-US" sz="1200" b="0" smtClean="0">
                <a:solidFill>
                  <a:schemeClr val="tx1"/>
                </a:solidFill>
              </a:rPr>
              <a:pPr eaLnBrk="1" hangingPunct="1"/>
              <a:t>41</a:t>
            </a:fld>
            <a:endParaRPr lang="en-US" altLang="en-US" sz="1200" b="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Application Permission Keys section of the security dictionary lists each application permission key, the set of system permissions it contains, and the pages and elements in the user interface that reference the application permission key.</a:t>
            </a:r>
          </a:p>
          <a:p>
            <a:pPr eaLnBrk="1" hangingPunct="1"/>
            <a:r>
              <a:rPr lang="en-US"/>
              <a:t>In the security dictionary, permissions are listed as static or "object-based".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264E95C8-ECA6-4F77-B450-871B81B43C3B}" type="slidenum">
              <a:rPr lang="en-US" altLang="en-US" sz="1200" b="0" smtClean="0">
                <a:solidFill>
                  <a:schemeClr val="tx1"/>
                </a:solidFill>
              </a:rPr>
              <a:pPr eaLnBrk="1" hangingPunct="1"/>
              <a:t>42</a:t>
            </a:fld>
            <a:endParaRPr lang="en-US" alt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entity argument is the entity to which the application permission key is defined. For example, the syntax to check for the "Group Edit" application permission key is </a:t>
            </a:r>
            <a:r>
              <a:rPr lang="en-US" err="1"/>
              <a:t>perm.Group.edit</a:t>
            </a:r>
            <a:r>
              <a:rPr lang="en-US"/>
              <a:t>.</a:t>
            </a:r>
            <a:br>
              <a:rPr lang="en-US"/>
            </a:br>
            <a:endParaRPr lang="en-US"/>
          </a:p>
          <a:p>
            <a:pPr eaLnBrk="1" hangingPunct="1"/>
            <a:r>
              <a:rPr lang="en-US"/>
              <a:t>In the first example, the Administration tab is visible if the user has a relevant permission in the </a:t>
            </a:r>
            <a:r>
              <a:rPr lang="en-US" err="1"/>
              <a:t>viewanyadmin</a:t>
            </a:r>
            <a:r>
              <a:rPr lang="en-US"/>
              <a:t> application permission key (which includes </a:t>
            </a:r>
            <a:r>
              <a:rPr lang="en-US" err="1"/>
              <a:t>userview</a:t>
            </a:r>
            <a:r>
              <a:rPr lang="en-US"/>
              <a:t>, </a:t>
            </a:r>
            <a:r>
              <a:rPr lang="en-US" err="1"/>
              <a:t>groupview</a:t>
            </a:r>
            <a:r>
              <a:rPr lang="en-US"/>
              <a:t>, </a:t>
            </a:r>
            <a:r>
              <a:rPr lang="en-US" err="1"/>
              <a:t>attrview</a:t>
            </a:r>
            <a:r>
              <a:rPr lang="en-US"/>
              <a:t>, </a:t>
            </a:r>
            <a:r>
              <a:rPr lang="en-US" err="1"/>
              <a:t>regionview</a:t>
            </a:r>
            <a:r>
              <a:rPr lang="en-US"/>
              <a:t>, </a:t>
            </a:r>
            <a:r>
              <a:rPr lang="en-US" err="1"/>
              <a:t>catview</a:t>
            </a:r>
            <a:r>
              <a:rPr lang="en-US"/>
              <a:t>, </a:t>
            </a:r>
            <a:r>
              <a:rPr lang="en-US" err="1"/>
              <a:t>integadmin</a:t>
            </a:r>
            <a:r>
              <a:rPr lang="en-US"/>
              <a:t>, </a:t>
            </a:r>
            <a:r>
              <a:rPr lang="en-US" err="1"/>
              <a:t>roleview</a:t>
            </a:r>
            <a:r>
              <a:rPr lang="en-US"/>
              <a:t>, </a:t>
            </a:r>
            <a:r>
              <a:rPr lang="en-US" err="1"/>
              <a:t>actpatview</a:t>
            </a:r>
            <a:r>
              <a:rPr lang="en-US"/>
              <a:t>, </a:t>
            </a:r>
            <a:r>
              <a:rPr lang="en-US" err="1"/>
              <a:t>scrprmview</a:t>
            </a:r>
            <a:r>
              <a:rPr lang="en-US"/>
              <a:t>, </a:t>
            </a:r>
            <a:r>
              <a:rPr lang="en-US" err="1"/>
              <a:t>alpview</a:t>
            </a:r>
            <a:r>
              <a:rPr lang="en-US"/>
              <a:t>, </a:t>
            </a:r>
            <a:r>
              <a:rPr lang="en-US" err="1"/>
              <a:t>grouptreeview</a:t>
            </a:r>
            <a:r>
              <a:rPr lang="en-US"/>
              <a:t>, </a:t>
            </a:r>
            <a:r>
              <a:rPr lang="en-US" err="1"/>
              <a:t>covverifyview</a:t>
            </a:r>
            <a:r>
              <a:rPr lang="en-US"/>
              <a:t>, and </a:t>
            </a:r>
            <a:r>
              <a:rPr lang="en-US" err="1"/>
              <a:t>wcrefview</a:t>
            </a:r>
            <a:r>
              <a:rPr lang="en-US"/>
              <a:t>) or a relevant permission in the </a:t>
            </a:r>
            <a:r>
              <a:rPr lang="en-US" err="1"/>
              <a:t>viewtree</a:t>
            </a:r>
            <a:r>
              <a:rPr lang="en-US"/>
              <a:t> application permission key (which includes </a:t>
            </a:r>
            <a:r>
              <a:rPr lang="en-US" err="1"/>
              <a:t>grouptreeview</a:t>
            </a:r>
            <a:r>
              <a:rPr lang="en-US"/>
              <a:t>).</a:t>
            </a:r>
          </a:p>
          <a:p>
            <a:pPr eaLnBrk="1" hangingPunct="1"/>
            <a:endParaRPr lang="en-US"/>
          </a:p>
          <a:p>
            <a:pPr eaLnBrk="1" hangingPunct="1"/>
            <a:r>
              <a:rPr lang="en-US"/>
              <a:t>In the second example, the Documents Page</a:t>
            </a:r>
            <a:r>
              <a:rPr lang="en-US" baseline="0"/>
              <a:t> </a:t>
            </a:r>
            <a:r>
              <a:rPr lang="en-US"/>
              <a:t>can be visited (and is therefore its menu</a:t>
            </a:r>
            <a:r>
              <a:rPr lang="en-US" baseline="0"/>
              <a:t> link is </a:t>
            </a:r>
            <a:r>
              <a:rPr lang="en-US"/>
              <a:t>visible) if:</a:t>
            </a:r>
          </a:p>
          <a:p>
            <a:pPr marL="228600" indent="-228600" eaLnBrk="1" hangingPunct="1">
              <a:buAutoNum type="arabicPeriod"/>
            </a:pPr>
            <a:r>
              <a:rPr lang="en-US" baseline="0"/>
              <a:t>T</a:t>
            </a:r>
            <a:r>
              <a:rPr lang="en-US"/>
              <a:t>he user has a relevant permission in the Claim's view application permission key </a:t>
            </a:r>
            <a:r>
              <a:rPr lang="en-US" baseline="0"/>
              <a:t>and t</a:t>
            </a:r>
            <a:r>
              <a:rPr lang="en-US"/>
              <a:t>he user is on the ACL for this claim: </a:t>
            </a:r>
            <a:r>
              <a:rPr lang="en-US" b="1" err="1"/>
              <a:t>perm.Claim.view</a:t>
            </a:r>
            <a:r>
              <a:rPr lang="en-US" b="1"/>
              <a:t>(Claim) and</a:t>
            </a:r>
          </a:p>
          <a:p>
            <a:pPr marL="228600" indent="-228600" eaLnBrk="1" hangingPunct="1">
              <a:buAutoNum type="arabicPeriod"/>
            </a:pPr>
            <a:r>
              <a:rPr lang="en-US"/>
              <a:t>The user has the static </a:t>
            </a:r>
            <a:r>
              <a:rPr lang="en-US" err="1"/>
              <a:t>viewdocs</a:t>
            </a:r>
            <a:r>
              <a:rPr lang="en-US"/>
              <a:t> system permission:</a:t>
            </a:r>
            <a:r>
              <a:rPr lang="en-US" baseline="0"/>
              <a:t> </a:t>
            </a:r>
            <a:r>
              <a:rPr lang="en-US" b="1" baseline="0" err="1"/>
              <a:t>perm.System.viewdocs</a:t>
            </a:r>
            <a:r>
              <a:rPr lang="en-US" b="1" baseline="0"/>
              <a:t> and</a:t>
            </a:r>
            <a:endParaRPr lang="en-US" b="1"/>
          </a:p>
          <a:p>
            <a:pPr marL="228600" indent="-228600" eaLnBrk="1" hangingPunct="1">
              <a:buAutoNum type="arabicPeriod"/>
            </a:pPr>
            <a:r>
              <a:rPr lang="en-US"/>
              <a:t>The</a:t>
            </a:r>
            <a:r>
              <a:rPr lang="en-US" baseline="0"/>
              <a:t> value of the Claim’s State </a:t>
            </a:r>
            <a:r>
              <a:rPr lang="en-US" baseline="0" err="1"/>
              <a:t>typekey</a:t>
            </a:r>
            <a:r>
              <a:rPr lang="en-US" baseline="0"/>
              <a:t> is not “Draft”</a:t>
            </a:r>
            <a:br>
              <a:rPr lang="en-US" baseline="0"/>
            </a:br>
            <a:endParaRPr lang="en-US" baseline="0"/>
          </a:p>
          <a:p>
            <a:pPr marL="0" indent="0" eaLnBrk="1" hangingPunct="1">
              <a:buNone/>
            </a:pPr>
            <a:r>
              <a:rPr lang="en-US"/>
              <a:t>If any of those three tests do not evaluate to true, then the user cannot visit this page.</a:t>
            </a:r>
          </a:p>
          <a:p>
            <a:pPr eaLnBrk="1" hangingPunct="1"/>
            <a:endParaRPr lang="en-US"/>
          </a:p>
          <a:p>
            <a:pPr eaLnBrk="1" hangingPunct="1"/>
            <a:br>
              <a:rPr lang="en-US"/>
            </a:b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B79C9731-25B9-49C7-86C3-8C1E4E7D467C}" type="slidenum">
              <a:rPr lang="en-US" altLang="en-US" sz="1200" b="0" smtClean="0">
                <a:solidFill>
                  <a:schemeClr val="tx1"/>
                </a:solidFill>
              </a:rPr>
              <a:pPr eaLnBrk="1" hangingPunct="1"/>
              <a:t>43</a:t>
            </a:fld>
            <a:endParaRPr lang="en-US" altLang="en-US" sz="1200" b="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Pages section of the security dictionary lists each location and container in the user interface (alphabetically by name) and for each the perm conditions associated to it.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380C27CC-74DB-4229-AE46-78D130B97FA0}" type="slidenum">
              <a:rPr lang="en-US" altLang="en-US" sz="1200" b="0" smtClean="0">
                <a:solidFill>
                  <a:schemeClr val="tx1"/>
                </a:solidFill>
              </a:rPr>
              <a:pPr eaLnBrk="1" hangingPunct="1"/>
              <a:t>44</a:t>
            </a:fld>
            <a:endParaRPr lang="en-US" altLang="en-US" sz="1200" b="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4B389B91-5722-47F1-A705-195DB68D9367}" type="slidenum">
              <a:rPr lang="en-US" altLang="en-US" sz="1200" b="0" smtClean="0">
                <a:solidFill>
                  <a:schemeClr val="tx1"/>
                </a:solidFill>
              </a:rPr>
              <a:pPr eaLnBrk="1" hangingPunct="1"/>
              <a:t>45</a:t>
            </a:fld>
            <a:endParaRPr lang="en-US" altLang="en-US" sz="1200" b="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a) A static permission is one that is granted or revoked for the entire application. An object-based permission is granted on a claim-by-claim basis.</a:t>
            </a:r>
          </a:p>
          <a:p>
            <a:pPr marL="209550" indent="-209550" eaLnBrk="1" hangingPunct="1"/>
            <a:r>
              <a:rPr lang="en-US"/>
              <a:t>	b) Possible answers:</a:t>
            </a:r>
          </a:p>
          <a:p>
            <a:pPr marL="209550" indent="-209550" eaLnBrk="1" hangingPunct="1"/>
            <a:r>
              <a:rPr lang="en-US"/>
              <a:t>		A permission can be created by a developer. An application permission key cannot.</a:t>
            </a:r>
          </a:p>
          <a:p>
            <a:pPr marL="209550" indent="-209550" eaLnBrk="1" hangingPunct="1"/>
            <a:r>
              <a:rPr lang="en-US"/>
              <a:t>		A permission can be added to a role. An application permission key cannot.</a:t>
            </a:r>
          </a:p>
          <a:p>
            <a:pPr marL="209550" indent="-209550" eaLnBrk="1" hangingPunct="1"/>
            <a:r>
              <a:rPr lang="en-US"/>
              <a:t>		A permissions check using an application permission key will execute faster than a permissions check which directly references a permission.</a:t>
            </a:r>
          </a:p>
          <a:p>
            <a:pPr marL="209550" indent="-209550" eaLnBrk="1" hangingPunct="1"/>
            <a:r>
              <a:rPr lang="en-US"/>
              <a:t>	c) Possible answers:</a:t>
            </a:r>
          </a:p>
          <a:p>
            <a:pPr marL="209550" indent="-209550" eaLnBrk="1" hangingPunct="1"/>
            <a:r>
              <a:rPr lang="en-US"/>
              <a:t>		An application permission key is created to optimize permissions checks. A role is created to assign permissions to users.</a:t>
            </a:r>
          </a:p>
          <a:p>
            <a:pPr marL="209550" indent="-209550" eaLnBrk="1" hangingPunct="1"/>
            <a:r>
              <a:rPr lang="en-US"/>
              <a:t>		Developers can create and modify roles. Developers cannot create and modify application permission keys.</a:t>
            </a:r>
          </a:p>
          <a:p>
            <a:pPr marL="209550" indent="-209550" eaLnBrk="1" hangingPunct="1"/>
            <a:r>
              <a:rPr lang="en-US"/>
              <a:t>2.	a) It is a system permission. Perm statements for system permissions start with "</a:t>
            </a:r>
            <a:r>
              <a:rPr lang="en-US" err="1"/>
              <a:t>perm.System</a:t>
            </a:r>
            <a:r>
              <a:rPr lang="en-US"/>
              <a:t>". Perm statements for application permission keys start with "perm.&lt;</a:t>
            </a:r>
            <a:r>
              <a:rPr lang="en-US" err="1"/>
              <a:t>entityName</a:t>
            </a:r>
            <a:r>
              <a:rPr lang="en-US"/>
              <a:t>&gt;".</a:t>
            </a:r>
          </a:p>
          <a:p>
            <a:pPr marL="209550" indent="-209550" eaLnBrk="1" hangingPunct="1"/>
            <a:r>
              <a:rPr lang="en-US"/>
              <a:t>	b) It is static. Object-based permissions would include a "(Claim)" argument.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Configuring Permissions - </a:t>
            </a:r>
            <a:fld id="{211C349A-83C9-44D0-A356-DBEB3FC715FC}" type="slidenum">
              <a:rPr lang="en-US" altLang="en-US" smtClean="0"/>
              <a:pPr>
                <a:defRPr/>
              </a:pPr>
              <a:t>46</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F78786A2-2E0E-44E9-B876-B849184A7538}" type="slidenum">
              <a:rPr lang="en-US" altLang="en-US" sz="1200" b="0" smtClean="0">
                <a:solidFill>
                  <a:schemeClr val="tx1"/>
                </a:solidFill>
              </a:rPr>
              <a:pPr eaLnBrk="1" hangingPunct="1"/>
              <a:t>5</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the example above, the system permissions have been arranged in columns based on the thing the permission pertains to. The second column has only two permissions because you cannot own a group. The third column has only one permission because it pertains to an aspect of the ClaimCenter user interface. The Desktop cannot be edited or owned.</a:t>
            </a:r>
          </a:p>
          <a:p>
            <a:r>
              <a:rPr lang="en-US"/>
              <a:t>Some system permissions pertain to abilities outside of the web browser (such as the ability to run Guidewire Studio - the application used to modify business rules). However, there is only a small number of these permissions and they fall outside of the scope of this course. Consequently, this lesson does not discuss them.</a:t>
            </a:r>
          </a:p>
          <a:p>
            <a:r>
              <a:rPr lang="en-US"/>
              <a:t>System permissions are often referred to simply as "permissions".</a:t>
            </a:r>
          </a:p>
          <a:p>
            <a:r>
              <a:rPr lang="en-US"/>
              <a:t>The entire list of system permissions can be seen in the Security Dictionary. This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19513F41-D9CF-47D1-933D-DABDF4A65F57}" type="slidenum">
              <a:rPr lang="en-US" altLang="en-US" sz="1200" b="0" smtClean="0">
                <a:solidFill>
                  <a:schemeClr val="tx1"/>
                </a:solidFill>
              </a:rPr>
              <a:pPr eaLnBrk="1" hangingPunct="1"/>
              <a:t>6</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list of abilities in the slide above is meant as a general way of viewing of permissions and not an official categorization. There are some permissions which map directly to one of the words listed above. For example, there are "view claims" and "view matters" permissions. Other permissions map less directly to the words listed above. For example, there is a "validate claims" permission and a "void payments" permission, both of which can be thought of as "act on" permissions.</a:t>
            </a:r>
          </a:p>
          <a:p>
            <a:r>
              <a:rPr lang="en-US"/>
              <a:t>All permissions change the user experience in one of two ways:</a:t>
            </a:r>
          </a:p>
          <a:p>
            <a:pPr lvl="1"/>
            <a:r>
              <a:rPr lang="en-US"/>
              <a:t>A permission could control whether an aspect of the user interface is visible for not. (For example, users who do not have the View Desktop permission simply don't see the Desktop tab, whereas users who do have this permission do see the tab.)</a:t>
            </a:r>
          </a:p>
          <a:p>
            <a:pPr lvl="1"/>
            <a:r>
              <a:rPr lang="en-US"/>
              <a:t>A permission could control whether or not a user succeeds or fails at a given task. (For example, if a user attempts to assign a claim to a user who does not have the "own claim" permission, the assignment fails. If a user attempts to assign a claim to a user who does have the "own claim" permission, the assignment succeeds.)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Permissions - </a:t>
            </a:r>
            <a:fld id="{9226730F-E8C7-453C-AB65-457A6258550A}" type="slidenum">
              <a:rPr lang="en-US" altLang="en-US" sz="1200" b="0" smtClean="0">
                <a:solidFill>
                  <a:schemeClr val="tx1"/>
                </a:solidFill>
              </a:rPr>
              <a:pPr eaLnBrk="1" hangingPunct="1"/>
              <a:t>7</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r>
              <a:rPr lang="en-US"/>
              <a:t>In the example above:</a:t>
            </a:r>
          </a:p>
          <a:p>
            <a:pPr lvl="1"/>
            <a:r>
              <a:rPr lang="en-US"/>
              <a:t>Ida Belt is a CSR without the View Team permission. When Ida logs on, she cannot see the Team tab.</a:t>
            </a:r>
          </a:p>
          <a:p>
            <a:pPr lvl="1"/>
            <a:r>
              <a:rPr lang="en-US"/>
              <a:t>Rick Ralston is a manager with the View Team permission. When Rick logs on, he can see the Team tab.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AF11826C-DFF0-42E4-809A-E136A01BA8FF}" type="slidenum">
              <a:rPr lang="en-US" altLang="en-US" sz="1200" smtClean="0">
                <a:solidFill>
                  <a:schemeClr val="tx1"/>
                </a:solidFill>
              </a:rPr>
              <a:pPr eaLnBrk="1" hangingPunct="1"/>
              <a:t>8</a:t>
            </a:fld>
            <a:endParaRPr lang="en-US" altLang="en-US" sz="120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a:t>In the example above:</a:t>
            </a:r>
          </a:p>
          <a:p>
            <a:pPr lvl="1" eaLnBrk="1" hangingPunct="1"/>
            <a:r>
              <a:rPr lang="en-US"/>
              <a:t>Ida Belt is a CSR (Customer</a:t>
            </a:r>
            <a:r>
              <a:rPr lang="en-US" baseline="0"/>
              <a:t> Service Representative) </a:t>
            </a:r>
            <a:r>
              <a:rPr lang="en-US"/>
              <a:t>without the Create Address Book Contacts permission. She cannot</a:t>
            </a:r>
            <a:r>
              <a:rPr lang="en-US" baseline="0"/>
              <a:t> edit or Link Contacts.</a:t>
            </a:r>
            <a:endParaRPr lang="en-US"/>
          </a:p>
          <a:p>
            <a:pPr lvl="1" eaLnBrk="1" hangingPunct="1"/>
            <a:r>
              <a:rPr lang="en-US"/>
              <a:t>Rick Ralston is a manager with the Create Address Book Contacts permission. When he attempts to link a contact to the address book, the system searches for a match. It cannot find one, but it is able to create a new one because he has the permission to do this.</a:t>
            </a:r>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Configuring Permissions - </a:t>
            </a:r>
            <a:fld id="{0DEEE54B-9E4C-4C11-B3F5-ABBD560FBF51}" type="slidenum">
              <a:rPr lang="en-US" altLang="en-US" sz="1200" smtClean="0">
                <a:solidFill>
                  <a:schemeClr val="tx1"/>
                </a:solidFill>
              </a:rPr>
              <a:pPr eaLnBrk="1" hangingPunct="1"/>
              <a:t>9</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a:t>In the example above:</a:t>
            </a:r>
          </a:p>
          <a:p>
            <a:pPr lvl="1" eaLnBrk="1" hangingPunct="1"/>
            <a:r>
              <a:rPr lang="en-US"/>
              <a:t>Ida Belt is a CSR without the Claim own permission. When someone attempts to assign a claim to Ida, the system prevents the assignment and informs the user that Ida lacks the permission needed to own a claim.</a:t>
            </a:r>
          </a:p>
          <a:p>
            <a:pPr lvl="1" eaLnBrk="1" hangingPunct="1"/>
            <a:r>
              <a:rPr lang="en-US"/>
              <a:t>Carlos </a:t>
            </a:r>
            <a:r>
              <a:rPr lang="en-US" err="1"/>
              <a:t>Oppley</a:t>
            </a:r>
            <a:r>
              <a:rPr lang="en-US"/>
              <a:t> is an adjuster with the Claim own permission. When someone attempts to assign a claim to Carlos, he becomes the owner of the claim (Primary Adjuster).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35466022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908796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352518341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9244358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510321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01854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21888872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27139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3615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84630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4808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416640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C4296C6-6CF7-4777-BDB6-3C4767A09D3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63"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Configuring Permissions</a:t>
            </a:r>
          </a:p>
        </p:txBody>
      </p:sp>
      <p:sp>
        <p:nvSpPr>
          <p:cNvPr id="4099" name="Text Placeholder 4"/>
          <p:cNvSpPr>
            <a:spLocks noGrp="1"/>
          </p:cNvSpPr>
          <p:nvPr>
            <p:ph type="body" sz="quarter" idx="10"/>
          </p:nvPr>
        </p:nvSpPr>
        <p:spPr>
          <a:xfrm>
            <a:off x="5718175" y="6167438"/>
            <a:ext cx="3089275" cy="273050"/>
          </a:xfrm>
        </p:spPr>
        <p:txBody>
          <a:bodyPr/>
          <a:lstStyle/>
          <a:p>
            <a:r>
              <a:rPr lang="en-US"/>
              <a:t>15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95300" y="0"/>
            <a:ext cx="8318500" cy="742950"/>
          </a:xfrm>
        </p:spPr>
        <p:txBody>
          <a:bodyPr/>
          <a:lstStyle/>
          <a:p>
            <a:pPr eaLnBrk="1" hangingPunct="1"/>
            <a:r>
              <a:rPr lang="en-US"/>
              <a:t>Act on permissions</a:t>
            </a:r>
          </a:p>
        </p:txBody>
      </p:sp>
      <p:sp>
        <p:nvSpPr>
          <p:cNvPr id="13317" name="Text Box 3"/>
          <p:cNvSpPr txBox="1">
            <a:spLocks noChangeArrowheads="1"/>
          </p:cNvSpPr>
          <p:nvPr/>
        </p:nvSpPr>
        <p:spPr bwMode="auto">
          <a:xfrm>
            <a:off x="766763" y="2967038"/>
            <a:ext cx="1738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Close Claim</a:t>
            </a:r>
          </a:p>
        </p:txBody>
      </p:sp>
      <p:grpSp>
        <p:nvGrpSpPr>
          <p:cNvPr id="13318" name="Group 4"/>
          <p:cNvGrpSpPr>
            <a:grpSpLocks/>
          </p:cNvGrpSpPr>
          <p:nvPr/>
        </p:nvGrpSpPr>
        <p:grpSpPr bwMode="auto">
          <a:xfrm>
            <a:off x="642938" y="1141413"/>
            <a:ext cx="979487" cy="933450"/>
            <a:chOff x="3917" y="3057"/>
            <a:chExt cx="809" cy="771"/>
          </a:xfrm>
        </p:grpSpPr>
        <p:sp>
          <p:nvSpPr>
            <p:cNvPr id="13346" name="AutoShape 5"/>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47" name="Oval 6"/>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3348" name="Freeform 7"/>
            <p:cNvSpPr>
              <a:spLocks/>
            </p:cNvSpPr>
            <p:nvPr/>
          </p:nvSpPr>
          <p:spPr bwMode="auto">
            <a:xfrm>
              <a:off x="4387" y="3376"/>
              <a:ext cx="270" cy="365"/>
            </a:xfrm>
            <a:custGeom>
              <a:avLst/>
              <a:gdLst>
                <a:gd name="T0" fmla="*/ 0 w 162"/>
                <a:gd name="T1" fmla="*/ 617 h 216"/>
                <a:gd name="T2" fmla="*/ 208 w 162"/>
                <a:gd name="T3" fmla="*/ 522 h 216"/>
                <a:gd name="T4" fmla="*/ 392 w 162"/>
                <a:gd name="T5" fmla="*/ 240 h 216"/>
                <a:gd name="T6" fmla="*/ 4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9" name="Freeform 8"/>
            <p:cNvSpPr>
              <a:spLocks/>
            </p:cNvSpPr>
            <p:nvPr/>
          </p:nvSpPr>
          <p:spPr bwMode="auto">
            <a:xfrm>
              <a:off x="3939" y="3057"/>
              <a:ext cx="740" cy="349"/>
            </a:xfrm>
            <a:custGeom>
              <a:avLst/>
              <a:gdLst>
                <a:gd name="T0" fmla="*/ 0 w 446"/>
                <a:gd name="T1" fmla="*/ 479 h 206"/>
                <a:gd name="T2" fmla="*/ 83 w 446"/>
                <a:gd name="T3" fmla="*/ 220 h 206"/>
                <a:gd name="T4" fmla="*/ 397 w 446"/>
                <a:gd name="T5" fmla="*/ 58 h 206"/>
                <a:gd name="T6" fmla="*/ 677 w 446"/>
                <a:gd name="T7" fmla="*/ 14 h 206"/>
                <a:gd name="T8" fmla="*/ 1007 w 446"/>
                <a:gd name="T9" fmla="*/ 144 h 206"/>
                <a:gd name="T10" fmla="*/ 1198 w 446"/>
                <a:gd name="T11" fmla="*/ 427 h 206"/>
                <a:gd name="T12" fmla="*/ 1190 w 446"/>
                <a:gd name="T13" fmla="*/ 591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50" name="Oval 9"/>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3319" name="Group 10"/>
          <p:cNvGrpSpPr>
            <a:grpSpLocks/>
          </p:cNvGrpSpPr>
          <p:nvPr/>
        </p:nvGrpSpPr>
        <p:grpSpPr bwMode="auto">
          <a:xfrm>
            <a:off x="615950" y="4959350"/>
            <a:ext cx="1854200" cy="1090613"/>
            <a:chOff x="641" y="580"/>
            <a:chExt cx="1168" cy="687"/>
          </a:xfrm>
        </p:grpSpPr>
        <p:grpSp>
          <p:nvGrpSpPr>
            <p:cNvPr id="13340" name="Group 11"/>
            <p:cNvGrpSpPr>
              <a:grpSpLocks/>
            </p:cNvGrpSpPr>
            <p:nvPr/>
          </p:nvGrpSpPr>
          <p:grpSpPr bwMode="auto">
            <a:xfrm rot="5931751" flipV="1">
              <a:off x="945" y="276"/>
              <a:ext cx="541" cy="1150"/>
              <a:chOff x="2702" y="903"/>
              <a:chExt cx="1477" cy="3141"/>
            </a:xfrm>
          </p:grpSpPr>
          <p:sp>
            <p:nvSpPr>
              <p:cNvPr id="13342" name="Freeform 12"/>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343" name="Oval 1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3344" name="Oval 14"/>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3345" name="Rectangle 1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3341" name="Text Box 16"/>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 Claim</a:t>
              </a:r>
            </a:p>
          </p:txBody>
        </p:sp>
      </p:grpSp>
      <p:sp>
        <p:nvSpPr>
          <p:cNvPr id="13320" name="Text Box 17"/>
          <p:cNvSpPr txBox="1">
            <a:spLocks noChangeArrowheads="1"/>
          </p:cNvSpPr>
          <p:nvPr/>
        </p:nvSpPr>
        <p:spPr bwMode="auto">
          <a:xfrm>
            <a:off x="1709738" y="1273175"/>
            <a:ext cx="779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Ida</a:t>
            </a:r>
            <a:br>
              <a:rPr lang="en-US" sz="2000" b="1"/>
            </a:br>
            <a:r>
              <a:rPr lang="en-US" sz="2000" b="1"/>
              <a:t>Belt</a:t>
            </a:r>
          </a:p>
        </p:txBody>
      </p:sp>
      <p:sp>
        <p:nvSpPr>
          <p:cNvPr id="13321" name="Text Box 18"/>
          <p:cNvSpPr txBox="1">
            <a:spLocks noChangeArrowheads="1"/>
          </p:cNvSpPr>
          <p:nvPr/>
        </p:nvSpPr>
        <p:spPr bwMode="auto">
          <a:xfrm>
            <a:off x="2035175" y="4086225"/>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Betty Baker</a:t>
            </a:r>
          </a:p>
        </p:txBody>
      </p:sp>
      <p:grpSp>
        <p:nvGrpSpPr>
          <p:cNvPr id="13322" name="Group 19"/>
          <p:cNvGrpSpPr>
            <a:grpSpLocks/>
          </p:cNvGrpSpPr>
          <p:nvPr/>
        </p:nvGrpSpPr>
        <p:grpSpPr bwMode="auto">
          <a:xfrm>
            <a:off x="617538" y="3957638"/>
            <a:ext cx="1341437" cy="903287"/>
            <a:chOff x="2984" y="3331"/>
            <a:chExt cx="845" cy="569"/>
          </a:xfrm>
        </p:grpSpPr>
        <p:sp>
          <p:nvSpPr>
            <p:cNvPr id="13327" name="AutoShape 2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8" name="Group 21"/>
            <p:cNvGrpSpPr>
              <a:grpSpLocks/>
            </p:cNvGrpSpPr>
            <p:nvPr/>
          </p:nvGrpSpPr>
          <p:grpSpPr bwMode="auto">
            <a:xfrm>
              <a:off x="3386" y="3487"/>
              <a:ext cx="443" cy="398"/>
              <a:chOff x="4838" y="2218"/>
              <a:chExt cx="395" cy="355"/>
            </a:xfrm>
          </p:grpSpPr>
          <p:sp>
            <p:nvSpPr>
              <p:cNvPr id="13329" name="Freeform 22"/>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Freeform 23"/>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Freeform 24"/>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2" name="Freeform 25"/>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3" name="Freeform 26"/>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4" name="Freeform 27"/>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28"/>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Rectangle 2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7" name="Rectangle 3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8" name="Freeform 31"/>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Rectangle 3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5" name="Freeform 37"/>
          <p:cNvSpPr>
            <a:spLocks/>
          </p:cNvSpPr>
          <p:nvPr/>
        </p:nvSpPr>
        <p:spPr bwMode="auto">
          <a:xfrm rot="5931751" flipV="1">
            <a:off x="1135063" y="1668463"/>
            <a:ext cx="858837" cy="1824037"/>
          </a:xfrm>
          <a:custGeom>
            <a:avLst/>
            <a:gdLst>
              <a:gd name="T0" fmla="*/ 199056435 w 789"/>
              <a:gd name="T1" fmla="*/ 851792673 h 1677"/>
              <a:gd name="T2" fmla="*/ 113746374 w 789"/>
              <a:gd name="T3" fmla="*/ 784358795 h 1677"/>
              <a:gd name="T4" fmla="*/ 53318648 w 789"/>
              <a:gd name="T5" fmla="*/ 688532163 h 1677"/>
              <a:gd name="T6" fmla="*/ 3555084 w 789"/>
              <a:gd name="T7" fmla="*/ 553665360 h 1677"/>
              <a:gd name="T8" fmla="*/ 0 w 789"/>
              <a:gd name="T9" fmla="*/ 425895792 h 1677"/>
              <a:gd name="T10" fmla="*/ 28436321 w 789"/>
              <a:gd name="T11" fmla="*/ 301676407 h 1677"/>
              <a:gd name="T12" fmla="*/ 99528218 w 789"/>
              <a:gd name="T13" fmla="*/ 173907860 h 1677"/>
              <a:gd name="T14" fmla="*/ 206165513 w 789"/>
              <a:gd name="T15" fmla="*/ 81630289 h 1677"/>
              <a:gd name="T16" fmla="*/ 312803932 w 789"/>
              <a:gd name="T17" fmla="*/ 28392762 h 1677"/>
              <a:gd name="T18" fmla="*/ 430104266 w 789"/>
              <a:gd name="T19" fmla="*/ 0 h 1677"/>
              <a:gd name="T20" fmla="*/ 536742617 w 789"/>
              <a:gd name="T21" fmla="*/ 0 h 1677"/>
              <a:gd name="T22" fmla="*/ 686034484 w 789"/>
              <a:gd name="T23" fmla="*/ 46138242 h 1677"/>
              <a:gd name="T24" fmla="*/ 789117751 w 789"/>
              <a:gd name="T25" fmla="*/ 124219419 h 1677"/>
              <a:gd name="T26" fmla="*/ 870872694 w 789"/>
              <a:gd name="T27" fmla="*/ 234242462 h 1677"/>
              <a:gd name="T28" fmla="*/ 917082247 w 789"/>
              <a:gd name="T29" fmla="*/ 337167349 h 1677"/>
              <a:gd name="T30" fmla="*/ 934855487 w 789"/>
              <a:gd name="T31" fmla="*/ 482682388 h 1677"/>
              <a:gd name="T32" fmla="*/ 909973169 w 789"/>
              <a:gd name="T33" fmla="*/ 628196474 h 1677"/>
              <a:gd name="T34" fmla="*/ 817554063 w 789"/>
              <a:gd name="T35" fmla="*/ 780809701 h 1677"/>
              <a:gd name="T36" fmla="*/ 718025880 w 789"/>
              <a:gd name="T37" fmla="*/ 869538144 h 1677"/>
              <a:gd name="T38" fmla="*/ 586506300 w 789"/>
              <a:gd name="T39" fmla="*/ 908578180 h 1677"/>
              <a:gd name="T40" fmla="*/ 590061384 w 789"/>
              <a:gd name="T41" fmla="*/ 972462964 h 1677"/>
              <a:gd name="T42" fmla="*/ 511860299 w 789"/>
              <a:gd name="T43" fmla="*/ 1022150283 h 1677"/>
              <a:gd name="T44" fmla="*/ 497642142 w 789"/>
              <a:gd name="T45" fmla="*/ 1153469216 h 1677"/>
              <a:gd name="T46" fmla="*/ 419441193 w 789"/>
              <a:gd name="T47" fmla="*/ 1203156535 h 1677"/>
              <a:gd name="T48" fmla="*/ 408777032 w 789"/>
              <a:gd name="T49" fmla="*/ 1281237695 h 1677"/>
              <a:gd name="T50" fmla="*/ 334131166 w 789"/>
              <a:gd name="T51" fmla="*/ 1330926102 h 1677"/>
              <a:gd name="T52" fmla="*/ 319913010 w 789"/>
              <a:gd name="T53" fmla="*/ 1391260703 h 1677"/>
              <a:gd name="T54" fmla="*/ 373231641 w 789"/>
              <a:gd name="T55" fmla="*/ 1462243675 h 1677"/>
              <a:gd name="T56" fmla="*/ 355458401 w 789"/>
              <a:gd name="T57" fmla="*/ 1607757626 h 1677"/>
              <a:gd name="T58" fmla="*/ 280812467 w 789"/>
              <a:gd name="T59" fmla="*/ 1657446033 h 1677"/>
              <a:gd name="T60" fmla="*/ 273703389 w 789"/>
              <a:gd name="T61" fmla="*/ 1728427917 h 1677"/>
              <a:gd name="T62" fmla="*/ 319913010 w 789"/>
              <a:gd name="T63" fmla="*/ 1785214512 h 1677"/>
              <a:gd name="T64" fmla="*/ 316357926 w 789"/>
              <a:gd name="T65" fmla="*/ 1866844767 h 1677"/>
              <a:gd name="T66" fmla="*/ 181284284 w 789"/>
              <a:gd name="T67" fmla="*/ 1983965963 h 1677"/>
              <a:gd name="T68" fmla="*/ 106637296 w 789"/>
              <a:gd name="T69" fmla="*/ 1973318681 h 1677"/>
              <a:gd name="T70" fmla="*/ 39100491 w 789"/>
              <a:gd name="T71" fmla="*/ 1884590238 h 1677"/>
              <a:gd name="T72" fmla="*/ 199056435 w 789"/>
              <a:gd name="T73" fmla="*/ 8517926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26" name="Line 38"/>
          <p:cNvSpPr>
            <a:spLocks noChangeShapeType="1"/>
          </p:cNvSpPr>
          <p:nvPr/>
        </p:nvSpPr>
        <p:spPr bwMode="auto">
          <a:xfrm flipH="1">
            <a:off x="852488" y="3109913"/>
            <a:ext cx="1519237"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 name="Picture 4">
            <a:extLst>
              <a:ext uri="{FF2B5EF4-FFF2-40B4-BE49-F238E27FC236}">
                <a16:creationId xmlns:a16="http://schemas.microsoft.com/office/drawing/2014/main" id="{65672F58-61BC-4481-88C6-A538669A3EFB}"/>
              </a:ext>
            </a:extLst>
          </p:cNvPr>
          <p:cNvPicPr>
            <a:picLocks noChangeAspect="1"/>
          </p:cNvPicPr>
          <p:nvPr/>
        </p:nvPicPr>
        <p:blipFill>
          <a:blip r:embed="rId3"/>
          <a:stretch>
            <a:fillRect/>
          </a:stretch>
        </p:blipFill>
        <p:spPr>
          <a:xfrm>
            <a:off x="2960350" y="3145284"/>
            <a:ext cx="4148476" cy="3245758"/>
          </a:xfrm>
          <a:prstGeom prst="rect">
            <a:avLst/>
          </a:prstGeom>
          <a:ln>
            <a:solidFill>
              <a:schemeClr val="bg1"/>
            </a:solidFill>
          </a:ln>
        </p:spPr>
      </p:pic>
      <p:sp>
        <p:nvSpPr>
          <p:cNvPr id="6" name="AutoShape 34">
            <a:extLst>
              <a:ext uri="{FF2B5EF4-FFF2-40B4-BE49-F238E27FC236}">
                <a16:creationId xmlns:a16="http://schemas.microsoft.com/office/drawing/2014/main" id="{8995BE80-D5FC-46F8-AC2B-D1569AA87464}"/>
              </a:ext>
            </a:extLst>
          </p:cNvPr>
          <p:cNvSpPr>
            <a:spLocks noChangeArrowheads="1"/>
          </p:cNvSpPr>
          <p:nvPr/>
        </p:nvSpPr>
        <p:spPr bwMode="auto">
          <a:xfrm>
            <a:off x="5759114" y="5331275"/>
            <a:ext cx="866973" cy="11329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7">
            <a:extLst>
              <a:ext uri="{FF2B5EF4-FFF2-40B4-BE49-F238E27FC236}">
                <a16:creationId xmlns:a16="http://schemas.microsoft.com/office/drawing/2014/main" id="{AF9446B1-7ABE-440A-A95B-4183728B4E02}"/>
              </a:ext>
            </a:extLst>
          </p:cNvPr>
          <p:cNvPicPr>
            <a:picLocks noChangeAspect="1"/>
          </p:cNvPicPr>
          <p:nvPr/>
        </p:nvPicPr>
        <p:blipFill>
          <a:blip r:embed="rId4"/>
          <a:stretch>
            <a:fillRect/>
          </a:stretch>
        </p:blipFill>
        <p:spPr>
          <a:xfrm>
            <a:off x="2966847" y="371475"/>
            <a:ext cx="4163310" cy="2644995"/>
          </a:xfrm>
          <a:prstGeom prst="rect">
            <a:avLst/>
          </a:prstGeom>
          <a:ln>
            <a:solidFill>
              <a:schemeClr val="bg1"/>
            </a:solidFill>
          </a:ln>
        </p:spPr>
      </p:pic>
      <p:sp>
        <p:nvSpPr>
          <p:cNvPr id="9" name="AutoShape 36">
            <a:extLst>
              <a:ext uri="{FF2B5EF4-FFF2-40B4-BE49-F238E27FC236}">
                <a16:creationId xmlns:a16="http://schemas.microsoft.com/office/drawing/2014/main" id="{B45F987E-00B1-43F3-9EA6-985A15574BA5}"/>
              </a:ext>
            </a:extLst>
          </p:cNvPr>
          <p:cNvSpPr>
            <a:spLocks noChangeArrowheads="1"/>
          </p:cNvSpPr>
          <p:nvPr/>
        </p:nvSpPr>
        <p:spPr bwMode="auto">
          <a:xfrm>
            <a:off x="5823324" y="2238946"/>
            <a:ext cx="802763" cy="45719"/>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36936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8367713" y="34925"/>
            <a:ext cx="741362" cy="792163"/>
            <a:chOff x="3777" y="1768"/>
            <a:chExt cx="467" cy="499"/>
          </a:xfrm>
        </p:grpSpPr>
        <p:sp>
          <p:nvSpPr>
            <p:cNvPr id="14367" name="Rectangle 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68" name="AutoShape 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6"/>
          <p:cNvGrpSpPr>
            <a:grpSpLocks/>
          </p:cNvGrpSpPr>
          <p:nvPr/>
        </p:nvGrpSpPr>
        <p:grpSpPr bwMode="auto">
          <a:xfrm>
            <a:off x="8367713" y="34925"/>
            <a:ext cx="741362" cy="792163"/>
            <a:chOff x="2967" y="1718"/>
            <a:chExt cx="467" cy="499"/>
          </a:xfrm>
        </p:grpSpPr>
        <p:sp>
          <p:nvSpPr>
            <p:cNvPr id="14365" name="Rectangle 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66" name="Rectangle 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4341" name="Rectangle 9"/>
          <p:cNvSpPr>
            <a:spLocks noGrp="1" noChangeArrowheads="1"/>
          </p:cNvSpPr>
          <p:nvPr>
            <p:ph type="title"/>
          </p:nvPr>
        </p:nvSpPr>
        <p:spPr/>
        <p:txBody>
          <a:bodyPr/>
          <a:lstStyle/>
          <a:p>
            <a:pPr eaLnBrk="1" hangingPunct="1"/>
            <a:r>
              <a:rPr lang="en-US"/>
              <a:t>A user's permissions are determined</a:t>
            </a:r>
            <a:br>
              <a:rPr lang="en-US"/>
            </a:br>
            <a:r>
              <a:rPr lang="en-US"/>
              <a:t>during login</a:t>
            </a:r>
          </a:p>
        </p:txBody>
      </p:sp>
      <p:sp>
        <p:nvSpPr>
          <p:cNvPr id="14342" name="AutoShape 10"/>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3" name="AutoShape 12"/>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Line 13"/>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14"/>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5"/>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6"/>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7"/>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8"/>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AutoShape 20"/>
          <p:cNvSpPr>
            <a:spLocks noChangeArrowheads="1"/>
          </p:cNvSpPr>
          <p:nvPr/>
        </p:nvSpPr>
        <p:spPr bwMode="invGray">
          <a:xfrm>
            <a:off x="3906838" y="5273675"/>
            <a:ext cx="1462087" cy="1408113"/>
          </a:xfrm>
          <a:prstGeom prst="can">
            <a:avLst>
              <a:gd name="adj" fmla="val 25000"/>
            </a:avLst>
          </a:prstGeom>
          <a:solidFill>
            <a:schemeClr val="accent1"/>
          </a:solidFill>
          <a:ln w="28575">
            <a:solidFill>
              <a:schemeClr val="tx2"/>
            </a:solidFill>
            <a:round/>
            <a:headEnd/>
            <a:tailEnd/>
          </a:ln>
        </p:spPr>
        <p:txBody>
          <a:bodyPr wrap="none" anchor="ctr"/>
          <a:lstStyle/>
          <a:p>
            <a:endParaRPr lang="en-US"/>
          </a:p>
        </p:txBody>
      </p:sp>
      <p:sp>
        <p:nvSpPr>
          <p:cNvPr id="14351" name="Text Box 21"/>
          <p:cNvSpPr txBox="1">
            <a:spLocks noChangeArrowheads="1"/>
          </p:cNvSpPr>
          <p:nvPr/>
        </p:nvSpPr>
        <p:spPr bwMode="invGray">
          <a:xfrm>
            <a:off x="3889375" y="5589588"/>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800" b="1">
                <a:solidFill>
                  <a:srgbClr val="99CCFF"/>
                </a:solidFill>
              </a:rPr>
              <a:t>cc</a:t>
            </a:r>
            <a:br>
              <a:rPr lang="en-US" sz="2800" b="1">
                <a:solidFill>
                  <a:srgbClr val="99CCFF"/>
                </a:solidFill>
              </a:rPr>
            </a:br>
            <a:r>
              <a:rPr lang="en-US" sz="2800" b="1">
                <a:solidFill>
                  <a:srgbClr val="99CCFF"/>
                </a:solidFill>
              </a:rPr>
              <a:t>data</a:t>
            </a:r>
          </a:p>
        </p:txBody>
      </p:sp>
      <p:grpSp>
        <p:nvGrpSpPr>
          <p:cNvPr id="4" name="Group 22"/>
          <p:cNvGrpSpPr>
            <a:grpSpLocks/>
          </p:cNvGrpSpPr>
          <p:nvPr/>
        </p:nvGrpSpPr>
        <p:grpSpPr bwMode="auto">
          <a:xfrm>
            <a:off x="1184275" y="2192338"/>
            <a:ext cx="3286125" cy="795337"/>
            <a:chOff x="746" y="1381"/>
            <a:chExt cx="2070" cy="501"/>
          </a:xfrm>
        </p:grpSpPr>
        <p:sp>
          <p:nvSpPr>
            <p:cNvPr id="14363" name="Line 23"/>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Text Box 24"/>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username</a:t>
              </a:r>
              <a:br>
                <a:rPr lang="en-US" sz="2400" b="1"/>
              </a:br>
              <a:r>
                <a:rPr lang="en-US" sz="2400" b="1"/>
                <a:t>and password</a:t>
              </a:r>
            </a:p>
          </p:txBody>
        </p:sp>
      </p:grpSp>
      <p:grpSp>
        <p:nvGrpSpPr>
          <p:cNvPr id="5" name="Group 25"/>
          <p:cNvGrpSpPr>
            <a:grpSpLocks/>
          </p:cNvGrpSpPr>
          <p:nvPr/>
        </p:nvGrpSpPr>
        <p:grpSpPr bwMode="auto">
          <a:xfrm>
            <a:off x="1042988" y="4494213"/>
            <a:ext cx="3427412" cy="1095375"/>
            <a:chOff x="657" y="2831"/>
            <a:chExt cx="2159" cy="690"/>
          </a:xfrm>
        </p:grpSpPr>
        <p:sp>
          <p:nvSpPr>
            <p:cNvPr id="14361" name="Text Box 26"/>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authenticated?</a:t>
              </a:r>
              <a:br>
                <a:rPr lang="en-US" sz="2400" b="1"/>
              </a:br>
              <a:r>
                <a:rPr lang="en-US" sz="2400" b="1"/>
                <a:t>what permissions?</a:t>
              </a:r>
              <a:br>
                <a:rPr lang="en-US" sz="2400" b="1"/>
              </a:br>
              <a:r>
                <a:rPr lang="en-US" sz="2400" b="1"/>
                <a:t>which start page?</a:t>
              </a:r>
            </a:p>
          </p:txBody>
        </p:sp>
        <p:sp>
          <p:nvSpPr>
            <p:cNvPr id="14362" name="Line 27"/>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28"/>
          <p:cNvGrpSpPr>
            <a:grpSpLocks/>
          </p:cNvGrpSpPr>
          <p:nvPr/>
        </p:nvGrpSpPr>
        <p:grpSpPr bwMode="auto">
          <a:xfrm>
            <a:off x="4829175" y="4494213"/>
            <a:ext cx="3890963" cy="1095375"/>
            <a:chOff x="3042" y="2831"/>
            <a:chExt cx="2451" cy="690"/>
          </a:xfrm>
        </p:grpSpPr>
        <p:sp>
          <p:nvSpPr>
            <p:cNvPr id="14359" name="Line 29"/>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Text Box 30"/>
            <p:cNvSpPr txBox="1">
              <a:spLocks noChangeArrowheads="1"/>
            </p:cNvSpPr>
            <p:nvPr/>
          </p:nvSpPr>
          <p:spPr bwMode="auto">
            <a:xfrm>
              <a:off x="3509" y="2831"/>
              <a:ext cx="198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Yes!</a:t>
              </a:r>
              <a:br>
                <a:rPr lang="en-US" sz="2400" b="1"/>
              </a:br>
              <a:r>
                <a:rPr lang="en-US" sz="2400" b="1"/>
                <a:t>View claim, ...</a:t>
              </a:r>
              <a:br>
                <a:rPr lang="en-US" sz="2400" b="1"/>
              </a:br>
              <a:r>
                <a:rPr lang="en-US" sz="2400" b="1"/>
                <a:t>Desktop: Activities</a:t>
              </a:r>
            </a:p>
          </p:txBody>
        </p:sp>
      </p:grpSp>
      <p:grpSp>
        <p:nvGrpSpPr>
          <p:cNvPr id="7" name="Group 31"/>
          <p:cNvGrpSpPr>
            <a:grpSpLocks/>
          </p:cNvGrpSpPr>
          <p:nvPr/>
        </p:nvGrpSpPr>
        <p:grpSpPr bwMode="auto">
          <a:xfrm>
            <a:off x="4829175" y="2235200"/>
            <a:ext cx="3870325" cy="752475"/>
            <a:chOff x="3042" y="1408"/>
            <a:chExt cx="2438" cy="474"/>
          </a:xfrm>
        </p:grpSpPr>
        <p:sp>
          <p:nvSpPr>
            <p:cNvPr id="14357" name="Line 32"/>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Text Box 33"/>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Desktop: Activities</a:t>
              </a:r>
            </a:p>
          </p:txBody>
        </p:sp>
      </p:grpSp>
      <p:pic>
        <p:nvPicPr>
          <p:cNvPr id="34" name="Picture 23" descr="CC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49" y="2991685"/>
            <a:ext cx="1539875" cy="15398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BC586C7-2C10-4716-9D69-190803E77202}"/>
              </a:ext>
            </a:extLst>
          </p:cNvPr>
          <p:cNvPicPr>
            <a:picLocks noChangeAspect="1"/>
          </p:cNvPicPr>
          <p:nvPr/>
        </p:nvPicPr>
        <p:blipFill>
          <a:blip r:embed="rId4"/>
          <a:stretch>
            <a:fillRect/>
          </a:stretch>
        </p:blipFill>
        <p:spPr>
          <a:xfrm>
            <a:off x="3742022" y="1009156"/>
            <a:ext cx="1659955" cy="912894"/>
          </a:xfrm>
          <a:prstGeom prst="rect">
            <a:avLst/>
          </a:prstGeom>
        </p:spPr>
      </p:pic>
    </p:spTree>
    <p:extLst>
      <p:ext uri="{BB962C8B-B14F-4D97-AF65-F5344CB8AC3E}">
        <p14:creationId xmlns:p14="http://schemas.microsoft.com/office/powerpoint/2010/main" val="296833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nodeType="afterGroup">
                            <p:stCondLst>
                              <p:cond delay="500"/>
                            </p:stCondLst>
                            <p:childTnLst>
                              <p:par>
                                <p:cTn id="24" presetID="17"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a:t>ClaimCenter security functionality</a:t>
            </a:r>
          </a:p>
          <a:p>
            <a:pPr lvl="1"/>
            <a:r>
              <a:rPr lang="en-US" sz="2600">
                <a:solidFill>
                  <a:srgbClr val="C0C0C0"/>
                </a:solidFill>
              </a:rPr>
              <a:t>Permissions</a:t>
            </a:r>
          </a:p>
          <a:p>
            <a:pPr lvl="1"/>
            <a:r>
              <a:rPr lang="en-US" sz="2600"/>
              <a:t>Roles</a:t>
            </a:r>
          </a:p>
          <a:p>
            <a:pPr lvl="1"/>
            <a:r>
              <a:rPr lang="en-US" sz="2600">
                <a:solidFill>
                  <a:srgbClr val="C0C0C0"/>
                </a:solidFill>
              </a:rPr>
              <a:t>ACLs</a:t>
            </a:r>
          </a:p>
          <a:p>
            <a:pPr lvl="1"/>
            <a:r>
              <a:rPr lang="en-US" sz="2600">
                <a:solidFill>
                  <a:srgbClr val="C0C0C0"/>
                </a:solidFill>
              </a:rPr>
              <a:t>Security dictionary</a:t>
            </a:r>
          </a:p>
          <a:p>
            <a:pPr>
              <a:lnSpc>
                <a:spcPct val="150000"/>
              </a:lnSpc>
              <a:buFont typeface="Arial" charset="0"/>
              <a:buChar char="•"/>
            </a:pPr>
            <a:r>
              <a:rPr lang="en-US" sz="2800">
                <a:solidFill>
                  <a:srgbClr val="C0C0C0"/>
                </a:solidFill>
              </a:rPr>
              <a:t>Checking system permissions in Gosu</a:t>
            </a:r>
          </a:p>
          <a:p>
            <a:pPr>
              <a:lnSpc>
                <a:spcPct val="150000"/>
              </a:lnSpc>
              <a:buFont typeface="Arial" charset="0"/>
              <a:buChar char="•"/>
            </a:pPr>
            <a:r>
              <a:rPr lang="en-US" sz="2800">
                <a:solidFill>
                  <a:srgbClr val="C0C0C0"/>
                </a:solidFill>
              </a:rPr>
              <a:t>Creating system permissions</a:t>
            </a:r>
          </a:p>
          <a:p>
            <a:pPr>
              <a:lnSpc>
                <a:spcPct val="150000"/>
              </a:lnSpc>
              <a:buFont typeface="Arial" charset="0"/>
              <a:buChar char="•"/>
            </a:pPr>
            <a:r>
              <a:rPr lang="en-US" sz="2800">
                <a:solidFill>
                  <a:srgbClr val="C0C0C0"/>
                </a:solidFill>
              </a:rPr>
              <a:t>Application permission keys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Roles</a:t>
            </a:r>
          </a:p>
        </p:txBody>
      </p:sp>
      <p:sp>
        <p:nvSpPr>
          <p:cNvPr id="16387" name="Rectangle 3"/>
          <p:cNvSpPr>
            <a:spLocks noGrp="1" noChangeArrowheads="1"/>
          </p:cNvSpPr>
          <p:nvPr>
            <p:ph idx="1"/>
          </p:nvPr>
        </p:nvSpPr>
        <p:spPr>
          <a:xfrm>
            <a:off x="519113" y="4941888"/>
            <a:ext cx="8318500" cy="1447800"/>
          </a:xfrm>
        </p:spPr>
        <p:txBody>
          <a:bodyPr/>
          <a:lstStyle/>
          <a:p>
            <a:pPr>
              <a:buFont typeface="Arial" charset="0"/>
              <a:buChar char="•"/>
            </a:pPr>
            <a:r>
              <a:rPr lang="en-US"/>
              <a:t>A role is a named collection of permissions used to simplify the assignment of permissions to users</a:t>
            </a:r>
          </a:p>
          <a:p>
            <a:pPr lvl="1"/>
            <a:r>
              <a:rPr lang="en-US"/>
              <a:t>Typically maps to job title or job function</a:t>
            </a:r>
          </a:p>
          <a:p>
            <a:pPr lvl="2"/>
            <a:endParaRPr lang="en-US"/>
          </a:p>
        </p:txBody>
      </p:sp>
      <p:grpSp>
        <p:nvGrpSpPr>
          <p:cNvPr id="16388" name="Group 4"/>
          <p:cNvGrpSpPr>
            <a:grpSpLocks/>
          </p:cNvGrpSpPr>
          <p:nvPr/>
        </p:nvGrpSpPr>
        <p:grpSpPr bwMode="auto">
          <a:xfrm>
            <a:off x="941388" y="1371600"/>
            <a:ext cx="1111250" cy="1979613"/>
            <a:chOff x="629" y="864"/>
            <a:chExt cx="700" cy="1247"/>
          </a:xfrm>
        </p:grpSpPr>
        <p:grpSp>
          <p:nvGrpSpPr>
            <p:cNvPr id="16411" name="Group 5"/>
            <p:cNvGrpSpPr>
              <a:grpSpLocks/>
            </p:cNvGrpSpPr>
            <p:nvPr/>
          </p:nvGrpSpPr>
          <p:grpSpPr bwMode="auto">
            <a:xfrm rot="-1860773">
              <a:off x="901" y="1137"/>
              <a:ext cx="428" cy="911"/>
              <a:chOff x="2702" y="903"/>
              <a:chExt cx="1477" cy="3141"/>
            </a:xfrm>
          </p:grpSpPr>
          <p:sp>
            <p:nvSpPr>
              <p:cNvPr id="16418"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19"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20"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6421"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6412" name="Group 10"/>
            <p:cNvGrpSpPr>
              <a:grpSpLocks/>
            </p:cNvGrpSpPr>
            <p:nvPr/>
          </p:nvGrpSpPr>
          <p:grpSpPr bwMode="auto">
            <a:xfrm>
              <a:off x="629" y="1199"/>
              <a:ext cx="428" cy="912"/>
              <a:chOff x="2702" y="903"/>
              <a:chExt cx="1477" cy="3141"/>
            </a:xfrm>
          </p:grpSpPr>
          <p:sp>
            <p:nvSpPr>
              <p:cNvPr id="16414" name="Freeform 1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1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16" name="Oval 1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41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6413" name="Freeform 15"/>
            <p:cNvSpPr>
              <a:spLocks/>
            </p:cNvSpPr>
            <p:nvPr/>
          </p:nvSpPr>
          <p:spPr bwMode="auto">
            <a:xfrm>
              <a:off x="669" y="864"/>
              <a:ext cx="464" cy="461"/>
            </a:xfrm>
            <a:custGeom>
              <a:avLst/>
              <a:gdLst>
                <a:gd name="T0" fmla="*/ 57 w 622"/>
                <a:gd name="T1" fmla="*/ 107 h 617"/>
                <a:gd name="T2" fmla="*/ 51 w 622"/>
                <a:gd name="T3" fmla="*/ 107 h 617"/>
                <a:gd name="T4" fmla="*/ 43 w 622"/>
                <a:gd name="T5" fmla="*/ 105 h 617"/>
                <a:gd name="T6" fmla="*/ 25 w 622"/>
                <a:gd name="T7" fmla="*/ 99 h 617"/>
                <a:gd name="T8" fmla="*/ 10 w 622"/>
                <a:gd name="T9" fmla="*/ 85 h 617"/>
                <a:gd name="T10" fmla="*/ 2 w 622"/>
                <a:gd name="T11" fmla="*/ 69 h 617"/>
                <a:gd name="T12" fmla="*/ 0 w 622"/>
                <a:gd name="T13" fmla="*/ 50 h 617"/>
                <a:gd name="T14" fmla="*/ 4 w 622"/>
                <a:gd name="T15" fmla="*/ 32 h 617"/>
                <a:gd name="T16" fmla="*/ 12 w 622"/>
                <a:gd name="T17" fmla="*/ 21 h 617"/>
                <a:gd name="T18" fmla="*/ 21 w 622"/>
                <a:gd name="T19" fmla="*/ 10 h 617"/>
                <a:gd name="T20" fmla="*/ 35 w 622"/>
                <a:gd name="T21" fmla="*/ 3 h 617"/>
                <a:gd name="T22" fmla="*/ 48 w 622"/>
                <a:gd name="T23" fmla="*/ 0 h 617"/>
                <a:gd name="T24" fmla="*/ 63 w 622"/>
                <a:gd name="T25" fmla="*/ 0 h 617"/>
                <a:gd name="T26" fmla="*/ 74 w 622"/>
                <a:gd name="T27" fmla="*/ 4 h 617"/>
                <a:gd name="T28" fmla="*/ 86 w 622"/>
                <a:gd name="T29" fmla="*/ 10 h 617"/>
                <a:gd name="T30" fmla="*/ 99 w 622"/>
                <a:gd name="T31" fmla="*/ 25 h 617"/>
                <a:gd name="T32" fmla="*/ 104 w 622"/>
                <a:gd name="T33" fmla="*/ 37 h 617"/>
                <a:gd name="T34" fmla="*/ 107 w 622"/>
                <a:gd name="T35" fmla="*/ 50 h 617"/>
                <a:gd name="T36" fmla="*/ 105 w 622"/>
                <a:gd name="T37" fmla="*/ 64 h 617"/>
                <a:gd name="T38" fmla="*/ 99 w 622"/>
                <a:gd name="T39" fmla="*/ 78 h 617"/>
                <a:gd name="T40" fmla="*/ 95 w 622"/>
                <a:gd name="T41" fmla="*/ 76 h 617"/>
                <a:gd name="T42" fmla="*/ 90 w 622"/>
                <a:gd name="T43" fmla="*/ 74 h 617"/>
                <a:gd name="T44" fmla="*/ 93 w 622"/>
                <a:gd name="T45" fmla="*/ 67 h 617"/>
                <a:gd name="T46" fmla="*/ 97 w 622"/>
                <a:gd name="T47" fmla="*/ 58 h 617"/>
                <a:gd name="T48" fmla="*/ 95 w 622"/>
                <a:gd name="T49" fmla="*/ 43 h 617"/>
                <a:gd name="T50" fmla="*/ 91 w 622"/>
                <a:gd name="T51" fmla="*/ 31 h 617"/>
                <a:gd name="T52" fmla="*/ 80 w 622"/>
                <a:gd name="T53" fmla="*/ 19 h 617"/>
                <a:gd name="T54" fmla="*/ 69 w 622"/>
                <a:gd name="T55" fmla="*/ 12 h 617"/>
                <a:gd name="T56" fmla="*/ 58 w 622"/>
                <a:gd name="T57" fmla="*/ 9 h 617"/>
                <a:gd name="T58" fmla="*/ 45 w 622"/>
                <a:gd name="T59" fmla="*/ 9 h 617"/>
                <a:gd name="T60" fmla="*/ 30 w 622"/>
                <a:gd name="T61" fmla="*/ 14 h 617"/>
                <a:gd name="T62" fmla="*/ 22 w 622"/>
                <a:gd name="T63" fmla="*/ 22 h 617"/>
                <a:gd name="T64" fmla="*/ 15 w 622"/>
                <a:gd name="T65" fmla="*/ 31 h 617"/>
                <a:gd name="T66" fmla="*/ 10 w 622"/>
                <a:gd name="T67" fmla="*/ 46 h 617"/>
                <a:gd name="T68" fmla="*/ 10 w 622"/>
                <a:gd name="T69" fmla="*/ 61 h 617"/>
                <a:gd name="T70" fmla="*/ 13 w 622"/>
                <a:gd name="T71" fmla="*/ 70 h 617"/>
                <a:gd name="T72" fmla="*/ 20 w 622"/>
                <a:gd name="T73" fmla="*/ 82 h 617"/>
                <a:gd name="T74" fmla="*/ 30 w 622"/>
                <a:gd name="T75" fmla="*/ 90 h 617"/>
                <a:gd name="T76" fmla="*/ 40 w 622"/>
                <a:gd name="T77" fmla="*/ 94 h 617"/>
                <a:gd name="T78" fmla="*/ 51 w 622"/>
                <a:gd name="T79" fmla="*/ 97 h 617"/>
                <a:gd name="T80" fmla="*/ 55 w 622"/>
                <a:gd name="T81" fmla="*/ 99 h 617"/>
                <a:gd name="T82" fmla="*/ 56 w 622"/>
                <a:gd name="T83" fmla="*/ 102 h 617"/>
                <a:gd name="T84" fmla="*/ 57 w 622"/>
                <a:gd name="T85" fmla="*/ 10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6389" name="Text Box 16"/>
          <p:cNvSpPr txBox="1">
            <a:spLocks noChangeArrowheads="1"/>
          </p:cNvSpPr>
          <p:nvPr/>
        </p:nvSpPr>
        <p:spPr bwMode="auto">
          <a:xfrm>
            <a:off x="541338" y="960438"/>
            <a:ext cx="173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CSR</a:t>
            </a:r>
          </a:p>
        </p:txBody>
      </p:sp>
      <p:sp>
        <p:nvSpPr>
          <p:cNvPr id="16390" name="Text Box 17"/>
          <p:cNvSpPr txBox="1">
            <a:spLocks noChangeArrowheads="1"/>
          </p:cNvSpPr>
          <p:nvPr/>
        </p:nvSpPr>
        <p:spPr bwMode="auto">
          <a:xfrm>
            <a:off x="2159000" y="1922463"/>
            <a:ext cx="173831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claims</a:t>
            </a:r>
            <a:br>
              <a:rPr lang="en-US" sz="1800">
                <a:solidFill>
                  <a:schemeClr val="bg1"/>
                </a:solidFill>
              </a:rPr>
            </a:br>
            <a:br>
              <a:rPr lang="en-US" sz="1800">
                <a:solidFill>
                  <a:schemeClr val="bg1"/>
                </a:solidFill>
              </a:rPr>
            </a:br>
            <a:r>
              <a:rPr lang="en-US" sz="1800">
                <a:solidFill>
                  <a:schemeClr val="bg1"/>
                </a:solidFill>
              </a:rPr>
              <a:t>Create claims</a:t>
            </a:r>
            <a:br>
              <a:rPr lang="en-US" sz="1800">
                <a:solidFill>
                  <a:schemeClr val="bg1"/>
                </a:solidFill>
              </a:rPr>
            </a:br>
            <a:br>
              <a:rPr lang="en-US" sz="1800">
                <a:solidFill>
                  <a:schemeClr val="bg1"/>
                </a:solidFill>
              </a:rPr>
            </a:br>
            <a:r>
              <a:rPr lang="en-US" sz="1800">
                <a:solidFill>
                  <a:schemeClr val="bg1"/>
                </a:solidFill>
              </a:rPr>
              <a:t>Edit claims</a:t>
            </a:r>
            <a:br>
              <a:rPr lang="en-US" sz="1800">
                <a:solidFill>
                  <a:schemeClr val="bg1"/>
                </a:solidFill>
              </a:rPr>
            </a:br>
            <a:r>
              <a:rPr lang="en-US" sz="1800">
                <a:solidFill>
                  <a:schemeClr val="bg1"/>
                </a:solidFill>
              </a:rPr>
              <a:t>Edit exposures</a:t>
            </a:r>
            <a:br>
              <a:rPr lang="en-US" sz="1800">
                <a:solidFill>
                  <a:schemeClr val="bg1"/>
                </a:solidFill>
              </a:rPr>
            </a:br>
            <a:br>
              <a:rPr lang="en-US" sz="1800">
                <a:solidFill>
                  <a:schemeClr val="bg1"/>
                </a:solidFill>
              </a:rPr>
            </a:br>
            <a:r>
              <a:rPr lang="en-US" sz="1800">
                <a:solidFill>
                  <a:schemeClr val="bg1"/>
                </a:solidFill>
              </a:rPr>
              <a:t>...</a:t>
            </a:r>
          </a:p>
        </p:txBody>
      </p:sp>
      <p:grpSp>
        <p:nvGrpSpPr>
          <p:cNvPr id="16391" name="Group 18"/>
          <p:cNvGrpSpPr>
            <a:grpSpLocks/>
          </p:cNvGrpSpPr>
          <p:nvPr/>
        </p:nvGrpSpPr>
        <p:grpSpPr bwMode="auto">
          <a:xfrm>
            <a:off x="4625975" y="1371600"/>
            <a:ext cx="1149350" cy="1979613"/>
            <a:chOff x="2974" y="1863"/>
            <a:chExt cx="970" cy="1670"/>
          </a:xfrm>
        </p:grpSpPr>
        <p:grpSp>
          <p:nvGrpSpPr>
            <p:cNvPr id="16394" name="Group 19"/>
            <p:cNvGrpSpPr>
              <a:grpSpLocks/>
            </p:cNvGrpSpPr>
            <p:nvPr/>
          </p:nvGrpSpPr>
          <p:grpSpPr bwMode="auto">
            <a:xfrm rot="-1860773">
              <a:off x="3370" y="2228"/>
              <a:ext cx="574" cy="1221"/>
              <a:chOff x="2702" y="903"/>
              <a:chExt cx="1477" cy="3141"/>
            </a:xfrm>
          </p:grpSpPr>
          <p:sp>
            <p:nvSpPr>
              <p:cNvPr id="16407" name="Freeform 2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08"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09"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6410"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6395" name="Group 24"/>
            <p:cNvGrpSpPr>
              <a:grpSpLocks/>
            </p:cNvGrpSpPr>
            <p:nvPr/>
          </p:nvGrpSpPr>
          <p:grpSpPr bwMode="auto">
            <a:xfrm rot="962870">
              <a:off x="2974" y="2299"/>
              <a:ext cx="696" cy="1168"/>
              <a:chOff x="2707" y="1713"/>
              <a:chExt cx="1038" cy="1741"/>
            </a:xfrm>
          </p:grpSpPr>
          <p:sp>
            <p:nvSpPr>
              <p:cNvPr id="16402" name="Freeform 25"/>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6403" name="AutoShape 26"/>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04" name="AutoShape 27"/>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05" name="AutoShape 28"/>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6406" name="Rectangle 29"/>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6396" name="Group 30"/>
            <p:cNvGrpSpPr>
              <a:grpSpLocks/>
            </p:cNvGrpSpPr>
            <p:nvPr/>
          </p:nvGrpSpPr>
          <p:grpSpPr bwMode="auto">
            <a:xfrm>
              <a:off x="3006" y="2312"/>
              <a:ext cx="574" cy="1221"/>
              <a:chOff x="2702" y="903"/>
              <a:chExt cx="1477" cy="3141"/>
            </a:xfrm>
          </p:grpSpPr>
          <p:sp>
            <p:nvSpPr>
              <p:cNvPr id="16398" name="Freeform 3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399"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00" name="Oval 3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401"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6397" name="Freeform 35"/>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6392" name="Text Box 36"/>
          <p:cNvSpPr txBox="1">
            <a:spLocks noChangeArrowheads="1"/>
          </p:cNvSpPr>
          <p:nvPr/>
        </p:nvSpPr>
        <p:spPr bwMode="auto">
          <a:xfrm>
            <a:off x="4264025" y="960438"/>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sp>
        <p:nvSpPr>
          <p:cNvPr id="16393" name="Text Box 37"/>
          <p:cNvSpPr txBox="1">
            <a:spLocks noChangeArrowheads="1"/>
          </p:cNvSpPr>
          <p:nvPr/>
        </p:nvSpPr>
        <p:spPr bwMode="auto">
          <a:xfrm>
            <a:off x="5881688" y="1922463"/>
            <a:ext cx="270986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claims</a:t>
            </a:r>
            <a:br>
              <a:rPr lang="en-US" sz="1800">
                <a:solidFill>
                  <a:schemeClr val="bg1"/>
                </a:solidFill>
              </a:rPr>
            </a:br>
            <a:r>
              <a:rPr lang="en-US" sz="1800">
                <a:solidFill>
                  <a:schemeClr val="bg1"/>
                </a:solidFill>
              </a:rPr>
              <a:t>View confidential Notes</a:t>
            </a:r>
            <a:br>
              <a:rPr lang="en-US" sz="1800">
                <a:solidFill>
                  <a:schemeClr val="bg1"/>
                </a:solidFill>
              </a:rPr>
            </a:br>
            <a:r>
              <a:rPr lang="en-US" sz="1800">
                <a:solidFill>
                  <a:schemeClr val="bg1"/>
                </a:solidFill>
              </a:rPr>
              <a:t>Create claims</a:t>
            </a:r>
            <a:br>
              <a:rPr lang="en-US" sz="1800">
                <a:solidFill>
                  <a:schemeClr val="bg1"/>
                </a:solidFill>
              </a:rPr>
            </a:br>
            <a:r>
              <a:rPr lang="en-US" sz="1800">
                <a:solidFill>
                  <a:schemeClr val="bg1"/>
                </a:solidFill>
              </a:rPr>
              <a:t>Own claims</a:t>
            </a:r>
            <a:br>
              <a:rPr lang="en-US" sz="1800">
                <a:solidFill>
                  <a:schemeClr val="bg1"/>
                </a:solidFill>
              </a:rPr>
            </a:br>
            <a:r>
              <a:rPr lang="en-US" sz="1800">
                <a:solidFill>
                  <a:schemeClr val="bg1"/>
                </a:solidFill>
              </a:rPr>
              <a:t>Edit claims</a:t>
            </a:r>
            <a:br>
              <a:rPr lang="en-US" sz="1800">
                <a:solidFill>
                  <a:schemeClr val="bg1"/>
                </a:solidFill>
              </a:rPr>
            </a:br>
            <a:r>
              <a:rPr lang="en-US" sz="1800">
                <a:solidFill>
                  <a:schemeClr val="bg1"/>
                </a:solidFill>
              </a:rPr>
              <a:t>Edit exposures</a:t>
            </a:r>
            <a:br>
              <a:rPr lang="en-US" sz="1800">
                <a:solidFill>
                  <a:schemeClr val="bg1"/>
                </a:solidFill>
              </a:rPr>
            </a:br>
            <a:r>
              <a:rPr lang="en-US" sz="1800">
                <a:solidFill>
                  <a:schemeClr val="bg1"/>
                </a:solidFill>
              </a:rPr>
              <a:t>Edit matters</a:t>
            </a:r>
            <a:br>
              <a:rPr lang="en-US" sz="1800">
                <a:solidFill>
                  <a:schemeClr val="bg1"/>
                </a:solidFill>
              </a:rPr>
            </a:br>
            <a:r>
              <a:rPr lang="en-US" sz="1800">
                <a:solidFill>
                  <a:schemeClr val="bg1"/>
                </a:solidFill>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Managing roles</a:t>
            </a:r>
          </a:p>
        </p:txBody>
      </p:sp>
      <p:sp>
        <p:nvSpPr>
          <p:cNvPr id="17411" name="Rectangle 3"/>
          <p:cNvSpPr>
            <a:spLocks noGrp="1" noChangeArrowheads="1"/>
          </p:cNvSpPr>
          <p:nvPr>
            <p:ph idx="1"/>
          </p:nvPr>
        </p:nvSpPr>
        <p:spPr>
          <a:xfrm>
            <a:off x="519113" y="5440363"/>
            <a:ext cx="8318500" cy="887412"/>
          </a:xfrm>
        </p:spPr>
        <p:txBody>
          <a:bodyPr/>
          <a:lstStyle/>
          <a:p>
            <a:pPr>
              <a:buFont typeface="Arial" charset="0"/>
              <a:buChar char="•"/>
            </a:pPr>
            <a:r>
              <a:rPr lang="en-US"/>
              <a:t>Accessing the Roles list view requires the "Manage Roles" permission, which is typically given only to high-level supervisors</a:t>
            </a:r>
          </a:p>
        </p:txBody>
      </p:sp>
      <p:pic>
        <p:nvPicPr>
          <p:cNvPr id="3" name="Picture 2">
            <a:extLst>
              <a:ext uri="{FF2B5EF4-FFF2-40B4-BE49-F238E27FC236}">
                <a16:creationId xmlns:a16="http://schemas.microsoft.com/office/drawing/2014/main" id="{DA8EA2D8-C8D3-4233-8AF9-98E5F134E97E}"/>
              </a:ext>
            </a:extLst>
          </p:cNvPr>
          <p:cNvPicPr>
            <a:picLocks noChangeAspect="1"/>
          </p:cNvPicPr>
          <p:nvPr/>
        </p:nvPicPr>
        <p:blipFill>
          <a:blip r:embed="rId3"/>
          <a:stretch>
            <a:fillRect/>
          </a:stretch>
        </p:blipFill>
        <p:spPr>
          <a:xfrm>
            <a:off x="1009376" y="885825"/>
            <a:ext cx="7576378" cy="4238343"/>
          </a:xfrm>
          <a:prstGeom prst="rect">
            <a:avLst/>
          </a:prstGeom>
          <a:ln>
            <a:solidFill>
              <a:schemeClr val="bg1"/>
            </a:solidFill>
          </a:ln>
        </p:spPr>
      </p:pic>
      <p:pic>
        <p:nvPicPr>
          <p:cNvPr id="9" name="Picture 8">
            <a:extLst>
              <a:ext uri="{FF2B5EF4-FFF2-40B4-BE49-F238E27FC236}">
                <a16:creationId xmlns:a16="http://schemas.microsoft.com/office/drawing/2014/main" id="{C8BAEA78-47D2-4185-87EC-3E1EB91B16B4}"/>
              </a:ext>
            </a:extLst>
          </p:cNvPr>
          <p:cNvPicPr>
            <a:picLocks noChangeAspect="1"/>
          </p:cNvPicPr>
          <p:nvPr/>
        </p:nvPicPr>
        <p:blipFill>
          <a:blip r:embed="rId4"/>
          <a:stretch>
            <a:fillRect/>
          </a:stretch>
        </p:blipFill>
        <p:spPr>
          <a:xfrm>
            <a:off x="647700" y="530225"/>
            <a:ext cx="8001000" cy="323850"/>
          </a:xfrm>
          <a:prstGeom prst="rect">
            <a:avLst/>
          </a:prstGeom>
          <a:ln>
            <a:solidFill>
              <a:schemeClr val="bg1"/>
            </a:solid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lstStyle/>
          <a:p>
            <a:pPr eaLnBrk="1" hangingPunct="1"/>
            <a:r>
              <a:rPr lang="en-US"/>
              <a:t>Modifying permissions in a role</a:t>
            </a:r>
          </a:p>
        </p:txBody>
      </p:sp>
      <p:pic>
        <p:nvPicPr>
          <p:cNvPr id="4" name="Picture 3">
            <a:extLst>
              <a:ext uri="{FF2B5EF4-FFF2-40B4-BE49-F238E27FC236}">
                <a16:creationId xmlns:a16="http://schemas.microsoft.com/office/drawing/2014/main" id="{E6E6E8B0-BEFB-4FA3-AF03-D2EED113E9AE}"/>
              </a:ext>
            </a:extLst>
          </p:cNvPr>
          <p:cNvPicPr>
            <a:picLocks noChangeAspect="1"/>
          </p:cNvPicPr>
          <p:nvPr/>
        </p:nvPicPr>
        <p:blipFill>
          <a:blip r:embed="rId3"/>
          <a:stretch>
            <a:fillRect/>
          </a:stretch>
        </p:blipFill>
        <p:spPr>
          <a:xfrm>
            <a:off x="982384" y="863600"/>
            <a:ext cx="7461506" cy="3492775"/>
          </a:xfrm>
          <a:prstGeom prst="rect">
            <a:avLst/>
          </a:prstGeom>
          <a:ln>
            <a:solidFill>
              <a:schemeClr val="bg1"/>
            </a:solidFill>
          </a:ln>
        </p:spPr>
      </p:pic>
      <p:sp>
        <p:nvSpPr>
          <p:cNvPr id="5" name="AutoShape 5">
            <a:extLst>
              <a:ext uri="{FF2B5EF4-FFF2-40B4-BE49-F238E27FC236}">
                <a16:creationId xmlns:a16="http://schemas.microsoft.com/office/drawing/2014/main" id="{C3C2842B-3E39-4738-9235-F45B1791E219}"/>
              </a:ext>
            </a:extLst>
          </p:cNvPr>
          <p:cNvSpPr>
            <a:spLocks noChangeArrowheads="1"/>
          </p:cNvSpPr>
          <p:nvPr/>
        </p:nvSpPr>
        <p:spPr bwMode="auto">
          <a:xfrm>
            <a:off x="2641950" y="2557670"/>
            <a:ext cx="684346" cy="17455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Picture 6">
            <a:extLst>
              <a:ext uri="{FF2B5EF4-FFF2-40B4-BE49-F238E27FC236}">
                <a16:creationId xmlns:a16="http://schemas.microsoft.com/office/drawing/2014/main" id="{C3A0CD0A-BE9A-41F8-928B-C314BEA00119}"/>
              </a:ext>
            </a:extLst>
          </p:cNvPr>
          <p:cNvPicPr>
            <a:picLocks noChangeAspect="1"/>
          </p:cNvPicPr>
          <p:nvPr/>
        </p:nvPicPr>
        <p:blipFill>
          <a:blip r:embed="rId4"/>
          <a:stretch>
            <a:fillRect/>
          </a:stretch>
        </p:blipFill>
        <p:spPr>
          <a:xfrm>
            <a:off x="2201289" y="2971558"/>
            <a:ext cx="6526606" cy="3342127"/>
          </a:xfrm>
          <a:prstGeom prst="rect">
            <a:avLst/>
          </a:prstGeom>
          <a:ln>
            <a:solidFill>
              <a:schemeClr val="bg1"/>
            </a:solidFill>
          </a:ln>
        </p:spPr>
      </p:pic>
      <p:sp>
        <p:nvSpPr>
          <p:cNvPr id="8" name="Line 6">
            <a:extLst>
              <a:ext uri="{FF2B5EF4-FFF2-40B4-BE49-F238E27FC236}">
                <a16:creationId xmlns:a16="http://schemas.microsoft.com/office/drawing/2014/main" id="{1AECCD14-4432-4135-A5DB-2F8272E90A3E}"/>
              </a:ext>
            </a:extLst>
          </p:cNvPr>
          <p:cNvSpPr>
            <a:spLocks noChangeShapeType="1"/>
          </p:cNvSpPr>
          <p:nvPr/>
        </p:nvSpPr>
        <p:spPr bwMode="auto">
          <a:xfrm flipH="1">
            <a:off x="2641949" y="2732226"/>
            <a:ext cx="342173" cy="3687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64" name="Group 7">
            <a:extLst>
              <a:ext uri="{FF2B5EF4-FFF2-40B4-BE49-F238E27FC236}">
                <a16:creationId xmlns:a16="http://schemas.microsoft.com/office/drawing/2014/main" id="{937B7A55-F86B-42D0-938C-7F6D32A7F3DD}"/>
              </a:ext>
            </a:extLst>
          </p:cNvPr>
          <p:cNvGrpSpPr>
            <a:grpSpLocks/>
          </p:cNvGrpSpPr>
          <p:nvPr/>
        </p:nvGrpSpPr>
        <p:grpSpPr bwMode="auto">
          <a:xfrm>
            <a:off x="7307368" y="3169421"/>
            <a:ext cx="855663" cy="1473200"/>
            <a:chOff x="2974" y="1863"/>
            <a:chExt cx="970" cy="1670"/>
          </a:xfrm>
        </p:grpSpPr>
        <p:grpSp>
          <p:nvGrpSpPr>
            <p:cNvPr id="65" name="Group 8">
              <a:extLst>
                <a:ext uri="{FF2B5EF4-FFF2-40B4-BE49-F238E27FC236}">
                  <a16:creationId xmlns:a16="http://schemas.microsoft.com/office/drawing/2014/main" id="{97B3E0B1-5411-4FB6-8E27-3EBA637B8AAA}"/>
                </a:ext>
              </a:extLst>
            </p:cNvPr>
            <p:cNvGrpSpPr>
              <a:grpSpLocks/>
            </p:cNvGrpSpPr>
            <p:nvPr/>
          </p:nvGrpSpPr>
          <p:grpSpPr bwMode="auto">
            <a:xfrm rot="-1860773">
              <a:off x="3370" y="2228"/>
              <a:ext cx="574" cy="1221"/>
              <a:chOff x="2702" y="903"/>
              <a:chExt cx="1477" cy="3141"/>
            </a:xfrm>
          </p:grpSpPr>
          <p:sp>
            <p:nvSpPr>
              <p:cNvPr id="78" name="Freeform 9">
                <a:extLst>
                  <a:ext uri="{FF2B5EF4-FFF2-40B4-BE49-F238E27FC236}">
                    <a16:creationId xmlns:a16="http://schemas.microsoft.com/office/drawing/2014/main" id="{4FABDF2E-14E3-4050-B1EE-B734C4F01975}"/>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9" name="Oval 10">
                <a:extLst>
                  <a:ext uri="{FF2B5EF4-FFF2-40B4-BE49-F238E27FC236}">
                    <a16:creationId xmlns:a16="http://schemas.microsoft.com/office/drawing/2014/main" id="{625AE0DD-7B66-4C2B-B7FB-63A4B87C3C09}"/>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0" name="Oval 11">
                <a:extLst>
                  <a:ext uri="{FF2B5EF4-FFF2-40B4-BE49-F238E27FC236}">
                    <a16:creationId xmlns:a16="http://schemas.microsoft.com/office/drawing/2014/main" id="{40BB68E2-4932-4513-A9D0-569C94960677}"/>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1" name="Rectangle 12">
                <a:extLst>
                  <a:ext uri="{FF2B5EF4-FFF2-40B4-BE49-F238E27FC236}">
                    <a16:creationId xmlns:a16="http://schemas.microsoft.com/office/drawing/2014/main" id="{AE22B175-1DBB-46E6-A620-94FA882682D5}"/>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66" name="Group 13">
              <a:extLst>
                <a:ext uri="{FF2B5EF4-FFF2-40B4-BE49-F238E27FC236}">
                  <a16:creationId xmlns:a16="http://schemas.microsoft.com/office/drawing/2014/main" id="{0B522927-5AC1-40EE-9D02-A1CE5E949161}"/>
                </a:ext>
              </a:extLst>
            </p:cNvPr>
            <p:cNvGrpSpPr>
              <a:grpSpLocks/>
            </p:cNvGrpSpPr>
            <p:nvPr/>
          </p:nvGrpSpPr>
          <p:grpSpPr bwMode="auto">
            <a:xfrm rot="962870">
              <a:off x="2974" y="2299"/>
              <a:ext cx="696" cy="1168"/>
              <a:chOff x="2707" y="1713"/>
              <a:chExt cx="1038" cy="1741"/>
            </a:xfrm>
          </p:grpSpPr>
          <p:sp>
            <p:nvSpPr>
              <p:cNvPr id="73" name="Freeform 14">
                <a:extLst>
                  <a:ext uri="{FF2B5EF4-FFF2-40B4-BE49-F238E27FC236}">
                    <a16:creationId xmlns:a16="http://schemas.microsoft.com/office/drawing/2014/main" id="{3D0787AC-F331-4A51-9EB4-C41640EC0D8F}"/>
                  </a:ext>
                </a:extLst>
              </p:cNvPr>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74" name="AutoShape 15">
                <a:extLst>
                  <a:ext uri="{FF2B5EF4-FFF2-40B4-BE49-F238E27FC236}">
                    <a16:creationId xmlns:a16="http://schemas.microsoft.com/office/drawing/2014/main" id="{7C3EBBCB-241C-47E6-B37E-90238B1F7F21}"/>
                  </a:ext>
                </a:extLst>
              </p:cNvPr>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5" name="AutoShape 16">
                <a:extLst>
                  <a:ext uri="{FF2B5EF4-FFF2-40B4-BE49-F238E27FC236}">
                    <a16:creationId xmlns:a16="http://schemas.microsoft.com/office/drawing/2014/main" id="{81AA1339-3EC2-4CF5-8AC3-CBFF09E7EDB4}"/>
                  </a:ext>
                </a:extLst>
              </p:cNvPr>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6" name="AutoShape 17">
                <a:extLst>
                  <a:ext uri="{FF2B5EF4-FFF2-40B4-BE49-F238E27FC236}">
                    <a16:creationId xmlns:a16="http://schemas.microsoft.com/office/drawing/2014/main" id="{7161AFB0-7B14-4053-89AC-16350724A7C2}"/>
                  </a:ext>
                </a:extLst>
              </p:cNvPr>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77" name="Rectangle 18">
                <a:extLst>
                  <a:ext uri="{FF2B5EF4-FFF2-40B4-BE49-F238E27FC236}">
                    <a16:creationId xmlns:a16="http://schemas.microsoft.com/office/drawing/2014/main" id="{69C4DCE5-B257-4A4D-BBFF-B63045BBAE60}"/>
                  </a:ext>
                </a:extLst>
              </p:cNvPr>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67" name="Group 19">
              <a:extLst>
                <a:ext uri="{FF2B5EF4-FFF2-40B4-BE49-F238E27FC236}">
                  <a16:creationId xmlns:a16="http://schemas.microsoft.com/office/drawing/2014/main" id="{D1B2F423-D29A-4114-80A0-9D57D22DADC4}"/>
                </a:ext>
              </a:extLst>
            </p:cNvPr>
            <p:cNvGrpSpPr>
              <a:grpSpLocks/>
            </p:cNvGrpSpPr>
            <p:nvPr/>
          </p:nvGrpSpPr>
          <p:grpSpPr bwMode="auto">
            <a:xfrm>
              <a:off x="3006" y="2312"/>
              <a:ext cx="574" cy="1221"/>
              <a:chOff x="2702" y="903"/>
              <a:chExt cx="1477" cy="3141"/>
            </a:xfrm>
          </p:grpSpPr>
          <p:sp>
            <p:nvSpPr>
              <p:cNvPr id="69" name="Freeform 20">
                <a:extLst>
                  <a:ext uri="{FF2B5EF4-FFF2-40B4-BE49-F238E27FC236}">
                    <a16:creationId xmlns:a16="http://schemas.microsoft.com/office/drawing/2014/main" id="{77714909-39E5-4DE7-B400-7645D4FAF836}"/>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0" name="Oval 21">
                <a:extLst>
                  <a:ext uri="{FF2B5EF4-FFF2-40B4-BE49-F238E27FC236}">
                    <a16:creationId xmlns:a16="http://schemas.microsoft.com/office/drawing/2014/main" id="{3CF1FF1E-8D5F-44EC-ADCB-712CBE6C4244}"/>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1" name="Oval 22">
                <a:extLst>
                  <a:ext uri="{FF2B5EF4-FFF2-40B4-BE49-F238E27FC236}">
                    <a16:creationId xmlns:a16="http://schemas.microsoft.com/office/drawing/2014/main" id="{8E183BB3-56FD-4229-9B22-2AFD15C04B3C}"/>
                  </a:ext>
                </a:extLst>
              </p:cNvPr>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2" name="Rectangle 23">
                <a:extLst>
                  <a:ext uri="{FF2B5EF4-FFF2-40B4-BE49-F238E27FC236}">
                    <a16:creationId xmlns:a16="http://schemas.microsoft.com/office/drawing/2014/main" id="{0256E11C-404B-424B-93E0-87698B5411AB}"/>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68" name="Freeform 24">
              <a:extLst>
                <a:ext uri="{FF2B5EF4-FFF2-40B4-BE49-F238E27FC236}">
                  <a16:creationId xmlns:a16="http://schemas.microsoft.com/office/drawing/2014/main" id="{9EF6FC47-BE44-4920-81B1-F187C938B2CC}"/>
                </a:ext>
              </a:extLst>
            </p:cNvPr>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82" name="Group 25">
            <a:extLst>
              <a:ext uri="{FF2B5EF4-FFF2-40B4-BE49-F238E27FC236}">
                <a16:creationId xmlns:a16="http://schemas.microsoft.com/office/drawing/2014/main" id="{A7C9282B-5763-4C39-931E-8417C52916E0}"/>
              </a:ext>
            </a:extLst>
          </p:cNvPr>
          <p:cNvGrpSpPr>
            <a:grpSpLocks/>
          </p:cNvGrpSpPr>
          <p:nvPr/>
        </p:nvGrpSpPr>
        <p:grpSpPr bwMode="auto">
          <a:xfrm rot="5931751" flipV="1">
            <a:off x="3213584" y="4947020"/>
            <a:ext cx="225425" cy="479425"/>
            <a:chOff x="2702" y="903"/>
            <a:chExt cx="1477" cy="3141"/>
          </a:xfrm>
        </p:grpSpPr>
        <p:sp>
          <p:nvSpPr>
            <p:cNvPr id="83" name="Freeform 26">
              <a:extLst>
                <a:ext uri="{FF2B5EF4-FFF2-40B4-BE49-F238E27FC236}">
                  <a16:creationId xmlns:a16="http://schemas.microsoft.com/office/drawing/2014/main" id="{262C6A3E-1E0B-4880-B25E-C2AF799B5A8E}"/>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4" name="Oval 27">
              <a:extLst>
                <a:ext uri="{FF2B5EF4-FFF2-40B4-BE49-F238E27FC236}">
                  <a16:creationId xmlns:a16="http://schemas.microsoft.com/office/drawing/2014/main" id="{DE8A020C-7C85-45AC-AEAE-14A4B5E4CE28}"/>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5" name="Oval 28">
              <a:extLst>
                <a:ext uri="{FF2B5EF4-FFF2-40B4-BE49-F238E27FC236}">
                  <a16:creationId xmlns:a16="http://schemas.microsoft.com/office/drawing/2014/main" id="{C67DB8AD-E844-49EB-9F6A-2A73B5A6C584}"/>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86" name="Rectangle 29">
              <a:extLst>
                <a:ext uri="{FF2B5EF4-FFF2-40B4-BE49-F238E27FC236}">
                  <a16:creationId xmlns:a16="http://schemas.microsoft.com/office/drawing/2014/main" id="{B6475140-FC71-4481-900D-F89BA6918B61}"/>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87" name="Group 25">
            <a:extLst>
              <a:ext uri="{FF2B5EF4-FFF2-40B4-BE49-F238E27FC236}">
                <a16:creationId xmlns:a16="http://schemas.microsoft.com/office/drawing/2014/main" id="{2687781A-DFC0-4A59-906B-DC0ECC4C6241}"/>
              </a:ext>
            </a:extLst>
          </p:cNvPr>
          <p:cNvGrpSpPr>
            <a:grpSpLocks/>
          </p:cNvGrpSpPr>
          <p:nvPr/>
        </p:nvGrpSpPr>
        <p:grpSpPr bwMode="auto">
          <a:xfrm rot="5931751" flipV="1">
            <a:off x="3213583" y="5203523"/>
            <a:ext cx="225425" cy="479425"/>
            <a:chOff x="2702" y="903"/>
            <a:chExt cx="1477" cy="3141"/>
          </a:xfrm>
        </p:grpSpPr>
        <p:sp>
          <p:nvSpPr>
            <p:cNvPr id="88" name="Freeform 26">
              <a:extLst>
                <a:ext uri="{FF2B5EF4-FFF2-40B4-BE49-F238E27FC236}">
                  <a16:creationId xmlns:a16="http://schemas.microsoft.com/office/drawing/2014/main" id="{DD049B1E-1578-44CA-93DF-CA6F1E1D1CD0}"/>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9" name="Oval 27">
              <a:extLst>
                <a:ext uri="{FF2B5EF4-FFF2-40B4-BE49-F238E27FC236}">
                  <a16:creationId xmlns:a16="http://schemas.microsoft.com/office/drawing/2014/main" id="{1813C40A-EFCA-496A-8798-D6C61937AF47}"/>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90" name="Oval 28">
              <a:extLst>
                <a:ext uri="{FF2B5EF4-FFF2-40B4-BE49-F238E27FC236}">
                  <a16:creationId xmlns:a16="http://schemas.microsoft.com/office/drawing/2014/main" id="{5273EDA6-64DC-4385-BAC0-5880612D8125}"/>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91" name="Rectangle 29">
              <a:extLst>
                <a:ext uri="{FF2B5EF4-FFF2-40B4-BE49-F238E27FC236}">
                  <a16:creationId xmlns:a16="http://schemas.microsoft.com/office/drawing/2014/main" id="{BA1C94E3-B88A-4B8B-9611-F3ACA52AD2B8}"/>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92" name="Group 25">
            <a:extLst>
              <a:ext uri="{FF2B5EF4-FFF2-40B4-BE49-F238E27FC236}">
                <a16:creationId xmlns:a16="http://schemas.microsoft.com/office/drawing/2014/main" id="{B7840FB7-3ED6-4461-AFCE-9F045ADB012C}"/>
              </a:ext>
            </a:extLst>
          </p:cNvPr>
          <p:cNvGrpSpPr>
            <a:grpSpLocks/>
          </p:cNvGrpSpPr>
          <p:nvPr/>
        </p:nvGrpSpPr>
        <p:grpSpPr bwMode="auto">
          <a:xfrm rot="5931751" flipV="1">
            <a:off x="3231651" y="5468479"/>
            <a:ext cx="225425" cy="479425"/>
            <a:chOff x="2702" y="903"/>
            <a:chExt cx="1477" cy="3141"/>
          </a:xfrm>
        </p:grpSpPr>
        <p:sp>
          <p:nvSpPr>
            <p:cNvPr id="93" name="Freeform 26">
              <a:extLst>
                <a:ext uri="{FF2B5EF4-FFF2-40B4-BE49-F238E27FC236}">
                  <a16:creationId xmlns:a16="http://schemas.microsoft.com/office/drawing/2014/main" id="{0A2F9D13-C878-4DEF-8A1A-5C440F6A083B}"/>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94" name="Oval 27">
              <a:extLst>
                <a:ext uri="{FF2B5EF4-FFF2-40B4-BE49-F238E27FC236}">
                  <a16:creationId xmlns:a16="http://schemas.microsoft.com/office/drawing/2014/main" id="{CEB040B6-8109-4353-90C5-285D7C73393A}"/>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95" name="Oval 28">
              <a:extLst>
                <a:ext uri="{FF2B5EF4-FFF2-40B4-BE49-F238E27FC236}">
                  <a16:creationId xmlns:a16="http://schemas.microsoft.com/office/drawing/2014/main" id="{27EEA351-4B46-4D72-B634-51F031A897F0}"/>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96" name="Rectangle 29">
              <a:extLst>
                <a:ext uri="{FF2B5EF4-FFF2-40B4-BE49-F238E27FC236}">
                  <a16:creationId xmlns:a16="http://schemas.microsoft.com/office/drawing/2014/main" id="{91A46AF7-90DE-4DCB-BDF0-0B3BCBEA710D}"/>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97" name="Group 25">
            <a:extLst>
              <a:ext uri="{FF2B5EF4-FFF2-40B4-BE49-F238E27FC236}">
                <a16:creationId xmlns:a16="http://schemas.microsoft.com/office/drawing/2014/main" id="{76F53F14-A16F-4C02-8B09-BD5D044B568F}"/>
              </a:ext>
            </a:extLst>
          </p:cNvPr>
          <p:cNvGrpSpPr>
            <a:grpSpLocks/>
          </p:cNvGrpSpPr>
          <p:nvPr/>
        </p:nvGrpSpPr>
        <p:grpSpPr bwMode="auto">
          <a:xfrm rot="5931751" flipV="1">
            <a:off x="3249720" y="5728687"/>
            <a:ext cx="225425" cy="479425"/>
            <a:chOff x="2702" y="903"/>
            <a:chExt cx="1477" cy="3141"/>
          </a:xfrm>
        </p:grpSpPr>
        <p:sp>
          <p:nvSpPr>
            <p:cNvPr id="98" name="Freeform 26">
              <a:extLst>
                <a:ext uri="{FF2B5EF4-FFF2-40B4-BE49-F238E27FC236}">
                  <a16:creationId xmlns:a16="http://schemas.microsoft.com/office/drawing/2014/main" id="{77A8F658-041F-43E4-9B8F-22B236707BD7}"/>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99" name="Oval 27">
              <a:extLst>
                <a:ext uri="{FF2B5EF4-FFF2-40B4-BE49-F238E27FC236}">
                  <a16:creationId xmlns:a16="http://schemas.microsoft.com/office/drawing/2014/main" id="{7BB074C2-8F0C-4231-9CD8-9CB5DBF241E1}"/>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00" name="Oval 28">
              <a:extLst>
                <a:ext uri="{FF2B5EF4-FFF2-40B4-BE49-F238E27FC236}">
                  <a16:creationId xmlns:a16="http://schemas.microsoft.com/office/drawing/2014/main" id="{A768D1A6-56E7-4F33-AF96-0BF903283752}"/>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01" name="Rectangle 29">
              <a:extLst>
                <a:ext uri="{FF2B5EF4-FFF2-40B4-BE49-F238E27FC236}">
                  <a16:creationId xmlns:a16="http://schemas.microsoft.com/office/drawing/2014/main" id="{79948438-DE4A-4B48-AC31-0A5E8080161A}"/>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02" name="Group 25">
            <a:extLst>
              <a:ext uri="{FF2B5EF4-FFF2-40B4-BE49-F238E27FC236}">
                <a16:creationId xmlns:a16="http://schemas.microsoft.com/office/drawing/2014/main" id="{4D4E4F9A-3D5E-46DE-B583-56EA26B5A0D9}"/>
              </a:ext>
            </a:extLst>
          </p:cNvPr>
          <p:cNvGrpSpPr>
            <a:grpSpLocks/>
          </p:cNvGrpSpPr>
          <p:nvPr/>
        </p:nvGrpSpPr>
        <p:grpSpPr bwMode="auto">
          <a:xfrm rot="5931751" flipV="1">
            <a:off x="3249719" y="5972959"/>
            <a:ext cx="225425" cy="479425"/>
            <a:chOff x="2702" y="903"/>
            <a:chExt cx="1477" cy="3141"/>
          </a:xfrm>
        </p:grpSpPr>
        <p:sp>
          <p:nvSpPr>
            <p:cNvPr id="103" name="Freeform 26">
              <a:extLst>
                <a:ext uri="{FF2B5EF4-FFF2-40B4-BE49-F238E27FC236}">
                  <a16:creationId xmlns:a16="http://schemas.microsoft.com/office/drawing/2014/main" id="{6D82CC71-52CC-4070-894F-13AA468ADA15}"/>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04" name="Oval 27">
              <a:extLst>
                <a:ext uri="{FF2B5EF4-FFF2-40B4-BE49-F238E27FC236}">
                  <a16:creationId xmlns:a16="http://schemas.microsoft.com/office/drawing/2014/main" id="{75E9F75A-FFC9-4858-8BE5-CC1385181F88}"/>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05" name="Oval 28">
              <a:extLst>
                <a:ext uri="{FF2B5EF4-FFF2-40B4-BE49-F238E27FC236}">
                  <a16:creationId xmlns:a16="http://schemas.microsoft.com/office/drawing/2014/main" id="{EEB6C723-5BA0-4780-9872-8D1BEF0908CD}"/>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06" name="Rectangle 29">
              <a:extLst>
                <a:ext uri="{FF2B5EF4-FFF2-40B4-BE49-F238E27FC236}">
                  <a16:creationId xmlns:a16="http://schemas.microsoft.com/office/drawing/2014/main" id="{8C605E86-9A76-408B-B66D-0D95A13B5B1F}"/>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35401432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flipH="1">
            <a:off x="7177088" y="2224088"/>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59" name="Freeform 3"/>
          <p:cNvSpPr>
            <a:spLocks/>
          </p:cNvSpPr>
          <p:nvPr/>
        </p:nvSpPr>
        <p:spPr bwMode="auto">
          <a:xfrm>
            <a:off x="6577013" y="2233613"/>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0" name="Freeform 4"/>
          <p:cNvSpPr>
            <a:spLocks/>
          </p:cNvSpPr>
          <p:nvPr/>
        </p:nvSpPr>
        <p:spPr bwMode="auto">
          <a:xfrm>
            <a:off x="3251200"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1" name="Freeform 5"/>
          <p:cNvSpPr>
            <a:spLocks/>
          </p:cNvSpPr>
          <p:nvPr/>
        </p:nvSpPr>
        <p:spPr bwMode="auto">
          <a:xfrm>
            <a:off x="738188"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2" name="Rectangle 6"/>
          <p:cNvSpPr>
            <a:spLocks noGrp="1" noChangeArrowheads="1"/>
          </p:cNvSpPr>
          <p:nvPr>
            <p:ph type="title"/>
          </p:nvPr>
        </p:nvSpPr>
        <p:spPr/>
        <p:txBody>
          <a:bodyPr/>
          <a:lstStyle/>
          <a:p>
            <a:r>
              <a:rPr lang="en-US"/>
              <a:t>Mapping roles to users</a:t>
            </a:r>
          </a:p>
        </p:txBody>
      </p:sp>
      <p:sp>
        <p:nvSpPr>
          <p:cNvPr id="19463" name="Rectangle 7"/>
          <p:cNvSpPr>
            <a:spLocks noGrp="1" noChangeArrowheads="1"/>
          </p:cNvSpPr>
          <p:nvPr>
            <p:ph idx="1"/>
          </p:nvPr>
        </p:nvSpPr>
        <p:spPr>
          <a:xfrm>
            <a:off x="519113" y="5359400"/>
            <a:ext cx="8318500" cy="1030288"/>
          </a:xfrm>
        </p:spPr>
        <p:txBody>
          <a:bodyPr/>
          <a:lstStyle/>
          <a:p>
            <a:pPr>
              <a:buFont typeface="Arial" charset="0"/>
              <a:buChar char="•"/>
            </a:pPr>
            <a:r>
              <a:rPr lang="en-US"/>
              <a:t>Each user is given one or more roles</a:t>
            </a:r>
          </a:p>
          <a:p>
            <a:pPr lvl="1"/>
            <a:r>
              <a:rPr lang="en-US"/>
              <a:t>A user has all the permissions of the roles s/he is given</a:t>
            </a:r>
          </a:p>
        </p:txBody>
      </p:sp>
      <p:grpSp>
        <p:nvGrpSpPr>
          <p:cNvPr id="19464" name="Group 8"/>
          <p:cNvGrpSpPr>
            <a:grpSpLocks/>
          </p:cNvGrpSpPr>
          <p:nvPr/>
        </p:nvGrpSpPr>
        <p:grpSpPr bwMode="auto">
          <a:xfrm>
            <a:off x="944563" y="2524125"/>
            <a:ext cx="1111250" cy="1979613"/>
            <a:chOff x="629" y="864"/>
            <a:chExt cx="700" cy="1247"/>
          </a:xfrm>
        </p:grpSpPr>
        <p:grpSp>
          <p:nvGrpSpPr>
            <p:cNvPr id="19589" name="Group 9"/>
            <p:cNvGrpSpPr>
              <a:grpSpLocks/>
            </p:cNvGrpSpPr>
            <p:nvPr/>
          </p:nvGrpSpPr>
          <p:grpSpPr bwMode="auto">
            <a:xfrm rot="-1860773">
              <a:off x="901" y="1137"/>
              <a:ext cx="428" cy="911"/>
              <a:chOff x="2702" y="903"/>
              <a:chExt cx="1477" cy="3141"/>
            </a:xfrm>
          </p:grpSpPr>
          <p:sp>
            <p:nvSpPr>
              <p:cNvPr id="19596" name="Freeform 10"/>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97" name="Oval 1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98" name="Oval 1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99" name="Rectangle 1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90" name="Group 14"/>
            <p:cNvGrpSpPr>
              <a:grpSpLocks/>
            </p:cNvGrpSpPr>
            <p:nvPr/>
          </p:nvGrpSpPr>
          <p:grpSpPr bwMode="auto">
            <a:xfrm>
              <a:off x="629" y="1199"/>
              <a:ext cx="428" cy="912"/>
              <a:chOff x="2702" y="903"/>
              <a:chExt cx="1477" cy="3141"/>
            </a:xfrm>
          </p:grpSpPr>
          <p:sp>
            <p:nvSpPr>
              <p:cNvPr id="19592" name="Freeform 15"/>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93" name="Oval 1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94" name="Oval 17"/>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95" name="Rectangle 1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91" name="Freeform 19"/>
            <p:cNvSpPr>
              <a:spLocks/>
            </p:cNvSpPr>
            <p:nvPr/>
          </p:nvSpPr>
          <p:spPr bwMode="auto">
            <a:xfrm>
              <a:off x="669" y="864"/>
              <a:ext cx="464" cy="461"/>
            </a:xfrm>
            <a:custGeom>
              <a:avLst/>
              <a:gdLst>
                <a:gd name="T0" fmla="*/ 102 w 622"/>
                <a:gd name="T1" fmla="*/ 192 h 617"/>
                <a:gd name="T2" fmla="*/ 91 w 622"/>
                <a:gd name="T3" fmla="*/ 191 h 617"/>
                <a:gd name="T4" fmla="*/ 76 w 622"/>
                <a:gd name="T5" fmla="*/ 189 h 617"/>
                <a:gd name="T6" fmla="*/ 46 w 622"/>
                <a:gd name="T7" fmla="*/ 177 h 617"/>
                <a:gd name="T8" fmla="*/ 18 w 622"/>
                <a:gd name="T9" fmla="*/ 152 h 617"/>
                <a:gd name="T10" fmla="*/ 4 w 622"/>
                <a:gd name="T11" fmla="*/ 123 h 617"/>
                <a:gd name="T12" fmla="*/ 0 w 622"/>
                <a:gd name="T13" fmla="*/ 90 h 617"/>
                <a:gd name="T14" fmla="*/ 7 w 622"/>
                <a:gd name="T15" fmla="*/ 58 h 617"/>
                <a:gd name="T16" fmla="*/ 21 w 622"/>
                <a:gd name="T17" fmla="*/ 37 h 617"/>
                <a:gd name="T18" fmla="*/ 38 w 622"/>
                <a:gd name="T19" fmla="*/ 19 h 617"/>
                <a:gd name="T20" fmla="*/ 63 w 622"/>
                <a:gd name="T21" fmla="*/ 5 h 617"/>
                <a:gd name="T22" fmla="*/ 87 w 622"/>
                <a:gd name="T23" fmla="*/ 0 h 617"/>
                <a:gd name="T24" fmla="*/ 113 w 622"/>
                <a:gd name="T25" fmla="*/ 0 h 617"/>
                <a:gd name="T26" fmla="*/ 133 w 622"/>
                <a:gd name="T27" fmla="*/ 7 h 617"/>
                <a:gd name="T28" fmla="*/ 154 w 622"/>
                <a:gd name="T29" fmla="*/ 19 h 617"/>
                <a:gd name="T30" fmla="*/ 178 w 622"/>
                <a:gd name="T31" fmla="*/ 46 h 617"/>
                <a:gd name="T32" fmla="*/ 186 w 622"/>
                <a:gd name="T33" fmla="*/ 65 h 617"/>
                <a:gd name="T34" fmla="*/ 192 w 622"/>
                <a:gd name="T35" fmla="*/ 90 h 617"/>
                <a:gd name="T36" fmla="*/ 189 w 622"/>
                <a:gd name="T37" fmla="*/ 115 h 617"/>
                <a:gd name="T38" fmla="*/ 178 w 622"/>
                <a:gd name="T39" fmla="*/ 140 h 617"/>
                <a:gd name="T40" fmla="*/ 170 w 622"/>
                <a:gd name="T41" fmla="*/ 137 h 617"/>
                <a:gd name="T42" fmla="*/ 161 w 622"/>
                <a:gd name="T43" fmla="*/ 133 h 617"/>
                <a:gd name="T44" fmla="*/ 168 w 622"/>
                <a:gd name="T45" fmla="*/ 120 h 617"/>
                <a:gd name="T46" fmla="*/ 174 w 622"/>
                <a:gd name="T47" fmla="*/ 103 h 617"/>
                <a:gd name="T48" fmla="*/ 172 w 622"/>
                <a:gd name="T49" fmla="*/ 78 h 617"/>
                <a:gd name="T50" fmla="*/ 163 w 622"/>
                <a:gd name="T51" fmla="*/ 55 h 617"/>
                <a:gd name="T52" fmla="*/ 144 w 622"/>
                <a:gd name="T53" fmla="*/ 34 h 617"/>
                <a:gd name="T54" fmla="*/ 125 w 622"/>
                <a:gd name="T55" fmla="*/ 22 h 617"/>
                <a:gd name="T56" fmla="*/ 105 w 622"/>
                <a:gd name="T57" fmla="*/ 16 h 617"/>
                <a:gd name="T58" fmla="*/ 81 w 622"/>
                <a:gd name="T59" fmla="*/ 16 h 617"/>
                <a:gd name="T60" fmla="*/ 54 w 622"/>
                <a:gd name="T61" fmla="*/ 26 h 617"/>
                <a:gd name="T62" fmla="*/ 39 w 622"/>
                <a:gd name="T63" fmla="*/ 39 h 617"/>
                <a:gd name="T64" fmla="*/ 27 w 622"/>
                <a:gd name="T65" fmla="*/ 55 h 617"/>
                <a:gd name="T66" fmla="*/ 18 w 622"/>
                <a:gd name="T67" fmla="*/ 81 h 617"/>
                <a:gd name="T68" fmla="*/ 18 w 622"/>
                <a:gd name="T69" fmla="*/ 108 h 617"/>
                <a:gd name="T70" fmla="*/ 23 w 622"/>
                <a:gd name="T71" fmla="*/ 126 h 617"/>
                <a:gd name="T72" fmla="*/ 36 w 622"/>
                <a:gd name="T73" fmla="*/ 147 h 617"/>
                <a:gd name="T74" fmla="*/ 53 w 622"/>
                <a:gd name="T75" fmla="*/ 162 h 617"/>
                <a:gd name="T76" fmla="*/ 73 w 622"/>
                <a:gd name="T77" fmla="*/ 169 h 617"/>
                <a:gd name="T78" fmla="*/ 93 w 622"/>
                <a:gd name="T79" fmla="*/ 174 h 617"/>
                <a:gd name="T80" fmla="*/ 99 w 622"/>
                <a:gd name="T81" fmla="*/ 177 h 617"/>
                <a:gd name="T82" fmla="*/ 101 w 622"/>
                <a:gd name="T83" fmla="*/ 183 h 617"/>
                <a:gd name="T84" fmla="*/ 102 w 622"/>
                <a:gd name="T85" fmla="*/ 192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65" name="Text Box 20"/>
          <p:cNvSpPr txBox="1">
            <a:spLocks noChangeArrowheads="1"/>
          </p:cNvSpPr>
          <p:nvPr/>
        </p:nvSpPr>
        <p:spPr bwMode="auto">
          <a:xfrm>
            <a:off x="558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CSR</a:t>
            </a:r>
          </a:p>
        </p:txBody>
      </p:sp>
      <p:grpSp>
        <p:nvGrpSpPr>
          <p:cNvPr id="19466" name="Group 21"/>
          <p:cNvGrpSpPr>
            <a:grpSpLocks/>
          </p:cNvGrpSpPr>
          <p:nvPr/>
        </p:nvGrpSpPr>
        <p:grpSpPr bwMode="auto">
          <a:xfrm>
            <a:off x="3451225" y="2524125"/>
            <a:ext cx="1149350" cy="1979613"/>
            <a:chOff x="2974" y="1863"/>
            <a:chExt cx="970" cy="1670"/>
          </a:xfrm>
        </p:grpSpPr>
        <p:grpSp>
          <p:nvGrpSpPr>
            <p:cNvPr id="19572" name="Group 22"/>
            <p:cNvGrpSpPr>
              <a:grpSpLocks/>
            </p:cNvGrpSpPr>
            <p:nvPr/>
          </p:nvGrpSpPr>
          <p:grpSpPr bwMode="auto">
            <a:xfrm rot="-1860773">
              <a:off x="3370" y="2228"/>
              <a:ext cx="574" cy="1221"/>
              <a:chOff x="2702" y="903"/>
              <a:chExt cx="1477" cy="3141"/>
            </a:xfrm>
          </p:grpSpPr>
          <p:sp>
            <p:nvSpPr>
              <p:cNvPr id="19585" name="Freeform 23"/>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86" name="Oval 2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87" name="Oval 2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88" name="Rectangle 2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73" name="Group 27"/>
            <p:cNvGrpSpPr>
              <a:grpSpLocks/>
            </p:cNvGrpSpPr>
            <p:nvPr/>
          </p:nvGrpSpPr>
          <p:grpSpPr bwMode="auto">
            <a:xfrm rot="962870">
              <a:off x="2974" y="2299"/>
              <a:ext cx="696" cy="1168"/>
              <a:chOff x="2707" y="1713"/>
              <a:chExt cx="1038" cy="1741"/>
            </a:xfrm>
          </p:grpSpPr>
          <p:sp>
            <p:nvSpPr>
              <p:cNvPr id="19580" name="Freeform 2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81" name="AutoShape 2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2" name="AutoShape 3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3" name="AutoShape 3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84" name="Rectangle 3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74" name="Group 33"/>
            <p:cNvGrpSpPr>
              <a:grpSpLocks/>
            </p:cNvGrpSpPr>
            <p:nvPr/>
          </p:nvGrpSpPr>
          <p:grpSpPr bwMode="auto">
            <a:xfrm>
              <a:off x="3006" y="2312"/>
              <a:ext cx="574" cy="1221"/>
              <a:chOff x="2702" y="903"/>
              <a:chExt cx="1477" cy="3141"/>
            </a:xfrm>
          </p:grpSpPr>
          <p:sp>
            <p:nvSpPr>
              <p:cNvPr id="19576" name="Freeform 34"/>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77"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78" name="Oval 3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79"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75" name="Freeform 3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67" name="Text Box 39"/>
          <p:cNvSpPr txBox="1">
            <a:spLocks noChangeArrowheads="1"/>
          </p:cNvSpPr>
          <p:nvPr/>
        </p:nvSpPr>
        <p:spPr bwMode="auto">
          <a:xfrm>
            <a:off x="3225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grpSp>
        <p:nvGrpSpPr>
          <p:cNvPr id="19468" name="Group 40"/>
          <p:cNvGrpSpPr>
            <a:grpSpLocks/>
          </p:cNvGrpSpPr>
          <p:nvPr/>
        </p:nvGrpSpPr>
        <p:grpSpPr bwMode="auto">
          <a:xfrm>
            <a:off x="901700" y="1306513"/>
            <a:ext cx="979488" cy="933450"/>
            <a:chOff x="3917" y="3057"/>
            <a:chExt cx="809" cy="771"/>
          </a:xfrm>
        </p:grpSpPr>
        <p:sp>
          <p:nvSpPr>
            <p:cNvPr id="19567" name="AutoShape 41"/>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68" name="Oval 42"/>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9569" name="Freeform 43"/>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0" name="Freeform 44"/>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1" name="Oval 45"/>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9469" name="Group 46"/>
          <p:cNvGrpSpPr>
            <a:grpSpLocks/>
          </p:cNvGrpSpPr>
          <p:nvPr/>
        </p:nvGrpSpPr>
        <p:grpSpPr bwMode="auto">
          <a:xfrm>
            <a:off x="3440113" y="1290638"/>
            <a:ext cx="1341437" cy="903287"/>
            <a:chOff x="2984" y="3331"/>
            <a:chExt cx="845" cy="569"/>
          </a:xfrm>
        </p:grpSpPr>
        <p:sp>
          <p:nvSpPr>
            <p:cNvPr id="19554" name="AutoShape 4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55" name="Group 48"/>
            <p:cNvGrpSpPr>
              <a:grpSpLocks/>
            </p:cNvGrpSpPr>
            <p:nvPr/>
          </p:nvGrpSpPr>
          <p:grpSpPr bwMode="auto">
            <a:xfrm>
              <a:off x="3386" y="3487"/>
              <a:ext cx="443" cy="398"/>
              <a:chOff x="4838" y="2218"/>
              <a:chExt cx="395" cy="355"/>
            </a:xfrm>
          </p:grpSpPr>
          <p:sp>
            <p:nvSpPr>
              <p:cNvPr id="19556" name="Freeform 49"/>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7" name="Freeform 50"/>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8" name="Freeform 51"/>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9" name="Freeform 52"/>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0" name="Freeform 53"/>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1" name="Freeform 54"/>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2" name="Freeform 55"/>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Rectangle 5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64" name="Rectangle 5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65" name="Freeform 58"/>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Rectangle 5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0" name="Group 60"/>
          <p:cNvGrpSpPr>
            <a:grpSpLocks/>
          </p:cNvGrpSpPr>
          <p:nvPr/>
        </p:nvGrpSpPr>
        <p:grpSpPr bwMode="auto">
          <a:xfrm>
            <a:off x="6546850" y="1258888"/>
            <a:ext cx="904875" cy="1270000"/>
            <a:chOff x="3870" y="2092"/>
            <a:chExt cx="570" cy="800"/>
          </a:xfrm>
        </p:grpSpPr>
        <p:sp>
          <p:nvSpPr>
            <p:cNvPr id="19549" name="Line 6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0" name="Line 6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1" name="AutoShape 6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9552" name="Freeform 64"/>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9553" name="AutoShape 6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71" name="Text Box 66"/>
          <p:cNvSpPr txBox="1">
            <a:spLocks noChangeArrowheads="1"/>
          </p:cNvSpPr>
          <p:nvPr/>
        </p:nvSpPr>
        <p:spPr bwMode="auto">
          <a:xfrm>
            <a:off x="828675" y="9032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Ida Belt</a:t>
            </a:r>
          </a:p>
        </p:txBody>
      </p:sp>
      <p:sp>
        <p:nvSpPr>
          <p:cNvPr id="19472" name="Text Box 67"/>
          <p:cNvSpPr txBox="1">
            <a:spLocks noChangeArrowheads="1"/>
          </p:cNvSpPr>
          <p:nvPr/>
        </p:nvSpPr>
        <p:spPr bwMode="auto">
          <a:xfrm>
            <a:off x="3067050" y="903288"/>
            <a:ext cx="176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Betty Baker</a:t>
            </a:r>
          </a:p>
        </p:txBody>
      </p:sp>
      <p:sp>
        <p:nvSpPr>
          <p:cNvPr id="19473" name="Text Box 68"/>
          <p:cNvSpPr txBox="1">
            <a:spLocks noChangeArrowheads="1"/>
          </p:cNvSpPr>
          <p:nvPr/>
        </p:nvSpPr>
        <p:spPr bwMode="auto">
          <a:xfrm>
            <a:off x="5980113" y="903288"/>
            <a:ext cx="2071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Rick Ralston</a:t>
            </a:r>
          </a:p>
        </p:txBody>
      </p:sp>
      <p:grpSp>
        <p:nvGrpSpPr>
          <p:cNvPr id="19474" name="Group 69"/>
          <p:cNvGrpSpPr>
            <a:grpSpLocks/>
          </p:cNvGrpSpPr>
          <p:nvPr/>
        </p:nvGrpSpPr>
        <p:grpSpPr bwMode="auto">
          <a:xfrm>
            <a:off x="5678488" y="2524125"/>
            <a:ext cx="1149350" cy="1979613"/>
            <a:chOff x="2974" y="1863"/>
            <a:chExt cx="970" cy="1670"/>
          </a:xfrm>
        </p:grpSpPr>
        <p:grpSp>
          <p:nvGrpSpPr>
            <p:cNvPr id="19532" name="Group 70"/>
            <p:cNvGrpSpPr>
              <a:grpSpLocks/>
            </p:cNvGrpSpPr>
            <p:nvPr/>
          </p:nvGrpSpPr>
          <p:grpSpPr bwMode="auto">
            <a:xfrm rot="-1860773">
              <a:off x="3370" y="2228"/>
              <a:ext cx="574" cy="1221"/>
              <a:chOff x="2702" y="903"/>
              <a:chExt cx="1477" cy="3141"/>
            </a:xfrm>
          </p:grpSpPr>
          <p:sp>
            <p:nvSpPr>
              <p:cNvPr id="19545" name="Freeform 71"/>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46" name="Oval 7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47" name="Oval 7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48" name="Rectangle 7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33" name="Group 75"/>
            <p:cNvGrpSpPr>
              <a:grpSpLocks/>
            </p:cNvGrpSpPr>
            <p:nvPr/>
          </p:nvGrpSpPr>
          <p:grpSpPr bwMode="auto">
            <a:xfrm rot="962870">
              <a:off x="2974" y="2299"/>
              <a:ext cx="696" cy="1168"/>
              <a:chOff x="2707" y="1713"/>
              <a:chExt cx="1038" cy="1741"/>
            </a:xfrm>
          </p:grpSpPr>
          <p:sp>
            <p:nvSpPr>
              <p:cNvPr id="19540" name="Freeform 76"/>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41" name="AutoShape 77"/>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42" name="AutoShape 78"/>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43" name="AutoShape 79"/>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44" name="Rectangle 80"/>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34" name="Group 81"/>
            <p:cNvGrpSpPr>
              <a:grpSpLocks/>
            </p:cNvGrpSpPr>
            <p:nvPr/>
          </p:nvGrpSpPr>
          <p:grpSpPr bwMode="auto">
            <a:xfrm>
              <a:off x="3006" y="2312"/>
              <a:ext cx="574" cy="1221"/>
              <a:chOff x="2702" y="903"/>
              <a:chExt cx="1477" cy="3141"/>
            </a:xfrm>
          </p:grpSpPr>
          <p:sp>
            <p:nvSpPr>
              <p:cNvPr id="19536" name="Freeform 82"/>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37" name="Oval 8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38" name="Oval 84"/>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39" name="Rectangle 8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35" name="Freeform 86"/>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75" name="Text Box 87"/>
          <p:cNvSpPr txBox="1">
            <a:spLocks noChangeArrowheads="1"/>
          </p:cNvSpPr>
          <p:nvPr/>
        </p:nvSpPr>
        <p:spPr bwMode="auto">
          <a:xfrm>
            <a:off x="5659438" y="4537075"/>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sp>
        <p:nvSpPr>
          <p:cNvPr id="19476" name="Text Box 88"/>
          <p:cNvSpPr txBox="1">
            <a:spLocks noChangeArrowheads="1"/>
          </p:cNvSpPr>
          <p:nvPr/>
        </p:nvSpPr>
        <p:spPr bwMode="auto">
          <a:xfrm>
            <a:off x="7315200" y="4537075"/>
            <a:ext cx="1312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Manager</a:t>
            </a:r>
          </a:p>
        </p:txBody>
      </p:sp>
      <p:grpSp>
        <p:nvGrpSpPr>
          <p:cNvPr id="19477" name="Group 89"/>
          <p:cNvGrpSpPr>
            <a:grpSpLocks/>
          </p:cNvGrpSpPr>
          <p:nvPr/>
        </p:nvGrpSpPr>
        <p:grpSpPr bwMode="auto">
          <a:xfrm>
            <a:off x="7248525" y="2555875"/>
            <a:ext cx="1200150" cy="1892300"/>
            <a:chOff x="4696" y="1588"/>
            <a:chExt cx="756" cy="1192"/>
          </a:xfrm>
        </p:grpSpPr>
        <p:grpSp>
          <p:nvGrpSpPr>
            <p:cNvPr id="19519" name="Group 90"/>
            <p:cNvGrpSpPr>
              <a:grpSpLocks/>
            </p:cNvGrpSpPr>
            <p:nvPr/>
          </p:nvGrpSpPr>
          <p:grpSpPr bwMode="auto">
            <a:xfrm>
              <a:off x="4933" y="1908"/>
              <a:ext cx="519" cy="872"/>
              <a:chOff x="2707" y="1713"/>
              <a:chExt cx="1038" cy="1741"/>
            </a:xfrm>
          </p:grpSpPr>
          <p:sp>
            <p:nvSpPr>
              <p:cNvPr id="19527" name="Freeform 9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28" name="AutoShape 9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9" name="AutoShape 9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30" name="AutoShape 9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31" name="Rectangle 9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20" name="Group 96"/>
            <p:cNvGrpSpPr>
              <a:grpSpLocks/>
            </p:cNvGrpSpPr>
            <p:nvPr/>
          </p:nvGrpSpPr>
          <p:grpSpPr bwMode="auto">
            <a:xfrm rot="1797651">
              <a:off x="4696" y="1875"/>
              <a:ext cx="519" cy="872"/>
              <a:chOff x="2707" y="1713"/>
              <a:chExt cx="1038" cy="1741"/>
            </a:xfrm>
          </p:grpSpPr>
          <p:sp>
            <p:nvSpPr>
              <p:cNvPr id="19522" name="Freeform 97"/>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23" name="AutoShape 98"/>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4" name="AutoShape 99"/>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5" name="AutoShape 100"/>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9526" name="Rectangle 101"/>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19521" name="Freeform 102"/>
            <p:cNvSpPr>
              <a:spLocks/>
            </p:cNvSpPr>
            <p:nvPr/>
          </p:nvSpPr>
          <p:spPr bwMode="auto">
            <a:xfrm>
              <a:off x="4844" y="1588"/>
              <a:ext cx="464" cy="461"/>
            </a:xfrm>
            <a:custGeom>
              <a:avLst/>
              <a:gdLst>
                <a:gd name="T0" fmla="*/ 102 w 622"/>
                <a:gd name="T1" fmla="*/ 192 h 617"/>
                <a:gd name="T2" fmla="*/ 91 w 622"/>
                <a:gd name="T3" fmla="*/ 191 h 617"/>
                <a:gd name="T4" fmla="*/ 76 w 622"/>
                <a:gd name="T5" fmla="*/ 189 h 617"/>
                <a:gd name="T6" fmla="*/ 46 w 622"/>
                <a:gd name="T7" fmla="*/ 177 h 617"/>
                <a:gd name="T8" fmla="*/ 18 w 622"/>
                <a:gd name="T9" fmla="*/ 152 h 617"/>
                <a:gd name="T10" fmla="*/ 4 w 622"/>
                <a:gd name="T11" fmla="*/ 123 h 617"/>
                <a:gd name="T12" fmla="*/ 0 w 622"/>
                <a:gd name="T13" fmla="*/ 90 h 617"/>
                <a:gd name="T14" fmla="*/ 7 w 622"/>
                <a:gd name="T15" fmla="*/ 58 h 617"/>
                <a:gd name="T16" fmla="*/ 21 w 622"/>
                <a:gd name="T17" fmla="*/ 37 h 617"/>
                <a:gd name="T18" fmla="*/ 38 w 622"/>
                <a:gd name="T19" fmla="*/ 19 h 617"/>
                <a:gd name="T20" fmla="*/ 63 w 622"/>
                <a:gd name="T21" fmla="*/ 5 h 617"/>
                <a:gd name="T22" fmla="*/ 87 w 622"/>
                <a:gd name="T23" fmla="*/ 0 h 617"/>
                <a:gd name="T24" fmla="*/ 113 w 622"/>
                <a:gd name="T25" fmla="*/ 0 h 617"/>
                <a:gd name="T26" fmla="*/ 133 w 622"/>
                <a:gd name="T27" fmla="*/ 7 h 617"/>
                <a:gd name="T28" fmla="*/ 154 w 622"/>
                <a:gd name="T29" fmla="*/ 19 h 617"/>
                <a:gd name="T30" fmla="*/ 178 w 622"/>
                <a:gd name="T31" fmla="*/ 46 h 617"/>
                <a:gd name="T32" fmla="*/ 186 w 622"/>
                <a:gd name="T33" fmla="*/ 65 h 617"/>
                <a:gd name="T34" fmla="*/ 192 w 622"/>
                <a:gd name="T35" fmla="*/ 90 h 617"/>
                <a:gd name="T36" fmla="*/ 189 w 622"/>
                <a:gd name="T37" fmla="*/ 115 h 617"/>
                <a:gd name="T38" fmla="*/ 178 w 622"/>
                <a:gd name="T39" fmla="*/ 140 h 617"/>
                <a:gd name="T40" fmla="*/ 170 w 622"/>
                <a:gd name="T41" fmla="*/ 137 h 617"/>
                <a:gd name="T42" fmla="*/ 161 w 622"/>
                <a:gd name="T43" fmla="*/ 133 h 617"/>
                <a:gd name="T44" fmla="*/ 168 w 622"/>
                <a:gd name="T45" fmla="*/ 120 h 617"/>
                <a:gd name="T46" fmla="*/ 174 w 622"/>
                <a:gd name="T47" fmla="*/ 103 h 617"/>
                <a:gd name="T48" fmla="*/ 172 w 622"/>
                <a:gd name="T49" fmla="*/ 78 h 617"/>
                <a:gd name="T50" fmla="*/ 163 w 622"/>
                <a:gd name="T51" fmla="*/ 55 h 617"/>
                <a:gd name="T52" fmla="*/ 144 w 622"/>
                <a:gd name="T53" fmla="*/ 34 h 617"/>
                <a:gd name="T54" fmla="*/ 125 w 622"/>
                <a:gd name="T55" fmla="*/ 22 h 617"/>
                <a:gd name="T56" fmla="*/ 105 w 622"/>
                <a:gd name="T57" fmla="*/ 16 h 617"/>
                <a:gd name="T58" fmla="*/ 81 w 622"/>
                <a:gd name="T59" fmla="*/ 16 h 617"/>
                <a:gd name="T60" fmla="*/ 54 w 622"/>
                <a:gd name="T61" fmla="*/ 26 h 617"/>
                <a:gd name="T62" fmla="*/ 39 w 622"/>
                <a:gd name="T63" fmla="*/ 39 h 617"/>
                <a:gd name="T64" fmla="*/ 27 w 622"/>
                <a:gd name="T65" fmla="*/ 55 h 617"/>
                <a:gd name="T66" fmla="*/ 18 w 622"/>
                <a:gd name="T67" fmla="*/ 81 h 617"/>
                <a:gd name="T68" fmla="*/ 18 w 622"/>
                <a:gd name="T69" fmla="*/ 108 h 617"/>
                <a:gd name="T70" fmla="*/ 23 w 622"/>
                <a:gd name="T71" fmla="*/ 126 h 617"/>
                <a:gd name="T72" fmla="*/ 36 w 622"/>
                <a:gd name="T73" fmla="*/ 147 h 617"/>
                <a:gd name="T74" fmla="*/ 53 w 622"/>
                <a:gd name="T75" fmla="*/ 162 h 617"/>
                <a:gd name="T76" fmla="*/ 73 w 622"/>
                <a:gd name="T77" fmla="*/ 169 h 617"/>
                <a:gd name="T78" fmla="*/ 93 w 622"/>
                <a:gd name="T79" fmla="*/ 174 h 617"/>
                <a:gd name="T80" fmla="*/ 99 w 622"/>
                <a:gd name="T81" fmla="*/ 177 h 617"/>
                <a:gd name="T82" fmla="*/ 101 w 622"/>
                <a:gd name="T83" fmla="*/ 183 h 617"/>
                <a:gd name="T84" fmla="*/ 102 w 622"/>
                <a:gd name="T85" fmla="*/ 192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grpSp>
        <p:nvGrpSpPr>
          <p:cNvPr id="19478" name="Group 103"/>
          <p:cNvGrpSpPr>
            <a:grpSpLocks/>
          </p:cNvGrpSpPr>
          <p:nvPr/>
        </p:nvGrpSpPr>
        <p:grpSpPr bwMode="auto">
          <a:xfrm rot="4285903">
            <a:off x="677863" y="2408237"/>
            <a:ext cx="812800" cy="530225"/>
            <a:chOff x="4250" y="2059"/>
            <a:chExt cx="438" cy="286"/>
          </a:xfrm>
        </p:grpSpPr>
        <p:sp>
          <p:nvSpPr>
            <p:cNvPr id="19510" name="Freeform 10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1" name="Freeform 10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2" name="Freeform 10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0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Freeform 10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5" name="Freeform 10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1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7" name="Freeform 11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8" name="Freeform 11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79" name="Group 113"/>
          <p:cNvGrpSpPr>
            <a:grpSpLocks/>
          </p:cNvGrpSpPr>
          <p:nvPr/>
        </p:nvGrpSpPr>
        <p:grpSpPr bwMode="auto">
          <a:xfrm rot="4285903">
            <a:off x="3190876" y="2408237"/>
            <a:ext cx="812800" cy="530225"/>
            <a:chOff x="4250" y="2059"/>
            <a:chExt cx="438" cy="286"/>
          </a:xfrm>
        </p:grpSpPr>
        <p:sp>
          <p:nvSpPr>
            <p:cNvPr id="19501" name="Freeform 11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2" name="Freeform 11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3" name="Freeform 11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4" name="Freeform 11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11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11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12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8" name="Freeform 12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9" name="Freeform 12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0" name="Group 123"/>
          <p:cNvGrpSpPr>
            <a:grpSpLocks/>
          </p:cNvGrpSpPr>
          <p:nvPr/>
        </p:nvGrpSpPr>
        <p:grpSpPr bwMode="auto">
          <a:xfrm rot="4285903">
            <a:off x="7231063" y="2533650"/>
            <a:ext cx="647700" cy="422275"/>
            <a:chOff x="4250" y="2059"/>
            <a:chExt cx="438" cy="286"/>
          </a:xfrm>
        </p:grpSpPr>
        <p:sp>
          <p:nvSpPr>
            <p:cNvPr id="19492" name="Freeform 12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12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12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12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12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2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3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Freeform 13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0" name="Freeform 13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1" name="Group 133"/>
          <p:cNvGrpSpPr>
            <a:grpSpLocks/>
          </p:cNvGrpSpPr>
          <p:nvPr/>
        </p:nvGrpSpPr>
        <p:grpSpPr bwMode="auto">
          <a:xfrm rot="17314097" flipH="1">
            <a:off x="6105526" y="2525712"/>
            <a:ext cx="647700" cy="422275"/>
            <a:chOff x="4250" y="2059"/>
            <a:chExt cx="438" cy="286"/>
          </a:xfrm>
        </p:grpSpPr>
        <p:sp>
          <p:nvSpPr>
            <p:cNvPr id="19483" name="Freeform 13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13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Freeform 13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13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13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13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14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Freeform 14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1" name="Freeform 14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82" name="Freeform 143"/>
          <p:cNvSpPr>
            <a:spLocks/>
          </p:cNvSpPr>
          <p:nvPr/>
        </p:nvSpPr>
        <p:spPr bwMode="auto">
          <a:xfrm>
            <a:off x="6557963" y="2214563"/>
            <a:ext cx="871537" cy="44450"/>
          </a:xfrm>
          <a:custGeom>
            <a:avLst/>
            <a:gdLst>
              <a:gd name="T0" fmla="*/ 0 w 549"/>
              <a:gd name="T1" fmla="*/ 0 h 28"/>
              <a:gd name="T2" fmla="*/ 2147483647 w 549"/>
              <a:gd name="T3" fmla="*/ 2147483647 h 28"/>
              <a:gd name="T4" fmla="*/ 2147483647 w 549"/>
              <a:gd name="T5" fmla="*/ 2147483647 h 28"/>
              <a:gd name="T6" fmla="*/ 2147483647 w 549"/>
              <a:gd name="T7" fmla="*/ 2147483647 h 28"/>
              <a:gd name="T8" fmla="*/ 0 60000 65536"/>
              <a:gd name="T9" fmla="*/ 0 60000 65536"/>
              <a:gd name="T10" fmla="*/ 0 60000 65536"/>
              <a:gd name="T11" fmla="*/ 0 60000 65536"/>
              <a:gd name="T12" fmla="*/ 0 w 549"/>
              <a:gd name="T13" fmla="*/ 0 h 28"/>
              <a:gd name="T14" fmla="*/ 549 w 549"/>
              <a:gd name="T15" fmla="*/ 28 h 28"/>
            </a:gdLst>
            <a:ahLst/>
            <a:cxnLst>
              <a:cxn ang="T8">
                <a:pos x="T0" y="T1"/>
              </a:cxn>
              <a:cxn ang="T9">
                <a:pos x="T2" y="T3"/>
              </a:cxn>
              <a:cxn ang="T10">
                <a:pos x="T4" y="T5"/>
              </a:cxn>
              <a:cxn ang="T11">
                <a:pos x="T6" y="T7"/>
              </a:cxn>
            </a:cxnLst>
            <a:rect l="T12" t="T13" r="T14" b="T15"/>
            <a:pathLst>
              <a:path w="549" h="28">
                <a:moveTo>
                  <a:pt x="0" y="0"/>
                </a:moveTo>
                <a:cubicBezTo>
                  <a:pt x="65" y="10"/>
                  <a:pt x="131" y="20"/>
                  <a:pt x="192" y="24"/>
                </a:cubicBezTo>
                <a:cubicBezTo>
                  <a:pt x="253" y="28"/>
                  <a:pt x="304" y="27"/>
                  <a:pt x="363" y="24"/>
                </a:cubicBezTo>
                <a:cubicBezTo>
                  <a:pt x="422" y="21"/>
                  <a:pt x="485" y="12"/>
                  <a:pt x="549" y="3"/>
                </a:cubicBezTo>
              </a:path>
            </a:pathLst>
          </a:custGeom>
          <a:noFill/>
          <a:ln w="28575" cap="flat" cmpd="sng">
            <a:solidFill>
              <a:srgbClr val="CC99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en-US"/>
              <a:t>Modifying roles for a user</a:t>
            </a:r>
          </a:p>
        </p:txBody>
      </p:sp>
      <p:sp>
        <p:nvSpPr>
          <p:cNvPr id="20484" name="Rectangle 4"/>
          <p:cNvSpPr>
            <a:spLocks noGrp="1" noChangeArrowheads="1"/>
          </p:cNvSpPr>
          <p:nvPr>
            <p:ph idx="1"/>
          </p:nvPr>
        </p:nvSpPr>
        <p:spPr>
          <a:xfrm>
            <a:off x="495300" y="5641975"/>
            <a:ext cx="8318500" cy="862013"/>
          </a:xfrm>
        </p:spPr>
        <p:txBody>
          <a:bodyPr/>
          <a:lstStyle/>
          <a:p>
            <a:pPr>
              <a:buFont typeface="Arial" charset="0"/>
              <a:buChar char="•"/>
            </a:pPr>
            <a:r>
              <a:rPr lang="en-US"/>
              <a:t>A user can be given one or many roles using the Roles list in the user detail view</a:t>
            </a:r>
          </a:p>
        </p:txBody>
      </p:sp>
      <p:pic>
        <p:nvPicPr>
          <p:cNvPr id="5" name="Picture 4">
            <a:extLst>
              <a:ext uri="{FF2B5EF4-FFF2-40B4-BE49-F238E27FC236}">
                <a16:creationId xmlns:a16="http://schemas.microsoft.com/office/drawing/2014/main" id="{F1C78933-F4A8-4429-A4BA-9665D3A78427}"/>
              </a:ext>
            </a:extLst>
          </p:cNvPr>
          <p:cNvPicPr>
            <a:picLocks noChangeAspect="1"/>
          </p:cNvPicPr>
          <p:nvPr/>
        </p:nvPicPr>
        <p:blipFill>
          <a:blip r:embed="rId3"/>
          <a:stretch>
            <a:fillRect/>
          </a:stretch>
        </p:blipFill>
        <p:spPr>
          <a:xfrm>
            <a:off x="1433356" y="714246"/>
            <a:ext cx="6491444" cy="3495405"/>
          </a:xfrm>
          <a:prstGeom prst="rect">
            <a:avLst/>
          </a:prstGeom>
          <a:ln>
            <a:solidFill>
              <a:schemeClr val="bg1"/>
            </a:solidFill>
          </a:ln>
        </p:spPr>
      </p:pic>
      <p:grpSp>
        <p:nvGrpSpPr>
          <p:cNvPr id="60" name="Group 5">
            <a:extLst>
              <a:ext uri="{FF2B5EF4-FFF2-40B4-BE49-F238E27FC236}">
                <a16:creationId xmlns:a16="http://schemas.microsoft.com/office/drawing/2014/main" id="{5A8C3ADA-77B3-45CE-A723-98419354A176}"/>
              </a:ext>
            </a:extLst>
          </p:cNvPr>
          <p:cNvGrpSpPr>
            <a:grpSpLocks/>
          </p:cNvGrpSpPr>
          <p:nvPr/>
        </p:nvGrpSpPr>
        <p:grpSpPr bwMode="auto">
          <a:xfrm>
            <a:off x="5373563" y="2159000"/>
            <a:ext cx="904875" cy="1270000"/>
            <a:chOff x="3870" y="2092"/>
            <a:chExt cx="570" cy="800"/>
          </a:xfrm>
        </p:grpSpPr>
        <p:sp>
          <p:nvSpPr>
            <p:cNvPr id="61" name="Line 6">
              <a:extLst>
                <a:ext uri="{FF2B5EF4-FFF2-40B4-BE49-F238E27FC236}">
                  <a16:creationId xmlns:a16="http://schemas.microsoft.com/office/drawing/2014/main" id="{8AD18F9E-29C4-44B6-AABE-B7D0A3BBA207}"/>
                </a:ext>
              </a:extLst>
            </p:cNvPr>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7">
              <a:extLst>
                <a:ext uri="{FF2B5EF4-FFF2-40B4-BE49-F238E27FC236}">
                  <a16:creationId xmlns:a16="http://schemas.microsoft.com/office/drawing/2014/main" id="{269113F7-58BE-4B8B-BC3C-0056DE96BD4C}"/>
                </a:ext>
              </a:extLst>
            </p:cNvPr>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AutoShape 8">
              <a:extLst>
                <a:ext uri="{FF2B5EF4-FFF2-40B4-BE49-F238E27FC236}">
                  <a16:creationId xmlns:a16="http://schemas.microsoft.com/office/drawing/2014/main" id="{38BCA850-01C1-4EA3-BD78-37FECAF885E5}"/>
                </a:ext>
              </a:extLst>
            </p:cNvPr>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64" name="Freeform 9">
              <a:extLst>
                <a:ext uri="{FF2B5EF4-FFF2-40B4-BE49-F238E27FC236}">
                  <a16:creationId xmlns:a16="http://schemas.microsoft.com/office/drawing/2014/main" id="{976B1460-38D7-407F-AB8C-620536E1A6CF}"/>
                </a:ext>
              </a:extLst>
            </p:cNvPr>
            <p:cNvSpPr>
              <a:spLocks/>
            </p:cNvSpPr>
            <p:nvPr/>
          </p:nvSpPr>
          <p:spPr bwMode="auto">
            <a:xfrm>
              <a:off x="4114" y="2691"/>
              <a:ext cx="97" cy="201"/>
            </a:xfrm>
            <a:custGeom>
              <a:avLst/>
              <a:gdLst>
                <a:gd name="T0" fmla="*/ 45 w 75"/>
                <a:gd name="T1" fmla="*/ 5 h 156"/>
                <a:gd name="T2" fmla="*/ 0 w 75"/>
                <a:gd name="T3" fmla="*/ 189 h 156"/>
                <a:gd name="T4" fmla="*/ 65 w 75"/>
                <a:gd name="T5" fmla="*/ 259 h 156"/>
                <a:gd name="T6" fmla="*/ 125 w 75"/>
                <a:gd name="T7" fmla="*/ 189 h 156"/>
                <a:gd name="T8" fmla="*/ 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65" name="AutoShape 10">
              <a:extLst>
                <a:ext uri="{FF2B5EF4-FFF2-40B4-BE49-F238E27FC236}">
                  <a16:creationId xmlns:a16="http://schemas.microsoft.com/office/drawing/2014/main" id="{2AAEFB5D-F12D-4199-9919-54FC2DD3E5E9}"/>
                </a:ext>
              </a:extLst>
            </p:cNvPr>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7" name="Picture 6">
            <a:extLst>
              <a:ext uri="{FF2B5EF4-FFF2-40B4-BE49-F238E27FC236}">
                <a16:creationId xmlns:a16="http://schemas.microsoft.com/office/drawing/2014/main" id="{02072930-CACF-4134-896E-96CC79FBCAAD}"/>
              </a:ext>
            </a:extLst>
          </p:cNvPr>
          <p:cNvPicPr>
            <a:picLocks noChangeAspect="1"/>
          </p:cNvPicPr>
          <p:nvPr/>
        </p:nvPicPr>
        <p:blipFill>
          <a:blip r:embed="rId4"/>
          <a:stretch>
            <a:fillRect/>
          </a:stretch>
        </p:blipFill>
        <p:spPr>
          <a:xfrm>
            <a:off x="1433356" y="4237877"/>
            <a:ext cx="6491444" cy="1357524"/>
          </a:xfrm>
          <a:prstGeom prst="rect">
            <a:avLst/>
          </a:prstGeom>
          <a:ln>
            <a:solidFill>
              <a:schemeClr val="bg1"/>
            </a:solidFill>
          </a:ln>
        </p:spPr>
      </p:pic>
      <p:grpSp>
        <p:nvGrpSpPr>
          <p:cNvPr id="68" name="Group 11">
            <a:extLst>
              <a:ext uri="{FF2B5EF4-FFF2-40B4-BE49-F238E27FC236}">
                <a16:creationId xmlns:a16="http://schemas.microsoft.com/office/drawing/2014/main" id="{539F90D6-E94B-4841-9228-FB1160DCA025}"/>
              </a:ext>
            </a:extLst>
          </p:cNvPr>
          <p:cNvGrpSpPr>
            <a:grpSpLocks/>
          </p:cNvGrpSpPr>
          <p:nvPr/>
        </p:nvGrpSpPr>
        <p:grpSpPr bwMode="auto">
          <a:xfrm rot="-4844135">
            <a:off x="785237" y="4182425"/>
            <a:ext cx="604837" cy="1042987"/>
            <a:chOff x="2974" y="1863"/>
            <a:chExt cx="970" cy="1670"/>
          </a:xfrm>
        </p:grpSpPr>
        <p:grpSp>
          <p:nvGrpSpPr>
            <p:cNvPr id="69" name="Group 12">
              <a:extLst>
                <a:ext uri="{FF2B5EF4-FFF2-40B4-BE49-F238E27FC236}">
                  <a16:creationId xmlns:a16="http://schemas.microsoft.com/office/drawing/2014/main" id="{13232F48-2DCD-4080-A571-164A33938018}"/>
                </a:ext>
              </a:extLst>
            </p:cNvPr>
            <p:cNvGrpSpPr>
              <a:grpSpLocks/>
            </p:cNvGrpSpPr>
            <p:nvPr/>
          </p:nvGrpSpPr>
          <p:grpSpPr bwMode="auto">
            <a:xfrm rot="-1860773">
              <a:off x="3370" y="2228"/>
              <a:ext cx="574" cy="1221"/>
              <a:chOff x="2702" y="903"/>
              <a:chExt cx="1477" cy="3141"/>
            </a:xfrm>
          </p:grpSpPr>
          <p:sp>
            <p:nvSpPr>
              <p:cNvPr id="82" name="Freeform 13">
                <a:extLst>
                  <a:ext uri="{FF2B5EF4-FFF2-40B4-BE49-F238E27FC236}">
                    <a16:creationId xmlns:a16="http://schemas.microsoft.com/office/drawing/2014/main" id="{59C044DC-5EA1-4FEF-9809-002857808538}"/>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3" name="Oval 14">
                <a:extLst>
                  <a:ext uri="{FF2B5EF4-FFF2-40B4-BE49-F238E27FC236}">
                    <a16:creationId xmlns:a16="http://schemas.microsoft.com/office/drawing/2014/main" id="{3F95AEDD-AE78-4FE7-A4C6-71CC4054765E}"/>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4" name="Oval 15">
                <a:extLst>
                  <a:ext uri="{FF2B5EF4-FFF2-40B4-BE49-F238E27FC236}">
                    <a16:creationId xmlns:a16="http://schemas.microsoft.com/office/drawing/2014/main" id="{9C407A64-6C92-4946-B2B3-DB27B414D5AB}"/>
                  </a:ext>
                </a:extLst>
              </p:cNvPr>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5" name="Rectangle 16">
                <a:extLst>
                  <a:ext uri="{FF2B5EF4-FFF2-40B4-BE49-F238E27FC236}">
                    <a16:creationId xmlns:a16="http://schemas.microsoft.com/office/drawing/2014/main" id="{1B4863F9-133A-4271-960E-1D16F7DDC426}"/>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70" name="Group 17">
              <a:extLst>
                <a:ext uri="{FF2B5EF4-FFF2-40B4-BE49-F238E27FC236}">
                  <a16:creationId xmlns:a16="http://schemas.microsoft.com/office/drawing/2014/main" id="{EB551029-CE84-49B3-A03C-29E64D94F61F}"/>
                </a:ext>
              </a:extLst>
            </p:cNvPr>
            <p:cNvGrpSpPr>
              <a:grpSpLocks/>
            </p:cNvGrpSpPr>
            <p:nvPr/>
          </p:nvGrpSpPr>
          <p:grpSpPr bwMode="auto">
            <a:xfrm rot="962870">
              <a:off x="2974" y="2299"/>
              <a:ext cx="696" cy="1168"/>
              <a:chOff x="2707" y="1713"/>
              <a:chExt cx="1038" cy="1741"/>
            </a:xfrm>
          </p:grpSpPr>
          <p:sp>
            <p:nvSpPr>
              <p:cNvPr id="77" name="Freeform 18">
                <a:extLst>
                  <a:ext uri="{FF2B5EF4-FFF2-40B4-BE49-F238E27FC236}">
                    <a16:creationId xmlns:a16="http://schemas.microsoft.com/office/drawing/2014/main" id="{A92A4043-3789-42F5-9FF6-9FA1C4F8073A}"/>
                  </a:ext>
                </a:extLst>
              </p:cNvPr>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78" name="AutoShape 19">
                <a:extLst>
                  <a:ext uri="{FF2B5EF4-FFF2-40B4-BE49-F238E27FC236}">
                    <a16:creationId xmlns:a16="http://schemas.microsoft.com/office/drawing/2014/main" id="{C70C9B47-B02F-4281-A294-45E1B08EB664}"/>
                  </a:ext>
                </a:extLst>
              </p:cNvPr>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9" name="AutoShape 20">
                <a:extLst>
                  <a:ext uri="{FF2B5EF4-FFF2-40B4-BE49-F238E27FC236}">
                    <a16:creationId xmlns:a16="http://schemas.microsoft.com/office/drawing/2014/main" id="{540E1CCA-F9A2-4561-9C95-3F16C679BF0D}"/>
                  </a:ext>
                </a:extLst>
              </p:cNvPr>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0" name="AutoShape 21">
                <a:extLst>
                  <a:ext uri="{FF2B5EF4-FFF2-40B4-BE49-F238E27FC236}">
                    <a16:creationId xmlns:a16="http://schemas.microsoft.com/office/drawing/2014/main" id="{A7EA6A49-CEA3-4FFE-BCC2-3D60DDE59E0F}"/>
                  </a:ext>
                </a:extLst>
              </p:cNvPr>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81" name="Rectangle 22">
                <a:extLst>
                  <a:ext uri="{FF2B5EF4-FFF2-40B4-BE49-F238E27FC236}">
                    <a16:creationId xmlns:a16="http://schemas.microsoft.com/office/drawing/2014/main" id="{74BA1F81-06E9-47AF-8606-2FE87AEDF484}"/>
                  </a:ext>
                </a:extLst>
              </p:cNvPr>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71" name="Group 23">
              <a:extLst>
                <a:ext uri="{FF2B5EF4-FFF2-40B4-BE49-F238E27FC236}">
                  <a16:creationId xmlns:a16="http://schemas.microsoft.com/office/drawing/2014/main" id="{5D793A8E-7EC2-4D31-BC30-70C38A19CCEA}"/>
                </a:ext>
              </a:extLst>
            </p:cNvPr>
            <p:cNvGrpSpPr>
              <a:grpSpLocks/>
            </p:cNvGrpSpPr>
            <p:nvPr/>
          </p:nvGrpSpPr>
          <p:grpSpPr bwMode="auto">
            <a:xfrm>
              <a:off x="3006" y="2312"/>
              <a:ext cx="574" cy="1221"/>
              <a:chOff x="2702" y="903"/>
              <a:chExt cx="1477" cy="3141"/>
            </a:xfrm>
          </p:grpSpPr>
          <p:sp>
            <p:nvSpPr>
              <p:cNvPr id="73" name="Freeform 24">
                <a:extLst>
                  <a:ext uri="{FF2B5EF4-FFF2-40B4-BE49-F238E27FC236}">
                    <a16:creationId xmlns:a16="http://schemas.microsoft.com/office/drawing/2014/main" id="{5110BA95-94B5-4CA3-ACB1-689BDC533CC3}"/>
                  </a:ext>
                </a:extLst>
              </p:cNvPr>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74" name="Oval 25">
                <a:extLst>
                  <a:ext uri="{FF2B5EF4-FFF2-40B4-BE49-F238E27FC236}">
                    <a16:creationId xmlns:a16="http://schemas.microsoft.com/office/drawing/2014/main" id="{714D84EB-F2C5-4C5E-AD40-07AF44FB1CDB}"/>
                  </a:ext>
                </a:extLst>
              </p:cNvPr>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75" name="Oval 26">
                <a:extLst>
                  <a:ext uri="{FF2B5EF4-FFF2-40B4-BE49-F238E27FC236}">
                    <a16:creationId xmlns:a16="http://schemas.microsoft.com/office/drawing/2014/main" id="{6830FCF3-AB70-4EA1-8687-F2505695E32A}"/>
                  </a:ext>
                </a:extLst>
              </p:cNvPr>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6" name="Rectangle 27">
                <a:extLst>
                  <a:ext uri="{FF2B5EF4-FFF2-40B4-BE49-F238E27FC236}">
                    <a16:creationId xmlns:a16="http://schemas.microsoft.com/office/drawing/2014/main" id="{B2841E58-2A62-49D0-9F68-858421BC28F1}"/>
                  </a:ext>
                </a:extLst>
              </p:cNvPr>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72" name="Freeform 28">
              <a:extLst>
                <a:ext uri="{FF2B5EF4-FFF2-40B4-BE49-F238E27FC236}">
                  <a16:creationId xmlns:a16="http://schemas.microsoft.com/office/drawing/2014/main" id="{B01811B9-469F-4CFD-8427-E3AFFBECE6AB}"/>
                </a:ext>
              </a:extLst>
            </p:cNvPr>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86" name="Group 29">
            <a:extLst>
              <a:ext uri="{FF2B5EF4-FFF2-40B4-BE49-F238E27FC236}">
                <a16:creationId xmlns:a16="http://schemas.microsoft.com/office/drawing/2014/main" id="{37C43415-9B46-4C7B-874D-7DB71CC38C4C}"/>
              </a:ext>
            </a:extLst>
          </p:cNvPr>
          <p:cNvGrpSpPr>
            <a:grpSpLocks/>
          </p:cNvGrpSpPr>
          <p:nvPr/>
        </p:nvGrpSpPr>
        <p:grpSpPr bwMode="auto">
          <a:xfrm rot="-4839456">
            <a:off x="708741" y="4844380"/>
            <a:ext cx="631825" cy="996950"/>
            <a:chOff x="4696" y="1588"/>
            <a:chExt cx="756" cy="1192"/>
          </a:xfrm>
        </p:grpSpPr>
        <p:grpSp>
          <p:nvGrpSpPr>
            <p:cNvPr id="87" name="Group 30">
              <a:extLst>
                <a:ext uri="{FF2B5EF4-FFF2-40B4-BE49-F238E27FC236}">
                  <a16:creationId xmlns:a16="http://schemas.microsoft.com/office/drawing/2014/main" id="{FDD07A99-0A39-40FE-93A1-65D35FC7C897}"/>
                </a:ext>
              </a:extLst>
            </p:cNvPr>
            <p:cNvGrpSpPr>
              <a:grpSpLocks/>
            </p:cNvGrpSpPr>
            <p:nvPr/>
          </p:nvGrpSpPr>
          <p:grpSpPr bwMode="auto">
            <a:xfrm>
              <a:off x="4933" y="1908"/>
              <a:ext cx="519" cy="872"/>
              <a:chOff x="2707" y="1713"/>
              <a:chExt cx="1038" cy="1741"/>
            </a:xfrm>
          </p:grpSpPr>
          <p:sp>
            <p:nvSpPr>
              <p:cNvPr id="95" name="Freeform 31">
                <a:extLst>
                  <a:ext uri="{FF2B5EF4-FFF2-40B4-BE49-F238E27FC236}">
                    <a16:creationId xmlns:a16="http://schemas.microsoft.com/office/drawing/2014/main" id="{4535C92E-0098-44C9-B321-E5C98AC605F8}"/>
                  </a:ext>
                </a:extLst>
              </p:cNvPr>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96" name="AutoShape 32">
                <a:extLst>
                  <a:ext uri="{FF2B5EF4-FFF2-40B4-BE49-F238E27FC236}">
                    <a16:creationId xmlns:a16="http://schemas.microsoft.com/office/drawing/2014/main" id="{DB801E91-F4E0-4F34-AD35-1BBF112E2EDD}"/>
                  </a:ext>
                </a:extLst>
              </p:cNvPr>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7" name="AutoShape 33">
                <a:extLst>
                  <a:ext uri="{FF2B5EF4-FFF2-40B4-BE49-F238E27FC236}">
                    <a16:creationId xmlns:a16="http://schemas.microsoft.com/office/drawing/2014/main" id="{76B389D3-E2BA-4462-BAF8-EFB3F55DDEDB}"/>
                  </a:ext>
                </a:extLst>
              </p:cNvPr>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8" name="AutoShape 34">
                <a:extLst>
                  <a:ext uri="{FF2B5EF4-FFF2-40B4-BE49-F238E27FC236}">
                    <a16:creationId xmlns:a16="http://schemas.microsoft.com/office/drawing/2014/main" id="{27E9542F-2145-4494-9567-EC984C924861}"/>
                  </a:ext>
                </a:extLst>
              </p:cNvPr>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99" name="Rectangle 35">
                <a:extLst>
                  <a:ext uri="{FF2B5EF4-FFF2-40B4-BE49-F238E27FC236}">
                    <a16:creationId xmlns:a16="http://schemas.microsoft.com/office/drawing/2014/main" id="{AF902318-33B3-49A0-9B0F-A45B253F032A}"/>
                  </a:ext>
                </a:extLst>
              </p:cNvPr>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88" name="Group 36">
              <a:extLst>
                <a:ext uri="{FF2B5EF4-FFF2-40B4-BE49-F238E27FC236}">
                  <a16:creationId xmlns:a16="http://schemas.microsoft.com/office/drawing/2014/main" id="{27D1E305-407C-4D2C-8BC6-85394EBDDB12}"/>
                </a:ext>
              </a:extLst>
            </p:cNvPr>
            <p:cNvGrpSpPr>
              <a:grpSpLocks/>
            </p:cNvGrpSpPr>
            <p:nvPr/>
          </p:nvGrpSpPr>
          <p:grpSpPr bwMode="auto">
            <a:xfrm rot="1797651">
              <a:off x="4696" y="1875"/>
              <a:ext cx="519" cy="872"/>
              <a:chOff x="2707" y="1713"/>
              <a:chExt cx="1038" cy="1741"/>
            </a:xfrm>
          </p:grpSpPr>
          <p:sp>
            <p:nvSpPr>
              <p:cNvPr id="90" name="Freeform 37">
                <a:extLst>
                  <a:ext uri="{FF2B5EF4-FFF2-40B4-BE49-F238E27FC236}">
                    <a16:creationId xmlns:a16="http://schemas.microsoft.com/office/drawing/2014/main" id="{1B41C438-D591-4BC6-A212-188777D2E674}"/>
                  </a:ext>
                </a:extLst>
              </p:cNvPr>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91" name="AutoShape 38">
                <a:extLst>
                  <a:ext uri="{FF2B5EF4-FFF2-40B4-BE49-F238E27FC236}">
                    <a16:creationId xmlns:a16="http://schemas.microsoft.com/office/drawing/2014/main" id="{3E0D242A-9699-4EDE-9672-9A6C90FA7E31}"/>
                  </a:ext>
                </a:extLst>
              </p:cNvPr>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 name="AutoShape 39">
                <a:extLst>
                  <a:ext uri="{FF2B5EF4-FFF2-40B4-BE49-F238E27FC236}">
                    <a16:creationId xmlns:a16="http://schemas.microsoft.com/office/drawing/2014/main" id="{24891464-09DB-41E7-A750-753771D963EE}"/>
                  </a:ext>
                </a:extLst>
              </p:cNvPr>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3" name="AutoShape 40">
                <a:extLst>
                  <a:ext uri="{FF2B5EF4-FFF2-40B4-BE49-F238E27FC236}">
                    <a16:creationId xmlns:a16="http://schemas.microsoft.com/office/drawing/2014/main" id="{B3F2B47B-5465-4D3C-A86A-01C076F791C1}"/>
                  </a:ext>
                </a:extLst>
              </p:cNvPr>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94" name="Rectangle 41">
                <a:extLst>
                  <a:ext uri="{FF2B5EF4-FFF2-40B4-BE49-F238E27FC236}">
                    <a16:creationId xmlns:a16="http://schemas.microsoft.com/office/drawing/2014/main" id="{A30005D1-1460-4318-B6A1-303505F7F392}"/>
                  </a:ext>
                </a:extLst>
              </p:cNvPr>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89" name="Freeform 42">
              <a:extLst>
                <a:ext uri="{FF2B5EF4-FFF2-40B4-BE49-F238E27FC236}">
                  <a16:creationId xmlns:a16="http://schemas.microsoft.com/office/drawing/2014/main" id="{4044793B-3DA5-46F8-9DDD-E6EB9222E685}"/>
                </a:ext>
              </a:extLst>
            </p:cNvPr>
            <p:cNvSpPr>
              <a:spLocks/>
            </p:cNvSpPr>
            <p:nvPr/>
          </p:nvSpPr>
          <p:spPr bwMode="auto">
            <a:xfrm>
              <a:off x="4844" y="1588"/>
              <a:ext cx="464" cy="461"/>
            </a:xfrm>
            <a:custGeom>
              <a:avLst/>
              <a:gdLst>
                <a:gd name="T0" fmla="*/ 184 w 622"/>
                <a:gd name="T1" fmla="*/ 344 h 617"/>
                <a:gd name="T2" fmla="*/ 163 w 622"/>
                <a:gd name="T3" fmla="*/ 341 h 617"/>
                <a:gd name="T4" fmla="*/ 137 w 622"/>
                <a:gd name="T5" fmla="*/ 338 h 617"/>
                <a:gd name="T6" fmla="*/ 82 w 622"/>
                <a:gd name="T7" fmla="*/ 317 h 617"/>
                <a:gd name="T8" fmla="*/ 32 w 622"/>
                <a:gd name="T9" fmla="*/ 273 h 617"/>
                <a:gd name="T10" fmla="*/ 7 w 622"/>
                <a:gd name="T11" fmla="*/ 220 h 617"/>
                <a:gd name="T12" fmla="*/ 0 w 622"/>
                <a:gd name="T13" fmla="*/ 161 h 617"/>
                <a:gd name="T14" fmla="*/ 13 w 622"/>
                <a:gd name="T15" fmla="*/ 104 h 617"/>
                <a:gd name="T16" fmla="*/ 37 w 622"/>
                <a:gd name="T17" fmla="*/ 67 h 617"/>
                <a:gd name="T18" fmla="*/ 69 w 622"/>
                <a:gd name="T19" fmla="*/ 34 h 617"/>
                <a:gd name="T20" fmla="*/ 113 w 622"/>
                <a:gd name="T21" fmla="*/ 10 h 617"/>
                <a:gd name="T22" fmla="*/ 157 w 622"/>
                <a:gd name="T23" fmla="*/ 0 h 617"/>
                <a:gd name="T24" fmla="*/ 204 w 622"/>
                <a:gd name="T25" fmla="*/ 0 h 617"/>
                <a:gd name="T26" fmla="*/ 239 w 622"/>
                <a:gd name="T27" fmla="*/ 12 h 617"/>
                <a:gd name="T28" fmla="*/ 277 w 622"/>
                <a:gd name="T29" fmla="*/ 34 h 617"/>
                <a:gd name="T30" fmla="*/ 319 w 622"/>
                <a:gd name="T31" fmla="*/ 81 h 617"/>
                <a:gd name="T32" fmla="*/ 334 w 622"/>
                <a:gd name="T33" fmla="*/ 116 h 617"/>
                <a:gd name="T34" fmla="*/ 346 w 622"/>
                <a:gd name="T35" fmla="*/ 162 h 617"/>
                <a:gd name="T36" fmla="*/ 341 w 622"/>
                <a:gd name="T37" fmla="*/ 206 h 617"/>
                <a:gd name="T38" fmla="*/ 319 w 622"/>
                <a:gd name="T39" fmla="*/ 252 h 617"/>
                <a:gd name="T40" fmla="*/ 306 w 622"/>
                <a:gd name="T41" fmla="*/ 245 h 617"/>
                <a:gd name="T42" fmla="*/ 290 w 622"/>
                <a:gd name="T43" fmla="*/ 238 h 617"/>
                <a:gd name="T44" fmla="*/ 301 w 622"/>
                <a:gd name="T45" fmla="*/ 215 h 617"/>
                <a:gd name="T46" fmla="*/ 312 w 622"/>
                <a:gd name="T47" fmla="*/ 185 h 617"/>
                <a:gd name="T48" fmla="*/ 310 w 622"/>
                <a:gd name="T49" fmla="*/ 140 h 617"/>
                <a:gd name="T50" fmla="*/ 292 w 622"/>
                <a:gd name="T51" fmla="*/ 99 h 617"/>
                <a:gd name="T52" fmla="*/ 259 w 622"/>
                <a:gd name="T53" fmla="*/ 62 h 617"/>
                <a:gd name="T54" fmla="*/ 225 w 622"/>
                <a:gd name="T55" fmla="*/ 40 h 617"/>
                <a:gd name="T56" fmla="*/ 189 w 622"/>
                <a:gd name="T57" fmla="*/ 28 h 617"/>
                <a:gd name="T58" fmla="*/ 145 w 622"/>
                <a:gd name="T59" fmla="*/ 30 h 617"/>
                <a:gd name="T60" fmla="*/ 97 w 622"/>
                <a:gd name="T61" fmla="*/ 47 h 617"/>
                <a:gd name="T62" fmla="*/ 70 w 622"/>
                <a:gd name="T63" fmla="*/ 69 h 617"/>
                <a:gd name="T64" fmla="*/ 48 w 622"/>
                <a:gd name="T65" fmla="*/ 99 h 617"/>
                <a:gd name="T66" fmla="*/ 32 w 622"/>
                <a:gd name="T67" fmla="*/ 146 h 617"/>
                <a:gd name="T68" fmla="*/ 32 w 622"/>
                <a:gd name="T69" fmla="*/ 193 h 617"/>
                <a:gd name="T70" fmla="*/ 42 w 622"/>
                <a:gd name="T71" fmla="*/ 226 h 617"/>
                <a:gd name="T72" fmla="*/ 65 w 622"/>
                <a:gd name="T73" fmla="*/ 264 h 617"/>
                <a:gd name="T74" fmla="*/ 95 w 622"/>
                <a:gd name="T75" fmla="*/ 290 h 617"/>
                <a:gd name="T76" fmla="*/ 132 w 622"/>
                <a:gd name="T77" fmla="*/ 303 h 617"/>
                <a:gd name="T78" fmla="*/ 166 w 622"/>
                <a:gd name="T79" fmla="*/ 312 h 617"/>
                <a:gd name="T80" fmla="*/ 178 w 622"/>
                <a:gd name="T81" fmla="*/ 317 h 617"/>
                <a:gd name="T82" fmla="*/ 182 w 622"/>
                <a:gd name="T83" fmla="*/ 328 h 617"/>
                <a:gd name="T84" fmla="*/ 184 w 622"/>
                <a:gd name="T85" fmla="*/ 344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1451555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a:t>ClaimCenter security functionality</a:t>
            </a:r>
          </a:p>
          <a:p>
            <a:pPr lvl="1"/>
            <a:r>
              <a:rPr lang="en-US" sz="2600">
                <a:solidFill>
                  <a:srgbClr val="C0C0C0"/>
                </a:solidFill>
              </a:rPr>
              <a:t>Permissions</a:t>
            </a:r>
          </a:p>
          <a:p>
            <a:pPr lvl="1"/>
            <a:r>
              <a:rPr lang="en-US" sz="2600">
                <a:solidFill>
                  <a:srgbClr val="C0C0C0"/>
                </a:solidFill>
              </a:rPr>
              <a:t>Roles</a:t>
            </a:r>
          </a:p>
          <a:p>
            <a:pPr lvl="1"/>
            <a:r>
              <a:rPr lang="en-US" sz="2600"/>
              <a:t>ACLs</a:t>
            </a:r>
          </a:p>
          <a:p>
            <a:pPr lvl="1"/>
            <a:r>
              <a:rPr lang="en-US" sz="2600">
                <a:solidFill>
                  <a:srgbClr val="C0C0C0"/>
                </a:solidFill>
              </a:rPr>
              <a:t>Security dictionary</a:t>
            </a:r>
          </a:p>
          <a:p>
            <a:pPr>
              <a:lnSpc>
                <a:spcPct val="150000"/>
              </a:lnSpc>
              <a:buFont typeface="Arial" charset="0"/>
              <a:buChar char="•"/>
            </a:pPr>
            <a:r>
              <a:rPr lang="en-US" sz="2800">
                <a:solidFill>
                  <a:srgbClr val="C0C0C0"/>
                </a:solidFill>
              </a:rPr>
              <a:t>Checking system permissions in Gosu</a:t>
            </a:r>
          </a:p>
          <a:p>
            <a:pPr>
              <a:lnSpc>
                <a:spcPct val="150000"/>
              </a:lnSpc>
              <a:buFont typeface="Arial" charset="0"/>
              <a:buChar char="•"/>
            </a:pPr>
            <a:r>
              <a:rPr lang="en-US" sz="2800">
                <a:solidFill>
                  <a:srgbClr val="C0C0C0"/>
                </a:solidFill>
              </a:rPr>
              <a:t>Creating system permissions</a:t>
            </a:r>
          </a:p>
          <a:p>
            <a:pPr>
              <a:lnSpc>
                <a:spcPct val="150000"/>
              </a:lnSpc>
              <a:buFont typeface="Arial" charset="0"/>
              <a:buChar char="•"/>
            </a:pPr>
            <a:r>
              <a:rPr lang="en-US" sz="2800">
                <a:solidFill>
                  <a:srgbClr val="C0C0C0"/>
                </a:solidFill>
              </a:rPr>
              <a:t>Application permission keys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524500" y="1576388"/>
            <a:ext cx="2538413" cy="2314575"/>
          </a:xfrm>
          <a:prstGeom prst="rect">
            <a:avLst/>
          </a:prstGeom>
          <a:solidFill>
            <a:schemeClr val="tx2"/>
          </a:solidFill>
          <a:ln w="28575" algn="ctr">
            <a:solidFill>
              <a:schemeClr val="bg1"/>
            </a:solidFill>
            <a:miter lim="800000"/>
            <a:headEnd/>
            <a:tailEnd/>
          </a:ln>
        </p:spPr>
        <p:txBody>
          <a:bodyPr lIns="0" tIns="0" rIns="0" bIns="0" anchor="ctr">
            <a:spAutoFit/>
          </a:bodyPr>
          <a:lstStyle/>
          <a:p>
            <a:endParaRPr lang="en-US"/>
          </a:p>
        </p:txBody>
      </p:sp>
      <p:sp>
        <p:nvSpPr>
          <p:cNvPr id="22531" name="Rectangle 3"/>
          <p:cNvSpPr>
            <a:spLocks noGrp="1" noChangeArrowheads="1"/>
          </p:cNvSpPr>
          <p:nvPr>
            <p:ph type="title"/>
          </p:nvPr>
        </p:nvSpPr>
        <p:spPr/>
        <p:txBody>
          <a:bodyPr/>
          <a:lstStyle/>
          <a:p>
            <a:pPr eaLnBrk="1" hangingPunct="1"/>
            <a:r>
              <a:rPr lang="en-US"/>
              <a:t>Access control lists (ACLs)</a:t>
            </a:r>
          </a:p>
        </p:txBody>
      </p:sp>
      <p:sp>
        <p:nvSpPr>
          <p:cNvPr id="22532" name="Rectangle 4"/>
          <p:cNvSpPr>
            <a:spLocks noGrp="1" noChangeArrowheads="1"/>
          </p:cNvSpPr>
          <p:nvPr>
            <p:ph idx="1"/>
          </p:nvPr>
        </p:nvSpPr>
        <p:spPr>
          <a:xfrm>
            <a:off x="519113" y="4314825"/>
            <a:ext cx="8318500" cy="2074863"/>
          </a:xfrm>
        </p:spPr>
        <p:txBody>
          <a:bodyPr/>
          <a:lstStyle/>
          <a:p>
            <a:pPr>
              <a:buFont typeface="Arial" charset="0"/>
              <a:buChar char="•"/>
            </a:pPr>
            <a:r>
              <a:rPr lang="en-US"/>
              <a:t>An access control list (ACL) is a list associated to a claim that identifies the users who can access the claim and its sub-objects</a:t>
            </a:r>
          </a:p>
          <a:p>
            <a:pPr lvl="1"/>
            <a:r>
              <a:rPr lang="en-US"/>
              <a:t>ACLs ensure that given user can view or edit only objects which he or she has need to view or edit</a:t>
            </a:r>
          </a:p>
        </p:txBody>
      </p:sp>
      <p:grpSp>
        <p:nvGrpSpPr>
          <p:cNvPr id="22533" name="Group 5"/>
          <p:cNvGrpSpPr>
            <a:grpSpLocks/>
          </p:cNvGrpSpPr>
          <p:nvPr/>
        </p:nvGrpSpPr>
        <p:grpSpPr bwMode="auto">
          <a:xfrm>
            <a:off x="1601788" y="1208088"/>
            <a:ext cx="1779587" cy="1311275"/>
            <a:chOff x="2083" y="1606"/>
            <a:chExt cx="1489" cy="1097"/>
          </a:xfrm>
        </p:grpSpPr>
        <p:sp>
          <p:nvSpPr>
            <p:cNvPr id="2255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5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255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5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58" name="Freeform 1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59" name="Freeform 1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63" name="Group 19"/>
            <p:cNvGrpSpPr>
              <a:grpSpLocks/>
            </p:cNvGrpSpPr>
            <p:nvPr/>
          </p:nvGrpSpPr>
          <p:grpSpPr bwMode="auto">
            <a:xfrm>
              <a:off x="2221" y="1871"/>
              <a:ext cx="518" cy="782"/>
              <a:chOff x="2400" y="1656"/>
              <a:chExt cx="752" cy="1136"/>
            </a:xfrm>
          </p:grpSpPr>
          <p:sp>
            <p:nvSpPr>
              <p:cNvPr id="2257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8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58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64" name="Group 27"/>
            <p:cNvGrpSpPr>
              <a:grpSpLocks/>
            </p:cNvGrpSpPr>
            <p:nvPr/>
          </p:nvGrpSpPr>
          <p:grpSpPr bwMode="auto">
            <a:xfrm rot="-6511945">
              <a:off x="2834" y="1842"/>
              <a:ext cx="518" cy="783"/>
              <a:chOff x="2400" y="1656"/>
              <a:chExt cx="752" cy="1136"/>
            </a:xfrm>
          </p:grpSpPr>
          <p:sp>
            <p:nvSpPr>
              <p:cNvPr id="2256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57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65" name="Freeform 3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2566" name="Freeform 3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4" name="Text Box 39"/>
          <p:cNvSpPr txBox="1">
            <a:spLocks noChangeArrowheads="1"/>
          </p:cNvSpPr>
          <p:nvPr/>
        </p:nvSpPr>
        <p:spPr bwMode="auto">
          <a:xfrm>
            <a:off x="1314450" y="915988"/>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 100-00-100001</a:t>
            </a:r>
          </a:p>
        </p:txBody>
      </p:sp>
      <p:grpSp>
        <p:nvGrpSpPr>
          <p:cNvPr id="22535" name="Group 40"/>
          <p:cNvGrpSpPr>
            <a:grpSpLocks/>
          </p:cNvGrpSpPr>
          <p:nvPr/>
        </p:nvGrpSpPr>
        <p:grpSpPr bwMode="auto">
          <a:xfrm>
            <a:off x="3746500" y="1189038"/>
            <a:ext cx="1484313" cy="1304925"/>
            <a:chOff x="2831" y="699"/>
            <a:chExt cx="907" cy="797"/>
          </a:xfrm>
        </p:grpSpPr>
        <p:sp>
          <p:nvSpPr>
            <p:cNvPr id="22541" name="AutoShape 41"/>
            <p:cNvSpPr>
              <a:spLocks noChangeArrowheads="1"/>
            </p:cNvSpPr>
            <p:nvPr/>
          </p:nvSpPr>
          <p:spPr bwMode="auto">
            <a:xfrm>
              <a:off x="2831" y="699"/>
              <a:ext cx="907" cy="797"/>
            </a:xfrm>
            <a:prstGeom prst="verticalScroll">
              <a:avLst>
                <a:gd name="adj" fmla="val 12500"/>
              </a:avLst>
            </a:prstGeom>
            <a:solidFill>
              <a:schemeClr val="tx2"/>
            </a:solidFill>
            <a:ln w="28575">
              <a:solidFill>
                <a:schemeClr val="bg1"/>
              </a:solidFill>
              <a:round/>
              <a:headEnd/>
              <a:tailEnd/>
            </a:ln>
          </p:spPr>
          <p:txBody>
            <a:bodyPr lIns="0" tIns="0" rIns="0" bIns="0" anchor="ctr">
              <a:spAutoFit/>
            </a:bodyPr>
            <a:lstStyle/>
            <a:p>
              <a:endParaRPr lang="en-US"/>
            </a:p>
          </p:txBody>
        </p:sp>
        <p:grpSp>
          <p:nvGrpSpPr>
            <p:cNvPr id="22542" name="Group 42"/>
            <p:cNvGrpSpPr>
              <a:grpSpLocks/>
            </p:cNvGrpSpPr>
            <p:nvPr/>
          </p:nvGrpSpPr>
          <p:grpSpPr bwMode="auto">
            <a:xfrm rot="5931751" flipV="1">
              <a:off x="3160" y="740"/>
              <a:ext cx="242" cy="514"/>
              <a:chOff x="2702" y="903"/>
              <a:chExt cx="1477" cy="3141"/>
            </a:xfrm>
          </p:grpSpPr>
          <p:sp>
            <p:nvSpPr>
              <p:cNvPr id="22546" name="Freeform 4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47" name="Oval 4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2548" name="Oval 4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2549" name="Rectangle 4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2543" name="Line 47"/>
            <p:cNvSpPr>
              <a:spLocks noChangeShapeType="1"/>
            </p:cNvSpPr>
            <p:nvPr/>
          </p:nvSpPr>
          <p:spPr bwMode="auto">
            <a:xfrm>
              <a:off x="3101" y="1189"/>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4" name="Line 48"/>
            <p:cNvSpPr>
              <a:spLocks noChangeShapeType="1"/>
            </p:cNvSpPr>
            <p:nvPr/>
          </p:nvSpPr>
          <p:spPr bwMode="auto">
            <a:xfrm>
              <a:off x="3101" y="1285"/>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5" name="Line 49"/>
            <p:cNvSpPr>
              <a:spLocks noChangeShapeType="1"/>
            </p:cNvSpPr>
            <p:nvPr/>
          </p:nvSpPr>
          <p:spPr bwMode="auto">
            <a:xfrm>
              <a:off x="3101" y="1381"/>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6" name="Line 50"/>
          <p:cNvSpPr>
            <a:spLocks noChangeShapeType="1"/>
          </p:cNvSpPr>
          <p:nvPr/>
        </p:nvSpPr>
        <p:spPr bwMode="auto">
          <a:xfrm>
            <a:off x="3376613" y="1847850"/>
            <a:ext cx="523875"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Text Box 51"/>
          <p:cNvSpPr txBox="1">
            <a:spLocks noChangeArrowheads="1"/>
          </p:cNvSpPr>
          <p:nvPr/>
        </p:nvSpPr>
        <p:spPr bwMode="auto">
          <a:xfrm>
            <a:off x="4130675" y="915988"/>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ACL</a:t>
            </a:r>
          </a:p>
        </p:txBody>
      </p:sp>
      <p:sp>
        <p:nvSpPr>
          <p:cNvPr id="22538" name="Text Box 52"/>
          <p:cNvSpPr txBox="1">
            <a:spLocks noChangeArrowheads="1"/>
          </p:cNvSpPr>
          <p:nvPr/>
        </p:nvSpPr>
        <p:spPr bwMode="auto">
          <a:xfrm>
            <a:off x="5659438" y="1633538"/>
            <a:ext cx="23717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Users on this ACL:</a:t>
            </a:r>
            <a:br>
              <a:rPr lang="en-US">
                <a:solidFill>
                  <a:schemeClr val="bg1"/>
                </a:solidFill>
              </a:rPr>
            </a:br>
            <a:r>
              <a:rPr lang="en-US">
                <a:solidFill>
                  <a:schemeClr val="bg1"/>
                </a:solidFill>
              </a:rPr>
              <a:t>- Dana Evans</a:t>
            </a:r>
            <a:br>
              <a:rPr lang="en-US">
                <a:solidFill>
                  <a:schemeClr val="bg1"/>
                </a:solidFill>
              </a:rPr>
            </a:br>
            <a:r>
              <a:rPr lang="en-US">
                <a:solidFill>
                  <a:schemeClr val="bg1"/>
                </a:solidFill>
              </a:rPr>
              <a:t>- Peter Beebe</a:t>
            </a:r>
            <a:br>
              <a:rPr lang="en-US">
                <a:solidFill>
                  <a:schemeClr val="bg1"/>
                </a:solidFill>
              </a:rPr>
            </a:br>
            <a:r>
              <a:rPr lang="en-US">
                <a:solidFill>
                  <a:schemeClr val="bg1"/>
                </a:solidFill>
              </a:rPr>
              <a:t>- Ida Belt</a:t>
            </a:r>
            <a:br>
              <a:rPr lang="en-US">
                <a:solidFill>
                  <a:schemeClr val="bg1"/>
                </a:solidFill>
              </a:rPr>
            </a:br>
            <a:r>
              <a:rPr lang="en-US">
                <a:solidFill>
                  <a:schemeClr val="bg1"/>
                </a:solidFill>
              </a:rPr>
              <a:t>...</a:t>
            </a:r>
          </a:p>
        </p:txBody>
      </p:sp>
      <p:sp>
        <p:nvSpPr>
          <p:cNvPr id="22539" name="Line 53"/>
          <p:cNvSpPr>
            <a:spLocks noChangeShapeType="1"/>
          </p:cNvSpPr>
          <p:nvPr/>
        </p:nvSpPr>
        <p:spPr bwMode="auto">
          <a:xfrm flipH="1" flipV="1">
            <a:off x="4843463" y="2003425"/>
            <a:ext cx="660400" cy="1868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54"/>
          <p:cNvSpPr>
            <a:spLocks noChangeShapeType="1"/>
          </p:cNvSpPr>
          <p:nvPr/>
        </p:nvSpPr>
        <p:spPr bwMode="auto">
          <a:xfrm flipV="1">
            <a:off x="4843463" y="1574800"/>
            <a:ext cx="681037" cy="390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ClaimCenter functionality that enforces security</a:t>
            </a:r>
          </a:p>
          <a:p>
            <a:pPr lvl="1" eaLnBrk="1" hangingPunct="1"/>
            <a:r>
              <a:rPr lang="en-US"/>
              <a:t>Create system permissions</a:t>
            </a:r>
          </a:p>
          <a:p>
            <a:pPr lvl="1" eaLnBrk="1" hangingPunct="1"/>
            <a:r>
              <a:rPr lang="en-US"/>
              <a:t>Write Gosu expressions that evaluate user permissions</a:t>
            </a:r>
          </a:p>
          <a:p>
            <a:pPr lvl="1" eaLnBrk="1" hangingPunct="1"/>
            <a:r>
              <a:rPr lang="en-US"/>
              <a:t>Use application permission keys</a:t>
            </a:r>
          </a:p>
          <a:p>
            <a:pPr lvl="1" eaLnBrk="1" hangingPunct="1">
              <a:buFont typeface="Wingdings 2" pitchFamily="18" charset="2"/>
              <a:buNone/>
            </a:pPr>
            <a:endParaRPr lang="en-US"/>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Permissions and ACLs work together</a:t>
            </a:r>
          </a:p>
        </p:txBody>
      </p:sp>
      <p:grpSp>
        <p:nvGrpSpPr>
          <p:cNvPr id="23555" name="Group 3"/>
          <p:cNvGrpSpPr>
            <a:grpSpLocks/>
          </p:cNvGrpSpPr>
          <p:nvPr/>
        </p:nvGrpSpPr>
        <p:grpSpPr bwMode="auto">
          <a:xfrm>
            <a:off x="5045075" y="2970213"/>
            <a:ext cx="1779588" cy="1311275"/>
            <a:chOff x="2083" y="1606"/>
            <a:chExt cx="1489" cy="1097"/>
          </a:xfrm>
        </p:grpSpPr>
        <p:sp>
          <p:nvSpPr>
            <p:cNvPr id="23655"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56"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7"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8"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9"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60"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61"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2"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63" name="Freeform 12"/>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4" name="Freeform 13"/>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5"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6"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7"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68" name="Group 17"/>
            <p:cNvGrpSpPr>
              <a:grpSpLocks/>
            </p:cNvGrpSpPr>
            <p:nvPr/>
          </p:nvGrpSpPr>
          <p:grpSpPr bwMode="auto">
            <a:xfrm>
              <a:off x="2221" y="1871"/>
              <a:ext cx="518" cy="782"/>
              <a:chOff x="2400" y="1656"/>
              <a:chExt cx="752" cy="1136"/>
            </a:xfrm>
          </p:grpSpPr>
          <p:sp>
            <p:nvSpPr>
              <p:cNvPr id="23681"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82"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3"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4"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5"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86"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87"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69" name="Group 25"/>
            <p:cNvGrpSpPr>
              <a:grpSpLocks/>
            </p:cNvGrpSpPr>
            <p:nvPr/>
          </p:nvGrpSpPr>
          <p:grpSpPr bwMode="auto">
            <a:xfrm rot="-6511945">
              <a:off x="2834" y="1842"/>
              <a:ext cx="518" cy="783"/>
              <a:chOff x="2400" y="1656"/>
              <a:chExt cx="752" cy="1136"/>
            </a:xfrm>
          </p:grpSpPr>
          <p:sp>
            <p:nvSpPr>
              <p:cNvPr id="23674"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5"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6"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7"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8"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79"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80"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70" name="Freeform 33"/>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3671" name="Freeform 34"/>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2"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3"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56" name="Text Box 37"/>
          <p:cNvSpPr txBox="1">
            <a:spLocks noChangeArrowheads="1"/>
          </p:cNvSpPr>
          <p:nvPr/>
        </p:nvSpPr>
        <p:spPr bwMode="auto">
          <a:xfrm>
            <a:off x="4757738" y="2678113"/>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 100-00-100001</a:t>
            </a:r>
          </a:p>
        </p:txBody>
      </p:sp>
      <p:grpSp>
        <p:nvGrpSpPr>
          <p:cNvPr id="23557" name="Group 38"/>
          <p:cNvGrpSpPr>
            <a:grpSpLocks/>
          </p:cNvGrpSpPr>
          <p:nvPr/>
        </p:nvGrpSpPr>
        <p:grpSpPr bwMode="auto">
          <a:xfrm>
            <a:off x="7189788" y="2951163"/>
            <a:ext cx="1484312" cy="1304925"/>
            <a:chOff x="2831" y="699"/>
            <a:chExt cx="907" cy="797"/>
          </a:xfrm>
        </p:grpSpPr>
        <p:sp>
          <p:nvSpPr>
            <p:cNvPr id="23646" name="AutoShape 39"/>
            <p:cNvSpPr>
              <a:spLocks noChangeArrowheads="1"/>
            </p:cNvSpPr>
            <p:nvPr/>
          </p:nvSpPr>
          <p:spPr bwMode="auto">
            <a:xfrm>
              <a:off x="2831" y="699"/>
              <a:ext cx="907" cy="797"/>
            </a:xfrm>
            <a:prstGeom prst="verticalScroll">
              <a:avLst>
                <a:gd name="adj" fmla="val 12500"/>
              </a:avLst>
            </a:prstGeom>
            <a:solidFill>
              <a:schemeClr val="tx2"/>
            </a:solidFill>
            <a:ln w="28575">
              <a:solidFill>
                <a:schemeClr val="bg1"/>
              </a:solidFill>
              <a:round/>
              <a:headEnd/>
              <a:tailEnd/>
            </a:ln>
          </p:spPr>
          <p:txBody>
            <a:bodyPr lIns="0" tIns="0" rIns="0" bIns="0" anchor="ctr">
              <a:spAutoFit/>
            </a:bodyPr>
            <a:lstStyle/>
            <a:p>
              <a:endParaRPr lang="en-US"/>
            </a:p>
          </p:txBody>
        </p:sp>
        <p:grpSp>
          <p:nvGrpSpPr>
            <p:cNvPr id="23647" name="Group 40"/>
            <p:cNvGrpSpPr>
              <a:grpSpLocks/>
            </p:cNvGrpSpPr>
            <p:nvPr/>
          </p:nvGrpSpPr>
          <p:grpSpPr bwMode="auto">
            <a:xfrm rot="5931751" flipV="1">
              <a:off x="3160" y="740"/>
              <a:ext cx="242" cy="514"/>
              <a:chOff x="2702" y="903"/>
              <a:chExt cx="1477" cy="3141"/>
            </a:xfrm>
          </p:grpSpPr>
          <p:sp>
            <p:nvSpPr>
              <p:cNvPr id="23651" name="Freeform 4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2"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53"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54"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648" name="Line 45"/>
            <p:cNvSpPr>
              <a:spLocks noChangeShapeType="1"/>
            </p:cNvSpPr>
            <p:nvPr/>
          </p:nvSpPr>
          <p:spPr bwMode="auto">
            <a:xfrm>
              <a:off x="3101" y="1189"/>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49" name="Line 46"/>
            <p:cNvSpPr>
              <a:spLocks noChangeShapeType="1"/>
            </p:cNvSpPr>
            <p:nvPr/>
          </p:nvSpPr>
          <p:spPr bwMode="auto">
            <a:xfrm>
              <a:off x="3101" y="1285"/>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50" name="Line 47"/>
            <p:cNvSpPr>
              <a:spLocks noChangeShapeType="1"/>
            </p:cNvSpPr>
            <p:nvPr/>
          </p:nvSpPr>
          <p:spPr bwMode="auto">
            <a:xfrm>
              <a:off x="3101" y="1381"/>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58" name="Line 48"/>
          <p:cNvSpPr>
            <a:spLocks noChangeShapeType="1"/>
          </p:cNvSpPr>
          <p:nvPr/>
        </p:nvSpPr>
        <p:spPr bwMode="auto">
          <a:xfrm>
            <a:off x="6819900" y="3609975"/>
            <a:ext cx="523875"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9" name="Text Box 49"/>
          <p:cNvSpPr txBox="1">
            <a:spLocks noChangeArrowheads="1"/>
          </p:cNvSpPr>
          <p:nvPr/>
        </p:nvSpPr>
        <p:spPr bwMode="auto">
          <a:xfrm>
            <a:off x="7573963" y="2678113"/>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ACL</a:t>
            </a:r>
          </a:p>
        </p:txBody>
      </p:sp>
      <p:grpSp>
        <p:nvGrpSpPr>
          <p:cNvPr id="23560" name="Group 50"/>
          <p:cNvGrpSpPr>
            <a:grpSpLocks/>
          </p:cNvGrpSpPr>
          <p:nvPr/>
        </p:nvGrpSpPr>
        <p:grpSpPr bwMode="auto">
          <a:xfrm>
            <a:off x="6262688" y="4657725"/>
            <a:ext cx="2490787" cy="1654175"/>
            <a:chOff x="3150" y="993"/>
            <a:chExt cx="2242" cy="1042"/>
          </a:xfrm>
        </p:grpSpPr>
        <p:sp>
          <p:nvSpPr>
            <p:cNvPr id="23644" name="Rectangle 51"/>
            <p:cNvSpPr>
              <a:spLocks noChangeArrowheads="1"/>
            </p:cNvSpPr>
            <p:nvPr/>
          </p:nvSpPr>
          <p:spPr bwMode="auto">
            <a:xfrm>
              <a:off x="3150" y="993"/>
              <a:ext cx="2230" cy="1042"/>
            </a:xfrm>
            <a:prstGeom prst="rect">
              <a:avLst/>
            </a:prstGeom>
            <a:solidFill>
              <a:schemeClr val="tx2"/>
            </a:solidFill>
            <a:ln w="28575" algn="ctr">
              <a:solidFill>
                <a:schemeClr val="bg1"/>
              </a:solidFill>
              <a:miter lim="800000"/>
              <a:headEnd/>
              <a:tailEnd/>
            </a:ln>
          </p:spPr>
          <p:txBody>
            <a:bodyPr lIns="0" tIns="0" rIns="0" bIns="0" anchor="ctr">
              <a:spAutoFit/>
            </a:bodyPr>
            <a:lstStyle/>
            <a:p>
              <a:endParaRPr lang="en-US"/>
            </a:p>
          </p:txBody>
        </p:sp>
        <p:sp>
          <p:nvSpPr>
            <p:cNvPr id="23645" name="Text Box 52"/>
            <p:cNvSpPr txBox="1">
              <a:spLocks noChangeArrowheads="1"/>
            </p:cNvSpPr>
            <p:nvPr/>
          </p:nvSpPr>
          <p:spPr bwMode="auto">
            <a:xfrm>
              <a:off x="3234" y="1029"/>
              <a:ext cx="2158"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Users on this ACL:</a:t>
              </a:r>
              <a:br>
                <a:rPr lang="en-US">
                  <a:solidFill>
                    <a:schemeClr val="bg1"/>
                  </a:solidFill>
                </a:rPr>
              </a:br>
              <a:r>
                <a:rPr lang="en-US">
                  <a:solidFill>
                    <a:schemeClr val="bg1"/>
                  </a:solidFill>
                </a:rPr>
                <a:t>- Dana Evans</a:t>
              </a:r>
              <a:br>
                <a:rPr lang="en-US">
                  <a:solidFill>
                    <a:schemeClr val="bg1"/>
                  </a:solidFill>
                </a:rPr>
              </a:br>
              <a:r>
                <a:rPr lang="en-US">
                  <a:solidFill>
                    <a:schemeClr val="bg1"/>
                  </a:solidFill>
                </a:rPr>
                <a:t>- Peter Beebe</a:t>
              </a:r>
              <a:br>
                <a:rPr lang="en-US">
                  <a:solidFill>
                    <a:schemeClr val="bg1"/>
                  </a:solidFill>
                </a:rPr>
              </a:br>
              <a:r>
                <a:rPr lang="en-US">
                  <a:solidFill>
                    <a:schemeClr val="bg1"/>
                  </a:solidFill>
                </a:rPr>
                <a:t>- Ida Belt</a:t>
              </a:r>
              <a:br>
                <a:rPr lang="en-US">
                  <a:solidFill>
                    <a:schemeClr val="bg1"/>
                  </a:solidFill>
                </a:rPr>
              </a:br>
              <a:r>
                <a:rPr lang="en-US">
                  <a:solidFill>
                    <a:schemeClr val="bg1"/>
                  </a:solidFill>
                </a:rPr>
                <a:t>...</a:t>
              </a:r>
            </a:p>
          </p:txBody>
        </p:sp>
      </p:grpSp>
      <p:grpSp>
        <p:nvGrpSpPr>
          <p:cNvPr id="23561" name="Group 53"/>
          <p:cNvGrpSpPr>
            <a:grpSpLocks/>
          </p:cNvGrpSpPr>
          <p:nvPr/>
        </p:nvGrpSpPr>
        <p:grpSpPr bwMode="auto">
          <a:xfrm>
            <a:off x="676275" y="1146175"/>
            <a:ext cx="2524125" cy="1350963"/>
            <a:chOff x="426" y="722"/>
            <a:chExt cx="1590" cy="851"/>
          </a:xfrm>
        </p:grpSpPr>
        <p:grpSp>
          <p:nvGrpSpPr>
            <p:cNvPr id="23623" name="Group 54"/>
            <p:cNvGrpSpPr>
              <a:grpSpLocks/>
            </p:cNvGrpSpPr>
            <p:nvPr/>
          </p:nvGrpSpPr>
          <p:grpSpPr bwMode="auto">
            <a:xfrm>
              <a:off x="426" y="722"/>
              <a:ext cx="845" cy="569"/>
              <a:chOff x="2984" y="3331"/>
              <a:chExt cx="845" cy="569"/>
            </a:xfrm>
          </p:grpSpPr>
          <p:sp>
            <p:nvSpPr>
              <p:cNvPr id="23631"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32" name="Group 56"/>
              <p:cNvGrpSpPr>
                <a:grpSpLocks/>
              </p:cNvGrpSpPr>
              <p:nvPr/>
            </p:nvGrpSpPr>
            <p:grpSpPr bwMode="auto">
              <a:xfrm>
                <a:off x="3386" y="3487"/>
                <a:ext cx="443" cy="398"/>
                <a:chOff x="4838" y="2218"/>
                <a:chExt cx="395" cy="355"/>
              </a:xfrm>
            </p:grpSpPr>
            <p:sp>
              <p:nvSpPr>
                <p:cNvPr id="23633" name="Freeform 57"/>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5" name="Freeform 59"/>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6" name="Freeform 60"/>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7"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8" name="Freeform 62"/>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9" name="Freeform 63"/>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41"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42"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3"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24" name="Text Box 68"/>
            <p:cNvSpPr txBox="1">
              <a:spLocks noChangeArrowheads="1"/>
            </p:cNvSpPr>
            <p:nvPr/>
          </p:nvSpPr>
          <p:spPr bwMode="auto">
            <a:xfrm>
              <a:off x="1305" y="840"/>
              <a:ext cx="6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Dana</a:t>
              </a:r>
              <a:br>
                <a:rPr lang="en-US">
                  <a:solidFill>
                    <a:schemeClr val="bg1"/>
                  </a:solidFill>
                </a:rPr>
              </a:br>
              <a:r>
                <a:rPr lang="en-US">
                  <a:solidFill>
                    <a:schemeClr val="bg1"/>
                  </a:solidFill>
                </a:rPr>
                <a:t>Evans</a:t>
              </a:r>
            </a:p>
          </p:txBody>
        </p:sp>
        <p:grpSp>
          <p:nvGrpSpPr>
            <p:cNvPr id="23625" name="Group 69"/>
            <p:cNvGrpSpPr>
              <a:grpSpLocks/>
            </p:cNvGrpSpPr>
            <p:nvPr/>
          </p:nvGrpSpPr>
          <p:grpSpPr bwMode="auto">
            <a:xfrm rot="5931751" flipV="1">
              <a:off x="711" y="1195"/>
              <a:ext cx="242" cy="514"/>
              <a:chOff x="2702" y="903"/>
              <a:chExt cx="1477" cy="3141"/>
            </a:xfrm>
          </p:grpSpPr>
          <p:sp>
            <p:nvSpPr>
              <p:cNvPr id="23627" name="Freeform 7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8" name="Oval 7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29" name="Oval 7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30" name="Rectangle 7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626" name="Text Box 74"/>
            <p:cNvSpPr txBox="1">
              <a:spLocks noChangeArrowheads="1"/>
            </p:cNvSpPr>
            <p:nvPr/>
          </p:nvSpPr>
          <p:spPr bwMode="auto">
            <a:xfrm>
              <a:off x="1146" y="1341"/>
              <a:ext cx="8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a:t>
              </a:r>
            </a:p>
          </p:txBody>
        </p:sp>
      </p:grpSp>
      <p:grpSp>
        <p:nvGrpSpPr>
          <p:cNvPr id="23562" name="Group 75"/>
          <p:cNvGrpSpPr>
            <a:grpSpLocks/>
          </p:cNvGrpSpPr>
          <p:nvPr/>
        </p:nvGrpSpPr>
        <p:grpSpPr bwMode="auto">
          <a:xfrm>
            <a:off x="676275" y="5027613"/>
            <a:ext cx="979488" cy="933450"/>
            <a:chOff x="3917" y="3057"/>
            <a:chExt cx="809" cy="771"/>
          </a:xfrm>
        </p:grpSpPr>
        <p:sp>
          <p:nvSpPr>
            <p:cNvPr id="23618" name="AutoShape 7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9" name="Oval 7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23620" name="Freeform 78"/>
            <p:cNvSpPr>
              <a:spLocks/>
            </p:cNvSpPr>
            <p:nvPr/>
          </p:nvSpPr>
          <p:spPr bwMode="auto">
            <a:xfrm>
              <a:off x="4387" y="3376"/>
              <a:ext cx="270" cy="365"/>
            </a:xfrm>
            <a:custGeom>
              <a:avLst/>
              <a:gdLst>
                <a:gd name="T0" fmla="*/ 0 w 162"/>
                <a:gd name="T1" fmla="*/ 5031 h 216"/>
                <a:gd name="T2" fmla="*/ 1605 w 162"/>
                <a:gd name="T3" fmla="*/ 4255 h 216"/>
                <a:gd name="T4" fmla="*/ 3022 w 162"/>
                <a:gd name="T5" fmla="*/ 1958 h 216"/>
                <a:gd name="T6" fmla="*/ 3472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21" name="Freeform 79"/>
            <p:cNvSpPr>
              <a:spLocks/>
            </p:cNvSpPr>
            <p:nvPr/>
          </p:nvSpPr>
          <p:spPr bwMode="auto">
            <a:xfrm>
              <a:off x="3939" y="3057"/>
              <a:ext cx="740" cy="349"/>
            </a:xfrm>
            <a:custGeom>
              <a:avLst/>
              <a:gdLst>
                <a:gd name="T0" fmla="*/ 0 w 446"/>
                <a:gd name="T1" fmla="*/ 3949 h 206"/>
                <a:gd name="T2" fmla="*/ 630 w 446"/>
                <a:gd name="T3" fmla="*/ 1814 h 206"/>
                <a:gd name="T4" fmla="*/ 3008 w 446"/>
                <a:gd name="T5" fmla="*/ 476 h 206"/>
                <a:gd name="T6" fmla="*/ 5129 w 446"/>
                <a:gd name="T7" fmla="*/ 117 h 206"/>
                <a:gd name="T8" fmla="*/ 7634 w 446"/>
                <a:gd name="T9" fmla="*/ 1186 h 206"/>
                <a:gd name="T10" fmla="*/ 9079 w 446"/>
                <a:gd name="T11" fmla="*/ 3515 h 206"/>
                <a:gd name="T12" fmla="*/ 9016 w 446"/>
                <a:gd name="T13" fmla="*/ 4867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22" name="Oval 8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23563" name="Freeform 81"/>
          <p:cNvSpPr>
            <a:spLocks/>
          </p:cNvSpPr>
          <p:nvPr/>
        </p:nvSpPr>
        <p:spPr bwMode="auto">
          <a:xfrm rot="5931751" flipV="1">
            <a:off x="1109662" y="5792788"/>
            <a:ext cx="392113" cy="833438"/>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cap="flat" cmpd="sng">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4" name="Line 82"/>
          <p:cNvSpPr>
            <a:spLocks noChangeShapeType="1"/>
          </p:cNvSpPr>
          <p:nvPr/>
        </p:nvSpPr>
        <p:spPr bwMode="auto">
          <a:xfrm>
            <a:off x="8050213" y="3767138"/>
            <a:ext cx="0" cy="8572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5" name="Text Box 83"/>
          <p:cNvSpPr txBox="1">
            <a:spLocks noChangeArrowheads="1"/>
          </p:cNvSpPr>
          <p:nvPr/>
        </p:nvSpPr>
        <p:spPr bwMode="auto">
          <a:xfrm>
            <a:off x="2071688" y="5233988"/>
            <a:ext cx="6715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Ida</a:t>
            </a:r>
            <a:br>
              <a:rPr lang="en-US">
                <a:solidFill>
                  <a:schemeClr val="bg1"/>
                </a:solidFill>
              </a:rPr>
            </a:br>
            <a:r>
              <a:rPr lang="en-US">
                <a:solidFill>
                  <a:schemeClr val="bg1"/>
                </a:solidFill>
              </a:rPr>
              <a:t>Belt</a:t>
            </a:r>
          </a:p>
        </p:txBody>
      </p:sp>
      <p:grpSp>
        <p:nvGrpSpPr>
          <p:cNvPr id="23566" name="Group 84"/>
          <p:cNvGrpSpPr>
            <a:grpSpLocks/>
          </p:cNvGrpSpPr>
          <p:nvPr/>
        </p:nvGrpSpPr>
        <p:grpSpPr bwMode="auto">
          <a:xfrm>
            <a:off x="676275" y="3033713"/>
            <a:ext cx="1341438" cy="903287"/>
            <a:chOff x="2984" y="3331"/>
            <a:chExt cx="845" cy="569"/>
          </a:xfrm>
        </p:grpSpPr>
        <p:sp>
          <p:nvSpPr>
            <p:cNvPr id="23605" name="AutoShape 8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06" name="Group 86"/>
            <p:cNvGrpSpPr>
              <a:grpSpLocks/>
            </p:cNvGrpSpPr>
            <p:nvPr/>
          </p:nvGrpSpPr>
          <p:grpSpPr bwMode="auto">
            <a:xfrm>
              <a:off x="3386" y="3487"/>
              <a:ext cx="443" cy="398"/>
              <a:chOff x="4838" y="2218"/>
              <a:chExt cx="395" cy="355"/>
            </a:xfrm>
          </p:grpSpPr>
          <p:sp>
            <p:nvSpPr>
              <p:cNvPr id="23607" name="Freeform 87"/>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8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9" name="Freeform 89"/>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0" name="Freeform 90"/>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9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Freeform 92"/>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3" name="Freeform 93"/>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Rectangle 9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15" name="Rectangle 9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16" name="Freeform 9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Rectangle 9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567" name="Text Box 98"/>
          <p:cNvSpPr txBox="1">
            <a:spLocks noChangeArrowheads="1"/>
          </p:cNvSpPr>
          <p:nvPr/>
        </p:nvSpPr>
        <p:spPr bwMode="auto">
          <a:xfrm>
            <a:off x="2071688" y="3221038"/>
            <a:ext cx="1001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Jason</a:t>
            </a:r>
            <a:br>
              <a:rPr lang="en-US">
                <a:solidFill>
                  <a:schemeClr val="bg1"/>
                </a:solidFill>
              </a:rPr>
            </a:br>
            <a:r>
              <a:rPr lang="en-US">
                <a:solidFill>
                  <a:schemeClr val="bg1"/>
                </a:solidFill>
              </a:rPr>
              <a:t>Tran</a:t>
            </a:r>
          </a:p>
        </p:txBody>
      </p:sp>
      <p:grpSp>
        <p:nvGrpSpPr>
          <p:cNvPr id="23568" name="Group 99"/>
          <p:cNvGrpSpPr>
            <a:grpSpLocks/>
          </p:cNvGrpSpPr>
          <p:nvPr/>
        </p:nvGrpSpPr>
        <p:grpSpPr bwMode="auto">
          <a:xfrm rot="5931751" flipV="1">
            <a:off x="1128713" y="3784600"/>
            <a:ext cx="384175" cy="815975"/>
            <a:chOff x="2702" y="903"/>
            <a:chExt cx="1477" cy="3141"/>
          </a:xfrm>
        </p:grpSpPr>
        <p:sp>
          <p:nvSpPr>
            <p:cNvPr id="23601" name="Freeform 10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2" name="Oval 10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3" name="Oval 10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04" name="Rectangle 10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569" name="Text Box 104"/>
          <p:cNvSpPr txBox="1">
            <a:spLocks noChangeArrowheads="1"/>
          </p:cNvSpPr>
          <p:nvPr/>
        </p:nvSpPr>
        <p:spPr bwMode="auto">
          <a:xfrm>
            <a:off x="1819275" y="4016375"/>
            <a:ext cx="1381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a:t>
            </a:r>
          </a:p>
        </p:txBody>
      </p:sp>
      <p:grpSp>
        <p:nvGrpSpPr>
          <p:cNvPr id="23570" name="Group 105"/>
          <p:cNvGrpSpPr>
            <a:grpSpLocks/>
          </p:cNvGrpSpPr>
          <p:nvPr/>
        </p:nvGrpSpPr>
        <p:grpSpPr bwMode="auto">
          <a:xfrm>
            <a:off x="893763" y="1077913"/>
            <a:ext cx="446087" cy="469900"/>
            <a:chOff x="4429" y="1416"/>
            <a:chExt cx="281" cy="296"/>
          </a:xfrm>
        </p:grpSpPr>
        <p:grpSp>
          <p:nvGrpSpPr>
            <p:cNvPr id="23595" name="Group 106"/>
            <p:cNvGrpSpPr>
              <a:grpSpLocks/>
            </p:cNvGrpSpPr>
            <p:nvPr/>
          </p:nvGrpSpPr>
          <p:grpSpPr bwMode="auto">
            <a:xfrm>
              <a:off x="4531" y="1416"/>
              <a:ext cx="179" cy="293"/>
              <a:chOff x="4531" y="1416"/>
              <a:chExt cx="179" cy="293"/>
            </a:xfrm>
          </p:grpSpPr>
          <p:sp>
            <p:nvSpPr>
              <p:cNvPr id="23599" name="Oval 107"/>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600" name="Oval 108"/>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96" name="Group 109"/>
            <p:cNvGrpSpPr>
              <a:grpSpLocks/>
            </p:cNvGrpSpPr>
            <p:nvPr/>
          </p:nvGrpSpPr>
          <p:grpSpPr bwMode="auto">
            <a:xfrm>
              <a:off x="4429" y="1419"/>
              <a:ext cx="179" cy="293"/>
              <a:chOff x="4531" y="1416"/>
              <a:chExt cx="179" cy="293"/>
            </a:xfrm>
          </p:grpSpPr>
          <p:sp>
            <p:nvSpPr>
              <p:cNvPr id="23597" name="Oval 110"/>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8" name="Oval 111"/>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23571" name="Line 112"/>
          <p:cNvSpPr>
            <a:spLocks noChangeShapeType="1"/>
          </p:cNvSpPr>
          <p:nvPr/>
        </p:nvSpPr>
        <p:spPr bwMode="auto">
          <a:xfrm>
            <a:off x="1225550" y="1303338"/>
            <a:ext cx="2898775" cy="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113"/>
          <p:cNvSpPr>
            <a:spLocks noChangeShapeType="1"/>
          </p:cNvSpPr>
          <p:nvPr/>
        </p:nvSpPr>
        <p:spPr bwMode="auto">
          <a:xfrm>
            <a:off x="4124325" y="1303338"/>
            <a:ext cx="777875" cy="1343025"/>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3" name="Group 114"/>
          <p:cNvGrpSpPr>
            <a:grpSpLocks/>
          </p:cNvGrpSpPr>
          <p:nvPr/>
        </p:nvGrpSpPr>
        <p:grpSpPr bwMode="auto">
          <a:xfrm>
            <a:off x="892175" y="2982913"/>
            <a:ext cx="446088" cy="469900"/>
            <a:chOff x="4429" y="1416"/>
            <a:chExt cx="281" cy="296"/>
          </a:xfrm>
        </p:grpSpPr>
        <p:grpSp>
          <p:nvGrpSpPr>
            <p:cNvPr id="23589" name="Group 115"/>
            <p:cNvGrpSpPr>
              <a:grpSpLocks/>
            </p:cNvGrpSpPr>
            <p:nvPr/>
          </p:nvGrpSpPr>
          <p:grpSpPr bwMode="auto">
            <a:xfrm>
              <a:off x="4531" y="1416"/>
              <a:ext cx="179" cy="293"/>
              <a:chOff x="4531" y="1416"/>
              <a:chExt cx="179" cy="293"/>
            </a:xfrm>
          </p:grpSpPr>
          <p:sp>
            <p:nvSpPr>
              <p:cNvPr id="23593" name="Oval 116"/>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4" name="Oval 117"/>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90" name="Group 118"/>
            <p:cNvGrpSpPr>
              <a:grpSpLocks/>
            </p:cNvGrpSpPr>
            <p:nvPr/>
          </p:nvGrpSpPr>
          <p:grpSpPr bwMode="auto">
            <a:xfrm>
              <a:off x="4429" y="1419"/>
              <a:ext cx="179" cy="293"/>
              <a:chOff x="4531" y="1416"/>
              <a:chExt cx="179" cy="293"/>
            </a:xfrm>
          </p:grpSpPr>
          <p:sp>
            <p:nvSpPr>
              <p:cNvPr id="23591" name="Oval 119"/>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2" name="Oval 120"/>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23574" name="Group 121"/>
          <p:cNvGrpSpPr>
            <a:grpSpLocks/>
          </p:cNvGrpSpPr>
          <p:nvPr/>
        </p:nvGrpSpPr>
        <p:grpSpPr bwMode="auto">
          <a:xfrm>
            <a:off x="890588" y="5018088"/>
            <a:ext cx="446087" cy="469900"/>
            <a:chOff x="4429" y="1416"/>
            <a:chExt cx="281" cy="296"/>
          </a:xfrm>
        </p:grpSpPr>
        <p:grpSp>
          <p:nvGrpSpPr>
            <p:cNvPr id="23583" name="Group 122"/>
            <p:cNvGrpSpPr>
              <a:grpSpLocks/>
            </p:cNvGrpSpPr>
            <p:nvPr/>
          </p:nvGrpSpPr>
          <p:grpSpPr bwMode="auto">
            <a:xfrm>
              <a:off x="4531" y="1416"/>
              <a:ext cx="179" cy="293"/>
              <a:chOff x="4531" y="1416"/>
              <a:chExt cx="179" cy="293"/>
            </a:xfrm>
          </p:grpSpPr>
          <p:sp>
            <p:nvSpPr>
              <p:cNvPr id="23587" name="Oval 123"/>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88" name="Oval 124"/>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84" name="Group 125"/>
            <p:cNvGrpSpPr>
              <a:grpSpLocks/>
            </p:cNvGrpSpPr>
            <p:nvPr/>
          </p:nvGrpSpPr>
          <p:grpSpPr bwMode="auto">
            <a:xfrm>
              <a:off x="4429" y="1419"/>
              <a:ext cx="179" cy="293"/>
              <a:chOff x="4531" y="1416"/>
              <a:chExt cx="179" cy="293"/>
            </a:xfrm>
          </p:grpSpPr>
          <p:sp>
            <p:nvSpPr>
              <p:cNvPr id="23585" name="Oval 126"/>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86" name="Oval 127"/>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23575" name="Line 128"/>
          <p:cNvSpPr>
            <a:spLocks noChangeShapeType="1"/>
          </p:cNvSpPr>
          <p:nvPr/>
        </p:nvSpPr>
        <p:spPr bwMode="auto">
          <a:xfrm>
            <a:off x="1265238" y="3190875"/>
            <a:ext cx="2235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76" name="Group 129"/>
          <p:cNvGrpSpPr>
            <a:grpSpLocks/>
          </p:cNvGrpSpPr>
          <p:nvPr/>
        </p:nvGrpSpPr>
        <p:grpSpPr bwMode="auto">
          <a:xfrm>
            <a:off x="3424238" y="2795588"/>
            <a:ext cx="196850" cy="788987"/>
            <a:chOff x="3067" y="1854"/>
            <a:chExt cx="584" cy="2335"/>
          </a:xfrm>
        </p:grpSpPr>
        <p:sp>
          <p:nvSpPr>
            <p:cNvPr id="23581" name="Rectangle 130"/>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82" name="Rectangle 131"/>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3577" name="Line 132"/>
          <p:cNvSpPr>
            <a:spLocks noChangeShapeType="1"/>
          </p:cNvSpPr>
          <p:nvPr/>
        </p:nvSpPr>
        <p:spPr bwMode="auto">
          <a:xfrm>
            <a:off x="1243013" y="5249863"/>
            <a:ext cx="2235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78" name="Group 133"/>
          <p:cNvGrpSpPr>
            <a:grpSpLocks/>
          </p:cNvGrpSpPr>
          <p:nvPr/>
        </p:nvGrpSpPr>
        <p:grpSpPr bwMode="auto">
          <a:xfrm>
            <a:off x="3402013" y="4854575"/>
            <a:ext cx="196850" cy="788988"/>
            <a:chOff x="3067" y="1854"/>
            <a:chExt cx="584" cy="2335"/>
          </a:xfrm>
        </p:grpSpPr>
        <p:sp>
          <p:nvSpPr>
            <p:cNvPr id="23579" name="Rectangle 134"/>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80" name="Rectangle 135"/>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8213" y="1147763"/>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79" name="Group 18"/>
          <p:cNvGrpSpPr>
            <a:grpSpLocks/>
          </p:cNvGrpSpPr>
          <p:nvPr/>
        </p:nvGrpSpPr>
        <p:grpSpPr bwMode="auto">
          <a:xfrm>
            <a:off x="6018213" y="3833813"/>
            <a:ext cx="833437" cy="614362"/>
            <a:chOff x="2083" y="1606"/>
            <a:chExt cx="1489" cy="1097"/>
          </a:xfrm>
        </p:grpSpPr>
        <p:sp>
          <p:nvSpPr>
            <p:cNvPr id="24596"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4597"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598"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599"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00"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4601"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4602"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3"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604" name="Freeform 27"/>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5" name="Freeform 28"/>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6"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7"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8"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4609" name="Group 32"/>
            <p:cNvGrpSpPr>
              <a:grpSpLocks/>
            </p:cNvGrpSpPr>
            <p:nvPr/>
          </p:nvGrpSpPr>
          <p:grpSpPr bwMode="auto">
            <a:xfrm>
              <a:off x="2221" y="1871"/>
              <a:ext cx="518" cy="782"/>
              <a:chOff x="2400" y="1656"/>
              <a:chExt cx="752" cy="1136"/>
            </a:xfrm>
          </p:grpSpPr>
          <p:sp>
            <p:nvSpPr>
              <p:cNvPr id="24622"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23"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4"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5"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6"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27"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28"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610" name="Group 40"/>
            <p:cNvGrpSpPr>
              <a:grpSpLocks/>
            </p:cNvGrpSpPr>
            <p:nvPr/>
          </p:nvGrpSpPr>
          <p:grpSpPr bwMode="auto">
            <a:xfrm rot="-6511945">
              <a:off x="2834" y="1842"/>
              <a:ext cx="518" cy="783"/>
              <a:chOff x="2400" y="1656"/>
              <a:chExt cx="752" cy="1136"/>
            </a:xfrm>
          </p:grpSpPr>
          <p:sp>
            <p:nvSpPr>
              <p:cNvPr id="24615"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6"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7"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8"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9"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20"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1"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611" name="Freeform 48"/>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4612" name="Freeform 49"/>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3"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14"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4580" name="Rectangle 2"/>
          <p:cNvSpPr>
            <a:spLocks noGrp="1" noChangeArrowheads="1"/>
          </p:cNvSpPr>
          <p:nvPr>
            <p:ph type="title"/>
          </p:nvPr>
        </p:nvSpPr>
        <p:spPr/>
        <p:txBody>
          <a:bodyPr/>
          <a:lstStyle/>
          <a:p>
            <a:pPr eaLnBrk="1" hangingPunct="1"/>
            <a:r>
              <a:rPr lang="en-US"/>
              <a:t>Static and object-based permissions</a:t>
            </a:r>
          </a:p>
        </p:txBody>
      </p:sp>
      <p:sp>
        <p:nvSpPr>
          <p:cNvPr id="24581" name="Rectangle 3"/>
          <p:cNvSpPr>
            <a:spLocks noGrp="1" noChangeArrowheads="1"/>
          </p:cNvSpPr>
          <p:nvPr>
            <p:ph idx="1"/>
          </p:nvPr>
        </p:nvSpPr>
        <p:spPr>
          <a:xfrm>
            <a:off x="519113" y="1192213"/>
            <a:ext cx="5284787" cy="5197475"/>
          </a:xfrm>
        </p:spPr>
        <p:txBody>
          <a:bodyPr/>
          <a:lstStyle/>
          <a:p>
            <a:pPr>
              <a:buFont typeface="Arial" charset="0"/>
              <a:buChar char="•"/>
            </a:pPr>
            <a:r>
              <a:rPr lang="en-US"/>
              <a:t>Static permissions are granted or denied across entire application</a:t>
            </a:r>
          </a:p>
          <a:p>
            <a:pPr>
              <a:buFont typeface="Arial" charset="0"/>
              <a:buChar char="•"/>
            </a:pPr>
            <a:endParaRPr lang="en-US"/>
          </a:p>
          <a:p>
            <a:pPr>
              <a:buFont typeface="Arial" charset="0"/>
              <a:buChar char="•"/>
            </a:pPr>
            <a:endParaRPr lang="en-US"/>
          </a:p>
          <a:p>
            <a:pPr>
              <a:buFont typeface="Wingdings 3" pitchFamily="18" charset="2"/>
              <a:buNone/>
            </a:pPr>
            <a:br>
              <a:rPr lang="en-US"/>
            </a:br>
            <a:endParaRPr lang="en-US"/>
          </a:p>
          <a:p>
            <a:pPr>
              <a:buFont typeface="Arial" charset="0"/>
              <a:buChar char="•"/>
            </a:pPr>
            <a:r>
              <a:rPr lang="en-US"/>
              <a:t>Object-based permissions are granted or denied on claim-by-claim basis</a:t>
            </a:r>
          </a:p>
          <a:p>
            <a:pPr lvl="1"/>
            <a:r>
              <a:rPr lang="en-US"/>
              <a:t>These permissions are ACL-related</a:t>
            </a:r>
          </a:p>
        </p:txBody>
      </p:sp>
      <p:grpSp>
        <p:nvGrpSpPr>
          <p:cNvPr id="24582" name="Group 4"/>
          <p:cNvGrpSpPr>
            <a:grpSpLocks/>
          </p:cNvGrpSpPr>
          <p:nvPr/>
        </p:nvGrpSpPr>
        <p:grpSpPr bwMode="auto">
          <a:xfrm>
            <a:off x="6602413" y="1652588"/>
            <a:ext cx="1854200" cy="1090612"/>
            <a:chOff x="641" y="580"/>
            <a:chExt cx="1168" cy="687"/>
          </a:xfrm>
        </p:grpSpPr>
        <p:grpSp>
          <p:nvGrpSpPr>
            <p:cNvPr id="24590" name="Group 5"/>
            <p:cNvGrpSpPr>
              <a:grpSpLocks/>
            </p:cNvGrpSpPr>
            <p:nvPr/>
          </p:nvGrpSpPr>
          <p:grpSpPr bwMode="auto">
            <a:xfrm rot="5931751" flipV="1">
              <a:off x="945" y="276"/>
              <a:ext cx="541" cy="1150"/>
              <a:chOff x="2702" y="903"/>
              <a:chExt cx="1477" cy="3141"/>
            </a:xfrm>
          </p:grpSpPr>
          <p:sp>
            <p:nvSpPr>
              <p:cNvPr id="24592"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593"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4594"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4595"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4591"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 Group</a:t>
              </a:r>
            </a:p>
          </p:txBody>
        </p:sp>
      </p:grpSp>
      <p:grpSp>
        <p:nvGrpSpPr>
          <p:cNvPr id="24583" name="Group 53"/>
          <p:cNvGrpSpPr>
            <a:grpSpLocks/>
          </p:cNvGrpSpPr>
          <p:nvPr/>
        </p:nvGrpSpPr>
        <p:grpSpPr bwMode="auto">
          <a:xfrm>
            <a:off x="6580188" y="4217988"/>
            <a:ext cx="1882775" cy="1365250"/>
            <a:chOff x="4145" y="2423"/>
            <a:chExt cx="1186" cy="860"/>
          </a:xfrm>
        </p:grpSpPr>
        <p:grpSp>
          <p:nvGrpSpPr>
            <p:cNvPr id="24584" name="Group 12"/>
            <p:cNvGrpSpPr>
              <a:grpSpLocks/>
            </p:cNvGrpSpPr>
            <p:nvPr/>
          </p:nvGrpSpPr>
          <p:grpSpPr bwMode="auto">
            <a:xfrm rot="5931751" flipV="1">
              <a:off x="4467" y="2119"/>
              <a:ext cx="541" cy="1150"/>
              <a:chOff x="2702" y="903"/>
              <a:chExt cx="1477" cy="3141"/>
            </a:xfrm>
          </p:grpSpPr>
          <p:sp>
            <p:nvSpPr>
              <p:cNvPr id="24586" name="Freeform 1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587"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4588"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4589"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4585" name="Text Box 17"/>
            <p:cNvSpPr txBox="1">
              <a:spLocks noChangeArrowheads="1"/>
            </p:cNvSpPr>
            <p:nvPr/>
          </p:nvSpPr>
          <p:spPr bwMode="auto">
            <a:xfrm>
              <a:off x="4145" y="2937"/>
              <a:ext cx="11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 Exposure</a:t>
              </a:r>
              <a:br>
                <a:rPr lang="en-US" sz="1800">
                  <a:solidFill>
                    <a:schemeClr val="bg1"/>
                  </a:solidFill>
                </a:rPr>
              </a:br>
              <a:r>
                <a:rPr lang="en-US" sz="1800">
                  <a:solidFill>
                    <a:schemeClr val="bg1"/>
                  </a:solidFill>
                </a:rPr>
                <a:t>(for given claim)</a:t>
              </a: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Lesson outline</a:t>
            </a:r>
          </a:p>
        </p:txBody>
      </p:sp>
      <p:sp>
        <p:nvSpPr>
          <p:cNvPr id="5123" name="Rectangle 3"/>
          <p:cNvSpPr>
            <a:spLocks noGrp="1" noChangeArrowheads="1"/>
          </p:cNvSpPr>
          <p:nvPr>
            <p:ph idx="1"/>
          </p:nvPr>
        </p:nvSpPr>
        <p:spPr/>
        <p:txBody>
          <a:bodyPr/>
          <a:lstStyle/>
          <a:p>
            <a:pPr>
              <a:lnSpc>
                <a:spcPct val="150000"/>
              </a:lnSpc>
              <a:defRPr/>
            </a:pPr>
            <a:r>
              <a:rPr lang="en-US" sz="2800" err="1"/>
              <a:t>ClaimCenter</a:t>
            </a:r>
            <a:r>
              <a:rPr lang="en-US" sz="2800"/>
              <a:t> security functionality</a:t>
            </a:r>
          </a:p>
          <a:p>
            <a:pPr lvl="1">
              <a:defRPr/>
            </a:pPr>
            <a:r>
              <a:rPr lang="en-US" sz="2600">
                <a:solidFill>
                  <a:srgbClr val="C0C0C0"/>
                </a:solidFill>
              </a:rPr>
              <a:t>Permissions</a:t>
            </a:r>
          </a:p>
          <a:p>
            <a:pPr lvl="1">
              <a:defRPr/>
            </a:pPr>
            <a:r>
              <a:rPr lang="en-US" sz="2600">
                <a:solidFill>
                  <a:srgbClr val="C0C0C0"/>
                </a:solidFill>
              </a:rPr>
              <a:t>Roles</a:t>
            </a:r>
          </a:p>
          <a:p>
            <a:pPr lvl="1">
              <a:defRPr/>
            </a:pPr>
            <a:r>
              <a:rPr lang="en-US" sz="2600">
                <a:solidFill>
                  <a:srgbClr val="C0C0C0"/>
                </a:solidFill>
              </a:rPr>
              <a:t>ACLs</a:t>
            </a:r>
          </a:p>
          <a:p>
            <a:pPr lvl="1">
              <a:defRPr/>
            </a:pPr>
            <a:r>
              <a:rPr lang="en-US" sz="2600">
                <a:ea typeface="+mn-ea"/>
                <a:cs typeface="+mn-cs"/>
              </a:rPr>
              <a:t>Security dictionary</a:t>
            </a:r>
          </a:p>
          <a:p>
            <a:pPr>
              <a:lnSpc>
                <a:spcPct val="150000"/>
              </a:lnSpc>
              <a:defRPr/>
            </a:pPr>
            <a:r>
              <a:rPr lang="en-US" sz="2800">
                <a:solidFill>
                  <a:srgbClr val="C0C0C0"/>
                </a:solidFill>
              </a:rPr>
              <a:t>Checking system permissions in </a:t>
            </a:r>
            <a:r>
              <a:rPr lang="en-US" sz="2800" err="1">
                <a:solidFill>
                  <a:srgbClr val="C0C0C0"/>
                </a:solidFill>
              </a:rPr>
              <a:t>Gosu</a:t>
            </a:r>
            <a:endParaRPr lang="en-US" sz="2800">
              <a:solidFill>
                <a:srgbClr val="C0C0C0"/>
              </a:solidFill>
            </a:endParaRPr>
          </a:p>
          <a:p>
            <a:pPr>
              <a:lnSpc>
                <a:spcPct val="150000"/>
              </a:lnSpc>
              <a:defRPr/>
            </a:pPr>
            <a:r>
              <a:rPr lang="en-US" sz="2800">
                <a:solidFill>
                  <a:srgbClr val="C0C0C0"/>
                </a:solidFill>
              </a:rPr>
              <a:t>Creating system permissions</a:t>
            </a:r>
          </a:p>
          <a:p>
            <a:pPr>
              <a:lnSpc>
                <a:spcPct val="150000"/>
              </a:lnSpc>
              <a:defRPr/>
            </a:pPr>
            <a:r>
              <a:rPr lang="en-US" sz="2800">
                <a:solidFill>
                  <a:srgbClr val="C0C0C0"/>
                </a:solidFill>
              </a:rPr>
              <a:t>Application permission keys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2600" y="119063"/>
            <a:ext cx="8318500" cy="742950"/>
          </a:xfrm>
        </p:spPr>
        <p:txBody>
          <a:bodyPr/>
          <a:lstStyle/>
          <a:p>
            <a:pPr eaLnBrk="1" hangingPunct="1"/>
            <a:r>
              <a:rPr lang="en-US"/>
              <a:t>The security dictionary</a:t>
            </a:r>
          </a:p>
        </p:txBody>
      </p:sp>
      <p:sp>
        <p:nvSpPr>
          <p:cNvPr id="22" name="Rectangle 3"/>
          <p:cNvSpPr txBox="1">
            <a:spLocks noChangeArrowheads="1"/>
          </p:cNvSpPr>
          <p:nvPr/>
        </p:nvSpPr>
        <p:spPr bwMode="auto">
          <a:xfrm>
            <a:off x="519113" y="4951413"/>
            <a:ext cx="8318500" cy="1484312"/>
          </a:xfrm>
          <a:prstGeom prst="rect">
            <a:avLst/>
          </a:prstGeom>
          <a:noFill/>
          <a:ln w="9525">
            <a:noFill/>
            <a:miter lim="800000"/>
            <a:headEnd/>
            <a:tailEnd/>
          </a:ln>
          <a:effec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Series of HTML pages that document permissions and roles in your application</a:t>
            </a:r>
          </a:p>
          <a:p>
            <a:pPr marL="628650" lvl="1" indent="-228600" algn="l" eaLnBrk="0" hangingPunct="0">
              <a:spcBef>
                <a:spcPct val="20000"/>
              </a:spcBef>
              <a:spcAft>
                <a:spcPct val="0"/>
              </a:spcAft>
              <a:buClr>
                <a:srgbClr val="0146AD"/>
              </a:buClr>
              <a:buSzPct val="90000"/>
              <a:buFont typeface="Wingdings 2" pitchFamily="18" charset="2"/>
              <a:buChar char=""/>
              <a:defRPr/>
            </a:pPr>
            <a:r>
              <a:rPr lang="en-US" sz="2200" kern="0">
                <a:latin typeface="+mn-lt"/>
              </a:rPr>
              <a:t>The dictionary has four main sections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780184"/>
            <a:ext cx="8180380" cy="33049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625" y="1657276"/>
            <a:ext cx="3337481" cy="329413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02193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2"/>
          <p:cNvGrpSpPr>
            <a:grpSpLocks/>
          </p:cNvGrpSpPr>
          <p:nvPr/>
        </p:nvGrpSpPr>
        <p:grpSpPr bwMode="auto">
          <a:xfrm>
            <a:off x="1466850" y="1466850"/>
            <a:ext cx="7589838" cy="5132388"/>
            <a:chOff x="924" y="924"/>
            <a:chExt cx="4781" cy="3233"/>
          </a:xfrm>
        </p:grpSpPr>
        <p:pic>
          <p:nvPicPr>
            <p:cNvPr id="27659" name="Picture 2" descr="3 System Permi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924"/>
              <a:ext cx="4781" cy="32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766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 y="1038"/>
              <a:ext cx="2930"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27651" name="Rectangle 3"/>
          <p:cNvSpPr>
            <a:spLocks noGrp="1" noChangeArrowheads="1"/>
          </p:cNvSpPr>
          <p:nvPr>
            <p:ph type="title"/>
          </p:nvPr>
        </p:nvSpPr>
        <p:spPr>
          <a:xfrm>
            <a:off x="495300" y="120650"/>
            <a:ext cx="8648700" cy="742950"/>
          </a:xfrm>
        </p:spPr>
        <p:txBody>
          <a:bodyPr/>
          <a:lstStyle/>
          <a:p>
            <a:pPr eaLnBrk="1" hangingPunct="1"/>
            <a:r>
              <a:rPr lang="en-US"/>
              <a:t>System permissions in the security dictionary</a:t>
            </a:r>
          </a:p>
        </p:txBody>
      </p:sp>
      <p:pic>
        <p:nvPicPr>
          <p:cNvPr id="27652" name="Picture 4" descr="Four types of 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3" name="AutoShape 5"/>
          <p:cNvSpPr>
            <a:spLocks noChangeArrowheads="1"/>
          </p:cNvSpPr>
          <p:nvPr/>
        </p:nvSpPr>
        <p:spPr bwMode="auto">
          <a:xfrm>
            <a:off x="325438" y="1587500"/>
            <a:ext cx="2087562"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4" name="Line 6"/>
          <p:cNvSpPr>
            <a:spLocks noChangeShapeType="1"/>
          </p:cNvSpPr>
          <p:nvPr/>
        </p:nvSpPr>
        <p:spPr bwMode="auto">
          <a:xfrm>
            <a:off x="1176338" y="1931988"/>
            <a:ext cx="346075" cy="1508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AutoShape 7"/>
          <p:cNvSpPr>
            <a:spLocks noChangeArrowheads="1"/>
          </p:cNvSpPr>
          <p:nvPr/>
        </p:nvSpPr>
        <p:spPr bwMode="auto">
          <a:xfrm>
            <a:off x="1549400" y="2570163"/>
            <a:ext cx="7778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2324100" y="2706688"/>
            <a:ext cx="17716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Text Box 9"/>
          <p:cNvSpPr txBox="1">
            <a:spLocks noChangeArrowheads="1"/>
          </p:cNvSpPr>
          <p:nvPr/>
        </p:nvSpPr>
        <p:spPr bwMode="auto">
          <a:xfrm>
            <a:off x="5853113" y="2255838"/>
            <a:ext cx="287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static or object-based?</a:t>
            </a:r>
          </a:p>
        </p:txBody>
      </p:sp>
      <p:sp>
        <p:nvSpPr>
          <p:cNvPr id="27658" name="Line 10"/>
          <p:cNvSpPr>
            <a:spLocks noChangeShapeType="1"/>
          </p:cNvSpPr>
          <p:nvPr/>
        </p:nvSpPr>
        <p:spPr bwMode="auto">
          <a:xfrm flipH="1" flipV="1">
            <a:off x="6096000" y="2027238"/>
            <a:ext cx="228600" cy="258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our types of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8675" name="Picture 3" descr="4 Ro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1246188"/>
            <a:ext cx="7683500" cy="51958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4"/>
          <p:cNvSpPr>
            <a:spLocks noGrp="1" noChangeArrowheads="1"/>
          </p:cNvSpPr>
          <p:nvPr>
            <p:ph type="title"/>
          </p:nvPr>
        </p:nvSpPr>
        <p:spPr/>
        <p:txBody>
          <a:bodyPr/>
          <a:lstStyle/>
          <a:p>
            <a:pPr eaLnBrk="1" hangingPunct="1"/>
            <a:r>
              <a:rPr lang="en-US"/>
              <a:t>Roles in the security dictionary</a:t>
            </a:r>
          </a:p>
        </p:txBody>
      </p:sp>
      <p:sp>
        <p:nvSpPr>
          <p:cNvPr id="28677" name="AutoShape 5"/>
          <p:cNvSpPr>
            <a:spLocks noChangeArrowheads="1"/>
          </p:cNvSpPr>
          <p:nvPr/>
        </p:nvSpPr>
        <p:spPr bwMode="auto">
          <a:xfrm>
            <a:off x="325438" y="1901825"/>
            <a:ext cx="690562"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8" name="Line 6"/>
          <p:cNvSpPr>
            <a:spLocks noChangeShapeType="1"/>
          </p:cNvSpPr>
          <p:nvPr/>
        </p:nvSpPr>
        <p:spPr bwMode="auto">
          <a:xfrm>
            <a:off x="1000125" y="2052638"/>
            <a:ext cx="32861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AutoShape 7"/>
          <p:cNvSpPr>
            <a:spLocks noChangeArrowheads="1"/>
          </p:cNvSpPr>
          <p:nvPr/>
        </p:nvSpPr>
        <p:spPr bwMode="auto">
          <a:xfrm>
            <a:off x="1293813" y="1311275"/>
            <a:ext cx="741362" cy="2936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2035175" y="1379538"/>
            <a:ext cx="18462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security functionality</a:t>
            </a:r>
          </a:p>
          <a:p>
            <a:pPr>
              <a:lnSpc>
                <a:spcPct val="150000"/>
              </a:lnSpc>
              <a:buFont typeface="Arial" charset="0"/>
              <a:buChar char="•"/>
            </a:pPr>
            <a:r>
              <a:rPr lang="en-US" sz="2800"/>
              <a:t>Checking system permissions in Gosu</a:t>
            </a:r>
          </a:p>
          <a:p>
            <a:pPr>
              <a:lnSpc>
                <a:spcPct val="150000"/>
              </a:lnSpc>
              <a:buFont typeface="Arial" charset="0"/>
              <a:buChar char="•"/>
            </a:pPr>
            <a:r>
              <a:rPr lang="en-US" sz="2800">
                <a:solidFill>
                  <a:srgbClr val="C0C0C0"/>
                </a:solidFill>
              </a:rPr>
              <a:t>Creating system permissions</a:t>
            </a:r>
          </a:p>
          <a:p>
            <a:pPr>
              <a:lnSpc>
                <a:spcPct val="150000"/>
              </a:lnSpc>
              <a:buFont typeface="Arial" charset="0"/>
              <a:buChar char="•"/>
            </a:pPr>
            <a:r>
              <a:rPr lang="en-US" sz="2800">
                <a:solidFill>
                  <a:srgbClr val="C0C0C0"/>
                </a:solidFill>
              </a:rPr>
              <a:t>Application permission keys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pPr eaLnBrk="1" hangingPunct="1"/>
            <a:r>
              <a:rPr lang="en-US"/>
              <a:t>The perm namespace</a:t>
            </a:r>
          </a:p>
        </p:txBody>
      </p:sp>
      <p:sp>
        <p:nvSpPr>
          <p:cNvPr id="30724" name="Rectangle 4"/>
          <p:cNvSpPr>
            <a:spLocks noGrp="1" noChangeArrowheads="1"/>
          </p:cNvSpPr>
          <p:nvPr>
            <p:ph idx="1"/>
          </p:nvPr>
        </p:nvSpPr>
        <p:spPr/>
        <p:txBody>
          <a:bodyPr/>
          <a:lstStyle/>
          <a:p>
            <a:pPr>
              <a:buFont typeface="Arial" charset="0"/>
              <a:buChar char="•"/>
            </a:pPr>
            <a:r>
              <a:rPr lang="en-US"/>
              <a:t>"perm" is a Gosu namespace used to create expressions that evaluate if current user has given permission</a:t>
            </a:r>
          </a:p>
          <a:p>
            <a:pPr lvl="1"/>
            <a:r>
              <a:rPr lang="en-US"/>
              <a:t>Expression returns true or false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219324"/>
            <a:ext cx="4295775" cy="771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C:\Users\trhoades\AppData\Local\Temp\SNAGHTML19e253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775" y="1698625"/>
            <a:ext cx="3228975" cy="34671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9"/>
          <p:cNvSpPr>
            <a:spLocks noChangeArrowheads="1"/>
          </p:cNvSpPr>
          <p:nvPr/>
        </p:nvSpPr>
        <p:spPr bwMode="auto">
          <a:xfrm>
            <a:off x="5308600" y="4895850"/>
            <a:ext cx="3086100" cy="2508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7" name="Line 7"/>
          <p:cNvSpPr>
            <a:spLocks noChangeShapeType="1"/>
          </p:cNvSpPr>
          <p:nvPr/>
        </p:nvSpPr>
        <p:spPr bwMode="auto">
          <a:xfrm>
            <a:off x="4286251" y="2990849"/>
            <a:ext cx="1022350" cy="1905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 name="Picture 1">
            <a:extLst>
              <a:ext uri="{FF2B5EF4-FFF2-40B4-BE49-F238E27FC236}">
                <a16:creationId xmlns:a16="http://schemas.microsoft.com/office/drawing/2014/main" id="{475AE7E4-F43E-4FA4-88DF-E4A8C483DE80}"/>
              </a:ext>
            </a:extLst>
          </p:cNvPr>
          <p:cNvPicPr>
            <a:picLocks noChangeAspect="1"/>
          </p:cNvPicPr>
          <p:nvPr/>
        </p:nvPicPr>
        <p:blipFill>
          <a:blip r:embed="rId5"/>
          <a:stretch>
            <a:fillRect/>
          </a:stretch>
        </p:blipFill>
        <p:spPr>
          <a:xfrm>
            <a:off x="495300" y="5681891"/>
            <a:ext cx="8311614" cy="348391"/>
          </a:xfrm>
          <a:prstGeom prst="rect">
            <a:avLst/>
          </a:prstGeom>
          <a:ln>
            <a:solidFill>
              <a:schemeClr val="bg1"/>
            </a:solidFill>
          </a:ln>
        </p:spPr>
      </p:pic>
      <p:sp>
        <p:nvSpPr>
          <p:cNvPr id="3" name="AutoShape 6">
            <a:extLst>
              <a:ext uri="{FF2B5EF4-FFF2-40B4-BE49-F238E27FC236}">
                <a16:creationId xmlns:a16="http://schemas.microsoft.com/office/drawing/2014/main" id="{AA4EF218-9466-4DF9-ACBF-A14652DCF887}"/>
              </a:ext>
            </a:extLst>
          </p:cNvPr>
          <p:cNvSpPr>
            <a:spLocks noChangeArrowheads="1"/>
          </p:cNvSpPr>
          <p:nvPr/>
        </p:nvSpPr>
        <p:spPr bwMode="auto">
          <a:xfrm>
            <a:off x="6294783" y="5595736"/>
            <a:ext cx="583095" cy="5207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Typical uses of perm expressions</a:t>
            </a:r>
          </a:p>
        </p:txBody>
      </p:sp>
      <p:sp>
        <p:nvSpPr>
          <p:cNvPr id="31747" name="Rectangle 3"/>
          <p:cNvSpPr>
            <a:spLocks noGrp="1" noChangeArrowheads="1"/>
          </p:cNvSpPr>
          <p:nvPr>
            <p:ph idx="1"/>
          </p:nvPr>
        </p:nvSpPr>
        <p:spPr/>
        <p:txBody>
          <a:bodyPr/>
          <a:lstStyle/>
          <a:p>
            <a:pPr>
              <a:buFont typeface="Arial" charset="0"/>
              <a:buChar char="•"/>
            </a:pPr>
            <a:r>
              <a:rPr lang="en-US"/>
              <a:t>Atomic widget attributes</a:t>
            </a:r>
          </a:p>
          <a:p>
            <a:pPr lvl="1"/>
            <a:r>
              <a:rPr lang="en-US"/>
              <a:t>Control visibility, editability, or availability of a field, button, or menu item</a:t>
            </a:r>
          </a:p>
          <a:p>
            <a:pPr>
              <a:buFont typeface="Arial" charset="0"/>
              <a:buChar char="•"/>
            </a:pPr>
            <a:r>
              <a:rPr lang="en-US"/>
              <a:t>Container widget attributes</a:t>
            </a:r>
          </a:p>
          <a:p>
            <a:pPr lvl="1"/>
            <a:r>
              <a:rPr lang="en-US"/>
              <a:t>Control visibility or editability of a detail view or list view</a:t>
            </a:r>
          </a:p>
          <a:p>
            <a:pPr>
              <a:buFont typeface="Arial" charset="0"/>
              <a:buChar char="•"/>
            </a:pPr>
            <a:r>
              <a:rPr lang="en-US"/>
              <a:t>Location attributes</a:t>
            </a:r>
          </a:p>
          <a:p>
            <a:pPr lvl="1"/>
            <a:r>
              <a:rPr lang="en-US"/>
              <a:t>Control ability to visit or edit a location</a:t>
            </a:r>
          </a:p>
          <a:p>
            <a:pPr>
              <a:buFont typeface="Arial" charset="0"/>
              <a:buChar char="•"/>
            </a:pPr>
            <a:r>
              <a:rPr lang="en-US"/>
              <a:t>Business rules</a:t>
            </a:r>
          </a:p>
          <a:p>
            <a:pPr lvl="1"/>
            <a:r>
              <a:rPr lang="en-US"/>
              <a:t>Modify rule behavior (such as generating additional activity if current user lacks a given permission)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perm syntax: System permissions</a:t>
            </a:r>
          </a:p>
        </p:txBody>
      </p:sp>
      <p:sp>
        <p:nvSpPr>
          <p:cNvPr id="32771" name="Rectangle 3"/>
          <p:cNvSpPr>
            <a:spLocks noGrp="1" noChangeArrowheads="1"/>
          </p:cNvSpPr>
          <p:nvPr>
            <p:ph idx="1"/>
          </p:nvPr>
        </p:nvSpPr>
        <p:spPr>
          <a:xfrm>
            <a:off x="185738" y="1192213"/>
            <a:ext cx="5041900" cy="5197475"/>
          </a:xfrm>
        </p:spPr>
        <p:txBody>
          <a:bodyPr/>
          <a:lstStyle/>
          <a:p>
            <a:pPr>
              <a:buFont typeface="Arial" charset="0"/>
              <a:buChar char="•"/>
            </a:pPr>
            <a:r>
              <a:rPr lang="en-US"/>
              <a:t>Static permissions:</a:t>
            </a:r>
            <a:br>
              <a:rPr lang="en-US"/>
            </a:br>
            <a:r>
              <a:rPr lang="en-US" err="1">
                <a:solidFill>
                  <a:srgbClr val="FF3300"/>
                </a:solidFill>
              </a:rPr>
              <a:t>perm.System.</a:t>
            </a:r>
            <a:r>
              <a:rPr lang="en-US" i="1" err="1">
                <a:solidFill>
                  <a:srgbClr val="0033CC"/>
                </a:solidFill>
              </a:rPr>
              <a:t>permission</a:t>
            </a:r>
            <a:endParaRPr lang="en-US" i="1">
              <a:solidFill>
                <a:srgbClr val="0033CC"/>
              </a:solidFill>
            </a:endParaRPr>
          </a:p>
          <a:p>
            <a:pPr lvl="1"/>
            <a:r>
              <a:rPr lang="en-US"/>
              <a:t>Returns true if current user</a:t>
            </a:r>
            <a:br>
              <a:rPr lang="en-US"/>
            </a:br>
            <a:r>
              <a:rPr lang="en-US"/>
              <a:t>has the named permission</a:t>
            </a:r>
          </a:p>
          <a:p>
            <a:pPr>
              <a:buFont typeface="Wingdings 3" pitchFamily="18" charset="2"/>
              <a:buNone/>
            </a:pPr>
            <a:endParaRPr lang="en-US"/>
          </a:p>
          <a:p>
            <a:pPr>
              <a:buFont typeface="Arial" charset="0"/>
              <a:buChar char="•"/>
            </a:pPr>
            <a:r>
              <a:rPr lang="en-US"/>
              <a:t>Object-based permissions:</a:t>
            </a:r>
            <a:r>
              <a:rPr lang="en-US">
                <a:solidFill>
                  <a:srgbClr val="FF3300"/>
                </a:solidFill>
              </a:rPr>
              <a:t> </a:t>
            </a:r>
            <a:r>
              <a:rPr lang="en-US" err="1">
                <a:solidFill>
                  <a:srgbClr val="FF3300"/>
                </a:solidFill>
              </a:rPr>
              <a:t>perm.System.</a:t>
            </a:r>
            <a:r>
              <a:rPr lang="en-US" i="1" err="1">
                <a:solidFill>
                  <a:srgbClr val="0033CC"/>
                </a:solidFill>
              </a:rPr>
              <a:t>permission</a:t>
            </a:r>
            <a:r>
              <a:rPr lang="en-US">
                <a:solidFill>
                  <a:srgbClr val="FF3300"/>
                </a:solidFill>
              </a:rPr>
              <a:t>(</a:t>
            </a:r>
            <a:r>
              <a:rPr lang="en-US" i="1">
                <a:solidFill>
                  <a:srgbClr val="0033CC"/>
                </a:solidFill>
              </a:rPr>
              <a:t>claim</a:t>
            </a:r>
            <a:r>
              <a:rPr lang="en-US">
                <a:solidFill>
                  <a:srgbClr val="FF3300"/>
                </a:solidFill>
              </a:rPr>
              <a:t>)</a:t>
            </a:r>
          </a:p>
          <a:p>
            <a:pPr lvl="1"/>
            <a:r>
              <a:rPr lang="en-US"/>
              <a:t>Returns true if current user</a:t>
            </a:r>
            <a:br>
              <a:rPr lang="en-US"/>
            </a:br>
            <a:r>
              <a:rPr lang="en-US"/>
              <a:t>has the named</a:t>
            </a:r>
            <a:br>
              <a:rPr lang="en-US"/>
            </a:br>
            <a:r>
              <a:rPr lang="en-US"/>
              <a:t>permission on the</a:t>
            </a:r>
            <a:br>
              <a:rPr lang="en-US"/>
            </a:br>
            <a:r>
              <a:rPr lang="en-US"/>
              <a:t>named claim</a:t>
            </a:r>
          </a:p>
        </p:txBody>
      </p:sp>
      <p:pic>
        <p:nvPicPr>
          <p:cNvPr id="1026" name="Picture 2" descr="C:\Users\trhoades\AppData\Local\Temp\SNAGHTML1d8034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792" y="1358898"/>
            <a:ext cx="3991121" cy="121285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729" y="3798885"/>
            <a:ext cx="2381250" cy="1476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729" y="5306792"/>
            <a:ext cx="3913327" cy="11728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a:extLst>
              <a:ext uri="{FF2B5EF4-FFF2-40B4-BE49-F238E27FC236}">
                <a16:creationId xmlns:a16="http://schemas.microsoft.com/office/drawing/2014/main" id="{3BE25AC8-3506-4C28-805A-45C67D98E4BA}"/>
              </a:ext>
            </a:extLst>
          </p:cNvPr>
          <p:cNvPicPr>
            <a:picLocks noChangeAspect="1"/>
          </p:cNvPicPr>
          <p:nvPr/>
        </p:nvPicPr>
        <p:blipFill>
          <a:blip r:embed="rId6"/>
          <a:stretch>
            <a:fillRect/>
          </a:stretch>
        </p:blipFill>
        <p:spPr>
          <a:xfrm>
            <a:off x="6327775" y="996948"/>
            <a:ext cx="2486025" cy="361950"/>
          </a:xfrm>
          <a:prstGeom prst="rect">
            <a:avLst/>
          </a:prstGeom>
          <a:ln>
            <a:solidFill>
              <a:schemeClr val="bg1"/>
            </a:solidFill>
          </a:ln>
        </p:spPr>
      </p:pic>
      <p:sp>
        <p:nvSpPr>
          <p:cNvPr id="6" name="AutoShape 6">
            <a:extLst>
              <a:ext uri="{FF2B5EF4-FFF2-40B4-BE49-F238E27FC236}">
                <a16:creationId xmlns:a16="http://schemas.microsoft.com/office/drawing/2014/main" id="{F853FFCF-D3EC-471A-A7FD-8BB155C2AF05}"/>
              </a:ext>
            </a:extLst>
          </p:cNvPr>
          <p:cNvSpPr>
            <a:spLocks noChangeArrowheads="1"/>
          </p:cNvSpPr>
          <p:nvPr/>
        </p:nvSpPr>
        <p:spPr bwMode="auto">
          <a:xfrm>
            <a:off x="7119153" y="1010721"/>
            <a:ext cx="563543" cy="33041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8">
            <a:extLst>
              <a:ext uri="{FF2B5EF4-FFF2-40B4-BE49-F238E27FC236}">
                <a16:creationId xmlns:a16="http://schemas.microsoft.com/office/drawing/2014/main" id="{0E0D6A67-5221-4753-A1DF-43C7C5BC2217}"/>
              </a:ext>
            </a:extLst>
          </p:cNvPr>
          <p:cNvPicPr>
            <a:picLocks noChangeAspect="1"/>
          </p:cNvPicPr>
          <p:nvPr/>
        </p:nvPicPr>
        <p:blipFill>
          <a:blip r:embed="rId7"/>
          <a:stretch>
            <a:fillRect/>
          </a:stretch>
        </p:blipFill>
        <p:spPr>
          <a:xfrm>
            <a:off x="7300912" y="4391971"/>
            <a:ext cx="1657350" cy="809625"/>
          </a:xfrm>
          <a:prstGeom prst="rect">
            <a:avLst/>
          </a:prstGeom>
          <a:ln>
            <a:solidFill>
              <a:schemeClr val="bg1"/>
            </a:solidFill>
          </a:ln>
        </p:spPr>
      </p:pic>
      <p:sp>
        <p:nvSpPr>
          <p:cNvPr id="10" name="AutoShape 9">
            <a:extLst>
              <a:ext uri="{FF2B5EF4-FFF2-40B4-BE49-F238E27FC236}">
                <a16:creationId xmlns:a16="http://schemas.microsoft.com/office/drawing/2014/main" id="{0280FFEF-3E3C-46A9-8476-AD8588DD3F0D}"/>
              </a:ext>
            </a:extLst>
          </p:cNvPr>
          <p:cNvSpPr>
            <a:spLocks noChangeArrowheads="1"/>
          </p:cNvSpPr>
          <p:nvPr/>
        </p:nvSpPr>
        <p:spPr bwMode="auto">
          <a:xfrm>
            <a:off x="7300912" y="4642494"/>
            <a:ext cx="1657350" cy="2270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ClaimCenter security functionality</a:t>
            </a:r>
          </a:p>
          <a:p>
            <a:pPr lvl="1"/>
            <a:r>
              <a:rPr lang="en-US" sz="2600"/>
              <a:t>Permissions</a:t>
            </a:r>
          </a:p>
          <a:p>
            <a:pPr lvl="1"/>
            <a:r>
              <a:rPr lang="en-US" sz="2600">
                <a:solidFill>
                  <a:srgbClr val="C0C0C0"/>
                </a:solidFill>
              </a:rPr>
              <a:t>Roles</a:t>
            </a:r>
          </a:p>
          <a:p>
            <a:pPr lvl="1"/>
            <a:r>
              <a:rPr lang="en-US" sz="2600">
                <a:solidFill>
                  <a:srgbClr val="C0C0C0"/>
                </a:solidFill>
              </a:rPr>
              <a:t>ACLs</a:t>
            </a:r>
          </a:p>
          <a:p>
            <a:pPr lvl="1"/>
            <a:r>
              <a:rPr lang="en-US" sz="2600">
                <a:solidFill>
                  <a:srgbClr val="C0C0C0"/>
                </a:solidFill>
              </a:rPr>
              <a:t>Security dictionary</a:t>
            </a:r>
          </a:p>
          <a:p>
            <a:pPr>
              <a:lnSpc>
                <a:spcPct val="150000"/>
              </a:lnSpc>
              <a:buFont typeface="Arial" charset="0"/>
              <a:buChar char="•"/>
            </a:pPr>
            <a:r>
              <a:rPr lang="en-US" sz="2800">
                <a:solidFill>
                  <a:srgbClr val="C0C0C0"/>
                </a:solidFill>
              </a:rPr>
              <a:t>Checking system permissions in Gosu</a:t>
            </a:r>
          </a:p>
          <a:p>
            <a:pPr>
              <a:lnSpc>
                <a:spcPct val="150000"/>
              </a:lnSpc>
              <a:buFont typeface="Arial" charset="0"/>
              <a:buChar char="•"/>
            </a:pPr>
            <a:r>
              <a:rPr lang="en-US" sz="2800">
                <a:solidFill>
                  <a:srgbClr val="C0C0C0"/>
                </a:solidFill>
              </a:rPr>
              <a:t>Creating system permissions</a:t>
            </a:r>
          </a:p>
          <a:p>
            <a:pPr>
              <a:lnSpc>
                <a:spcPct val="150000"/>
              </a:lnSpc>
              <a:buFont typeface="Arial" charset="0"/>
              <a:buChar char="•"/>
            </a:pPr>
            <a:r>
              <a:rPr lang="en-US" sz="2800">
                <a:solidFill>
                  <a:srgbClr val="C0C0C0"/>
                </a:solidFill>
              </a:rPr>
              <a:t>Application permission keys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Lesson outline</a:t>
            </a:r>
          </a:p>
        </p:txBody>
      </p:sp>
      <p:sp>
        <p:nvSpPr>
          <p:cNvPr id="33795"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security functionality</a:t>
            </a:r>
          </a:p>
          <a:p>
            <a:pPr>
              <a:lnSpc>
                <a:spcPct val="150000"/>
              </a:lnSpc>
              <a:buFont typeface="Arial" charset="0"/>
              <a:buChar char="•"/>
            </a:pPr>
            <a:r>
              <a:rPr lang="en-US" sz="2800">
                <a:solidFill>
                  <a:srgbClr val="C0C0C0"/>
                </a:solidFill>
              </a:rPr>
              <a:t>Checking system permissions in Gosu</a:t>
            </a:r>
          </a:p>
          <a:p>
            <a:pPr>
              <a:lnSpc>
                <a:spcPct val="150000"/>
              </a:lnSpc>
              <a:buFont typeface="Arial" charset="0"/>
              <a:buChar char="•"/>
            </a:pPr>
            <a:r>
              <a:rPr lang="en-US" sz="2800"/>
              <a:t>Creating system permissions</a:t>
            </a:r>
          </a:p>
          <a:p>
            <a:pPr>
              <a:lnSpc>
                <a:spcPct val="150000"/>
              </a:lnSpc>
              <a:buFont typeface="Arial" charset="0"/>
              <a:buChar char="•"/>
            </a:pPr>
            <a:r>
              <a:rPr lang="en-US" sz="2800">
                <a:solidFill>
                  <a:srgbClr val="C0C0C0"/>
                </a:solidFill>
              </a:rPr>
              <a:t>Application permission keys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SystemPermissionType typelist</a:t>
            </a:r>
          </a:p>
        </p:txBody>
      </p:sp>
      <p:sp>
        <p:nvSpPr>
          <p:cNvPr id="34819" name="Rectangle 3"/>
          <p:cNvSpPr>
            <a:spLocks noGrp="1" noChangeArrowheads="1"/>
          </p:cNvSpPr>
          <p:nvPr>
            <p:ph idx="1"/>
          </p:nvPr>
        </p:nvSpPr>
        <p:spPr>
          <a:xfrm>
            <a:off x="519113" y="5572125"/>
            <a:ext cx="8318500" cy="817563"/>
          </a:xfrm>
        </p:spPr>
        <p:txBody>
          <a:bodyPr/>
          <a:lstStyle/>
          <a:p>
            <a:pPr>
              <a:buFont typeface="Arial" charset="0"/>
              <a:buChar char="•"/>
            </a:pPr>
            <a:r>
              <a:rPr lang="en-US"/>
              <a:t>Add typecodes to create new </a:t>
            </a:r>
            <a:r>
              <a:rPr lang="en-US" u="sng"/>
              <a:t>static</a:t>
            </a:r>
            <a:r>
              <a:rPr lang="en-US"/>
              <a:t> permissions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09" y="666749"/>
            <a:ext cx="824740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1" name="AutoShape 5"/>
          <p:cNvSpPr>
            <a:spLocks noChangeArrowheads="1"/>
          </p:cNvSpPr>
          <p:nvPr/>
        </p:nvSpPr>
        <p:spPr bwMode="auto">
          <a:xfrm>
            <a:off x="523874" y="4933949"/>
            <a:ext cx="4543425" cy="257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ectangle 1"/>
          <p:cNvSpPr/>
          <p:nvPr/>
        </p:nvSpPr>
        <p:spPr bwMode="auto">
          <a:xfrm>
            <a:off x="5343525" y="1476375"/>
            <a:ext cx="3286125" cy="2057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New permissions in the security dictionary</a:t>
            </a:r>
          </a:p>
        </p:txBody>
      </p:sp>
      <p:sp>
        <p:nvSpPr>
          <p:cNvPr id="35843" name="Rectangle 3"/>
          <p:cNvSpPr>
            <a:spLocks noGrp="1" noChangeArrowheads="1"/>
          </p:cNvSpPr>
          <p:nvPr>
            <p:ph idx="1"/>
          </p:nvPr>
        </p:nvSpPr>
        <p:spPr>
          <a:xfrm>
            <a:off x="519113" y="5043488"/>
            <a:ext cx="8318500" cy="1471612"/>
          </a:xfrm>
        </p:spPr>
        <p:txBody>
          <a:bodyPr/>
          <a:lstStyle/>
          <a:p>
            <a:pPr>
              <a:buFont typeface="Arial" charset="0"/>
              <a:buChar char="•"/>
            </a:pPr>
            <a:r>
              <a:rPr lang="en-US"/>
              <a:t>You must regenerate dictionaries to see new permissions listed within security dictionary</a:t>
            </a:r>
          </a:p>
          <a:p>
            <a:pPr marL="400050" lvl="1" indent="0">
              <a:buNone/>
            </a:pPr>
            <a:r>
              <a:rPr lang="en-US">
                <a:solidFill>
                  <a:srgbClr val="FF0000"/>
                </a:solidFill>
              </a:rPr>
              <a:t>use </a:t>
            </a:r>
            <a:r>
              <a:rPr lang="en-US" b="1" err="1">
                <a:solidFill>
                  <a:srgbClr val="FF0000"/>
                </a:solidFill>
                <a:latin typeface="Courier New" pitchFamily="49" charset="0"/>
                <a:cs typeface="Courier New" pitchFamily="49" charset="0"/>
              </a:rPr>
              <a:t>gwb</a:t>
            </a:r>
            <a:r>
              <a:rPr lang="en-US" b="1">
                <a:solidFill>
                  <a:srgbClr val="FF0000"/>
                </a:solidFill>
                <a:latin typeface="Courier New" pitchFamily="49" charset="0"/>
                <a:cs typeface="Courier New" pitchFamily="49" charset="0"/>
              </a:rPr>
              <a:t> </a:t>
            </a:r>
            <a:r>
              <a:rPr lang="en-US" b="1" err="1">
                <a:solidFill>
                  <a:srgbClr val="FF0000"/>
                </a:solidFill>
                <a:latin typeface="Courier New" pitchFamily="49" charset="0"/>
                <a:cs typeface="Courier New" pitchFamily="49" charset="0"/>
              </a:rPr>
              <a:t>genDataDictionary</a:t>
            </a:r>
            <a:endParaRPr lang="en-US" b="1">
              <a:solidFill>
                <a:srgbClr val="FF0000"/>
              </a:solidFill>
              <a:latin typeface="Courier New" pitchFamily="49" charset="0"/>
              <a:cs typeface="Courier New" pitchFamily="49" charset="0"/>
            </a:endParaRPr>
          </a:p>
        </p:txBody>
      </p:sp>
      <p:pic>
        <p:nvPicPr>
          <p:cNvPr id="3" name="Picture 2">
            <a:extLst>
              <a:ext uri="{FF2B5EF4-FFF2-40B4-BE49-F238E27FC236}">
                <a16:creationId xmlns:a16="http://schemas.microsoft.com/office/drawing/2014/main" id="{17517B25-3A49-4903-AC33-6A1DD781EF82}"/>
              </a:ext>
            </a:extLst>
          </p:cNvPr>
          <p:cNvPicPr>
            <a:picLocks noChangeAspect="1"/>
          </p:cNvPicPr>
          <p:nvPr/>
        </p:nvPicPr>
        <p:blipFill>
          <a:blip r:embed="rId3"/>
          <a:stretch>
            <a:fillRect/>
          </a:stretch>
        </p:blipFill>
        <p:spPr>
          <a:xfrm>
            <a:off x="400050" y="881618"/>
            <a:ext cx="3952875" cy="638175"/>
          </a:xfrm>
          <a:prstGeom prst="rect">
            <a:avLst/>
          </a:prstGeom>
          <a:ln>
            <a:solidFill>
              <a:schemeClr val="accent1"/>
            </a:solidFill>
          </a:ln>
        </p:spPr>
      </p:pic>
      <p:pic>
        <p:nvPicPr>
          <p:cNvPr id="6" name="Picture 5">
            <a:extLst>
              <a:ext uri="{FF2B5EF4-FFF2-40B4-BE49-F238E27FC236}">
                <a16:creationId xmlns:a16="http://schemas.microsoft.com/office/drawing/2014/main" id="{DF5351EF-ADEF-453A-90F9-066A6F17DC9B}"/>
              </a:ext>
            </a:extLst>
          </p:cNvPr>
          <p:cNvPicPr>
            <a:picLocks noChangeAspect="1"/>
          </p:cNvPicPr>
          <p:nvPr/>
        </p:nvPicPr>
        <p:blipFill>
          <a:blip r:embed="rId4"/>
          <a:stretch>
            <a:fillRect/>
          </a:stretch>
        </p:blipFill>
        <p:spPr>
          <a:xfrm>
            <a:off x="400050" y="1669165"/>
            <a:ext cx="6936313" cy="937373"/>
          </a:xfrm>
          <a:prstGeom prst="rect">
            <a:avLst/>
          </a:prstGeom>
          <a:ln>
            <a:solidFill>
              <a:schemeClr val="accent1"/>
            </a:solidFill>
          </a:ln>
        </p:spPr>
      </p:pic>
      <p:pic>
        <p:nvPicPr>
          <p:cNvPr id="7" name="Picture 8" descr="C:\Users\trhoades\AppData\Local\Temp\SNAGHTML1d98b6bc.PNG">
            <a:extLst>
              <a:ext uri="{FF2B5EF4-FFF2-40B4-BE49-F238E27FC236}">
                <a16:creationId xmlns:a16="http://schemas.microsoft.com/office/drawing/2014/main" id="{CA75C0FA-44D7-4A19-9A90-F9DD92EB3F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0" y="2522537"/>
            <a:ext cx="6265596" cy="2211388"/>
          </a:xfrm>
          <a:prstGeom prst="rect">
            <a:avLst/>
          </a:prstGeom>
          <a:noFill/>
          <a:extLst>
            <a:ext uri="{909E8E84-426E-40DD-AFC4-6F175D3DCCD1}">
              <a14:hiddenFill xmlns:a14="http://schemas.microsoft.com/office/drawing/2010/main">
                <a:solidFill>
                  <a:srgbClr val="FFFFFF"/>
                </a:solidFill>
              </a14:hiddenFill>
            </a:ext>
          </a:extLst>
        </p:spPr>
      </p:pic>
      <p:sp>
        <p:nvSpPr>
          <p:cNvPr id="8" name="Arc 39">
            <a:extLst>
              <a:ext uri="{FF2B5EF4-FFF2-40B4-BE49-F238E27FC236}">
                <a16:creationId xmlns:a16="http://schemas.microsoft.com/office/drawing/2014/main" id="{B10E1FA0-7363-40B4-894E-D55CD254C9FD}"/>
              </a:ext>
            </a:extLst>
          </p:cNvPr>
          <p:cNvSpPr>
            <a:spLocks/>
          </p:cNvSpPr>
          <p:nvPr/>
        </p:nvSpPr>
        <p:spPr bwMode="auto">
          <a:xfrm rot="17669133" flipH="1">
            <a:off x="1998497" y="2650593"/>
            <a:ext cx="1222415" cy="120594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p:txBody>
          <a:bodyPr/>
          <a:lstStyle/>
          <a:p>
            <a:pPr eaLnBrk="1" hangingPunct="1"/>
            <a:r>
              <a:rPr lang="en-US"/>
              <a:t>New permissions in application</a:t>
            </a:r>
          </a:p>
        </p:txBody>
      </p:sp>
      <p:sp>
        <p:nvSpPr>
          <p:cNvPr id="36868" name="Rectangle 4"/>
          <p:cNvSpPr>
            <a:spLocks noGrp="1" noChangeArrowheads="1"/>
          </p:cNvSpPr>
          <p:nvPr>
            <p:ph idx="1"/>
          </p:nvPr>
        </p:nvSpPr>
        <p:spPr>
          <a:xfrm>
            <a:off x="6743834" y="733425"/>
            <a:ext cx="2338407" cy="4988949"/>
          </a:xfrm>
        </p:spPr>
        <p:txBody>
          <a:bodyPr/>
          <a:lstStyle/>
          <a:p>
            <a:pPr>
              <a:buFont typeface="Arial" charset="0"/>
              <a:buChar char="•"/>
            </a:pPr>
            <a:r>
              <a:rPr lang="en-US"/>
              <a:t>Deploy your typelist changes by restarting ClaimCenter</a:t>
            </a:r>
          </a:p>
          <a:p>
            <a:pPr>
              <a:buFont typeface="Arial" charset="0"/>
              <a:buChar char="•"/>
            </a:pPr>
            <a:r>
              <a:rPr lang="en-US"/>
              <a:t>Once deployed, new permissions can be added to roles</a:t>
            </a:r>
          </a:p>
        </p:txBody>
      </p:sp>
      <p:pic>
        <p:nvPicPr>
          <p:cNvPr id="5" name="Picture 4">
            <a:extLst>
              <a:ext uri="{FF2B5EF4-FFF2-40B4-BE49-F238E27FC236}">
                <a16:creationId xmlns:a16="http://schemas.microsoft.com/office/drawing/2014/main" id="{BE56E853-D4CA-4368-A473-A98FB9FE6D75}"/>
              </a:ext>
            </a:extLst>
          </p:cNvPr>
          <p:cNvPicPr>
            <a:picLocks noChangeAspect="1"/>
          </p:cNvPicPr>
          <p:nvPr/>
        </p:nvPicPr>
        <p:blipFill>
          <a:blip r:embed="rId3"/>
          <a:stretch>
            <a:fillRect/>
          </a:stretch>
        </p:blipFill>
        <p:spPr>
          <a:xfrm>
            <a:off x="495299" y="492124"/>
            <a:ext cx="5997572" cy="6113161"/>
          </a:xfrm>
          <a:prstGeom prst="rect">
            <a:avLst/>
          </a:prstGeom>
          <a:ln>
            <a:solidFill>
              <a:schemeClr val="bg1"/>
            </a:solidFill>
          </a:ln>
        </p:spPr>
      </p:pic>
      <p:sp>
        <p:nvSpPr>
          <p:cNvPr id="6" name="AutoShape 5">
            <a:extLst>
              <a:ext uri="{FF2B5EF4-FFF2-40B4-BE49-F238E27FC236}">
                <a16:creationId xmlns:a16="http://schemas.microsoft.com/office/drawing/2014/main" id="{BE678C40-E540-454D-B4EA-F702C9297302}"/>
              </a:ext>
            </a:extLst>
          </p:cNvPr>
          <p:cNvSpPr>
            <a:spLocks noChangeArrowheads="1"/>
          </p:cNvSpPr>
          <p:nvPr/>
        </p:nvSpPr>
        <p:spPr bwMode="auto">
          <a:xfrm>
            <a:off x="1815962" y="6132306"/>
            <a:ext cx="4676909"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5">
            <a:extLst>
              <a:ext uri="{FF2B5EF4-FFF2-40B4-BE49-F238E27FC236}">
                <a16:creationId xmlns:a16="http://schemas.microsoft.com/office/drawing/2014/main" id="{D4C81857-403E-4E5D-8707-B032CAD2974D}"/>
              </a:ext>
            </a:extLst>
          </p:cNvPr>
          <p:cNvSpPr>
            <a:spLocks noChangeArrowheads="1"/>
          </p:cNvSpPr>
          <p:nvPr/>
        </p:nvSpPr>
        <p:spPr bwMode="auto">
          <a:xfrm>
            <a:off x="495298" y="619124"/>
            <a:ext cx="1320664" cy="2444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trhoades\AppData\Local\Temp\SNAGHTML1dbb4d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699" y="928687"/>
            <a:ext cx="3357563" cy="1639127"/>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p:cNvSpPr>
            <a:spLocks noGrp="1" noChangeArrowheads="1"/>
          </p:cNvSpPr>
          <p:nvPr>
            <p:ph type="title"/>
          </p:nvPr>
        </p:nvSpPr>
        <p:spPr/>
        <p:txBody>
          <a:bodyPr/>
          <a:lstStyle/>
          <a:p>
            <a:pPr eaLnBrk="1" hangingPunct="1"/>
            <a:r>
              <a:rPr lang="en-US"/>
              <a:t>Example: Adding perm expression to UI</a:t>
            </a:r>
          </a:p>
        </p:txBody>
      </p:sp>
      <p:sp>
        <p:nvSpPr>
          <p:cNvPr id="37895" name="Text Box 8"/>
          <p:cNvSpPr txBox="1">
            <a:spLocks noChangeArrowheads="1"/>
          </p:cNvSpPr>
          <p:nvPr/>
        </p:nvSpPr>
        <p:spPr bwMode="auto">
          <a:xfrm>
            <a:off x="609600" y="3594100"/>
            <a:ext cx="7286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 without role that contains </a:t>
            </a:r>
            <a:r>
              <a:rPr lang="en-US" err="1"/>
              <a:t>addofficial_Ext</a:t>
            </a:r>
            <a:r>
              <a:rPr lang="en-US"/>
              <a:t>...</a:t>
            </a:r>
          </a:p>
        </p:txBody>
      </p:sp>
      <p:sp>
        <p:nvSpPr>
          <p:cNvPr id="37896" name="Text Box 9"/>
          <p:cNvSpPr txBox="1">
            <a:spLocks noChangeArrowheads="1"/>
          </p:cNvSpPr>
          <p:nvPr/>
        </p:nvSpPr>
        <p:spPr bwMode="auto">
          <a:xfrm>
            <a:off x="2171700" y="4914900"/>
            <a:ext cx="641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 with role that contains </a:t>
            </a:r>
            <a:r>
              <a:rPr lang="en-US" err="1"/>
              <a:t>addofficial_Ext</a:t>
            </a:r>
            <a:r>
              <a:rPr lang="en-US"/>
              <a:t>...</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485900"/>
            <a:ext cx="4711473" cy="1428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a:extLst>
              <a:ext uri="{FF2B5EF4-FFF2-40B4-BE49-F238E27FC236}">
                <a16:creationId xmlns:a16="http://schemas.microsoft.com/office/drawing/2014/main" id="{31CCD390-ADB0-41B4-844A-92C67F6C8D4A}"/>
              </a:ext>
            </a:extLst>
          </p:cNvPr>
          <p:cNvPicPr>
            <a:picLocks noChangeAspect="1"/>
          </p:cNvPicPr>
          <p:nvPr/>
        </p:nvPicPr>
        <p:blipFill>
          <a:blip r:embed="rId5"/>
          <a:stretch>
            <a:fillRect/>
          </a:stretch>
        </p:blipFill>
        <p:spPr>
          <a:xfrm>
            <a:off x="1741277" y="4004177"/>
            <a:ext cx="4889922" cy="619208"/>
          </a:xfrm>
          <a:prstGeom prst="rect">
            <a:avLst/>
          </a:prstGeom>
          <a:ln>
            <a:solidFill>
              <a:schemeClr val="bg1"/>
            </a:solidFill>
          </a:ln>
        </p:spPr>
      </p:pic>
      <p:sp>
        <p:nvSpPr>
          <p:cNvPr id="5" name="AutoShape 6">
            <a:extLst>
              <a:ext uri="{FF2B5EF4-FFF2-40B4-BE49-F238E27FC236}">
                <a16:creationId xmlns:a16="http://schemas.microsoft.com/office/drawing/2014/main" id="{F46FB3FB-A321-4087-BE31-F1BE79C78521}"/>
              </a:ext>
            </a:extLst>
          </p:cNvPr>
          <p:cNvSpPr>
            <a:spLocks noChangeArrowheads="1"/>
          </p:cNvSpPr>
          <p:nvPr/>
        </p:nvSpPr>
        <p:spPr bwMode="auto">
          <a:xfrm flipV="1">
            <a:off x="3005722" y="4033821"/>
            <a:ext cx="1022939" cy="189215"/>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Picture 6">
            <a:extLst>
              <a:ext uri="{FF2B5EF4-FFF2-40B4-BE49-F238E27FC236}">
                <a16:creationId xmlns:a16="http://schemas.microsoft.com/office/drawing/2014/main" id="{C0939802-FCAA-412A-83C7-784C4BBB4988}"/>
              </a:ext>
            </a:extLst>
          </p:cNvPr>
          <p:cNvPicPr>
            <a:picLocks noChangeAspect="1"/>
          </p:cNvPicPr>
          <p:nvPr/>
        </p:nvPicPr>
        <p:blipFill>
          <a:blip r:embed="rId6"/>
          <a:stretch>
            <a:fillRect/>
          </a:stretch>
        </p:blipFill>
        <p:spPr>
          <a:xfrm>
            <a:off x="2389187" y="5399892"/>
            <a:ext cx="5098292" cy="635769"/>
          </a:xfrm>
          <a:prstGeom prst="rect">
            <a:avLst/>
          </a:prstGeom>
          <a:ln>
            <a:solidFill>
              <a:schemeClr val="bg1"/>
            </a:solid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descr="C:\Users\trhoades\AppData\Local\Temp\SNAGHTML1dde65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699" y="928687"/>
            <a:ext cx="3574989" cy="1639127"/>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p:cNvSpPr>
            <a:spLocks noGrp="1" noChangeArrowheads="1"/>
          </p:cNvSpPr>
          <p:nvPr>
            <p:ph type="title"/>
          </p:nvPr>
        </p:nvSpPr>
        <p:spPr/>
        <p:txBody>
          <a:bodyPr/>
          <a:lstStyle/>
          <a:p>
            <a:pPr eaLnBrk="1" hangingPunct="1"/>
            <a:r>
              <a:rPr lang="en-US"/>
              <a:t>Example: Adding perm expression to UI (2)</a:t>
            </a:r>
          </a:p>
        </p:txBody>
      </p:sp>
      <p:sp>
        <p:nvSpPr>
          <p:cNvPr id="37895" name="Text Box 8"/>
          <p:cNvSpPr txBox="1">
            <a:spLocks noChangeArrowheads="1"/>
          </p:cNvSpPr>
          <p:nvPr/>
        </p:nvSpPr>
        <p:spPr bwMode="auto">
          <a:xfrm>
            <a:off x="609600" y="3432175"/>
            <a:ext cx="7286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 without role that contains </a:t>
            </a:r>
            <a:r>
              <a:rPr lang="en-US" err="1"/>
              <a:t>addofficial_Ext</a:t>
            </a:r>
            <a:r>
              <a:rPr lang="en-US"/>
              <a:t>...</a:t>
            </a:r>
          </a:p>
        </p:txBody>
      </p:sp>
      <p:sp>
        <p:nvSpPr>
          <p:cNvPr id="37896" name="Text Box 9"/>
          <p:cNvSpPr txBox="1">
            <a:spLocks noChangeArrowheads="1"/>
          </p:cNvSpPr>
          <p:nvPr/>
        </p:nvSpPr>
        <p:spPr bwMode="auto">
          <a:xfrm>
            <a:off x="2171700" y="4752975"/>
            <a:ext cx="641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 with role that contains </a:t>
            </a:r>
            <a:r>
              <a:rPr lang="en-US" err="1"/>
              <a:t>addofficial_Ext</a:t>
            </a:r>
            <a:r>
              <a:rPr lang="en-US"/>
              <a:t>...</a:t>
            </a:r>
          </a:p>
        </p:txBody>
      </p:sp>
      <p:pic>
        <p:nvPicPr>
          <p:cNvPr id="1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485901"/>
            <a:ext cx="4795837" cy="189920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AutoShape 5"/>
          <p:cNvSpPr>
            <a:spLocks noChangeArrowheads="1"/>
          </p:cNvSpPr>
          <p:nvPr/>
        </p:nvSpPr>
        <p:spPr bwMode="auto">
          <a:xfrm>
            <a:off x="4457699" y="3137457"/>
            <a:ext cx="4524376"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 name="Picture 2">
            <a:extLst>
              <a:ext uri="{FF2B5EF4-FFF2-40B4-BE49-F238E27FC236}">
                <a16:creationId xmlns:a16="http://schemas.microsoft.com/office/drawing/2014/main" id="{C8087F33-5398-462E-A429-0727EC3247DA}"/>
              </a:ext>
            </a:extLst>
          </p:cNvPr>
          <p:cNvPicPr>
            <a:picLocks noChangeAspect="1"/>
          </p:cNvPicPr>
          <p:nvPr/>
        </p:nvPicPr>
        <p:blipFill>
          <a:blip r:embed="rId5"/>
          <a:stretch>
            <a:fillRect/>
          </a:stretch>
        </p:blipFill>
        <p:spPr>
          <a:xfrm>
            <a:off x="2014536" y="5107819"/>
            <a:ext cx="4886325" cy="965955"/>
          </a:xfrm>
          <a:prstGeom prst="rect">
            <a:avLst/>
          </a:prstGeom>
          <a:ln>
            <a:solidFill>
              <a:schemeClr val="bg1"/>
            </a:solidFill>
          </a:ln>
        </p:spPr>
      </p:pic>
      <p:pic>
        <p:nvPicPr>
          <p:cNvPr id="5" name="Picture 4">
            <a:extLst>
              <a:ext uri="{FF2B5EF4-FFF2-40B4-BE49-F238E27FC236}">
                <a16:creationId xmlns:a16="http://schemas.microsoft.com/office/drawing/2014/main" id="{F11F51DE-354A-40EB-8A08-75B7B7F5B7CD}"/>
              </a:ext>
            </a:extLst>
          </p:cNvPr>
          <p:cNvPicPr>
            <a:picLocks noChangeAspect="1"/>
          </p:cNvPicPr>
          <p:nvPr/>
        </p:nvPicPr>
        <p:blipFill>
          <a:blip r:embed="rId6"/>
          <a:stretch>
            <a:fillRect/>
          </a:stretch>
        </p:blipFill>
        <p:spPr>
          <a:xfrm>
            <a:off x="1262890" y="3938110"/>
            <a:ext cx="2540484" cy="588533"/>
          </a:xfrm>
          <a:prstGeom prst="rect">
            <a:avLst/>
          </a:prstGeom>
          <a:ln>
            <a:solidFill>
              <a:schemeClr val="bg1"/>
            </a:solidFill>
          </a:ln>
        </p:spPr>
      </p:pic>
      <p:sp>
        <p:nvSpPr>
          <p:cNvPr id="6" name="AutoShape 6">
            <a:extLst>
              <a:ext uri="{FF2B5EF4-FFF2-40B4-BE49-F238E27FC236}">
                <a16:creationId xmlns:a16="http://schemas.microsoft.com/office/drawing/2014/main" id="{C5F5D35C-0E1E-4DEA-810E-D4117749E355}"/>
              </a:ext>
            </a:extLst>
          </p:cNvPr>
          <p:cNvSpPr>
            <a:spLocks noChangeArrowheads="1"/>
          </p:cNvSpPr>
          <p:nvPr/>
        </p:nvSpPr>
        <p:spPr bwMode="auto">
          <a:xfrm flipV="1">
            <a:off x="2663687" y="3956340"/>
            <a:ext cx="651743" cy="218095"/>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765208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Review: Adding new system permission</a:t>
            </a:r>
          </a:p>
        </p:txBody>
      </p:sp>
      <p:sp>
        <p:nvSpPr>
          <p:cNvPr id="38915" name="Rectangle 3"/>
          <p:cNvSpPr>
            <a:spLocks noGrp="1" noChangeArrowheads="1"/>
          </p:cNvSpPr>
          <p:nvPr>
            <p:ph idx="1"/>
          </p:nvPr>
        </p:nvSpPr>
        <p:spPr/>
        <p:txBody>
          <a:bodyPr/>
          <a:lstStyle/>
          <a:p>
            <a:pPr marL="457200" indent="-457200">
              <a:buFont typeface="Wingdings 3" pitchFamily="18" charset="2"/>
              <a:buAutoNum type="arabicPeriod"/>
            </a:pPr>
            <a:r>
              <a:rPr lang="en-US"/>
              <a:t>Add new permission to </a:t>
            </a:r>
            <a:r>
              <a:rPr lang="en-US" err="1"/>
              <a:t>SystemPermissionType</a:t>
            </a:r>
            <a:r>
              <a:rPr lang="en-US"/>
              <a:t> typelist</a:t>
            </a:r>
          </a:p>
          <a:p>
            <a:pPr marL="819150" lvl="1" indent="-419100"/>
            <a:r>
              <a:rPr lang="en-US" err="1"/>
              <a:t>genDataDictionary</a:t>
            </a:r>
            <a:r>
              <a:rPr lang="en-US"/>
              <a:t> (optional)</a:t>
            </a:r>
          </a:p>
          <a:p>
            <a:pPr marL="819150" lvl="1" indent="-419100"/>
            <a:r>
              <a:rPr lang="en-US"/>
              <a:t>Restart server</a:t>
            </a:r>
          </a:p>
          <a:p>
            <a:pPr marL="457200" indent="-457200">
              <a:buFont typeface="Wingdings 3" pitchFamily="18" charset="2"/>
              <a:buAutoNum type="arabicPeriod"/>
            </a:pPr>
            <a:r>
              <a:rPr lang="en-US"/>
              <a:t>Add new permission to role from Administration tab in ClaimCenter</a:t>
            </a:r>
          </a:p>
          <a:p>
            <a:pPr marL="457200" indent="-457200">
              <a:buFont typeface="Wingdings 3" pitchFamily="18" charset="2"/>
              <a:buAutoNum type="arabicPeriod"/>
            </a:pPr>
            <a:r>
              <a:rPr lang="en-US"/>
              <a:t>Add perm expression in PCF or code to alter behavior based on whether user has this new permission</a:t>
            </a:r>
          </a:p>
          <a:p>
            <a:pPr marL="819150" lvl="1" indent="-419100"/>
            <a:r>
              <a:rPr lang="en-US"/>
              <a:t>Reload PCFs (ALT+SHIFT+L)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security functionality</a:t>
            </a:r>
          </a:p>
          <a:p>
            <a:pPr>
              <a:lnSpc>
                <a:spcPct val="150000"/>
              </a:lnSpc>
              <a:buFont typeface="Arial" charset="0"/>
              <a:buChar char="•"/>
            </a:pPr>
            <a:r>
              <a:rPr lang="en-US" sz="2800">
                <a:solidFill>
                  <a:srgbClr val="C0C0C0"/>
                </a:solidFill>
              </a:rPr>
              <a:t>Checking system permissions in Gosu</a:t>
            </a:r>
          </a:p>
          <a:p>
            <a:pPr>
              <a:lnSpc>
                <a:spcPct val="150000"/>
              </a:lnSpc>
              <a:buFont typeface="Arial" charset="0"/>
              <a:buChar char="•"/>
            </a:pPr>
            <a:r>
              <a:rPr lang="en-US" sz="2800">
                <a:solidFill>
                  <a:srgbClr val="C0C0C0"/>
                </a:solidFill>
              </a:rPr>
              <a:t>Creating system permissions</a:t>
            </a:r>
          </a:p>
          <a:p>
            <a:pPr>
              <a:lnSpc>
                <a:spcPct val="150000"/>
              </a:lnSpc>
              <a:buFont typeface="Arial" charset="0"/>
              <a:buChar char="•"/>
            </a:pPr>
            <a:r>
              <a:rPr lang="en-US" sz="2800"/>
              <a:t>Application permission keys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2"/>
          <p:cNvSpPr>
            <a:spLocks noChangeArrowheads="1"/>
          </p:cNvSpPr>
          <p:nvPr/>
        </p:nvSpPr>
        <p:spPr bwMode="auto">
          <a:xfrm>
            <a:off x="1663700" y="1389063"/>
            <a:ext cx="2320925" cy="274161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963" name="Rectangle 2"/>
          <p:cNvSpPr>
            <a:spLocks noGrp="1" noChangeArrowheads="1"/>
          </p:cNvSpPr>
          <p:nvPr>
            <p:ph type="title"/>
          </p:nvPr>
        </p:nvSpPr>
        <p:spPr/>
        <p:txBody>
          <a:bodyPr/>
          <a:lstStyle/>
          <a:p>
            <a:pPr eaLnBrk="1" hangingPunct="1"/>
            <a:r>
              <a:rPr lang="en-US"/>
              <a:t>Application permission keys</a:t>
            </a:r>
          </a:p>
        </p:txBody>
      </p:sp>
      <p:sp>
        <p:nvSpPr>
          <p:cNvPr id="40964" name="Rectangle 3"/>
          <p:cNvSpPr>
            <a:spLocks noGrp="1" noChangeArrowheads="1"/>
          </p:cNvSpPr>
          <p:nvPr>
            <p:ph idx="1"/>
          </p:nvPr>
        </p:nvSpPr>
        <p:spPr>
          <a:xfrm>
            <a:off x="519113" y="4445000"/>
            <a:ext cx="8318500" cy="1958975"/>
          </a:xfrm>
        </p:spPr>
        <p:txBody>
          <a:bodyPr/>
          <a:lstStyle/>
          <a:p>
            <a:pPr>
              <a:buFont typeface="Arial" charset="0"/>
              <a:buChar char="•"/>
            </a:pPr>
            <a:r>
              <a:rPr lang="en-US"/>
              <a:t>An application permission key is a system-defined group of one or more permissions plus additional logic</a:t>
            </a:r>
          </a:p>
          <a:p>
            <a:pPr lvl="1"/>
            <a:r>
              <a:rPr lang="en-US"/>
              <a:t>Groups permissions according to entities and business processes</a:t>
            </a:r>
          </a:p>
          <a:p>
            <a:pPr lvl="1"/>
            <a:r>
              <a:rPr lang="en-US"/>
              <a:t>If given user has a relevant permission in group, returns true</a:t>
            </a:r>
          </a:p>
        </p:txBody>
      </p:sp>
      <p:sp>
        <p:nvSpPr>
          <p:cNvPr id="40965" name="Text Box 43"/>
          <p:cNvSpPr txBox="1">
            <a:spLocks noChangeArrowheads="1"/>
          </p:cNvSpPr>
          <p:nvPr/>
        </p:nvSpPr>
        <p:spPr bwMode="auto">
          <a:xfrm>
            <a:off x="1693863" y="105568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Edit</a:t>
            </a:r>
          </a:p>
        </p:txBody>
      </p:sp>
      <p:grpSp>
        <p:nvGrpSpPr>
          <p:cNvPr id="40966" name="Group 28"/>
          <p:cNvGrpSpPr>
            <a:grpSpLocks/>
          </p:cNvGrpSpPr>
          <p:nvPr/>
        </p:nvGrpSpPr>
        <p:grpSpPr bwMode="auto">
          <a:xfrm>
            <a:off x="1720850" y="1570038"/>
            <a:ext cx="2144713" cy="1208087"/>
            <a:chOff x="657" y="1072"/>
            <a:chExt cx="1351" cy="761"/>
          </a:xfrm>
        </p:grpSpPr>
        <p:grpSp>
          <p:nvGrpSpPr>
            <p:cNvPr id="41104" name="Group 29"/>
            <p:cNvGrpSpPr>
              <a:grpSpLocks/>
            </p:cNvGrpSpPr>
            <p:nvPr/>
          </p:nvGrpSpPr>
          <p:grpSpPr bwMode="auto">
            <a:xfrm rot="5931751" flipV="1">
              <a:off x="1118" y="830"/>
              <a:ext cx="430" cy="914"/>
              <a:chOff x="2702" y="903"/>
              <a:chExt cx="1477" cy="3141"/>
            </a:xfrm>
          </p:grpSpPr>
          <p:sp>
            <p:nvSpPr>
              <p:cNvPr id="41106" name="Freeform 3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107"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08"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109"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105" name="Text Box 34"/>
            <p:cNvSpPr txBox="1">
              <a:spLocks noChangeArrowheads="1"/>
            </p:cNvSpPr>
            <p:nvPr/>
          </p:nvSpPr>
          <p:spPr bwMode="auto">
            <a:xfrm>
              <a:off x="657" y="1487"/>
              <a:ext cx="135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a:t>
              </a:r>
              <a:br>
                <a:rPr lang="en-US" sz="1800">
                  <a:solidFill>
                    <a:schemeClr val="bg1"/>
                  </a:solidFill>
                </a:rPr>
              </a:br>
              <a:r>
                <a:rPr lang="en-US" sz="1800">
                  <a:solidFill>
                    <a:schemeClr val="bg1"/>
                  </a:solidFill>
                </a:rPr>
                <a:t>claim</a:t>
              </a:r>
            </a:p>
          </p:txBody>
        </p:sp>
      </p:grpSp>
      <p:grpSp>
        <p:nvGrpSpPr>
          <p:cNvPr id="40967" name="Group 35"/>
          <p:cNvGrpSpPr>
            <a:grpSpLocks/>
          </p:cNvGrpSpPr>
          <p:nvPr/>
        </p:nvGrpSpPr>
        <p:grpSpPr bwMode="auto">
          <a:xfrm>
            <a:off x="1741488" y="2841625"/>
            <a:ext cx="2144712" cy="1208088"/>
            <a:chOff x="657" y="1072"/>
            <a:chExt cx="1351" cy="761"/>
          </a:xfrm>
        </p:grpSpPr>
        <p:grpSp>
          <p:nvGrpSpPr>
            <p:cNvPr id="41098" name="Group 36"/>
            <p:cNvGrpSpPr>
              <a:grpSpLocks/>
            </p:cNvGrpSpPr>
            <p:nvPr/>
          </p:nvGrpSpPr>
          <p:grpSpPr bwMode="auto">
            <a:xfrm rot="5931751" flipV="1">
              <a:off x="1118" y="830"/>
              <a:ext cx="430" cy="914"/>
              <a:chOff x="2702" y="903"/>
              <a:chExt cx="1477" cy="3141"/>
            </a:xfrm>
          </p:grpSpPr>
          <p:sp>
            <p:nvSpPr>
              <p:cNvPr id="41100" name="Freeform 3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101" name="Oval 3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02" name="Oval 3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103" name="Rectangle 4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99" name="Text Box 41"/>
            <p:cNvSpPr txBox="1">
              <a:spLocks noChangeArrowheads="1"/>
            </p:cNvSpPr>
            <p:nvPr/>
          </p:nvSpPr>
          <p:spPr bwMode="auto">
            <a:xfrm>
              <a:off x="657" y="1487"/>
              <a:ext cx="135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a:t>
              </a:r>
              <a:br>
                <a:rPr lang="en-US" sz="1800">
                  <a:solidFill>
                    <a:schemeClr val="bg1"/>
                  </a:solidFill>
                </a:rPr>
              </a:br>
              <a:r>
                <a:rPr lang="en-US" sz="1800">
                  <a:solidFill>
                    <a:schemeClr val="bg1"/>
                  </a:solidFill>
                </a:rPr>
                <a:t>closed claim</a:t>
              </a:r>
            </a:p>
          </p:txBody>
        </p:sp>
      </p:grpSp>
      <p:grpSp>
        <p:nvGrpSpPr>
          <p:cNvPr id="40968" name="Group 143"/>
          <p:cNvGrpSpPr>
            <a:grpSpLocks/>
          </p:cNvGrpSpPr>
          <p:nvPr/>
        </p:nvGrpSpPr>
        <p:grpSpPr bwMode="auto">
          <a:xfrm>
            <a:off x="5483225" y="3417888"/>
            <a:ext cx="679450" cy="647700"/>
            <a:chOff x="3917" y="3057"/>
            <a:chExt cx="809" cy="771"/>
          </a:xfrm>
        </p:grpSpPr>
        <p:sp>
          <p:nvSpPr>
            <p:cNvPr id="41093" name="AutoShape 144"/>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94" name="Oval 145"/>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41095" name="Freeform 146"/>
            <p:cNvSpPr>
              <a:spLocks/>
            </p:cNvSpPr>
            <p:nvPr/>
          </p:nvSpPr>
          <p:spPr bwMode="auto">
            <a:xfrm>
              <a:off x="4387" y="3376"/>
              <a:ext cx="270" cy="365"/>
            </a:xfrm>
            <a:custGeom>
              <a:avLst/>
              <a:gdLst>
                <a:gd name="T0" fmla="*/ 0 w 162"/>
                <a:gd name="T1" fmla="*/ 5031 h 216"/>
                <a:gd name="T2" fmla="*/ 1605 w 162"/>
                <a:gd name="T3" fmla="*/ 4255 h 216"/>
                <a:gd name="T4" fmla="*/ 3022 w 162"/>
                <a:gd name="T5" fmla="*/ 1958 h 216"/>
                <a:gd name="T6" fmla="*/ 3472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96" name="Freeform 147"/>
            <p:cNvSpPr>
              <a:spLocks/>
            </p:cNvSpPr>
            <p:nvPr/>
          </p:nvSpPr>
          <p:spPr bwMode="auto">
            <a:xfrm>
              <a:off x="3939" y="3057"/>
              <a:ext cx="740" cy="349"/>
            </a:xfrm>
            <a:custGeom>
              <a:avLst/>
              <a:gdLst>
                <a:gd name="T0" fmla="*/ 0 w 446"/>
                <a:gd name="T1" fmla="*/ 3949 h 206"/>
                <a:gd name="T2" fmla="*/ 630 w 446"/>
                <a:gd name="T3" fmla="*/ 1814 h 206"/>
                <a:gd name="T4" fmla="*/ 3008 w 446"/>
                <a:gd name="T5" fmla="*/ 476 h 206"/>
                <a:gd name="T6" fmla="*/ 5129 w 446"/>
                <a:gd name="T7" fmla="*/ 117 h 206"/>
                <a:gd name="T8" fmla="*/ 7634 w 446"/>
                <a:gd name="T9" fmla="*/ 1186 h 206"/>
                <a:gd name="T10" fmla="*/ 9079 w 446"/>
                <a:gd name="T11" fmla="*/ 3515 h 206"/>
                <a:gd name="T12" fmla="*/ 9016 w 446"/>
                <a:gd name="T13" fmla="*/ 4867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97" name="Oval 148"/>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40969" name="Group 151"/>
          <p:cNvGrpSpPr>
            <a:grpSpLocks/>
          </p:cNvGrpSpPr>
          <p:nvPr/>
        </p:nvGrpSpPr>
        <p:grpSpPr bwMode="auto">
          <a:xfrm>
            <a:off x="5435600" y="1252538"/>
            <a:ext cx="966788" cy="650875"/>
            <a:chOff x="2984" y="3331"/>
            <a:chExt cx="845" cy="569"/>
          </a:xfrm>
        </p:grpSpPr>
        <p:sp>
          <p:nvSpPr>
            <p:cNvPr id="41080" name="AutoShape 15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1081" name="Group 153"/>
            <p:cNvGrpSpPr>
              <a:grpSpLocks/>
            </p:cNvGrpSpPr>
            <p:nvPr/>
          </p:nvGrpSpPr>
          <p:grpSpPr bwMode="auto">
            <a:xfrm>
              <a:off x="3386" y="3487"/>
              <a:ext cx="443" cy="398"/>
              <a:chOff x="4838" y="2218"/>
              <a:chExt cx="395" cy="355"/>
            </a:xfrm>
          </p:grpSpPr>
          <p:sp>
            <p:nvSpPr>
              <p:cNvPr id="41082" name="Freeform 154"/>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3" name="Freeform 15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4" name="Freeform 156"/>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5" name="Freeform 157"/>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6" name="Freeform 15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7" name="Freeform 159"/>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8" name="Freeform 160"/>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9" name="Rectangle 16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0" name="Rectangle 16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1" name="Freeform 16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2" name="Rectangle 16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0970" name="Freeform 185"/>
          <p:cNvSpPr>
            <a:spLocks/>
          </p:cNvSpPr>
          <p:nvPr/>
        </p:nvSpPr>
        <p:spPr bwMode="auto">
          <a:xfrm>
            <a:off x="3952875" y="1489075"/>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0971" name="Group 188"/>
          <p:cNvGrpSpPr>
            <a:grpSpLocks/>
          </p:cNvGrpSpPr>
          <p:nvPr/>
        </p:nvGrpSpPr>
        <p:grpSpPr bwMode="auto">
          <a:xfrm>
            <a:off x="6438900" y="1474788"/>
            <a:ext cx="2501900" cy="403225"/>
            <a:chOff x="3664" y="1048"/>
            <a:chExt cx="1576" cy="254"/>
          </a:xfrm>
        </p:grpSpPr>
        <p:grpSp>
          <p:nvGrpSpPr>
            <p:cNvPr id="41074" name="Group 189"/>
            <p:cNvGrpSpPr>
              <a:grpSpLocks/>
            </p:cNvGrpSpPr>
            <p:nvPr/>
          </p:nvGrpSpPr>
          <p:grpSpPr bwMode="auto">
            <a:xfrm rot="5931751" flipV="1">
              <a:off x="3800" y="924"/>
              <a:ext cx="242" cy="514"/>
              <a:chOff x="2702" y="903"/>
              <a:chExt cx="1477" cy="3141"/>
            </a:xfrm>
          </p:grpSpPr>
          <p:sp>
            <p:nvSpPr>
              <p:cNvPr id="41076" name="Freeform 19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77" name="Oval 19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78" name="Oval 19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079" name="Rectangle 19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75" name="Text Box 194"/>
            <p:cNvSpPr txBox="1">
              <a:spLocks noChangeArrowheads="1"/>
            </p:cNvSpPr>
            <p:nvPr/>
          </p:nvSpPr>
          <p:spPr bwMode="auto">
            <a:xfrm>
              <a:off x="4281" y="1048"/>
              <a:ext cx="9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claim</a:t>
              </a:r>
            </a:p>
          </p:txBody>
        </p:sp>
      </p:grpSp>
      <p:grpSp>
        <p:nvGrpSpPr>
          <p:cNvPr id="40972" name="Group 195"/>
          <p:cNvGrpSpPr>
            <a:grpSpLocks/>
          </p:cNvGrpSpPr>
          <p:nvPr/>
        </p:nvGrpSpPr>
        <p:grpSpPr bwMode="auto">
          <a:xfrm>
            <a:off x="6470650" y="3609975"/>
            <a:ext cx="2501900" cy="615950"/>
            <a:chOff x="3664" y="1048"/>
            <a:chExt cx="1576" cy="388"/>
          </a:xfrm>
        </p:grpSpPr>
        <p:grpSp>
          <p:nvGrpSpPr>
            <p:cNvPr id="41068" name="Group 196"/>
            <p:cNvGrpSpPr>
              <a:grpSpLocks/>
            </p:cNvGrpSpPr>
            <p:nvPr/>
          </p:nvGrpSpPr>
          <p:grpSpPr bwMode="auto">
            <a:xfrm rot="5931751" flipV="1">
              <a:off x="3800" y="924"/>
              <a:ext cx="242" cy="514"/>
              <a:chOff x="2702" y="903"/>
              <a:chExt cx="1477" cy="3141"/>
            </a:xfrm>
          </p:grpSpPr>
          <p:sp>
            <p:nvSpPr>
              <p:cNvPr id="41070" name="Freeform 19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71" name="Oval 19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72" name="Oval 19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073" name="Rectangle 20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69" name="Text Box 201"/>
            <p:cNvSpPr txBox="1">
              <a:spLocks noChangeArrowheads="1"/>
            </p:cNvSpPr>
            <p:nvPr/>
          </p:nvSpPr>
          <p:spPr bwMode="auto">
            <a:xfrm>
              <a:off x="4281" y="1048"/>
              <a:ext cx="9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closed claim</a:t>
              </a:r>
            </a:p>
          </p:txBody>
        </p:sp>
      </p:grpSp>
      <p:sp>
        <p:nvSpPr>
          <p:cNvPr id="40973" name="Freeform 202"/>
          <p:cNvSpPr>
            <a:spLocks/>
          </p:cNvSpPr>
          <p:nvPr/>
        </p:nvSpPr>
        <p:spPr bwMode="auto">
          <a:xfrm>
            <a:off x="3963988" y="3673475"/>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4" name="Text Box 203"/>
          <p:cNvSpPr txBox="1">
            <a:spLocks noChangeArrowheads="1"/>
          </p:cNvSpPr>
          <p:nvPr/>
        </p:nvSpPr>
        <p:spPr bwMode="auto">
          <a:xfrm>
            <a:off x="5516563" y="1881188"/>
            <a:ext cx="66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true</a:t>
            </a:r>
          </a:p>
        </p:txBody>
      </p:sp>
      <p:sp>
        <p:nvSpPr>
          <p:cNvPr id="40975" name="Text Box 204"/>
          <p:cNvSpPr txBox="1">
            <a:spLocks noChangeArrowheads="1"/>
          </p:cNvSpPr>
          <p:nvPr/>
        </p:nvSpPr>
        <p:spPr bwMode="auto">
          <a:xfrm>
            <a:off x="5527675" y="4064000"/>
            <a:ext cx="66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true</a:t>
            </a:r>
          </a:p>
        </p:txBody>
      </p:sp>
      <p:grpSp>
        <p:nvGrpSpPr>
          <p:cNvPr id="40976" name="Group 34"/>
          <p:cNvGrpSpPr>
            <a:grpSpLocks/>
          </p:cNvGrpSpPr>
          <p:nvPr/>
        </p:nvGrpSpPr>
        <p:grpSpPr bwMode="auto">
          <a:xfrm>
            <a:off x="534988" y="1428750"/>
            <a:ext cx="833437" cy="614363"/>
            <a:chOff x="2083" y="1606"/>
            <a:chExt cx="1489" cy="1097"/>
          </a:xfrm>
        </p:grpSpPr>
        <p:sp>
          <p:nvSpPr>
            <p:cNvPr id="41035"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36"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7"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8"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9"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1040"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41"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2"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43"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44"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45"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6"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7"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48" name="Group 48"/>
            <p:cNvGrpSpPr>
              <a:grpSpLocks/>
            </p:cNvGrpSpPr>
            <p:nvPr/>
          </p:nvGrpSpPr>
          <p:grpSpPr bwMode="auto">
            <a:xfrm>
              <a:off x="2221" y="1871"/>
              <a:ext cx="518" cy="782"/>
              <a:chOff x="2400" y="1656"/>
              <a:chExt cx="752" cy="1136"/>
            </a:xfrm>
          </p:grpSpPr>
          <p:sp>
            <p:nvSpPr>
              <p:cNvPr id="41061"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62"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3"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4"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5"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66"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67"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49" name="Group 56"/>
            <p:cNvGrpSpPr>
              <a:grpSpLocks/>
            </p:cNvGrpSpPr>
            <p:nvPr/>
          </p:nvGrpSpPr>
          <p:grpSpPr bwMode="auto">
            <a:xfrm rot="-6511945">
              <a:off x="2834" y="1842"/>
              <a:ext cx="518" cy="783"/>
              <a:chOff x="2400" y="1656"/>
              <a:chExt cx="752" cy="1136"/>
            </a:xfrm>
          </p:grpSpPr>
          <p:sp>
            <p:nvSpPr>
              <p:cNvPr id="41054"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55"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6"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7"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8"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59"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60"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50"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1051"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52"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53"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77" name="Group 34"/>
          <p:cNvGrpSpPr>
            <a:grpSpLocks/>
          </p:cNvGrpSpPr>
          <p:nvPr/>
        </p:nvGrpSpPr>
        <p:grpSpPr bwMode="auto">
          <a:xfrm>
            <a:off x="549275" y="2919413"/>
            <a:ext cx="833438" cy="614362"/>
            <a:chOff x="2083" y="1606"/>
            <a:chExt cx="1489" cy="1097"/>
          </a:xfrm>
        </p:grpSpPr>
        <p:sp>
          <p:nvSpPr>
            <p:cNvPr id="41002"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03"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4"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5"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6"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1007"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08"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09"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10"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1"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2"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13"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14"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15" name="Group 48"/>
            <p:cNvGrpSpPr>
              <a:grpSpLocks/>
            </p:cNvGrpSpPr>
            <p:nvPr/>
          </p:nvGrpSpPr>
          <p:grpSpPr bwMode="auto">
            <a:xfrm>
              <a:off x="2221" y="1871"/>
              <a:ext cx="518" cy="782"/>
              <a:chOff x="2400" y="1656"/>
              <a:chExt cx="752" cy="1136"/>
            </a:xfrm>
          </p:grpSpPr>
          <p:sp>
            <p:nvSpPr>
              <p:cNvPr id="41028"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29"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0"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1"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2"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33"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4"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16" name="Group 56"/>
            <p:cNvGrpSpPr>
              <a:grpSpLocks/>
            </p:cNvGrpSpPr>
            <p:nvPr/>
          </p:nvGrpSpPr>
          <p:grpSpPr bwMode="auto">
            <a:xfrm rot="-6511945">
              <a:off x="2834" y="1842"/>
              <a:ext cx="518" cy="783"/>
              <a:chOff x="2400" y="1656"/>
              <a:chExt cx="752" cy="1136"/>
            </a:xfrm>
          </p:grpSpPr>
          <p:sp>
            <p:nvSpPr>
              <p:cNvPr id="41021"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22"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3"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4"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5"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26"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27"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17"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1018"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9"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20"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 name="Text Box 203"/>
          <p:cNvSpPr txBox="1">
            <a:spLocks noChangeArrowheads="1"/>
          </p:cNvSpPr>
          <p:nvPr/>
        </p:nvSpPr>
        <p:spPr bwMode="auto">
          <a:xfrm rot="1447808">
            <a:off x="522288" y="3105150"/>
            <a:ext cx="968375" cy="307975"/>
          </a:xfrm>
          <a:prstGeom prst="rect">
            <a:avLst/>
          </a:prstGeom>
          <a:solidFill>
            <a:schemeClr val="accent4">
              <a:alpha val="69000"/>
            </a:schemeClr>
          </a:solidFill>
          <a:ln w="12700" algn="ctr">
            <a:noFill/>
            <a:miter lim="800000"/>
            <a:headEnd/>
            <a:tailEnd/>
          </a:ln>
        </p:spPr>
        <p:txBody>
          <a:bodyPr lIns="0" tIns="0" rIns="0" bIns="0">
            <a:spAutoFit/>
          </a:bodyPr>
          <a:lstStyle/>
          <a:p>
            <a:pPr algn="l">
              <a:defRPr/>
            </a:pPr>
            <a:r>
              <a:rPr lang="en-US">
                <a:latin typeface="Arial" pitchFamily="34" charset="0"/>
              </a:rPr>
              <a:t>Closed</a:t>
            </a:r>
          </a:p>
        </p:txBody>
      </p:sp>
      <p:grpSp>
        <p:nvGrpSpPr>
          <p:cNvPr id="40979" name="Group 151"/>
          <p:cNvGrpSpPr>
            <a:grpSpLocks/>
          </p:cNvGrpSpPr>
          <p:nvPr/>
        </p:nvGrpSpPr>
        <p:grpSpPr bwMode="auto">
          <a:xfrm>
            <a:off x="5435600" y="2476500"/>
            <a:ext cx="966788" cy="650875"/>
            <a:chOff x="2984" y="3331"/>
            <a:chExt cx="845" cy="569"/>
          </a:xfrm>
        </p:grpSpPr>
        <p:sp>
          <p:nvSpPr>
            <p:cNvPr id="40989" name="AutoShape 15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0990" name="Group 153"/>
            <p:cNvGrpSpPr>
              <a:grpSpLocks/>
            </p:cNvGrpSpPr>
            <p:nvPr/>
          </p:nvGrpSpPr>
          <p:grpSpPr bwMode="auto">
            <a:xfrm>
              <a:off x="3386" y="3487"/>
              <a:ext cx="443" cy="398"/>
              <a:chOff x="4838" y="2218"/>
              <a:chExt cx="395" cy="355"/>
            </a:xfrm>
          </p:grpSpPr>
          <p:sp>
            <p:nvSpPr>
              <p:cNvPr id="40991" name="Freeform 154"/>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 name="Freeform 15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 name="Freeform 156"/>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 name="Freeform 157"/>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 name="Freeform 15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 name="Freeform 159"/>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 name="Freeform 160"/>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 name="Rectangle 16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99" name="Rectangle 16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00" name="Freeform 16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 name="Rectangle 16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0980" name="Freeform 185"/>
          <p:cNvSpPr>
            <a:spLocks/>
          </p:cNvSpPr>
          <p:nvPr/>
        </p:nvSpPr>
        <p:spPr bwMode="auto">
          <a:xfrm>
            <a:off x="3952875" y="2713038"/>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0981" name="Group 188"/>
          <p:cNvGrpSpPr>
            <a:grpSpLocks/>
          </p:cNvGrpSpPr>
          <p:nvPr/>
        </p:nvGrpSpPr>
        <p:grpSpPr bwMode="auto">
          <a:xfrm>
            <a:off x="6438900" y="2698750"/>
            <a:ext cx="2501900" cy="403225"/>
            <a:chOff x="3664" y="1048"/>
            <a:chExt cx="1576" cy="254"/>
          </a:xfrm>
        </p:grpSpPr>
        <p:grpSp>
          <p:nvGrpSpPr>
            <p:cNvPr id="40983" name="Group 189"/>
            <p:cNvGrpSpPr>
              <a:grpSpLocks/>
            </p:cNvGrpSpPr>
            <p:nvPr/>
          </p:nvGrpSpPr>
          <p:grpSpPr bwMode="auto">
            <a:xfrm rot="5931751" flipV="1">
              <a:off x="3800" y="924"/>
              <a:ext cx="242" cy="514"/>
              <a:chOff x="2702" y="903"/>
              <a:chExt cx="1477" cy="3141"/>
            </a:xfrm>
          </p:grpSpPr>
          <p:sp>
            <p:nvSpPr>
              <p:cNvPr id="40985" name="Freeform 19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986" name="Oval 19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0987" name="Oval 19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0988" name="Rectangle 19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0984" name="Text Box 194"/>
            <p:cNvSpPr txBox="1">
              <a:spLocks noChangeArrowheads="1"/>
            </p:cNvSpPr>
            <p:nvPr/>
          </p:nvSpPr>
          <p:spPr bwMode="auto">
            <a:xfrm>
              <a:off x="4281" y="1048"/>
              <a:ext cx="9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claim</a:t>
              </a:r>
            </a:p>
          </p:txBody>
        </p:sp>
      </p:grpSp>
      <p:sp>
        <p:nvSpPr>
          <p:cNvPr id="40982" name="Text Box 203"/>
          <p:cNvSpPr txBox="1">
            <a:spLocks noChangeArrowheads="1"/>
          </p:cNvSpPr>
          <p:nvPr/>
        </p:nvSpPr>
        <p:spPr bwMode="auto">
          <a:xfrm>
            <a:off x="5516563" y="3105150"/>
            <a:ext cx="66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false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7"/>
          <p:cNvSpPr>
            <a:spLocks noGrp="1" noChangeArrowheads="1"/>
          </p:cNvSpPr>
          <p:nvPr>
            <p:ph type="title"/>
          </p:nvPr>
        </p:nvSpPr>
        <p:spPr/>
        <p:txBody>
          <a:bodyPr/>
          <a:lstStyle/>
          <a:p>
            <a:pPr eaLnBrk="1" hangingPunct="1"/>
            <a:r>
              <a:rPr lang="en-US"/>
              <a:t>Static and object-based permissions</a:t>
            </a:r>
          </a:p>
        </p:txBody>
      </p:sp>
      <p:sp>
        <p:nvSpPr>
          <p:cNvPr id="43011" name="Rectangle 38"/>
          <p:cNvSpPr>
            <a:spLocks noGrp="1" noChangeArrowheads="1"/>
          </p:cNvSpPr>
          <p:nvPr>
            <p:ph idx="1"/>
          </p:nvPr>
        </p:nvSpPr>
        <p:spPr>
          <a:xfrm>
            <a:off x="519113" y="1192213"/>
            <a:ext cx="5284787" cy="5197475"/>
          </a:xfrm>
        </p:spPr>
        <p:txBody>
          <a:bodyPr/>
          <a:lstStyle/>
          <a:p>
            <a:pPr>
              <a:buFont typeface="Arial" charset="0"/>
              <a:buChar char="•"/>
            </a:pPr>
            <a:r>
              <a:rPr lang="en-US"/>
              <a:t>Static keys return true or false based solely on whether user has a relevant permission in key</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r>
              <a:rPr lang="en-US"/>
              <a:t>Object-based keys return true or false based on whether user has the relevant permission in key for given object</a:t>
            </a:r>
          </a:p>
        </p:txBody>
      </p:sp>
      <p:grpSp>
        <p:nvGrpSpPr>
          <p:cNvPr id="43012" name="Group 53"/>
          <p:cNvGrpSpPr>
            <a:grpSpLocks/>
          </p:cNvGrpSpPr>
          <p:nvPr/>
        </p:nvGrpSpPr>
        <p:grpSpPr bwMode="auto">
          <a:xfrm>
            <a:off x="6318250" y="3640138"/>
            <a:ext cx="2320925" cy="2681287"/>
            <a:chOff x="543" y="665"/>
            <a:chExt cx="1462" cy="1689"/>
          </a:xfrm>
        </p:grpSpPr>
        <p:sp>
          <p:nvSpPr>
            <p:cNvPr id="43022" name="Rectangle 54"/>
            <p:cNvSpPr>
              <a:spLocks noChangeArrowheads="1"/>
            </p:cNvSpPr>
            <p:nvPr/>
          </p:nvSpPr>
          <p:spPr bwMode="auto">
            <a:xfrm>
              <a:off x="543" y="875"/>
              <a:ext cx="1462" cy="147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23" name="Text Box 55"/>
            <p:cNvSpPr txBox="1">
              <a:spLocks noChangeArrowheads="1"/>
            </p:cNvSpPr>
            <p:nvPr/>
          </p:nvSpPr>
          <p:spPr bwMode="auto">
            <a:xfrm>
              <a:off x="562" y="665"/>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edit</a:t>
              </a:r>
            </a:p>
          </p:txBody>
        </p:sp>
        <p:grpSp>
          <p:nvGrpSpPr>
            <p:cNvPr id="43024" name="Group 56"/>
            <p:cNvGrpSpPr>
              <a:grpSpLocks/>
            </p:cNvGrpSpPr>
            <p:nvPr/>
          </p:nvGrpSpPr>
          <p:grpSpPr bwMode="auto">
            <a:xfrm>
              <a:off x="546" y="880"/>
              <a:ext cx="525" cy="387"/>
              <a:chOff x="2083" y="1606"/>
              <a:chExt cx="1489" cy="1097"/>
            </a:xfrm>
          </p:grpSpPr>
          <p:sp>
            <p:nvSpPr>
              <p:cNvPr id="43037" name="Rectangle 5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3038" name="Freeform 5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39" name="Freeform 5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40" name="Freeform 6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41" name="Freeform 6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3042" name="Rectangle 6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3043" name="Rectangle 6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4" name="AutoShape 6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45" name="Freeform 65"/>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46" name="Freeform 66"/>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47" name="Rectangle 6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8" name="Rectangle 6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9" name="Rectangle 6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3050" name="Group 70"/>
              <p:cNvGrpSpPr>
                <a:grpSpLocks/>
              </p:cNvGrpSpPr>
              <p:nvPr/>
            </p:nvGrpSpPr>
            <p:grpSpPr bwMode="auto">
              <a:xfrm>
                <a:off x="2221" y="1871"/>
                <a:ext cx="518" cy="782"/>
                <a:chOff x="2400" y="1656"/>
                <a:chExt cx="752" cy="1136"/>
              </a:xfrm>
            </p:grpSpPr>
            <p:sp>
              <p:nvSpPr>
                <p:cNvPr id="43063" name="Freeform 7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64" name="Freeform 7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5" name="Freeform 7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6" name="Freeform 7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7" name="Freeform 7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3068" name="Line 7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69" name="Line 7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3051" name="Group 78"/>
              <p:cNvGrpSpPr>
                <a:grpSpLocks/>
              </p:cNvGrpSpPr>
              <p:nvPr/>
            </p:nvGrpSpPr>
            <p:grpSpPr bwMode="auto">
              <a:xfrm rot="-6511945">
                <a:off x="2834" y="1842"/>
                <a:ext cx="518" cy="783"/>
                <a:chOff x="2400" y="1656"/>
                <a:chExt cx="752" cy="1136"/>
              </a:xfrm>
            </p:grpSpPr>
            <p:sp>
              <p:nvSpPr>
                <p:cNvPr id="43056"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57"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58"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59"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0"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3061"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2"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052" name="Freeform 86"/>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3053" name="Freeform 87"/>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54" name="Rectangle 8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55" name="Rectangle 8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3025" name="Group 90"/>
            <p:cNvGrpSpPr>
              <a:grpSpLocks/>
            </p:cNvGrpSpPr>
            <p:nvPr/>
          </p:nvGrpSpPr>
          <p:grpSpPr bwMode="auto">
            <a:xfrm rot="5931751" flipV="1">
              <a:off x="954" y="981"/>
              <a:ext cx="335" cy="712"/>
              <a:chOff x="2702" y="903"/>
              <a:chExt cx="1477" cy="3141"/>
            </a:xfrm>
          </p:grpSpPr>
          <p:sp>
            <p:nvSpPr>
              <p:cNvPr id="43033" name="Freeform 9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34" name="Oval 9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35" name="Oval 9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36" name="Rectangle 9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3026" name="Text Box 95"/>
            <p:cNvSpPr txBox="1">
              <a:spLocks noChangeArrowheads="1"/>
            </p:cNvSpPr>
            <p:nvPr/>
          </p:nvSpPr>
          <p:spPr bwMode="auto">
            <a:xfrm>
              <a:off x="744" y="1492"/>
              <a:ext cx="10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claim</a:t>
              </a:r>
            </a:p>
          </p:txBody>
        </p:sp>
        <p:grpSp>
          <p:nvGrpSpPr>
            <p:cNvPr id="43027" name="Group 96"/>
            <p:cNvGrpSpPr>
              <a:grpSpLocks/>
            </p:cNvGrpSpPr>
            <p:nvPr/>
          </p:nvGrpSpPr>
          <p:grpSpPr bwMode="auto">
            <a:xfrm rot="5931751" flipV="1">
              <a:off x="954" y="1572"/>
              <a:ext cx="335" cy="712"/>
              <a:chOff x="2702" y="903"/>
              <a:chExt cx="1477" cy="3141"/>
            </a:xfrm>
          </p:grpSpPr>
          <p:sp>
            <p:nvSpPr>
              <p:cNvPr id="43029" name="Freeform 9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30" name="Oval 9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31" name="Oval 9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32" name="Rectangle 10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3028" name="Text Box 101"/>
            <p:cNvSpPr txBox="1">
              <a:spLocks noChangeArrowheads="1"/>
            </p:cNvSpPr>
            <p:nvPr/>
          </p:nvSpPr>
          <p:spPr bwMode="auto">
            <a:xfrm>
              <a:off x="744" y="2083"/>
              <a:ext cx="1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closed claim</a:t>
              </a:r>
            </a:p>
          </p:txBody>
        </p:sp>
      </p:grpSp>
      <p:sp>
        <p:nvSpPr>
          <p:cNvPr id="43013" name="Rectangle 103"/>
          <p:cNvSpPr>
            <a:spLocks noChangeArrowheads="1"/>
          </p:cNvSpPr>
          <p:nvPr/>
        </p:nvSpPr>
        <p:spPr bwMode="auto">
          <a:xfrm>
            <a:off x="6324600" y="1400175"/>
            <a:ext cx="2320925" cy="162242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14" name="Text Box 104"/>
          <p:cNvSpPr txBox="1">
            <a:spLocks noChangeArrowheads="1"/>
          </p:cNvSpPr>
          <p:nvPr/>
        </p:nvSpPr>
        <p:spPr bwMode="auto">
          <a:xfrm>
            <a:off x="6354763" y="1066800"/>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edit</a:t>
            </a:r>
          </a:p>
        </p:txBody>
      </p:sp>
      <p:sp>
        <p:nvSpPr>
          <p:cNvPr id="43015" name="Text Box 105"/>
          <p:cNvSpPr txBox="1">
            <a:spLocks noChangeArrowheads="1"/>
          </p:cNvSpPr>
          <p:nvPr/>
        </p:nvSpPr>
        <p:spPr bwMode="auto">
          <a:xfrm>
            <a:off x="6650038" y="2379663"/>
            <a:ext cx="16240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groups</a:t>
            </a:r>
          </a:p>
        </p:txBody>
      </p:sp>
      <p:pic>
        <p:nvPicPr>
          <p:cNvPr id="43016"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7300" y="140493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7" name="Group 113"/>
          <p:cNvGrpSpPr>
            <a:grpSpLocks/>
          </p:cNvGrpSpPr>
          <p:nvPr/>
        </p:nvGrpSpPr>
        <p:grpSpPr bwMode="auto">
          <a:xfrm rot="5931751" flipV="1">
            <a:off x="6984206" y="1567657"/>
            <a:ext cx="531813" cy="1130300"/>
            <a:chOff x="2702" y="903"/>
            <a:chExt cx="1477" cy="3141"/>
          </a:xfrm>
        </p:grpSpPr>
        <p:sp>
          <p:nvSpPr>
            <p:cNvPr id="43018" name="Freeform 114"/>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19" name="Oval 11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20" name="Oval 116"/>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21" name="Rectangle 11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495300" y="72524"/>
            <a:ext cx="8318500" cy="742950"/>
          </a:xfrm>
        </p:spPr>
        <p:txBody>
          <a:bodyPr/>
          <a:lstStyle/>
          <a:p>
            <a:r>
              <a:rPr lang="en-US"/>
              <a:t>Access</a:t>
            </a:r>
          </a:p>
        </p:txBody>
      </p:sp>
      <p:sp>
        <p:nvSpPr>
          <p:cNvPr id="7173" name="Rectangle 5"/>
          <p:cNvSpPr>
            <a:spLocks noGrp="1" noChangeArrowheads="1"/>
          </p:cNvSpPr>
          <p:nvPr>
            <p:ph idx="1"/>
          </p:nvPr>
        </p:nvSpPr>
        <p:spPr>
          <a:xfrm>
            <a:off x="538163" y="4821238"/>
            <a:ext cx="8318500" cy="1547812"/>
          </a:xfrm>
        </p:spPr>
        <p:txBody>
          <a:bodyPr/>
          <a:lstStyle/>
          <a:p>
            <a:pPr>
              <a:buFont typeface="Arial" charset="0"/>
              <a:buChar char="•"/>
            </a:pPr>
            <a:r>
              <a:rPr lang="en-US"/>
              <a:t>Access is the ability to see and do things within </a:t>
            </a:r>
            <a:r>
              <a:rPr lang="en-US" err="1"/>
              <a:t>ClaimCenter</a:t>
            </a:r>
            <a:r>
              <a:rPr lang="en-US"/>
              <a:t> based on your user identity</a:t>
            </a:r>
          </a:p>
          <a:p>
            <a:pPr>
              <a:buFont typeface="Arial" charset="0"/>
              <a:buChar char="•"/>
            </a:pPr>
            <a:r>
              <a:rPr lang="en-US" err="1"/>
              <a:t>ClaimCenter</a:t>
            </a:r>
            <a:r>
              <a:rPr lang="en-US"/>
              <a:t> has a rich set of access functionality that is managed through a set of permissions</a:t>
            </a:r>
          </a:p>
        </p:txBody>
      </p:sp>
      <p:sp>
        <p:nvSpPr>
          <p:cNvPr id="7177" name="Text Box 19"/>
          <p:cNvSpPr txBox="1">
            <a:spLocks noChangeArrowheads="1"/>
          </p:cNvSpPr>
          <p:nvPr/>
        </p:nvSpPr>
        <p:spPr bwMode="auto">
          <a:xfrm>
            <a:off x="857272" y="4216400"/>
            <a:ext cx="1333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Rick</a:t>
            </a:r>
            <a:br>
              <a:rPr lang="en-US">
                <a:solidFill>
                  <a:schemeClr val="bg1"/>
                </a:solidFill>
              </a:rPr>
            </a:br>
            <a:r>
              <a:rPr lang="en-US">
                <a:solidFill>
                  <a:schemeClr val="bg1"/>
                </a:solidFill>
              </a:rPr>
              <a:t>Ralston</a:t>
            </a:r>
          </a:p>
        </p:txBody>
      </p:sp>
      <p:pic>
        <p:nvPicPr>
          <p:cNvPr id="3" name="Picture 2">
            <a:extLst>
              <a:ext uri="{FF2B5EF4-FFF2-40B4-BE49-F238E27FC236}">
                <a16:creationId xmlns:a16="http://schemas.microsoft.com/office/drawing/2014/main" id="{A5AB555E-8A28-47D9-85CC-79A2493EE212}"/>
              </a:ext>
            </a:extLst>
          </p:cNvPr>
          <p:cNvPicPr>
            <a:picLocks noChangeAspect="1"/>
          </p:cNvPicPr>
          <p:nvPr/>
        </p:nvPicPr>
        <p:blipFill>
          <a:blip r:embed="rId3"/>
          <a:stretch>
            <a:fillRect/>
          </a:stretch>
        </p:blipFill>
        <p:spPr>
          <a:xfrm>
            <a:off x="662273" y="612247"/>
            <a:ext cx="6019800" cy="3514725"/>
          </a:xfrm>
          <a:prstGeom prst="rect">
            <a:avLst/>
          </a:prstGeom>
          <a:ln>
            <a:solidFill>
              <a:schemeClr val="bg1"/>
            </a:solidFill>
          </a:ln>
        </p:spPr>
      </p:pic>
      <p:grpSp>
        <p:nvGrpSpPr>
          <p:cNvPr id="22" name="Group 13">
            <a:extLst>
              <a:ext uri="{FF2B5EF4-FFF2-40B4-BE49-F238E27FC236}">
                <a16:creationId xmlns:a16="http://schemas.microsoft.com/office/drawing/2014/main" id="{EFD0A7C9-CBEE-4459-8724-7C3AA8A0F0FE}"/>
              </a:ext>
            </a:extLst>
          </p:cNvPr>
          <p:cNvGrpSpPr>
            <a:grpSpLocks/>
          </p:cNvGrpSpPr>
          <p:nvPr/>
        </p:nvGrpSpPr>
        <p:grpSpPr bwMode="auto">
          <a:xfrm>
            <a:off x="789803" y="2794000"/>
            <a:ext cx="904875" cy="1270000"/>
            <a:chOff x="3870" y="2092"/>
            <a:chExt cx="570" cy="800"/>
          </a:xfrm>
        </p:grpSpPr>
        <p:sp>
          <p:nvSpPr>
            <p:cNvPr id="23" name="Line 14">
              <a:extLst>
                <a:ext uri="{FF2B5EF4-FFF2-40B4-BE49-F238E27FC236}">
                  <a16:creationId xmlns:a16="http://schemas.microsoft.com/office/drawing/2014/main" id="{6E050096-6462-410A-9C65-A07B7AFC3A53}"/>
                </a:ext>
              </a:extLst>
            </p:cNvPr>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5">
              <a:extLst>
                <a:ext uri="{FF2B5EF4-FFF2-40B4-BE49-F238E27FC236}">
                  <a16:creationId xmlns:a16="http://schemas.microsoft.com/office/drawing/2014/main" id="{29225081-FB35-494C-B51A-993AF3A252CA}"/>
                </a:ext>
              </a:extLst>
            </p:cNvPr>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16">
              <a:extLst>
                <a:ext uri="{FF2B5EF4-FFF2-40B4-BE49-F238E27FC236}">
                  <a16:creationId xmlns:a16="http://schemas.microsoft.com/office/drawing/2014/main" id="{9D121F0A-E84E-46D1-BB7A-CBF6067E3CAF}"/>
                </a:ext>
              </a:extLst>
            </p:cNvPr>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 name="Freeform 17">
              <a:extLst>
                <a:ext uri="{FF2B5EF4-FFF2-40B4-BE49-F238E27FC236}">
                  <a16:creationId xmlns:a16="http://schemas.microsoft.com/office/drawing/2014/main" id="{DCC70EE6-D86C-44FD-9624-B45E51B29336}"/>
                </a:ext>
              </a:extLst>
            </p:cNvPr>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27" name="AutoShape 18">
              <a:extLst>
                <a:ext uri="{FF2B5EF4-FFF2-40B4-BE49-F238E27FC236}">
                  <a16:creationId xmlns:a16="http://schemas.microsoft.com/office/drawing/2014/main" id="{D4CB978B-9140-43DA-8C1C-87C6166CECE5}"/>
                </a:ext>
              </a:extLst>
            </p:cNvPr>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5" name="Picture 4">
            <a:extLst>
              <a:ext uri="{FF2B5EF4-FFF2-40B4-BE49-F238E27FC236}">
                <a16:creationId xmlns:a16="http://schemas.microsoft.com/office/drawing/2014/main" id="{1CA0AE8D-AD6A-4979-A900-E18E8A41BCDB}"/>
              </a:ext>
            </a:extLst>
          </p:cNvPr>
          <p:cNvPicPr>
            <a:picLocks noChangeAspect="1"/>
          </p:cNvPicPr>
          <p:nvPr/>
        </p:nvPicPr>
        <p:blipFill>
          <a:blip r:embed="rId4"/>
          <a:stretch>
            <a:fillRect/>
          </a:stretch>
        </p:blipFill>
        <p:spPr>
          <a:xfrm>
            <a:off x="2720122" y="1106771"/>
            <a:ext cx="6019800" cy="3505200"/>
          </a:xfrm>
          <a:prstGeom prst="rect">
            <a:avLst/>
          </a:prstGeom>
          <a:ln>
            <a:solidFill>
              <a:schemeClr val="bg1"/>
            </a:solidFill>
          </a:ln>
        </p:spPr>
      </p:pic>
      <p:grpSp>
        <p:nvGrpSpPr>
          <p:cNvPr id="30" name="Group 6">
            <a:extLst>
              <a:ext uri="{FF2B5EF4-FFF2-40B4-BE49-F238E27FC236}">
                <a16:creationId xmlns:a16="http://schemas.microsoft.com/office/drawing/2014/main" id="{634DAEE9-25D6-45E0-B94C-65DA2048EE13}"/>
              </a:ext>
            </a:extLst>
          </p:cNvPr>
          <p:cNvGrpSpPr>
            <a:grpSpLocks/>
          </p:cNvGrpSpPr>
          <p:nvPr/>
        </p:nvGrpSpPr>
        <p:grpSpPr bwMode="auto">
          <a:xfrm>
            <a:off x="7463581" y="1279601"/>
            <a:ext cx="979487" cy="933450"/>
            <a:chOff x="3917" y="3057"/>
            <a:chExt cx="809" cy="771"/>
          </a:xfrm>
        </p:grpSpPr>
        <p:sp>
          <p:nvSpPr>
            <p:cNvPr id="31" name="AutoShape 7">
              <a:extLst>
                <a:ext uri="{FF2B5EF4-FFF2-40B4-BE49-F238E27FC236}">
                  <a16:creationId xmlns:a16="http://schemas.microsoft.com/office/drawing/2014/main" id="{974060FE-DFD1-4B8E-803D-81250E46449D}"/>
                </a:ext>
              </a:extLst>
            </p:cNvPr>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2" name="Oval 8">
              <a:extLst>
                <a:ext uri="{FF2B5EF4-FFF2-40B4-BE49-F238E27FC236}">
                  <a16:creationId xmlns:a16="http://schemas.microsoft.com/office/drawing/2014/main" id="{EEED98A2-9735-4FAB-925D-10C67139DDC1}"/>
                </a:ext>
              </a:extLst>
            </p:cNvPr>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33" name="Freeform 9">
              <a:extLst>
                <a:ext uri="{FF2B5EF4-FFF2-40B4-BE49-F238E27FC236}">
                  <a16:creationId xmlns:a16="http://schemas.microsoft.com/office/drawing/2014/main" id="{BED44335-F664-4CDA-B868-686230DED729}"/>
                </a:ext>
              </a:extLst>
            </p:cNvPr>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10">
              <a:extLst>
                <a:ext uri="{FF2B5EF4-FFF2-40B4-BE49-F238E27FC236}">
                  <a16:creationId xmlns:a16="http://schemas.microsoft.com/office/drawing/2014/main" id="{1698926C-B872-40D7-AEDD-BFA91E11E74B}"/>
                </a:ext>
              </a:extLst>
            </p:cNvPr>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Oval 11">
              <a:extLst>
                <a:ext uri="{FF2B5EF4-FFF2-40B4-BE49-F238E27FC236}">
                  <a16:creationId xmlns:a16="http://schemas.microsoft.com/office/drawing/2014/main" id="{CCE0CAB3-55FF-418E-8E86-4311228EC25D}"/>
                </a:ext>
              </a:extLst>
            </p:cNvPr>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6" name="Text Box 12">
            <a:extLst>
              <a:ext uri="{FF2B5EF4-FFF2-40B4-BE49-F238E27FC236}">
                <a16:creationId xmlns:a16="http://schemas.microsoft.com/office/drawing/2014/main" id="{AE7C96A8-3897-47A1-98D0-D3708C518CD3}"/>
              </a:ext>
            </a:extLst>
          </p:cNvPr>
          <p:cNvSpPr txBox="1">
            <a:spLocks noChangeArrowheads="1"/>
          </p:cNvSpPr>
          <p:nvPr/>
        </p:nvSpPr>
        <p:spPr bwMode="auto">
          <a:xfrm>
            <a:off x="7627040" y="2316987"/>
            <a:ext cx="622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Ida</a:t>
            </a:r>
            <a:br>
              <a:rPr lang="en-US">
                <a:solidFill>
                  <a:schemeClr val="bg1"/>
                </a:solidFill>
              </a:rPr>
            </a:br>
            <a:r>
              <a:rPr lang="en-US">
                <a:solidFill>
                  <a:schemeClr val="bg1"/>
                </a:solidFill>
              </a:rPr>
              <a:t>Belt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Application permission key entities</a:t>
            </a:r>
          </a:p>
        </p:txBody>
      </p:sp>
      <p:sp>
        <p:nvSpPr>
          <p:cNvPr id="44035" name="Rectangle 3"/>
          <p:cNvSpPr>
            <a:spLocks noGrp="1" noChangeArrowheads="1"/>
          </p:cNvSpPr>
          <p:nvPr>
            <p:ph idx="1"/>
          </p:nvPr>
        </p:nvSpPr>
        <p:spPr>
          <a:xfrm>
            <a:off x="519113" y="5213350"/>
            <a:ext cx="8318500" cy="1176338"/>
          </a:xfrm>
        </p:spPr>
        <p:txBody>
          <a:bodyPr/>
          <a:lstStyle/>
          <a:p>
            <a:pPr>
              <a:buFont typeface="Arial" charset="0"/>
              <a:buChar char="•"/>
            </a:pPr>
            <a:r>
              <a:rPr lang="en-US"/>
              <a:t>Every application permission key is associated to a given entity</a:t>
            </a:r>
          </a:p>
          <a:p>
            <a:pPr lvl="1"/>
            <a:r>
              <a:rPr lang="en-US"/>
              <a:t>Given entity is listed at beginning of key name</a:t>
            </a:r>
          </a:p>
        </p:txBody>
      </p:sp>
      <p:sp>
        <p:nvSpPr>
          <p:cNvPr id="44036" name="Text Box 5"/>
          <p:cNvSpPr txBox="1">
            <a:spLocks noChangeArrowheads="1"/>
          </p:cNvSpPr>
          <p:nvPr/>
        </p:nvSpPr>
        <p:spPr bwMode="auto">
          <a:xfrm>
            <a:off x="1373188" y="223678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CCFF"/>
                </a:solidFill>
              </a:rPr>
              <a:t>Group</a:t>
            </a:r>
            <a:r>
              <a:rPr lang="en-US">
                <a:solidFill>
                  <a:schemeClr val="bg1"/>
                </a:solidFill>
              </a:rPr>
              <a:t> edit</a:t>
            </a:r>
          </a:p>
        </p:txBody>
      </p:sp>
      <p:sp>
        <p:nvSpPr>
          <p:cNvPr id="44037" name="Line 18"/>
          <p:cNvSpPr>
            <a:spLocks noChangeShapeType="1"/>
          </p:cNvSpPr>
          <p:nvPr/>
        </p:nvSpPr>
        <p:spPr bwMode="auto">
          <a:xfrm flipV="1">
            <a:off x="2503488" y="1844675"/>
            <a:ext cx="0" cy="3460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38" name="Group 21"/>
          <p:cNvGrpSpPr>
            <a:grpSpLocks/>
          </p:cNvGrpSpPr>
          <p:nvPr/>
        </p:nvGrpSpPr>
        <p:grpSpPr bwMode="auto">
          <a:xfrm flipH="1">
            <a:off x="1717675" y="1141413"/>
            <a:ext cx="1573213" cy="746125"/>
            <a:chOff x="0" y="2816"/>
            <a:chExt cx="634" cy="301"/>
          </a:xfrm>
        </p:grpSpPr>
        <p:sp>
          <p:nvSpPr>
            <p:cNvPr id="44101" name="Rectangle 2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4102" name="Text Box 23"/>
            <p:cNvSpPr txBox="1">
              <a:spLocks noChangeArrowheads="1"/>
            </p:cNvSpPr>
            <p:nvPr/>
          </p:nvSpPr>
          <p:spPr bwMode="auto">
            <a:xfrm>
              <a:off x="17" y="2889"/>
              <a:ext cx="598" cy="147"/>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Group</a:t>
              </a:r>
            </a:p>
          </p:txBody>
        </p:sp>
      </p:grpSp>
      <p:grpSp>
        <p:nvGrpSpPr>
          <p:cNvPr id="44039" name="Group 28"/>
          <p:cNvGrpSpPr>
            <a:grpSpLocks/>
          </p:cNvGrpSpPr>
          <p:nvPr/>
        </p:nvGrpSpPr>
        <p:grpSpPr bwMode="auto">
          <a:xfrm flipH="1">
            <a:off x="5629275" y="1125538"/>
            <a:ext cx="1333500" cy="801687"/>
            <a:chOff x="2745" y="2043"/>
            <a:chExt cx="725" cy="436"/>
          </a:xfrm>
        </p:grpSpPr>
        <p:sp>
          <p:nvSpPr>
            <p:cNvPr id="44099" name="Rectangle 2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4100" name="Text Box 30"/>
            <p:cNvSpPr txBox="1">
              <a:spLocks noChangeArrowheads="1"/>
            </p:cNvSpPr>
            <p:nvPr/>
          </p:nvSpPr>
          <p:spPr bwMode="auto">
            <a:xfrm>
              <a:off x="2841" y="2146"/>
              <a:ext cx="536" cy="19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4040" name="Group 70"/>
          <p:cNvGrpSpPr>
            <a:grpSpLocks/>
          </p:cNvGrpSpPr>
          <p:nvPr/>
        </p:nvGrpSpPr>
        <p:grpSpPr bwMode="auto">
          <a:xfrm>
            <a:off x="5135563" y="2268538"/>
            <a:ext cx="2320925" cy="2681287"/>
            <a:chOff x="5135563" y="2268538"/>
            <a:chExt cx="2320925" cy="2681287"/>
          </a:xfrm>
        </p:grpSpPr>
        <p:sp>
          <p:nvSpPr>
            <p:cNvPr id="44051" name="Rectangle 32"/>
            <p:cNvSpPr>
              <a:spLocks noChangeArrowheads="1"/>
            </p:cNvSpPr>
            <p:nvPr/>
          </p:nvSpPr>
          <p:spPr bwMode="auto">
            <a:xfrm>
              <a:off x="5135563" y="2601913"/>
              <a:ext cx="2320925" cy="234791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52" name="Text Box 33"/>
            <p:cNvSpPr txBox="1">
              <a:spLocks noChangeArrowheads="1"/>
            </p:cNvSpPr>
            <p:nvPr/>
          </p:nvSpPr>
          <p:spPr bwMode="auto">
            <a:xfrm>
              <a:off x="5165726" y="226853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Claim</a:t>
              </a:r>
              <a:r>
                <a:rPr lang="en-US">
                  <a:solidFill>
                    <a:schemeClr val="bg1"/>
                  </a:solidFill>
                </a:rPr>
                <a:t> edit</a:t>
              </a:r>
            </a:p>
          </p:txBody>
        </p:sp>
        <p:grpSp>
          <p:nvGrpSpPr>
            <p:cNvPr id="44053" name="Group 34"/>
            <p:cNvGrpSpPr>
              <a:grpSpLocks/>
            </p:cNvGrpSpPr>
            <p:nvPr/>
          </p:nvGrpSpPr>
          <p:grpSpPr bwMode="auto">
            <a:xfrm>
              <a:off x="5140326" y="2609850"/>
              <a:ext cx="833438" cy="614362"/>
              <a:chOff x="2083" y="1606"/>
              <a:chExt cx="1489" cy="1097"/>
            </a:xfrm>
          </p:grpSpPr>
          <p:sp>
            <p:nvSpPr>
              <p:cNvPr id="44066"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4067"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68"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69"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70"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4071"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4072"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3"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4074"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75"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76"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7"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8"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4079" name="Group 48"/>
              <p:cNvGrpSpPr>
                <a:grpSpLocks/>
              </p:cNvGrpSpPr>
              <p:nvPr/>
            </p:nvGrpSpPr>
            <p:grpSpPr bwMode="auto">
              <a:xfrm>
                <a:off x="2221" y="1871"/>
                <a:ext cx="518" cy="782"/>
                <a:chOff x="2400" y="1656"/>
                <a:chExt cx="752" cy="1136"/>
              </a:xfrm>
            </p:grpSpPr>
            <p:sp>
              <p:nvSpPr>
                <p:cNvPr id="44092"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93"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4"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5"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6"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4097"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8"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080" name="Group 56"/>
              <p:cNvGrpSpPr>
                <a:grpSpLocks/>
              </p:cNvGrpSpPr>
              <p:nvPr/>
            </p:nvGrpSpPr>
            <p:grpSpPr bwMode="auto">
              <a:xfrm rot="-6511945">
                <a:off x="2834" y="1842"/>
                <a:ext cx="518" cy="783"/>
                <a:chOff x="2400" y="1656"/>
                <a:chExt cx="752" cy="1136"/>
              </a:xfrm>
            </p:grpSpPr>
            <p:sp>
              <p:nvSpPr>
                <p:cNvPr id="44085"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86"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7"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8"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9"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4090"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91"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4081"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4082"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83"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84"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4054" name="Group 68"/>
            <p:cNvGrpSpPr>
              <a:grpSpLocks/>
            </p:cNvGrpSpPr>
            <p:nvPr/>
          </p:nvGrpSpPr>
          <p:grpSpPr bwMode="auto">
            <a:xfrm rot="5931751" flipV="1">
              <a:off x="5788026" y="2770188"/>
              <a:ext cx="531812" cy="1130300"/>
              <a:chOff x="2702" y="903"/>
              <a:chExt cx="1477" cy="3141"/>
            </a:xfrm>
          </p:grpSpPr>
          <p:sp>
            <p:nvSpPr>
              <p:cNvPr id="44062" name="Freeform 69"/>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63" name="Oval 7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64" name="Oval 7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65" name="Rectangle 7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4055" name="Text Box 73"/>
            <p:cNvSpPr txBox="1">
              <a:spLocks noChangeArrowheads="1"/>
            </p:cNvSpPr>
            <p:nvPr/>
          </p:nvSpPr>
          <p:spPr bwMode="auto">
            <a:xfrm>
              <a:off x="5454651" y="3581400"/>
              <a:ext cx="1641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claim</a:t>
              </a:r>
            </a:p>
          </p:txBody>
        </p:sp>
        <p:grpSp>
          <p:nvGrpSpPr>
            <p:cNvPr id="44056" name="Group 74"/>
            <p:cNvGrpSpPr>
              <a:grpSpLocks/>
            </p:cNvGrpSpPr>
            <p:nvPr/>
          </p:nvGrpSpPr>
          <p:grpSpPr bwMode="auto">
            <a:xfrm rot="5931751" flipV="1">
              <a:off x="5788026" y="3708400"/>
              <a:ext cx="531812" cy="1130300"/>
              <a:chOff x="2702" y="903"/>
              <a:chExt cx="1477" cy="3141"/>
            </a:xfrm>
          </p:grpSpPr>
          <p:sp>
            <p:nvSpPr>
              <p:cNvPr id="44058" name="Freeform 75"/>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59" name="Oval 7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60" name="Oval 77"/>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61" name="Rectangle 7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4057" name="Text Box 79"/>
            <p:cNvSpPr txBox="1">
              <a:spLocks noChangeArrowheads="1"/>
            </p:cNvSpPr>
            <p:nvPr/>
          </p:nvSpPr>
          <p:spPr bwMode="auto">
            <a:xfrm>
              <a:off x="5454651" y="4519613"/>
              <a:ext cx="1908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closed claim</a:t>
              </a:r>
            </a:p>
          </p:txBody>
        </p:sp>
      </p:grpSp>
      <p:sp>
        <p:nvSpPr>
          <p:cNvPr id="44041" name="Line 81"/>
          <p:cNvSpPr>
            <a:spLocks noChangeShapeType="1"/>
          </p:cNvSpPr>
          <p:nvPr/>
        </p:nvSpPr>
        <p:spPr bwMode="auto">
          <a:xfrm flipV="1">
            <a:off x="6296025" y="1919288"/>
            <a:ext cx="0" cy="3460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42" name="Group 71"/>
          <p:cNvGrpSpPr>
            <a:grpSpLocks/>
          </p:cNvGrpSpPr>
          <p:nvPr/>
        </p:nvGrpSpPr>
        <p:grpSpPr bwMode="auto">
          <a:xfrm>
            <a:off x="1343025" y="2565400"/>
            <a:ext cx="2320925" cy="1627188"/>
            <a:chOff x="1343025" y="2565578"/>
            <a:chExt cx="2320925" cy="1627010"/>
          </a:xfrm>
        </p:grpSpPr>
        <p:sp>
          <p:nvSpPr>
            <p:cNvPr id="44043" name="Rectangle 4"/>
            <p:cNvSpPr>
              <a:spLocks noChangeArrowheads="1"/>
            </p:cNvSpPr>
            <p:nvPr/>
          </p:nvSpPr>
          <p:spPr bwMode="auto">
            <a:xfrm>
              <a:off x="1343025" y="2570163"/>
              <a:ext cx="2320925" cy="162242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44" name="Text Box 6"/>
            <p:cNvSpPr txBox="1">
              <a:spLocks noChangeArrowheads="1"/>
            </p:cNvSpPr>
            <p:nvPr/>
          </p:nvSpPr>
          <p:spPr bwMode="auto">
            <a:xfrm>
              <a:off x="1668463" y="3549651"/>
              <a:ext cx="1624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groups</a:t>
              </a:r>
            </a:p>
          </p:txBody>
        </p:sp>
        <p:pic>
          <p:nvPicPr>
            <p:cNvPr id="44045"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4868" y="2565578"/>
              <a:ext cx="617770" cy="61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46" name="Group 8"/>
            <p:cNvGrpSpPr>
              <a:grpSpLocks/>
            </p:cNvGrpSpPr>
            <p:nvPr/>
          </p:nvGrpSpPr>
          <p:grpSpPr bwMode="auto">
            <a:xfrm rot="5931751" flipV="1">
              <a:off x="2001838" y="2738438"/>
              <a:ext cx="531813" cy="1130300"/>
              <a:chOff x="2702" y="903"/>
              <a:chExt cx="1477" cy="3141"/>
            </a:xfrm>
          </p:grpSpPr>
          <p:sp>
            <p:nvSpPr>
              <p:cNvPr id="44047" name="Freeform 9"/>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48" name="Oval 1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49" name="Oval 1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50" name="Rectangle 1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15"/>
          <p:cNvGrpSpPr>
            <a:grpSpLocks/>
          </p:cNvGrpSpPr>
          <p:nvPr/>
        </p:nvGrpSpPr>
        <p:grpSpPr bwMode="auto">
          <a:xfrm>
            <a:off x="539750" y="2168525"/>
            <a:ext cx="8540750" cy="4052888"/>
            <a:chOff x="340" y="1366"/>
            <a:chExt cx="5380" cy="2553"/>
          </a:xfrm>
        </p:grpSpPr>
        <p:pic>
          <p:nvPicPr>
            <p:cNvPr id="45067" name="Picture 10" descr="Dictionary - AP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1366"/>
              <a:ext cx="5380" cy="25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506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 y="1501"/>
              <a:ext cx="28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45059" name="Rectangle 3"/>
          <p:cNvSpPr>
            <a:spLocks noGrp="1" noChangeArrowheads="1"/>
          </p:cNvSpPr>
          <p:nvPr>
            <p:ph type="title"/>
          </p:nvPr>
        </p:nvSpPr>
        <p:spPr>
          <a:xfrm>
            <a:off x="495300" y="120650"/>
            <a:ext cx="8648700" cy="742950"/>
          </a:xfrm>
        </p:spPr>
        <p:txBody>
          <a:bodyPr/>
          <a:lstStyle/>
          <a:p>
            <a:pPr eaLnBrk="1" hangingPunct="1"/>
            <a:r>
              <a:rPr lang="en-US"/>
              <a:t>Application permission keys in the security dictionary</a:t>
            </a:r>
          </a:p>
        </p:txBody>
      </p:sp>
      <p:pic>
        <p:nvPicPr>
          <p:cNvPr id="45060" name="Picture 4" descr="Four types of 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5061" name="AutoShape 5"/>
          <p:cNvSpPr>
            <a:spLocks noChangeArrowheads="1"/>
          </p:cNvSpPr>
          <p:nvPr/>
        </p:nvSpPr>
        <p:spPr bwMode="auto">
          <a:xfrm>
            <a:off x="325438" y="958850"/>
            <a:ext cx="2914650"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Line 6"/>
          <p:cNvSpPr>
            <a:spLocks noChangeShapeType="1"/>
          </p:cNvSpPr>
          <p:nvPr/>
        </p:nvSpPr>
        <p:spPr bwMode="auto">
          <a:xfrm>
            <a:off x="1003300" y="1306513"/>
            <a:ext cx="273050" cy="12334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3" name="AutoShape 7"/>
          <p:cNvSpPr>
            <a:spLocks noChangeArrowheads="1"/>
          </p:cNvSpPr>
          <p:nvPr/>
        </p:nvSpPr>
        <p:spPr bwMode="auto">
          <a:xfrm>
            <a:off x="669925" y="2589213"/>
            <a:ext cx="14890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Line 8"/>
          <p:cNvSpPr>
            <a:spLocks noChangeShapeType="1"/>
          </p:cNvSpPr>
          <p:nvPr/>
        </p:nvSpPr>
        <p:spPr bwMode="auto">
          <a:xfrm>
            <a:off x="2147888" y="2725738"/>
            <a:ext cx="13525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5" name="Text Box 11"/>
          <p:cNvSpPr txBox="1">
            <a:spLocks noChangeArrowheads="1"/>
          </p:cNvSpPr>
          <p:nvPr/>
        </p:nvSpPr>
        <p:spPr bwMode="auto">
          <a:xfrm>
            <a:off x="5929313" y="2957513"/>
            <a:ext cx="287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static or object-based?</a:t>
            </a:r>
          </a:p>
        </p:txBody>
      </p:sp>
      <p:sp>
        <p:nvSpPr>
          <p:cNvPr id="45066" name="Line 12"/>
          <p:cNvSpPr>
            <a:spLocks noChangeShapeType="1"/>
          </p:cNvSpPr>
          <p:nvPr/>
        </p:nvSpPr>
        <p:spPr bwMode="auto">
          <a:xfrm flipH="1" flipV="1">
            <a:off x="6673850" y="2774950"/>
            <a:ext cx="169863" cy="2127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eaLnBrk="1" hangingPunct="1"/>
            <a:r>
              <a:rPr lang="en-US"/>
              <a:t>perm syntax: Key permissions</a:t>
            </a:r>
          </a:p>
        </p:txBody>
      </p:sp>
      <p:sp>
        <p:nvSpPr>
          <p:cNvPr id="46085" name="Rectangle 5"/>
          <p:cNvSpPr>
            <a:spLocks noGrp="1" noChangeArrowheads="1"/>
          </p:cNvSpPr>
          <p:nvPr>
            <p:ph idx="1"/>
          </p:nvPr>
        </p:nvSpPr>
        <p:spPr>
          <a:xfrm>
            <a:off x="317234" y="783142"/>
            <a:ext cx="3970093" cy="5197475"/>
          </a:xfrm>
        </p:spPr>
        <p:txBody>
          <a:bodyPr/>
          <a:lstStyle/>
          <a:p>
            <a:pPr>
              <a:buFont typeface="Arial" charset="0"/>
              <a:buChar char="•"/>
            </a:pPr>
            <a:r>
              <a:rPr lang="en-US"/>
              <a:t>Static keys:</a:t>
            </a:r>
            <a:r>
              <a:rPr lang="en-US">
                <a:solidFill>
                  <a:srgbClr val="FF3300"/>
                </a:solidFill>
              </a:rPr>
              <a:t> </a:t>
            </a:r>
          </a:p>
          <a:p>
            <a:pPr marL="0" indent="0">
              <a:buNone/>
            </a:pPr>
            <a:r>
              <a:rPr lang="en-US" err="1">
                <a:solidFill>
                  <a:srgbClr val="FF3300"/>
                </a:solidFill>
              </a:rPr>
              <a:t>perm.</a:t>
            </a:r>
            <a:r>
              <a:rPr lang="en-US" i="1" err="1">
                <a:solidFill>
                  <a:srgbClr val="0033CC"/>
                </a:solidFill>
              </a:rPr>
              <a:t>entity</a:t>
            </a:r>
            <a:r>
              <a:rPr lang="en-US" err="1">
                <a:solidFill>
                  <a:srgbClr val="FF3300"/>
                </a:solidFill>
              </a:rPr>
              <a:t>.</a:t>
            </a:r>
            <a:r>
              <a:rPr lang="en-US" i="1" err="1">
                <a:solidFill>
                  <a:srgbClr val="0033CC"/>
                </a:solidFill>
              </a:rPr>
              <a:t>appKey</a:t>
            </a:r>
            <a:endParaRPr lang="en-US" i="1">
              <a:solidFill>
                <a:srgbClr val="0033CC"/>
              </a:solidFill>
            </a:endParaRPr>
          </a:p>
          <a:p>
            <a:pPr lvl="1"/>
            <a:r>
              <a:rPr lang="en-US"/>
              <a:t>Returns true if</a:t>
            </a:r>
            <a:br>
              <a:rPr lang="en-US"/>
            </a:br>
            <a:r>
              <a:rPr lang="en-US"/>
              <a:t>current user</a:t>
            </a:r>
            <a:br>
              <a:rPr lang="en-US"/>
            </a:br>
            <a:r>
              <a:rPr lang="en-US"/>
              <a:t>has a relevant</a:t>
            </a:r>
            <a:br>
              <a:rPr lang="en-US"/>
            </a:br>
            <a:r>
              <a:rPr lang="en-US"/>
              <a:t>permission in</a:t>
            </a:r>
            <a:br>
              <a:rPr lang="en-US"/>
            </a:br>
            <a:r>
              <a:rPr lang="en-US"/>
              <a:t>given key</a:t>
            </a:r>
          </a:p>
          <a:p>
            <a:pPr>
              <a:buFont typeface="Arial" charset="0"/>
              <a:buChar char="•"/>
            </a:pPr>
            <a:r>
              <a:rPr lang="en-US"/>
              <a:t>Object-based keys:</a:t>
            </a:r>
            <a:r>
              <a:rPr lang="en-US">
                <a:solidFill>
                  <a:srgbClr val="FF3300"/>
                </a:solidFill>
              </a:rPr>
              <a:t> </a:t>
            </a:r>
            <a:r>
              <a:rPr lang="en-US" err="1">
                <a:solidFill>
                  <a:srgbClr val="FF3300"/>
                </a:solidFill>
              </a:rPr>
              <a:t>perm.</a:t>
            </a:r>
            <a:r>
              <a:rPr lang="en-US" i="1" err="1">
                <a:solidFill>
                  <a:srgbClr val="0033CC"/>
                </a:solidFill>
              </a:rPr>
              <a:t>entity</a:t>
            </a:r>
            <a:r>
              <a:rPr lang="en-US" err="1">
                <a:solidFill>
                  <a:srgbClr val="FF3300"/>
                </a:solidFill>
              </a:rPr>
              <a:t>.</a:t>
            </a:r>
            <a:r>
              <a:rPr lang="en-US" i="1" err="1">
                <a:solidFill>
                  <a:srgbClr val="0033CC"/>
                </a:solidFill>
              </a:rPr>
              <a:t>appKey</a:t>
            </a:r>
            <a:r>
              <a:rPr lang="en-US">
                <a:solidFill>
                  <a:srgbClr val="FF3300"/>
                </a:solidFill>
              </a:rPr>
              <a:t>(</a:t>
            </a:r>
            <a:r>
              <a:rPr lang="en-US" i="1">
                <a:solidFill>
                  <a:srgbClr val="0033CC"/>
                </a:solidFill>
              </a:rPr>
              <a:t>object</a:t>
            </a:r>
            <a:r>
              <a:rPr lang="en-US">
                <a:solidFill>
                  <a:srgbClr val="FF3300"/>
                </a:solidFill>
              </a:rPr>
              <a:t>)</a:t>
            </a:r>
          </a:p>
          <a:p>
            <a:pPr lvl="1"/>
            <a:r>
              <a:rPr lang="en-US"/>
              <a:t>Returns true if current user has a relevant permission</a:t>
            </a:r>
            <a:br>
              <a:rPr lang="en-US"/>
            </a:br>
            <a:r>
              <a:rPr lang="en-US"/>
              <a:t>in given key on the named</a:t>
            </a:r>
            <a:br>
              <a:rPr lang="en-US"/>
            </a:br>
            <a:r>
              <a:rPr lang="en-US"/>
              <a:t>object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689" y="1136254"/>
            <a:ext cx="5277971" cy="762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8"/>
          <p:cNvSpPr>
            <a:spLocks noChangeShapeType="1"/>
          </p:cNvSpPr>
          <p:nvPr/>
        </p:nvSpPr>
        <p:spPr bwMode="auto">
          <a:xfrm flipV="1">
            <a:off x="7364801" y="910827"/>
            <a:ext cx="444460" cy="70625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273" y="5387176"/>
            <a:ext cx="6656387" cy="1133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4">
            <a:extLst>
              <a:ext uri="{FF2B5EF4-FFF2-40B4-BE49-F238E27FC236}">
                <a16:creationId xmlns:a16="http://schemas.microsoft.com/office/drawing/2014/main" id="{A6BB199C-CF8F-4B3C-A60F-31E40AD7BD58}"/>
              </a:ext>
            </a:extLst>
          </p:cNvPr>
          <p:cNvPicPr>
            <a:picLocks noChangeAspect="1"/>
          </p:cNvPicPr>
          <p:nvPr/>
        </p:nvPicPr>
        <p:blipFill>
          <a:blip r:embed="rId5"/>
          <a:stretch>
            <a:fillRect/>
          </a:stretch>
        </p:blipFill>
        <p:spPr>
          <a:xfrm>
            <a:off x="5632175" y="588955"/>
            <a:ext cx="2865122" cy="316591"/>
          </a:xfrm>
          <a:prstGeom prst="rect">
            <a:avLst/>
          </a:prstGeom>
        </p:spPr>
      </p:pic>
      <p:sp>
        <p:nvSpPr>
          <p:cNvPr id="6" name="AutoShape 9">
            <a:extLst>
              <a:ext uri="{FF2B5EF4-FFF2-40B4-BE49-F238E27FC236}">
                <a16:creationId xmlns:a16="http://schemas.microsoft.com/office/drawing/2014/main" id="{51CCC577-DA5F-4693-B75F-59AD57B47F09}"/>
              </a:ext>
            </a:extLst>
          </p:cNvPr>
          <p:cNvSpPr>
            <a:spLocks noChangeArrowheads="1"/>
          </p:cNvSpPr>
          <p:nvPr/>
        </p:nvSpPr>
        <p:spPr bwMode="auto">
          <a:xfrm>
            <a:off x="7602637" y="595649"/>
            <a:ext cx="746233" cy="26795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7">
            <a:extLst>
              <a:ext uri="{FF2B5EF4-FFF2-40B4-BE49-F238E27FC236}">
                <a16:creationId xmlns:a16="http://schemas.microsoft.com/office/drawing/2014/main" id="{E0AC1D25-B4C7-42A2-B746-391BF5BDF5D9}"/>
              </a:ext>
            </a:extLst>
          </p:cNvPr>
          <p:cNvPicPr>
            <a:picLocks noChangeAspect="1"/>
          </p:cNvPicPr>
          <p:nvPr/>
        </p:nvPicPr>
        <p:blipFill>
          <a:blip r:embed="rId6"/>
          <a:stretch>
            <a:fillRect/>
          </a:stretch>
        </p:blipFill>
        <p:spPr>
          <a:xfrm>
            <a:off x="4436130" y="2003315"/>
            <a:ext cx="4562475" cy="3278799"/>
          </a:xfrm>
          <a:prstGeom prst="rect">
            <a:avLst/>
          </a:prstGeom>
          <a:ln>
            <a:solidFill>
              <a:schemeClr val="bg1"/>
            </a:solidFill>
          </a:ln>
        </p:spPr>
      </p:pic>
      <p:sp>
        <p:nvSpPr>
          <p:cNvPr id="9" name="AutoShape 12">
            <a:extLst>
              <a:ext uri="{FF2B5EF4-FFF2-40B4-BE49-F238E27FC236}">
                <a16:creationId xmlns:a16="http://schemas.microsoft.com/office/drawing/2014/main" id="{8F618ABC-F739-428B-B642-3D3A70F6E99E}"/>
              </a:ext>
            </a:extLst>
          </p:cNvPr>
          <p:cNvSpPr>
            <a:spLocks noChangeArrowheads="1"/>
          </p:cNvSpPr>
          <p:nvPr/>
        </p:nvSpPr>
        <p:spPr bwMode="auto">
          <a:xfrm>
            <a:off x="4495518" y="5052186"/>
            <a:ext cx="750935" cy="2299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Line 8">
            <a:extLst>
              <a:ext uri="{FF2B5EF4-FFF2-40B4-BE49-F238E27FC236}">
                <a16:creationId xmlns:a16="http://schemas.microsoft.com/office/drawing/2014/main" id="{9FDB4F8C-A60E-4755-AB42-EBE9C4651CF9}"/>
              </a:ext>
            </a:extLst>
          </p:cNvPr>
          <p:cNvSpPr>
            <a:spLocks noChangeShapeType="1"/>
          </p:cNvSpPr>
          <p:nvPr/>
        </p:nvSpPr>
        <p:spPr bwMode="auto">
          <a:xfrm flipV="1">
            <a:off x="6436674" y="4996867"/>
            <a:ext cx="750935" cy="12019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495300" y="120650"/>
            <a:ext cx="8648700" cy="742950"/>
          </a:xfrm>
        </p:spPr>
        <p:txBody>
          <a:bodyPr/>
          <a:lstStyle/>
          <a:p>
            <a:pPr eaLnBrk="1" hangingPunct="1"/>
            <a:r>
              <a:rPr lang="en-US"/>
              <a:t>Pages in the security dictionary</a:t>
            </a:r>
          </a:p>
        </p:txBody>
      </p:sp>
      <p:pic>
        <p:nvPicPr>
          <p:cNvPr id="47108" name="Picture 4" descr="Four types of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7109" name="AutoShape 5"/>
          <p:cNvSpPr>
            <a:spLocks noChangeArrowheads="1"/>
          </p:cNvSpPr>
          <p:nvPr/>
        </p:nvSpPr>
        <p:spPr bwMode="auto">
          <a:xfrm>
            <a:off x="325438" y="1276350"/>
            <a:ext cx="828675"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110" name="Line 6"/>
          <p:cNvSpPr>
            <a:spLocks noChangeShapeType="1"/>
          </p:cNvSpPr>
          <p:nvPr/>
        </p:nvSpPr>
        <p:spPr bwMode="auto">
          <a:xfrm>
            <a:off x="1003301" y="1624014"/>
            <a:ext cx="379412" cy="9699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7111" name="AutoShape 7"/>
          <p:cNvSpPr>
            <a:spLocks noChangeArrowheads="1"/>
          </p:cNvSpPr>
          <p:nvPr/>
        </p:nvSpPr>
        <p:spPr bwMode="auto">
          <a:xfrm>
            <a:off x="638175" y="3598863"/>
            <a:ext cx="14890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112" name="Line 8"/>
          <p:cNvSpPr>
            <a:spLocks noChangeShapeType="1"/>
          </p:cNvSpPr>
          <p:nvPr/>
        </p:nvSpPr>
        <p:spPr bwMode="auto">
          <a:xfrm>
            <a:off x="2116138" y="3735388"/>
            <a:ext cx="13525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3" name="Text Box 10"/>
          <p:cNvSpPr txBox="1">
            <a:spLocks noChangeArrowheads="1"/>
          </p:cNvSpPr>
          <p:nvPr/>
        </p:nvSpPr>
        <p:spPr bwMode="auto">
          <a:xfrm>
            <a:off x="4524375" y="4430713"/>
            <a:ext cx="40052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Lists conditions that check either system permission or application permission keys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2640928"/>
            <a:ext cx="8690971" cy="17275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utoShape 9"/>
          <p:cNvSpPr>
            <a:spLocks noChangeArrowheads="1"/>
          </p:cNvSpPr>
          <p:nvPr/>
        </p:nvSpPr>
        <p:spPr bwMode="auto">
          <a:xfrm>
            <a:off x="333375" y="3504706"/>
            <a:ext cx="1463675" cy="2181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t> 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ClaimCenter functionality that enforces security</a:t>
            </a:r>
          </a:p>
          <a:p>
            <a:pPr lvl="1" eaLnBrk="1" hangingPunct="1"/>
            <a:r>
              <a:rPr lang="en-US"/>
              <a:t>Create system permissions</a:t>
            </a:r>
          </a:p>
          <a:p>
            <a:pPr lvl="1" eaLnBrk="1" hangingPunct="1"/>
            <a:r>
              <a:rPr lang="en-US"/>
              <a:t>Write Gosu expressions that evaluate user permissions</a:t>
            </a:r>
          </a:p>
          <a:p>
            <a:pPr lvl="1" eaLnBrk="1" hangingPunct="1"/>
            <a:r>
              <a:rPr lang="en-US"/>
              <a:t>Use application permission keys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t>Review questions</a:t>
            </a:r>
          </a:p>
        </p:txBody>
      </p:sp>
      <p:sp>
        <p:nvSpPr>
          <p:cNvPr id="49155" name="Rectangle 45"/>
          <p:cNvSpPr>
            <a:spLocks noGrp="1" noChangeArrowheads="1"/>
          </p:cNvSpPr>
          <p:nvPr>
            <p:ph idx="1"/>
          </p:nvPr>
        </p:nvSpPr>
        <p:spPr/>
        <p:txBody>
          <a:bodyPr/>
          <a:lstStyle/>
          <a:p>
            <a:pPr marL="457200" indent="-457200">
              <a:buFont typeface="Webdings" pitchFamily="18" charset="2"/>
              <a:buAutoNum type="arabicPeriod"/>
            </a:pPr>
            <a:r>
              <a:rPr lang="en-US"/>
              <a:t>What is the difference between:</a:t>
            </a:r>
          </a:p>
          <a:p>
            <a:pPr marL="933450" lvl="1" indent="-419100">
              <a:buFont typeface="Webdings" pitchFamily="18" charset="2"/>
              <a:buAutoNum type="alphaLcParenR"/>
            </a:pPr>
            <a:r>
              <a:rPr lang="en-US"/>
              <a:t>A static permission and an object-based permission?</a:t>
            </a:r>
          </a:p>
          <a:p>
            <a:pPr marL="933450" lvl="1" indent="-419100">
              <a:buFont typeface="Webdings" pitchFamily="18" charset="2"/>
              <a:buAutoNum type="alphaLcParenR"/>
            </a:pPr>
            <a:r>
              <a:rPr lang="en-US"/>
              <a:t>A permission and an application permission key with only one permission in it?</a:t>
            </a:r>
          </a:p>
          <a:p>
            <a:pPr marL="933450" lvl="1" indent="-419100">
              <a:buFont typeface="Webdings" pitchFamily="18" charset="2"/>
              <a:buAutoNum type="alphaLcParenR"/>
            </a:pPr>
            <a:r>
              <a:rPr lang="en-US"/>
              <a:t>An application permission key with two permissions (such as "create note" and "edit note") and a role with the same two permissions?</a:t>
            </a:r>
          </a:p>
          <a:p>
            <a:pPr marL="457200" indent="-457200">
              <a:buFont typeface="Webdings" pitchFamily="18" charset="2"/>
              <a:buAutoNum type="arabicPeriod"/>
            </a:pPr>
            <a:r>
              <a:rPr lang="en-US"/>
              <a:t>Given the following perm condition:</a:t>
            </a:r>
          </a:p>
          <a:p>
            <a:pPr marL="457200" indent="-457200" algn="ctr">
              <a:buFont typeface="Webdings" pitchFamily="18" charset="2"/>
              <a:buNone/>
            </a:pPr>
            <a:r>
              <a:rPr lang="en-US"/>
              <a:t>	</a:t>
            </a:r>
            <a:r>
              <a:rPr lang="en-US" b="1">
                <a:solidFill>
                  <a:srgbClr val="0033CC"/>
                </a:solidFill>
                <a:latin typeface="Courier New" pitchFamily="49" charset="0"/>
              </a:rPr>
              <a:t>perm.System.applyCheck</a:t>
            </a:r>
          </a:p>
          <a:p>
            <a:pPr marL="933450" lvl="1" indent="-419100">
              <a:buFont typeface="Webdings" pitchFamily="18" charset="2"/>
              <a:buAutoNum type="alphaLcParenR"/>
            </a:pPr>
            <a:r>
              <a:rPr lang="en-US"/>
              <a:t>Is </a:t>
            </a:r>
            <a:r>
              <a:rPr lang="en-US" sz="2400" b="1">
                <a:solidFill>
                  <a:srgbClr val="0033CC"/>
                </a:solidFill>
                <a:latin typeface="Courier New" pitchFamily="49" charset="0"/>
              </a:rPr>
              <a:t>applyCheck</a:t>
            </a:r>
            <a:r>
              <a:rPr lang="en-US"/>
              <a:t> a system permission or an application permission key?</a:t>
            </a:r>
          </a:p>
          <a:p>
            <a:pPr marL="933450" lvl="1" indent="-419100">
              <a:buFont typeface="Webdings" pitchFamily="18" charset="2"/>
              <a:buAutoNum type="alphaLcParenR"/>
            </a:pPr>
            <a:r>
              <a:rPr lang="en-US"/>
              <a:t>Is </a:t>
            </a:r>
            <a:r>
              <a:rPr lang="en-US" sz="2400" b="1">
                <a:solidFill>
                  <a:srgbClr val="0033CC"/>
                </a:solidFill>
                <a:latin typeface="Courier New" pitchFamily="49" charset="0"/>
              </a:rPr>
              <a:t>applyCheck</a:t>
            </a:r>
            <a:r>
              <a:rPr lang="en-US"/>
              <a:t> static or object-based?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7855819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System permissions</a:t>
            </a:r>
          </a:p>
        </p:txBody>
      </p:sp>
      <p:sp>
        <p:nvSpPr>
          <p:cNvPr id="8195" name="Rectangle 3"/>
          <p:cNvSpPr>
            <a:spLocks noGrp="1" noChangeArrowheads="1"/>
          </p:cNvSpPr>
          <p:nvPr>
            <p:ph idx="1"/>
          </p:nvPr>
        </p:nvSpPr>
        <p:spPr>
          <a:xfrm>
            <a:off x="519113" y="5608638"/>
            <a:ext cx="8318500" cy="923925"/>
          </a:xfrm>
        </p:spPr>
        <p:txBody>
          <a:bodyPr/>
          <a:lstStyle/>
          <a:p>
            <a:pPr>
              <a:buFont typeface="Arial" charset="0"/>
              <a:buChar char="•"/>
            </a:pPr>
            <a:r>
              <a:rPr lang="en-US"/>
              <a:t>A system permission is a granular ability to see or do something within ClaimCenter</a:t>
            </a:r>
          </a:p>
        </p:txBody>
      </p:sp>
      <p:grpSp>
        <p:nvGrpSpPr>
          <p:cNvPr id="8196" name="Group 4"/>
          <p:cNvGrpSpPr>
            <a:grpSpLocks/>
          </p:cNvGrpSpPr>
          <p:nvPr/>
        </p:nvGrpSpPr>
        <p:grpSpPr bwMode="auto">
          <a:xfrm>
            <a:off x="598488" y="1160463"/>
            <a:ext cx="1854200" cy="1090612"/>
            <a:chOff x="641" y="580"/>
            <a:chExt cx="1168" cy="687"/>
          </a:xfrm>
        </p:grpSpPr>
        <p:grpSp>
          <p:nvGrpSpPr>
            <p:cNvPr id="8232" name="Group 5"/>
            <p:cNvGrpSpPr>
              <a:grpSpLocks/>
            </p:cNvGrpSpPr>
            <p:nvPr/>
          </p:nvGrpSpPr>
          <p:grpSpPr bwMode="auto">
            <a:xfrm rot="5931751" flipV="1">
              <a:off x="945" y="276"/>
              <a:ext cx="541" cy="1150"/>
              <a:chOff x="2702" y="903"/>
              <a:chExt cx="1477" cy="3141"/>
            </a:xfrm>
          </p:grpSpPr>
          <p:sp>
            <p:nvSpPr>
              <p:cNvPr id="8234"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35"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36"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37"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33"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claims</a:t>
              </a:r>
            </a:p>
          </p:txBody>
        </p:sp>
      </p:grpSp>
      <p:grpSp>
        <p:nvGrpSpPr>
          <p:cNvPr id="8197" name="Group 11"/>
          <p:cNvGrpSpPr>
            <a:grpSpLocks/>
          </p:cNvGrpSpPr>
          <p:nvPr/>
        </p:nvGrpSpPr>
        <p:grpSpPr bwMode="auto">
          <a:xfrm>
            <a:off x="598488" y="2705100"/>
            <a:ext cx="1854200" cy="1090613"/>
            <a:chOff x="641" y="580"/>
            <a:chExt cx="1168" cy="687"/>
          </a:xfrm>
        </p:grpSpPr>
        <p:grpSp>
          <p:nvGrpSpPr>
            <p:cNvPr id="8226" name="Group 12"/>
            <p:cNvGrpSpPr>
              <a:grpSpLocks/>
            </p:cNvGrpSpPr>
            <p:nvPr/>
          </p:nvGrpSpPr>
          <p:grpSpPr bwMode="auto">
            <a:xfrm rot="5931751" flipV="1">
              <a:off x="945" y="276"/>
              <a:ext cx="541" cy="1150"/>
              <a:chOff x="2702" y="903"/>
              <a:chExt cx="1477" cy="3141"/>
            </a:xfrm>
          </p:grpSpPr>
          <p:sp>
            <p:nvSpPr>
              <p:cNvPr id="8228" name="Freeform 1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29"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30"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31"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27" name="Text Box 17"/>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claims</a:t>
              </a:r>
            </a:p>
          </p:txBody>
        </p:sp>
      </p:grpSp>
      <p:grpSp>
        <p:nvGrpSpPr>
          <p:cNvPr id="8198" name="Group 18"/>
          <p:cNvGrpSpPr>
            <a:grpSpLocks/>
          </p:cNvGrpSpPr>
          <p:nvPr/>
        </p:nvGrpSpPr>
        <p:grpSpPr bwMode="auto">
          <a:xfrm>
            <a:off x="598488" y="4251325"/>
            <a:ext cx="1854200" cy="1090613"/>
            <a:chOff x="641" y="580"/>
            <a:chExt cx="1168" cy="687"/>
          </a:xfrm>
        </p:grpSpPr>
        <p:grpSp>
          <p:nvGrpSpPr>
            <p:cNvPr id="8220" name="Group 19"/>
            <p:cNvGrpSpPr>
              <a:grpSpLocks/>
            </p:cNvGrpSpPr>
            <p:nvPr/>
          </p:nvGrpSpPr>
          <p:grpSpPr bwMode="auto">
            <a:xfrm rot="5931751" flipV="1">
              <a:off x="945" y="276"/>
              <a:ext cx="541" cy="1150"/>
              <a:chOff x="2702" y="903"/>
              <a:chExt cx="1477" cy="3141"/>
            </a:xfrm>
          </p:grpSpPr>
          <p:sp>
            <p:nvSpPr>
              <p:cNvPr id="8222" name="Freeform 2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23"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24"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25"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21" name="Text Box 24"/>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Own claims</a:t>
              </a:r>
            </a:p>
          </p:txBody>
        </p:sp>
      </p:grpSp>
      <p:grpSp>
        <p:nvGrpSpPr>
          <p:cNvPr id="8199" name="Group 25"/>
          <p:cNvGrpSpPr>
            <a:grpSpLocks/>
          </p:cNvGrpSpPr>
          <p:nvPr/>
        </p:nvGrpSpPr>
        <p:grpSpPr bwMode="auto">
          <a:xfrm>
            <a:off x="6724650" y="1160463"/>
            <a:ext cx="1854200" cy="1090612"/>
            <a:chOff x="641" y="580"/>
            <a:chExt cx="1168" cy="687"/>
          </a:xfrm>
        </p:grpSpPr>
        <p:grpSp>
          <p:nvGrpSpPr>
            <p:cNvPr id="8214" name="Group 26"/>
            <p:cNvGrpSpPr>
              <a:grpSpLocks/>
            </p:cNvGrpSpPr>
            <p:nvPr/>
          </p:nvGrpSpPr>
          <p:grpSpPr bwMode="auto">
            <a:xfrm rot="5931751" flipV="1">
              <a:off x="945" y="276"/>
              <a:ext cx="541" cy="1150"/>
              <a:chOff x="2702" y="903"/>
              <a:chExt cx="1477" cy="3141"/>
            </a:xfrm>
          </p:grpSpPr>
          <p:sp>
            <p:nvSpPr>
              <p:cNvPr id="8216" name="Freeform 2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17" name="Oval 2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18" name="Oval 2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19" name="Rectangle 3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15" name="Text Box 31"/>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Desktop</a:t>
              </a:r>
            </a:p>
          </p:txBody>
        </p:sp>
      </p:grpSp>
      <p:grpSp>
        <p:nvGrpSpPr>
          <p:cNvPr id="8200" name="Group 32"/>
          <p:cNvGrpSpPr>
            <a:grpSpLocks/>
          </p:cNvGrpSpPr>
          <p:nvPr/>
        </p:nvGrpSpPr>
        <p:grpSpPr bwMode="auto">
          <a:xfrm>
            <a:off x="3660775" y="1160463"/>
            <a:ext cx="1854200" cy="1090612"/>
            <a:chOff x="641" y="580"/>
            <a:chExt cx="1168" cy="687"/>
          </a:xfrm>
        </p:grpSpPr>
        <p:grpSp>
          <p:nvGrpSpPr>
            <p:cNvPr id="8208" name="Group 33"/>
            <p:cNvGrpSpPr>
              <a:grpSpLocks/>
            </p:cNvGrpSpPr>
            <p:nvPr/>
          </p:nvGrpSpPr>
          <p:grpSpPr bwMode="auto">
            <a:xfrm rot="5931751" flipV="1">
              <a:off x="945" y="276"/>
              <a:ext cx="541" cy="1150"/>
              <a:chOff x="2702" y="903"/>
              <a:chExt cx="1477" cy="3141"/>
            </a:xfrm>
          </p:grpSpPr>
          <p:sp>
            <p:nvSpPr>
              <p:cNvPr id="8210" name="Freeform 34"/>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11"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12" name="Oval 36"/>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13"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09" name="Text Box 38"/>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groups</a:t>
              </a:r>
            </a:p>
          </p:txBody>
        </p:sp>
      </p:grpSp>
      <p:grpSp>
        <p:nvGrpSpPr>
          <p:cNvPr id="8201" name="Group 39"/>
          <p:cNvGrpSpPr>
            <a:grpSpLocks/>
          </p:cNvGrpSpPr>
          <p:nvPr/>
        </p:nvGrpSpPr>
        <p:grpSpPr bwMode="auto">
          <a:xfrm>
            <a:off x="3660775" y="2705100"/>
            <a:ext cx="1854200" cy="1090613"/>
            <a:chOff x="641" y="580"/>
            <a:chExt cx="1168" cy="687"/>
          </a:xfrm>
        </p:grpSpPr>
        <p:grpSp>
          <p:nvGrpSpPr>
            <p:cNvPr id="8202" name="Group 40"/>
            <p:cNvGrpSpPr>
              <a:grpSpLocks/>
            </p:cNvGrpSpPr>
            <p:nvPr/>
          </p:nvGrpSpPr>
          <p:grpSpPr bwMode="auto">
            <a:xfrm rot="5931751" flipV="1">
              <a:off x="945" y="276"/>
              <a:ext cx="541" cy="1150"/>
              <a:chOff x="2702" y="903"/>
              <a:chExt cx="1477" cy="3141"/>
            </a:xfrm>
          </p:grpSpPr>
          <p:sp>
            <p:nvSpPr>
              <p:cNvPr id="8204" name="Freeform 4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05"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06"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07"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03" name="Text Box 4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groups</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How permissions can influence access</a:t>
            </a:r>
          </a:p>
        </p:txBody>
      </p:sp>
      <p:sp>
        <p:nvSpPr>
          <p:cNvPr id="9219" name="Rectangle 3"/>
          <p:cNvSpPr>
            <a:spLocks noGrp="1" noChangeArrowheads="1"/>
          </p:cNvSpPr>
          <p:nvPr>
            <p:ph idx="1"/>
          </p:nvPr>
        </p:nvSpPr>
        <p:spPr/>
        <p:txBody>
          <a:bodyPr/>
          <a:lstStyle/>
          <a:p>
            <a:pPr>
              <a:buFont typeface="Arial" charset="0"/>
              <a:buChar char="•"/>
            </a:pPr>
            <a:r>
              <a:rPr lang="en-US"/>
              <a:t>Whether or not a user has a given permission can determine what they can:</a:t>
            </a:r>
          </a:p>
          <a:p>
            <a:pPr lvl="1"/>
            <a:r>
              <a:rPr lang="en-US"/>
              <a:t>View/navigate to</a:t>
            </a:r>
          </a:p>
          <a:p>
            <a:pPr lvl="1"/>
            <a:r>
              <a:rPr lang="en-US"/>
              <a:t>Create, edit, and/or delete</a:t>
            </a:r>
          </a:p>
          <a:p>
            <a:pPr lvl="1"/>
            <a:r>
              <a:rPr lang="en-US"/>
              <a:t>Own</a:t>
            </a:r>
          </a:p>
          <a:p>
            <a:pPr lvl="1"/>
            <a:r>
              <a:rPr lang="en-US"/>
              <a:t>Act 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a:t>View/navigate to permissions</a:t>
            </a:r>
          </a:p>
        </p:txBody>
      </p:sp>
      <p:sp>
        <p:nvSpPr>
          <p:cNvPr id="10245" name="Freeform 5"/>
          <p:cNvSpPr>
            <a:spLocks/>
          </p:cNvSpPr>
          <p:nvPr/>
        </p:nvSpPr>
        <p:spPr bwMode="auto">
          <a:xfrm rot="5931751" flipV="1">
            <a:off x="2078038" y="908050"/>
            <a:ext cx="858838" cy="1824037"/>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cap="flat" cmpd="sng">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46" name="Text Box 6"/>
          <p:cNvSpPr txBox="1">
            <a:spLocks noChangeArrowheads="1"/>
          </p:cNvSpPr>
          <p:nvPr/>
        </p:nvSpPr>
        <p:spPr bwMode="auto">
          <a:xfrm>
            <a:off x="1712913" y="2208213"/>
            <a:ext cx="1738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View Team</a:t>
            </a:r>
          </a:p>
        </p:txBody>
      </p:sp>
      <p:grpSp>
        <p:nvGrpSpPr>
          <p:cNvPr id="10247" name="Group 7"/>
          <p:cNvGrpSpPr>
            <a:grpSpLocks/>
          </p:cNvGrpSpPr>
          <p:nvPr/>
        </p:nvGrpSpPr>
        <p:grpSpPr bwMode="auto">
          <a:xfrm>
            <a:off x="677863" y="1257300"/>
            <a:ext cx="979487" cy="933450"/>
            <a:chOff x="3917" y="3057"/>
            <a:chExt cx="809" cy="771"/>
          </a:xfrm>
        </p:grpSpPr>
        <p:sp>
          <p:nvSpPr>
            <p:cNvPr id="10266"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67"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0268"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9"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0"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0248" name="Group 13"/>
          <p:cNvGrpSpPr>
            <a:grpSpLocks/>
          </p:cNvGrpSpPr>
          <p:nvPr/>
        </p:nvGrpSpPr>
        <p:grpSpPr bwMode="auto">
          <a:xfrm>
            <a:off x="693738" y="3917950"/>
            <a:ext cx="904875" cy="1270000"/>
            <a:chOff x="3870" y="2092"/>
            <a:chExt cx="570" cy="800"/>
          </a:xfrm>
        </p:grpSpPr>
        <p:sp>
          <p:nvSpPr>
            <p:cNvPr id="10261" name="Line 1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Line 1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AutoShape 1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0264" name="Freeform 17"/>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0265" name="AutoShape 1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10249" name="Group 19"/>
          <p:cNvGrpSpPr>
            <a:grpSpLocks/>
          </p:cNvGrpSpPr>
          <p:nvPr/>
        </p:nvGrpSpPr>
        <p:grpSpPr bwMode="auto">
          <a:xfrm>
            <a:off x="1616075" y="4021138"/>
            <a:ext cx="1854200" cy="1090612"/>
            <a:chOff x="641" y="580"/>
            <a:chExt cx="1168" cy="687"/>
          </a:xfrm>
        </p:grpSpPr>
        <p:grpSp>
          <p:nvGrpSpPr>
            <p:cNvPr id="10255" name="Group 20"/>
            <p:cNvGrpSpPr>
              <a:grpSpLocks/>
            </p:cNvGrpSpPr>
            <p:nvPr/>
          </p:nvGrpSpPr>
          <p:grpSpPr bwMode="auto">
            <a:xfrm rot="5931751" flipV="1">
              <a:off x="945" y="276"/>
              <a:ext cx="541" cy="1150"/>
              <a:chOff x="2702" y="903"/>
              <a:chExt cx="1477" cy="3141"/>
            </a:xfrm>
          </p:grpSpPr>
          <p:sp>
            <p:nvSpPr>
              <p:cNvPr id="10257" name="Freeform 21"/>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58" name="Oval 2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0259" name="Oval 2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0260" name="Rectangle 2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0256" name="Text Box 2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Team</a:t>
              </a:r>
            </a:p>
          </p:txBody>
        </p:sp>
      </p:grpSp>
      <p:sp>
        <p:nvSpPr>
          <p:cNvPr id="10250" name="Text Box 26"/>
          <p:cNvSpPr txBox="1">
            <a:spLocks noChangeArrowheads="1"/>
          </p:cNvSpPr>
          <p:nvPr/>
        </p:nvSpPr>
        <p:spPr bwMode="auto">
          <a:xfrm>
            <a:off x="525463" y="2220913"/>
            <a:ext cx="127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Ida</a:t>
            </a:r>
            <a:br>
              <a:rPr lang="en-US">
                <a:solidFill>
                  <a:schemeClr val="bg1"/>
                </a:solidFill>
              </a:rPr>
            </a:br>
            <a:r>
              <a:rPr lang="en-US">
                <a:solidFill>
                  <a:schemeClr val="bg1"/>
                </a:solidFill>
              </a:rPr>
              <a:t>Belt</a:t>
            </a:r>
          </a:p>
        </p:txBody>
      </p:sp>
      <p:sp>
        <p:nvSpPr>
          <p:cNvPr id="10251" name="Text Box 27"/>
          <p:cNvSpPr txBox="1">
            <a:spLocks noChangeArrowheads="1"/>
          </p:cNvSpPr>
          <p:nvPr/>
        </p:nvSpPr>
        <p:spPr bwMode="auto">
          <a:xfrm>
            <a:off x="550863" y="5086466"/>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Rick Ralston</a:t>
            </a:r>
          </a:p>
        </p:txBody>
      </p:sp>
      <p:sp>
        <p:nvSpPr>
          <p:cNvPr id="10254" name="Line 30"/>
          <p:cNvSpPr>
            <a:spLocks noChangeShapeType="1"/>
          </p:cNvSpPr>
          <p:nvPr/>
        </p:nvSpPr>
        <p:spPr bwMode="auto">
          <a:xfrm flipH="1">
            <a:off x="1893888" y="2366963"/>
            <a:ext cx="1355725"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 name="Picture 2">
            <a:extLst>
              <a:ext uri="{FF2B5EF4-FFF2-40B4-BE49-F238E27FC236}">
                <a16:creationId xmlns:a16="http://schemas.microsoft.com/office/drawing/2014/main" id="{05369058-A19F-4F60-BB75-6A9E8F414F9B}"/>
              </a:ext>
            </a:extLst>
          </p:cNvPr>
          <p:cNvPicPr>
            <a:picLocks noChangeAspect="1"/>
          </p:cNvPicPr>
          <p:nvPr/>
        </p:nvPicPr>
        <p:blipFill>
          <a:blip r:embed="rId3"/>
          <a:stretch>
            <a:fillRect/>
          </a:stretch>
        </p:blipFill>
        <p:spPr>
          <a:xfrm>
            <a:off x="720727" y="2912753"/>
            <a:ext cx="6000916" cy="396582"/>
          </a:xfrm>
          <a:prstGeom prst="rect">
            <a:avLst/>
          </a:prstGeom>
          <a:ln>
            <a:solidFill>
              <a:schemeClr val="bg1"/>
            </a:solidFill>
          </a:ln>
        </p:spPr>
      </p:pic>
      <p:pic>
        <p:nvPicPr>
          <p:cNvPr id="5" name="Picture 4">
            <a:extLst>
              <a:ext uri="{FF2B5EF4-FFF2-40B4-BE49-F238E27FC236}">
                <a16:creationId xmlns:a16="http://schemas.microsoft.com/office/drawing/2014/main" id="{20D5BF25-0F12-450F-85FD-760352597003}"/>
              </a:ext>
            </a:extLst>
          </p:cNvPr>
          <p:cNvPicPr>
            <a:picLocks noChangeAspect="1"/>
          </p:cNvPicPr>
          <p:nvPr/>
        </p:nvPicPr>
        <p:blipFill>
          <a:blip r:embed="rId4"/>
          <a:stretch>
            <a:fillRect/>
          </a:stretch>
        </p:blipFill>
        <p:spPr>
          <a:xfrm>
            <a:off x="495300" y="5681891"/>
            <a:ext cx="8311614" cy="348391"/>
          </a:xfrm>
          <a:prstGeom prst="rect">
            <a:avLst/>
          </a:prstGeom>
          <a:ln>
            <a:solidFill>
              <a:schemeClr val="bg1"/>
            </a:solid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t>Create object permissions</a:t>
            </a:r>
          </a:p>
        </p:txBody>
      </p:sp>
      <p:sp>
        <p:nvSpPr>
          <p:cNvPr id="11268" name="Text Box 3"/>
          <p:cNvSpPr txBox="1">
            <a:spLocks noChangeArrowheads="1"/>
          </p:cNvSpPr>
          <p:nvPr/>
        </p:nvSpPr>
        <p:spPr bwMode="auto">
          <a:xfrm>
            <a:off x="584200" y="2978150"/>
            <a:ext cx="1738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Create Address Book Contacts</a:t>
            </a:r>
          </a:p>
        </p:txBody>
      </p:sp>
      <p:grpSp>
        <p:nvGrpSpPr>
          <p:cNvPr id="11269" name="Group 4"/>
          <p:cNvGrpSpPr>
            <a:grpSpLocks/>
          </p:cNvGrpSpPr>
          <p:nvPr/>
        </p:nvGrpSpPr>
        <p:grpSpPr bwMode="auto">
          <a:xfrm>
            <a:off x="544513" y="5097463"/>
            <a:ext cx="1854200" cy="1365250"/>
            <a:chOff x="641" y="580"/>
            <a:chExt cx="1168" cy="860"/>
          </a:xfrm>
        </p:grpSpPr>
        <p:grpSp>
          <p:nvGrpSpPr>
            <p:cNvPr id="11304" name="Group 5"/>
            <p:cNvGrpSpPr>
              <a:grpSpLocks/>
            </p:cNvGrpSpPr>
            <p:nvPr/>
          </p:nvGrpSpPr>
          <p:grpSpPr bwMode="auto">
            <a:xfrm rot="5931751" flipV="1">
              <a:off x="945" y="276"/>
              <a:ext cx="541" cy="1150"/>
              <a:chOff x="2702" y="903"/>
              <a:chExt cx="1477" cy="3141"/>
            </a:xfrm>
          </p:grpSpPr>
          <p:sp>
            <p:nvSpPr>
              <p:cNvPr id="11306" name="Freeform 6"/>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07"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1308"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1309"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1305" name="Text Box 10"/>
            <p:cNvSpPr txBox="1">
              <a:spLocks noChangeArrowheads="1"/>
            </p:cNvSpPr>
            <p:nvPr/>
          </p:nvSpPr>
          <p:spPr bwMode="auto">
            <a:xfrm>
              <a:off x="714" y="1094"/>
              <a:ext cx="109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Create Address Book Contacts</a:t>
              </a:r>
            </a:p>
          </p:txBody>
        </p:sp>
      </p:grpSp>
      <p:sp>
        <p:nvSpPr>
          <p:cNvPr id="11271" name="Line 15"/>
          <p:cNvSpPr>
            <a:spLocks noChangeShapeType="1"/>
          </p:cNvSpPr>
          <p:nvPr/>
        </p:nvSpPr>
        <p:spPr bwMode="auto">
          <a:xfrm>
            <a:off x="3316288" y="1652881"/>
            <a:ext cx="0" cy="39287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2" name="Line 16"/>
          <p:cNvSpPr>
            <a:spLocks noChangeShapeType="1"/>
          </p:cNvSpPr>
          <p:nvPr/>
        </p:nvSpPr>
        <p:spPr bwMode="auto">
          <a:xfrm>
            <a:off x="3316288" y="5581650"/>
            <a:ext cx="3460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7"/>
          <p:cNvSpPr>
            <a:spLocks noChangeShapeType="1"/>
          </p:cNvSpPr>
          <p:nvPr/>
        </p:nvSpPr>
        <p:spPr bwMode="auto">
          <a:xfrm flipV="1">
            <a:off x="3316288" y="1482725"/>
            <a:ext cx="0" cy="14493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18"/>
          <p:cNvSpPr>
            <a:spLocks noChangeShapeType="1"/>
          </p:cNvSpPr>
          <p:nvPr/>
        </p:nvSpPr>
        <p:spPr bwMode="auto">
          <a:xfrm>
            <a:off x="3316288" y="1482725"/>
            <a:ext cx="3778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Text Box 19"/>
          <p:cNvSpPr txBox="1">
            <a:spLocks noChangeArrowheads="1"/>
          </p:cNvSpPr>
          <p:nvPr/>
        </p:nvSpPr>
        <p:spPr bwMode="auto">
          <a:xfrm>
            <a:off x="1879600" y="1303338"/>
            <a:ext cx="11811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Ida </a:t>
            </a:r>
            <a:br>
              <a:rPr lang="en-US" sz="2000" b="1"/>
            </a:br>
            <a:r>
              <a:rPr lang="en-US" sz="2000" b="1"/>
              <a:t>Belt</a:t>
            </a:r>
          </a:p>
        </p:txBody>
      </p:sp>
      <p:grpSp>
        <p:nvGrpSpPr>
          <p:cNvPr id="11276" name="Group 20"/>
          <p:cNvGrpSpPr>
            <a:grpSpLocks/>
          </p:cNvGrpSpPr>
          <p:nvPr/>
        </p:nvGrpSpPr>
        <p:grpSpPr bwMode="auto">
          <a:xfrm>
            <a:off x="461963" y="1174750"/>
            <a:ext cx="1341437" cy="903288"/>
            <a:chOff x="2984" y="3331"/>
            <a:chExt cx="845" cy="569"/>
          </a:xfrm>
        </p:grpSpPr>
        <p:sp>
          <p:nvSpPr>
            <p:cNvPr id="11291" name="AutoShape 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92" name="Group 22"/>
            <p:cNvGrpSpPr>
              <a:grpSpLocks/>
            </p:cNvGrpSpPr>
            <p:nvPr/>
          </p:nvGrpSpPr>
          <p:grpSpPr bwMode="auto">
            <a:xfrm>
              <a:off x="3386" y="3487"/>
              <a:ext cx="443" cy="398"/>
              <a:chOff x="4838" y="2218"/>
              <a:chExt cx="395" cy="355"/>
            </a:xfrm>
          </p:grpSpPr>
          <p:sp>
            <p:nvSpPr>
              <p:cNvPr id="11293" name="Freeform 23"/>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24"/>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25"/>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26"/>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7" name="Freeform 27"/>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Freeform 28"/>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9" name="Freeform 29"/>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Rectangle 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1" name="Rectangle 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2" name="Freeform 32"/>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Rectangle 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7" name="Group 34"/>
          <p:cNvGrpSpPr>
            <a:grpSpLocks/>
          </p:cNvGrpSpPr>
          <p:nvPr/>
        </p:nvGrpSpPr>
        <p:grpSpPr bwMode="auto">
          <a:xfrm>
            <a:off x="528638" y="4117975"/>
            <a:ext cx="904875" cy="1270000"/>
            <a:chOff x="3870" y="2092"/>
            <a:chExt cx="570" cy="800"/>
          </a:xfrm>
        </p:grpSpPr>
        <p:sp>
          <p:nvSpPr>
            <p:cNvPr id="11286" name="Line 35"/>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36"/>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AutoShape 37"/>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1289" name="Freeform 38"/>
            <p:cNvSpPr>
              <a:spLocks/>
            </p:cNvSpPr>
            <p:nvPr/>
          </p:nvSpPr>
          <p:spPr bwMode="auto">
            <a:xfrm>
              <a:off x="4114" y="2691"/>
              <a:ext cx="97" cy="201"/>
            </a:xfrm>
            <a:custGeom>
              <a:avLst/>
              <a:gdLst>
                <a:gd name="T0" fmla="*/ 45 w 75"/>
                <a:gd name="T1" fmla="*/ 5 h 156"/>
                <a:gd name="T2" fmla="*/ 0 w 75"/>
                <a:gd name="T3" fmla="*/ 189 h 156"/>
                <a:gd name="T4" fmla="*/ 65 w 75"/>
                <a:gd name="T5" fmla="*/ 259 h 156"/>
                <a:gd name="T6" fmla="*/ 125 w 75"/>
                <a:gd name="T7" fmla="*/ 189 h 156"/>
                <a:gd name="T8" fmla="*/ 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290" name="AutoShape 39"/>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1278" name="Text Box 40"/>
          <p:cNvSpPr txBox="1">
            <a:spLocks noChangeArrowheads="1"/>
          </p:cNvSpPr>
          <p:nvPr/>
        </p:nvSpPr>
        <p:spPr bwMode="auto">
          <a:xfrm>
            <a:off x="1552575" y="4297363"/>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Rick</a:t>
            </a:r>
            <a:br>
              <a:rPr lang="en-US" sz="2000" b="1"/>
            </a:br>
            <a:r>
              <a:rPr lang="en-US" sz="2000" b="1"/>
              <a:t>Ralston</a:t>
            </a:r>
          </a:p>
        </p:txBody>
      </p:sp>
      <p:sp>
        <p:nvSpPr>
          <p:cNvPr id="11279" name="Freeform 41"/>
          <p:cNvSpPr>
            <a:spLocks/>
          </p:cNvSpPr>
          <p:nvPr/>
        </p:nvSpPr>
        <p:spPr bwMode="auto">
          <a:xfrm rot="5931751" flipV="1">
            <a:off x="950913" y="1679575"/>
            <a:ext cx="858838" cy="1824037"/>
          </a:xfrm>
          <a:custGeom>
            <a:avLst/>
            <a:gdLst>
              <a:gd name="T0" fmla="*/ 199056667 w 789"/>
              <a:gd name="T1" fmla="*/ 851792673 h 1677"/>
              <a:gd name="T2" fmla="*/ 113746506 w 789"/>
              <a:gd name="T3" fmla="*/ 784358795 h 1677"/>
              <a:gd name="T4" fmla="*/ 53318710 w 789"/>
              <a:gd name="T5" fmla="*/ 688532163 h 1677"/>
              <a:gd name="T6" fmla="*/ 3555089 w 789"/>
              <a:gd name="T7" fmla="*/ 553665360 h 1677"/>
              <a:gd name="T8" fmla="*/ 0 w 789"/>
              <a:gd name="T9" fmla="*/ 425895792 h 1677"/>
              <a:gd name="T10" fmla="*/ 28436354 w 789"/>
              <a:gd name="T11" fmla="*/ 301676407 h 1677"/>
              <a:gd name="T12" fmla="*/ 99528333 w 789"/>
              <a:gd name="T13" fmla="*/ 173907860 h 1677"/>
              <a:gd name="T14" fmla="*/ 206166842 w 789"/>
              <a:gd name="T15" fmla="*/ 81630289 h 1677"/>
              <a:gd name="T16" fmla="*/ 312804296 w 789"/>
              <a:gd name="T17" fmla="*/ 28392762 h 1677"/>
              <a:gd name="T18" fmla="*/ 430105856 w 789"/>
              <a:gd name="T19" fmla="*/ 0 h 1677"/>
              <a:gd name="T20" fmla="*/ 536743242 w 789"/>
              <a:gd name="T21" fmla="*/ 0 h 1677"/>
              <a:gd name="T22" fmla="*/ 686036371 w 789"/>
              <a:gd name="T23" fmla="*/ 46138242 h 1677"/>
              <a:gd name="T24" fmla="*/ 789119758 w 789"/>
              <a:gd name="T25" fmla="*/ 124219419 h 1677"/>
              <a:gd name="T26" fmla="*/ 870874797 w 789"/>
              <a:gd name="T27" fmla="*/ 234242462 h 1677"/>
              <a:gd name="T28" fmla="*/ 917084403 w 789"/>
              <a:gd name="T29" fmla="*/ 337167349 h 1677"/>
              <a:gd name="T30" fmla="*/ 934857664 w 789"/>
              <a:gd name="T31" fmla="*/ 482682388 h 1677"/>
              <a:gd name="T32" fmla="*/ 909975317 w 789"/>
              <a:gd name="T33" fmla="*/ 628196474 h 1677"/>
              <a:gd name="T34" fmla="*/ 817556104 w 789"/>
              <a:gd name="T35" fmla="*/ 780809701 h 1677"/>
              <a:gd name="T36" fmla="*/ 718027804 w 789"/>
              <a:gd name="T37" fmla="*/ 869538144 h 1677"/>
              <a:gd name="T38" fmla="*/ 586508072 w 789"/>
              <a:gd name="T39" fmla="*/ 908578180 h 1677"/>
              <a:gd name="T40" fmla="*/ 590062071 w 789"/>
              <a:gd name="T41" fmla="*/ 972462964 h 1677"/>
              <a:gd name="T42" fmla="*/ 511860895 w 789"/>
              <a:gd name="T43" fmla="*/ 1022150283 h 1677"/>
              <a:gd name="T44" fmla="*/ 497642722 w 789"/>
              <a:gd name="T45" fmla="*/ 1153469216 h 1677"/>
              <a:gd name="T46" fmla="*/ 419441682 w 789"/>
              <a:gd name="T47" fmla="*/ 1203156535 h 1677"/>
              <a:gd name="T48" fmla="*/ 408778596 w 789"/>
              <a:gd name="T49" fmla="*/ 1281237695 h 1677"/>
              <a:gd name="T50" fmla="*/ 334131555 w 789"/>
              <a:gd name="T51" fmla="*/ 1330926102 h 1677"/>
              <a:gd name="T52" fmla="*/ 319913382 w 789"/>
              <a:gd name="T53" fmla="*/ 1391260703 h 1677"/>
              <a:gd name="T54" fmla="*/ 373232075 w 789"/>
              <a:gd name="T55" fmla="*/ 1462243675 h 1677"/>
              <a:gd name="T56" fmla="*/ 355458815 w 789"/>
              <a:gd name="T57" fmla="*/ 1607757626 h 1677"/>
              <a:gd name="T58" fmla="*/ 280812794 w 789"/>
              <a:gd name="T59" fmla="*/ 1657446033 h 1677"/>
              <a:gd name="T60" fmla="*/ 273703708 w 789"/>
              <a:gd name="T61" fmla="*/ 1728427917 h 1677"/>
              <a:gd name="T62" fmla="*/ 319913382 w 789"/>
              <a:gd name="T63" fmla="*/ 1785214512 h 1677"/>
              <a:gd name="T64" fmla="*/ 316358295 w 789"/>
              <a:gd name="T65" fmla="*/ 1866844767 h 1677"/>
              <a:gd name="T66" fmla="*/ 181284495 w 789"/>
              <a:gd name="T67" fmla="*/ 1983965963 h 1677"/>
              <a:gd name="T68" fmla="*/ 106637420 w 789"/>
              <a:gd name="T69" fmla="*/ 1973318681 h 1677"/>
              <a:gd name="T70" fmla="*/ 39100537 w 789"/>
              <a:gd name="T71" fmla="*/ 1884590238 h 1677"/>
              <a:gd name="T72" fmla="*/ 199056667 w 789"/>
              <a:gd name="T73" fmla="*/ 8517926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80" name="Line 42"/>
          <p:cNvSpPr>
            <a:spLocks noChangeShapeType="1"/>
          </p:cNvSpPr>
          <p:nvPr/>
        </p:nvSpPr>
        <p:spPr bwMode="auto">
          <a:xfrm>
            <a:off x="522288" y="3117850"/>
            <a:ext cx="1911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Line 43"/>
          <p:cNvSpPr>
            <a:spLocks noChangeShapeType="1"/>
          </p:cNvSpPr>
          <p:nvPr/>
        </p:nvSpPr>
        <p:spPr bwMode="auto">
          <a:xfrm>
            <a:off x="515938" y="3413125"/>
            <a:ext cx="1911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 name="Picture 4">
            <a:extLst>
              <a:ext uri="{FF2B5EF4-FFF2-40B4-BE49-F238E27FC236}">
                <a16:creationId xmlns:a16="http://schemas.microsoft.com/office/drawing/2014/main" id="{98E41A24-FB26-481A-AC7D-C5DF34D84627}"/>
              </a:ext>
            </a:extLst>
          </p:cNvPr>
          <p:cNvPicPr>
            <a:picLocks noChangeAspect="1"/>
          </p:cNvPicPr>
          <p:nvPr/>
        </p:nvPicPr>
        <p:blipFill>
          <a:blip r:embed="rId3"/>
          <a:stretch>
            <a:fillRect/>
          </a:stretch>
        </p:blipFill>
        <p:spPr>
          <a:xfrm>
            <a:off x="3793743" y="4117975"/>
            <a:ext cx="4670699" cy="2070789"/>
          </a:xfrm>
          <a:prstGeom prst="rect">
            <a:avLst/>
          </a:prstGeom>
          <a:ln>
            <a:solidFill>
              <a:schemeClr val="bg1"/>
            </a:solidFill>
          </a:ln>
        </p:spPr>
      </p:pic>
      <p:sp>
        <p:nvSpPr>
          <p:cNvPr id="6" name="AutoShape 14">
            <a:extLst>
              <a:ext uri="{FF2B5EF4-FFF2-40B4-BE49-F238E27FC236}">
                <a16:creationId xmlns:a16="http://schemas.microsoft.com/office/drawing/2014/main" id="{444F6E45-F78B-44BA-951C-53A5DF624118}"/>
              </a:ext>
            </a:extLst>
          </p:cNvPr>
          <p:cNvSpPr>
            <a:spLocks noChangeArrowheads="1"/>
          </p:cNvSpPr>
          <p:nvPr/>
        </p:nvSpPr>
        <p:spPr bwMode="auto">
          <a:xfrm>
            <a:off x="3818486" y="4625277"/>
            <a:ext cx="4530384" cy="4254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8">
            <a:extLst>
              <a:ext uri="{FF2B5EF4-FFF2-40B4-BE49-F238E27FC236}">
                <a16:creationId xmlns:a16="http://schemas.microsoft.com/office/drawing/2014/main" id="{A05F0C68-09A7-4884-ACE0-BCE114DD480A}"/>
              </a:ext>
            </a:extLst>
          </p:cNvPr>
          <p:cNvPicPr>
            <a:picLocks noChangeAspect="1"/>
          </p:cNvPicPr>
          <p:nvPr/>
        </p:nvPicPr>
        <p:blipFill>
          <a:blip r:embed="rId4"/>
          <a:stretch>
            <a:fillRect/>
          </a:stretch>
        </p:blipFill>
        <p:spPr>
          <a:xfrm>
            <a:off x="3793743" y="1549527"/>
            <a:ext cx="4670691" cy="1982715"/>
          </a:xfrm>
          <a:prstGeom prst="rect">
            <a:avLst/>
          </a:prstGeom>
          <a:ln>
            <a:solidFill>
              <a:schemeClr val="bg1"/>
            </a:solidFill>
          </a:ln>
        </p:spPr>
      </p:pic>
      <p:sp>
        <p:nvSpPr>
          <p:cNvPr id="10" name="AutoShape 14">
            <a:extLst>
              <a:ext uri="{FF2B5EF4-FFF2-40B4-BE49-F238E27FC236}">
                <a16:creationId xmlns:a16="http://schemas.microsoft.com/office/drawing/2014/main" id="{D301D2C8-83B7-4FC6-84C1-A45CE62EF958}"/>
              </a:ext>
            </a:extLst>
          </p:cNvPr>
          <p:cNvSpPr>
            <a:spLocks noChangeArrowheads="1"/>
          </p:cNvSpPr>
          <p:nvPr/>
        </p:nvSpPr>
        <p:spPr bwMode="auto">
          <a:xfrm>
            <a:off x="3898902" y="2080052"/>
            <a:ext cx="3573790" cy="151250"/>
          </a:xfrm>
          <a:prstGeom prst="roundRect">
            <a:avLst>
              <a:gd name="adj" fmla="val 16667"/>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521613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7"/>
          <p:cNvSpPr>
            <a:spLocks noGrp="1" noChangeArrowheads="1"/>
          </p:cNvSpPr>
          <p:nvPr>
            <p:ph type="title"/>
          </p:nvPr>
        </p:nvSpPr>
        <p:spPr/>
        <p:txBody>
          <a:bodyPr/>
          <a:lstStyle/>
          <a:p>
            <a:pPr eaLnBrk="1" hangingPunct="1"/>
            <a:r>
              <a:rPr lang="en-US"/>
              <a:t>Own object permissions</a:t>
            </a:r>
          </a:p>
        </p:txBody>
      </p:sp>
      <p:grpSp>
        <p:nvGrpSpPr>
          <p:cNvPr id="12294" name="Group 9"/>
          <p:cNvGrpSpPr>
            <a:grpSpLocks/>
          </p:cNvGrpSpPr>
          <p:nvPr/>
        </p:nvGrpSpPr>
        <p:grpSpPr bwMode="auto">
          <a:xfrm>
            <a:off x="1196975" y="4900646"/>
            <a:ext cx="1384300" cy="884238"/>
            <a:chOff x="641" y="580"/>
            <a:chExt cx="1168" cy="746"/>
          </a:xfrm>
        </p:grpSpPr>
        <p:grpSp>
          <p:nvGrpSpPr>
            <p:cNvPr id="12402" name="Group 10"/>
            <p:cNvGrpSpPr>
              <a:grpSpLocks/>
            </p:cNvGrpSpPr>
            <p:nvPr/>
          </p:nvGrpSpPr>
          <p:grpSpPr bwMode="auto">
            <a:xfrm rot="5931751" flipV="1">
              <a:off x="945" y="276"/>
              <a:ext cx="541" cy="1150"/>
              <a:chOff x="2702" y="903"/>
              <a:chExt cx="1477" cy="3141"/>
            </a:xfrm>
          </p:grpSpPr>
          <p:sp>
            <p:nvSpPr>
              <p:cNvPr id="12404" name="Freeform 11"/>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40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2406" name="Oval 1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240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2403" name="Text Box 15"/>
            <p:cNvSpPr txBox="1">
              <a:spLocks noChangeArrowheads="1"/>
            </p:cNvSpPr>
            <p:nvPr/>
          </p:nvSpPr>
          <p:spPr bwMode="auto">
            <a:xfrm>
              <a:off x="715" y="1094"/>
              <a:ext cx="109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Claim own</a:t>
              </a:r>
            </a:p>
          </p:txBody>
        </p:sp>
      </p:grpSp>
      <p:sp>
        <p:nvSpPr>
          <p:cNvPr id="12295" name="Text Box 16"/>
          <p:cNvSpPr txBox="1">
            <a:spLocks noChangeArrowheads="1"/>
          </p:cNvSpPr>
          <p:nvPr/>
        </p:nvSpPr>
        <p:spPr bwMode="auto">
          <a:xfrm>
            <a:off x="1911350" y="3711609"/>
            <a:ext cx="882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Carlos Oppley</a:t>
            </a:r>
          </a:p>
        </p:txBody>
      </p:sp>
      <p:grpSp>
        <p:nvGrpSpPr>
          <p:cNvPr id="12296" name="Group 17"/>
          <p:cNvGrpSpPr>
            <a:grpSpLocks/>
          </p:cNvGrpSpPr>
          <p:nvPr/>
        </p:nvGrpSpPr>
        <p:grpSpPr bwMode="auto">
          <a:xfrm>
            <a:off x="1198563" y="4151346"/>
            <a:ext cx="1001712" cy="674688"/>
            <a:chOff x="2984" y="3331"/>
            <a:chExt cx="845" cy="569"/>
          </a:xfrm>
        </p:grpSpPr>
        <p:sp>
          <p:nvSpPr>
            <p:cNvPr id="12389" name="AutoShape 1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90" name="Group 19"/>
            <p:cNvGrpSpPr>
              <a:grpSpLocks/>
            </p:cNvGrpSpPr>
            <p:nvPr/>
          </p:nvGrpSpPr>
          <p:grpSpPr bwMode="auto">
            <a:xfrm>
              <a:off x="3386" y="3487"/>
              <a:ext cx="443" cy="398"/>
              <a:chOff x="4838" y="2218"/>
              <a:chExt cx="395" cy="355"/>
            </a:xfrm>
          </p:grpSpPr>
          <p:sp>
            <p:nvSpPr>
              <p:cNvPr id="12391" name="Freeform 2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2" name="Freeform 2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3" name="Freeform 2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 name="Freeform 2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 name="Freeform 2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 name="Freeform 2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 name="Freeform 2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 name="Rectangle 2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9" name="Rectangle 2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00" name="Freeform 2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 name="Rectangle 3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297" name="Line 31"/>
          <p:cNvSpPr>
            <a:spLocks noChangeShapeType="1"/>
          </p:cNvSpPr>
          <p:nvPr/>
        </p:nvSpPr>
        <p:spPr bwMode="auto">
          <a:xfrm>
            <a:off x="3319631" y="4613257"/>
            <a:ext cx="1021" cy="114404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8" name="Line 32"/>
          <p:cNvSpPr>
            <a:spLocks noChangeShapeType="1"/>
          </p:cNvSpPr>
          <p:nvPr/>
        </p:nvSpPr>
        <p:spPr bwMode="auto">
          <a:xfrm>
            <a:off x="3320652" y="5756862"/>
            <a:ext cx="711800" cy="50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2299" name="Group 33"/>
          <p:cNvGrpSpPr>
            <a:grpSpLocks/>
          </p:cNvGrpSpPr>
          <p:nvPr/>
        </p:nvGrpSpPr>
        <p:grpSpPr bwMode="auto">
          <a:xfrm>
            <a:off x="1165225" y="1346234"/>
            <a:ext cx="2094867" cy="1644650"/>
            <a:chOff x="422" y="846"/>
            <a:chExt cx="1767" cy="1388"/>
          </a:xfrm>
        </p:grpSpPr>
        <p:sp>
          <p:nvSpPr>
            <p:cNvPr id="12379" name="Text Box 34"/>
            <p:cNvSpPr txBox="1">
              <a:spLocks noChangeArrowheads="1"/>
            </p:cNvSpPr>
            <p:nvPr/>
          </p:nvSpPr>
          <p:spPr bwMode="auto">
            <a:xfrm>
              <a:off x="500" y="2002"/>
              <a:ext cx="109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strike="sngStrike">
                  <a:solidFill>
                    <a:schemeClr val="accent3">
                      <a:lumMod val="60000"/>
                      <a:lumOff val="40000"/>
                    </a:schemeClr>
                  </a:solidFill>
                </a:rPr>
                <a:t>Claim own</a:t>
              </a:r>
            </a:p>
          </p:txBody>
        </p:sp>
        <p:grpSp>
          <p:nvGrpSpPr>
            <p:cNvPr id="12380" name="Group 35"/>
            <p:cNvGrpSpPr>
              <a:grpSpLocks/>
            </p:cNvGrpSpPr>
            <p:nvPr/>
          </p:nvGrpSpPr>
          <p:grpSpPr bwMode="auto">
            <a:xfrm>
              <a:off x="422" y="846"/>
              <a:ext cx="617" cy="588"/>
              <a:chOff x="3917" y="3057"/>
              <a:chExt cx="809" cy="771"/>
            </a:xfrm>
          </p:grpSpPr>
          <p:sp>
            <p:nvSpPr>
              <p:cNvPr id="12384" name="AutoShape 3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385" name="Oval 3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2386" name="Freeform 38"/>
              <p:cNvSpPr>
                <a:spLocks/>
              </p:cNvSpPr>
              <p:nvPr/>
            </p:nvSpPr>
            <p:spPr bwMode="auto">
              <a:xfrm>
                <a:off x="4387" y="3376"/>
                <a:ext cx="270" cy="365"/>
              </a:xfrm>
              <a:custGeom>
                <a:avLst/>
                <a:gdLst>
                  <a:gd name="T0" fmla="*/ 0 w 162"/>
                  <a:gd name="T1" fmla="*/ 617 h 216"/>
                  <a:gd name="T2" fmla="*/ 208 w 162"/>
                  <a:gd name="T3" fmla="*/ 522 h 216"/>
                  <a:gd name="T4" fmla="*/ 392 w 162"/>
                  <a:gd name="T5" fmla="*/ 240 h 216"/>
                  <a:gd name="T6" fmla="*/ 4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7" name="Freeform 39"/>
              <p:cNvSpPr>
                <a:spLocks/>
              </p:cNvSpPr>
              <p:nvPr/>
            </p:nvSpPr>
            <p:spPr bwMode="auto">
              <a:xfrm>
                <a:off x="3939" y="3057"/>
                <a:ext cx="740" cy="349"/>
              </a:xfrm>
              <a:custGeom>
                <a:avLst/>
                <a:gdLst>
                  <a:gd name="T0" fmla="*/ 0 w 446"/>
                  <a:gd name="T1" fmla="*/ 479 h 206"/>
                  <a:gd name="T2" fmla="*/ 83 w 446"/>
                  <a:gd name="T3" fmla="*/ 220 h 206"/>
                  <a:gd name="T4" fmla="*/ 397 w 446"/>
                  <a:gd name="T5" fmla="*/ 58 h 206"/>
                  <a:gd name="T6" fmla="*/ 677 w 446"/>
                  <a:gd name="T7" fmla="*/ 14 h 206"/>
                  <a:gd name="T8" fmla="*/ 1007 w 446"/>
                  <a:gd name="T9" fmla="*/ 144 h 206"/>
                  <a:gd name="T10" fmla="*/ 1198 w 446"/>
                  <a:gd name="T11" fmla="*/ 427 h 206"/>
                  <a:gd name="T12" fmla="*/ 1190 w 446"/>
                  <a:gd name="T13" fmla="*/ 591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8" name="Oval 4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12381" name="Text Box 41"/>
            <p:cNvSpPr txBox="1">
              <a:spLocks noChangeArrowheads="1"/>
            </p:cNvSpPr>
            <p:nvPr/>
          </p:nvSpPr>
          <p:spPr bwMode="auto">
            <a:xfrm>
              <a:off x="1094" y="929"/>
              <a:ext cx="1095"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a:t>Andy</a:t>
              </a:r>
              <a:br>
                <a:rPr lang="en-US" sz="2000" b="1"/>
              </a:br>
              <a:r>
                <a:rPr lang="en-US" sz="2000"/>
                <a:t>Applegate</a:t>
              </a:r>
              <a:endParaRPr lang="en-US" sz="2000" b="1"/>
            </a:p>
          </p:txBody>
        </p:sp>
        <p:sp>
          <p:nvSpPr>
            <p:cNvPr id="12382" name="Freeform 42"/>
            <p:cNvSpPr>
              <a:spLocks/>
            </p:cNvSpPr>
            <p:nvPr/>
          </p:nvSpPr>
          <p:spPr bwMode="auto">
            <a:xfrm rot="5931751" flipV="1">
              <a:off x="731" y="1184"/>
              <a:ext cx="541" cy="1149"/>
            </a:xfrm>
            <a:custGeom>
              <a:avLst/>
              <a:gdLst>
                <a:gd name="T0" fmla="*/ 79 w 789"/>
                <a:gd name="T1" fmla="*/ 338 h 1677"/>
                <a:gd name="T2" fmla="*/ 45 w 789"/>
                <a:gd name="T3" fmla="*/ 311 h 1677"/>
                <a:gd name="T4" fmla="*/ 21 w 789"/>
                <a:gd name="T5" fmla="*/ 273 h 1677"/>
                <a:gd name="T6" fmla="*/ 1 w 789"/>
                <a:gd name="T7" fmla="*/ 220 h 1677"/>
                <a:gd name="T8" fmla="*/ 0 w 789"/>
                <a:gd name="T9" fmla="*/ 169 h 1677"/>
                <a:gd name="T10" fmla="*/ 11 w 789"/>
                <a:gd name="T11" fmla="*/ 120 h 1677"/>
                <a:gd name="T12" fmla="*/ 40 w 789"/>
                <a:gd name="T13" fmla="*/ 69 h 1677"/>
                <a:gd name="T14" fmla="*/ 82 w 789"/>
                <a:gd name="T15" fmla="*/ 32 h 1677"/>
                <a:gd name="T16" fmla="*/ 124 w 789"/>
                <a:gd name="T17" fmla="*/ 11 h 1677"/>
                <a:gd name="T18" fmla="*/ 171 w 789"/>
                <a:gd name="T19" fmla="*/ 0 h 1677"/>
                <a:gd name="T20" fmla="*/ 213 w 789"/>
                <a:gd name="T21" fmla="*/ 0 h 1677"/>
                <a:gd name="T22" fmla="*/ 272 w 789"/>
                <a:gd name="T23" fmla="*/ 18 h 1677"/>
                <a:gd name="T24" fmla="*/ 313 w 789"/>
                <a:gd name="T25" fmla="*/ 49 h 1677"/>
                <a:gd name="T26" fmla="*/ 346 w 789"/>
                <a:gd name="T27" fmla="*/ 93 h 1677"/>
                <a:gd name="T28" fmla="*/ 364 w 789"/>
                <a:gd name="T29" fmla="*/ 134 h 1677"/>
                <a:gd name="T30" fmla="*/ 371 w 789"/>
                <a:gd name="T31" fmla="*/ 192 h 1677"/>
                <a:gd name="T32" fmla="*/ 361 w 789"/>
                <a:gd name="T33" fmla="*/ 249 h 1677"/>
                <a:gd name="T34" fmla="*/ 324 w 789"/>
                <a:gd name="T35" fmla="*/ 310 h 1677"/>
                <a:gd name="T36" fmla="*/ 285 w 789"/>
                <a:gd name="T37" fmla="*/ 345 h 1677"/>
                <a:gd name="T38" fmla="*/ 232 w 789"/>
                <a:gd name="T39" fmla="*/ 360 h 1677"/>
                <a:gd name="T40" fmla="*/ 234 w 789"/>
                <a:gd name="T41" fmla="*/ 386 h 1677"/>
                <a:gd name="T42" fmla="*/ 203 w 789"/>
                <a:gd name="T43" fmla="*/ 406 h 1677"/>
                <a:gd name="T44" fmla="*/ 197 w 789"/>
                <a:gd name="T45" fmla="*/ 458 h 1677"/>
                <a:gd name="T46" fmla="*/ 167 w 789"/>
                <a:gd name="T47" fmla="*/ 478 h 1677"/>
                <a:gd name="T48" fmla="*/ 163 w 789"/>
                <a:gd name="T49" fmla="*/ 508 h 1677"/>
                <a:gd name="T50" fmla="*/ 132 w 789"/>
                <a:gd name="T51" fmla="*/ 528 h 1677"/>
                <a:gd name="T52" fmla="*/ 127 w 789"/>
                <a:gd name="T53" fmla="*/ 552 h 1677"/>
                <a:gd name="T54" fmla="*/ 148 w 789"/>
                <a:gd name="T55" fmla="*/ 580 h 1677"/>
                <a:gd name="T56" fmla="*/ 141 w 789"/>
                <a:gd name="T57" fmla="*/ 638 h 1677"/>
                <a:gd name="T58" fmla="*/ 112 w 789"/>
                <a:gd name="T59" fmla="*/ 658 h 1677"/>
                <a:gd name="T60" fmla="*/ 108 w 789"/>
                <a:gd name="T61" fmla="*/ 686 h 1677"/>
                <a:gd name="T62" fmla="*/ 127 w 789"/>
                <a:gd name="T63" fmla="*/ 708 h 1677"/>
                <a:gd name="T64" fmla="*/ 125 w 789"/>
                <a:gd name="T65" fmla="*/ 741 h 1677"/>
                <a:gd name="T66" fmla="*/ 72 w 789"/>
                <a:gd name="T67" fmla="*/ 787 h 1677"/>
                <a:gd name="T68" fmla="*/ 43 w 789"/>
                <a:gd name="T69" fmla="*/ 783 h 1677"/>
                <a:gd name="T70" fmla="*/ 16 w 789"/>
                <a:gd name="T71" fmla="*/ 748 h 1677"/>
                <a:gd name="T72" fmla="*/ 79 w 789"/>
                <a:gd name="T73" fmla="*/ 338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2300" name="Line 44"/>
          <p:cNvSpPr>
            <a:spLocks noChangeShapeType="1"/>
          </p:cNvSpPr>
          <p:nvPr/>
        </p:nvSpPr>
        <p:spPr bwMode="auto">
          <a:xfrm>
            <a:off x="793750" y="789021"/>
            <a:ext cx="0" cy="9318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01" name="Group 45"/>
          <p:cNvGrpSpPr>
            <a:grpSpLocks/>
          </p:cNvGrpSpPr>
          <p:nvPr/>
        </p:nvGrpSpPr>
        <p:grpSpPr bwMode="auto">
          <a:xfrm>
            <a:off x="431800" y="487396"/>
            <a:ext cx="935038" cy="688975"/>
            <a:chOff x="2083" y="1606"/>
            <a:chExt cx="1489" cy="1097"/>
          </a:xfrm>
        </p:grpSpPr>
        <p:sp>
          <p:nvSpPr>
            <p:cNvPr id="12346"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47"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48"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49"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0"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1"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54" name="Freeform 54"/>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55" name="Freeform 55"/>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56"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59" name="Group 59"/>
            <p:cNvGrpSpPr>
              <a:grpSpLocks/>
            </p:cNvGrpSpPr>
            <p:nvPr/>
          </p:nvGrpSpPr>
          <p:grpSpPr bwMode="auto">
            <a:xfrm>
              <a:off x="2221" y="1871"/>
              <a:ext cx="518" cy="782"/>
              <a:chOff x="2400" y="1656"/>
              <a:chExt cx="752" cy="1136"/>
            </a:xfrm>
          </p:grpSpPr>
          <p:sp>
            <p:nvSpPr>
              <p:cNvPr id="12372"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73"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4"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5"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6"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77"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8"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60" name="Group 67"/>
            <p:cNvGrpSpPr>
              <a:grpSpLocks/>
            </p:cNvGrpSpPr>
            <p:nvPr/>
          </p:nvGrpSpPr>
          <p:grpSpPr bwMode="auto">
            <a:xfrm rot="-6511945">
              <a:off x="2834" y="1842"/>
              <a:ext cx="518" cy="783"/>
              <a:chOff x="2400" y="1656"/>
              <a:chExt cx="752" cy="1136"/>
            </a:xfrm>
          </p:grpSpPr>
          <p:sp>
            <p:nvSpPr>
              <p:cNvPr id="1236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6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61" name="Freeform 75"/>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2" name="Freeform 76"/>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3"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4"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302" name="Line 79"/>
          <p:cNvSpPr>
            <a:spLocks noChangeShapeType="1"/>
          </p:cNvSpPr>
          <p:nvPr/>
        </p:nvSpPr>
        <p:spPr bwMode="auto">
          <a:xfrm>
            <a:off x="793750" y="1703421"/>
            <a:ext cx="3286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3" name="Line 80"/>
          <p:cNvSpPr>
            <a:spLocks noChangeShapeType="1"/>
          </p:cNvSpPr>
          <p:nvPr/>
        </p:nvSpPr>
        <p:spPr bwMode="auto">
          <a:xfrm>
            <a:off x="815975" y="3571909"/>
            <a:ext cx="0" cy="9318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04" name="Group 81"/>
          <p:cNvGrpSpPr>
            <a:grpSpLocks/>
          </p:cNvGrpSpPr>
          <p:nvPr/>
        </p:nvGrpSpPr>
        <p:grpSpPr bwMode="auto">
          <a:xfrm>
            <a:off x="454025" y="3322671"/>
            <a:ext cx="935038" cy="688975"/>
            <a:chOff x="2083" y="1606"/>
            <a:chExt cx="1489" cy="1097"/>
          </a:xfrm>
        </p:grpSpPr>
        <p:sp>
          <p:nvSpPr>
            <p:cNvPr id="12313" name="Rectangle 8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14" name="Freeform 8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5" name="Freeform 8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6" name="Freeform 8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7" name="Freeform 8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8" name="Rectangle 8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19" name="Rectangle 8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0" name="AutoShape 8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21" name="Freeform 90"/>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2" name="Freeform 91"/>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3" name="Rectangle 9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4" name="Rectangle 9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5" name="Rectangle 9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26" name="Group 95"/>
            <p:cNvGrpSpPr>
              <a:grpSpLocks/>
            </p:cNvGrpSpPr>
            <p:nvPr/>
          </p:nvGrpSpPr>
          <p:grpSpPr bwMode="auto">
            <a:xfrm>
              <a:off x="2221" y="1871"/>
              <a:ext cx="518" cy="782"/>
              <a:chOff x="2400" y="1656"/>
              <a:chExt cx="752" cy="1136"/>
            </a:xfrm>
          </p:grpSpPr>
          <p:sp>
            <p:nvSpPr>
              <p:cNvPr id="12339" name="Freeform 9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40" name="Freeform 9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1" name="Freeform 9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2" name="Freeform 9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3" name="Freeform 10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44" name="Line 10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5" name="Line 10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27" name="Group 103"/>
            <p:cNvGrpSpPr>
              <a:grpSpLocks/>
            </p:cNvGrpSpPr>
            <p:nvPr/>
          </p:nvGrpSpPr>
          <p:grpSpPr bwMode="auto">
            <a:xfrm rot="-6511945">
              <a:off x="2834" y="1842"/>
              <a:ext cx="518" cy="783"/>
              <a:chOff x="2400" y="1656"/>
              <a:chExt cx="752" cy="1136"/>
            </a:xfrm>
          </p:grpSpPr>
          <p:sp>
            <p:nvSpPr>
              <p:cNvPr id="12332" name="Freeform 10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33" name="Freeform 10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4" name="Freeform 10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5" name="Freeform 10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6" name="Freeform 10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7" name="Line 10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38" name="Line 11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28" name="Freeform 111"/>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9" name="Freeform 112"/>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0" name="Rectangle 11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1" name="Rectangle 11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305" name="Line 115"/>
          <p:cNvSpPr>
            <a:spLocks noChangeShapeType="1"/>
          </p:cNvSpPr>
          <p:nvPr/>
        </p:nvSpPr>
        <p:spPr bwMode="auto">
          <a:xfrm>
            <a:off x="815975" y="4486309"/>
            <a:ext cx="3286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 name="Picture 2">
            <a:extLst>
              <a:ext uri="{FF2B5EF4-FFF2-40B4-BE49-F238E27FC236}">
                <a16:creationId xmlns:a16="http://schemas.microsoft.com/office/drawing/2014/main" id="{390F4197-92F8-40B7-8499-DA2B692E27E6}"/>
              </a:ext>
            </a:extLst>
          </p:cNvPr>
          <p:cNvPicPr>
            <a:picLocks noChangeAspect="1"/>
          </p:cNvPicPr>
          <p:nvPr/>
        </p:nvPicPr>
        <p:blipFill>
          <a:blip r:embed="rId3"/>
          <a:stretch>
            <a:fillRect/>
          </a:stretch>
        </p:blipFill>
        <p:spPr>
          <a:xfrm>
            <a:off x="2670175" y="2237676"/>
            <a:ext cx="6207125" cy="973229"/>
          </a:xfrm>
          <a:prstGeom prst="rect">
            <a:avLst/>
          </a:prstGeom>
          <a:ln>
            <a:solidFill>
              <a:schemeClr val="bg1"/>
            </a:solidFill>
          </a:ln>
        </p:spPr>
      </p:pic>
      <p:pic>
        <p:nvPicPr>
          <p:cNvPr id="5" name="Picture 4">
            <a:extLst>
              <a:ext uri="{FF2B5EF4-FFF2-40B4-BE49-F238E27FC236}">
                <a16:creationId xmlns:a16="http://schemas.microsoft.com/office/drawing/2014/main" id="{F4AC8DD6-F333-4026-A9DE-828A8BA6AFFE}"/>
              </a:ext>
            </a:extLst>
          </p:cNvPr>
          <p:cNvPicPr>
            <a:picLocks noChangeAspect="1"/>
          </p:cNvPicPr>
          <p:nvPr/>
        </p:nvPicPr>
        <p:blipFill>
          <a:blip r:embed="rId4"/>
          <a:stretch>
            <a:fillRect/>
          </a:stretch>
        </p:blipFill>
        <p:spPr>
          <a:xfrm>
            <a:off x="3167896" y="1101138"/>
            <a:ext cx="5002993" cy="736449"/>
          </a:xfrm>
          <a:prstGeom prst="rect">
            <a:avLst/>
          </a:prstGeom>
          <a:ln>
            <a:solidFill>
              <a:schemeClr val="bg1"/>
            </a:solidFill>
          </a:ln>
        </p:spPr>
      </p:pic>
      <p:sp>
        <p:nvSpPr>
          <p:cNvPr id="7" name="Line 8">
            <a:extLst>
              <a:ext uri="{FF2B5EF4-FFF2-40B4-BE49-F238E27FC236}">
                <a16:creationId xmlns:a16="http://schemas.microsoft.com/office/drawing/2014/main" id="{4E872367-4127-4B95-9917-CEF69971E3E4}"/>
              </a:ext>
            </a:extLst>
          </p:cNvPr>
          <p:cNvSpPr>
            <a:spLocks noChangeShapeType="1"/>
          </p:cNvSpPr>
          <p:nvPr/>
        </p:nvSpPr>
        <p:spPr bwMode="auto">
          <a:xfrm>
            <a:off x="3635378" y="1754190"/>
            <a:ext cx="3176" cy="50329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AutoShape 122">
            <a:extLst>
              <a:ext uri="{FF2B5EF4-FFF2-40B4-BE49-F238E27FC236}">
                <a16:creationId xmlns:a16="http://schemas.microsoft.com/office/drawing/2014/main" id="{74AA31F3-5B63-4B29-A515-CBEF7E26B1B2}"/>
              </a:ext>
            </a:extLst>
          </p:cNvPr>
          <p:cNvSpPr>
            <a:spLocks noChangeArrowheads="1"/>
          </p:cNvSpPr>
          <p:nvPr/>
        </p:nvSpPr>
        <p:spPr bwMode="auto">
          <a:xfrm>
            <a:off x="3324224" y="1508419"/>
            <a:ext cx="581025" cy="2383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b="1"/>
          </a:p>
        </p:txBody>
      </p:sp>
      <p:pic>
        <p:nvPicPr>
          <p:cNvPr id="10" name="Picture 9">
            <a:extLst>
              <a:ext uri="{FF2B5EF4-FFF2-40B4-BE49-F238E27FC236}">
                <a16:creationId xmlns:a16="http://schemas.microsoft.com/office/drawing/2014/main" id="{BEB8EEAA-1299-42D5-A66E-B42AF6C036A8}"/>
              </a:ext>
            </a:extLst>
          </p:cNvPr>
          <p:cNvPicPr>
            <a:picLocks noChangeAspect="1"/>
          </p:cNvPicPr>
          <p:nvPr/>
        </p:nvPicPr>
        <p:blipFill>
          <a:blip r:embed="rId5"/>
          <a:stretch>
            <a:fillRect/>
          </a:stretch>
        </p:blipFill>
        <p:spPr>
          <a:xfrm>
            <a:off x="2955422" y="3954727"/>
            <a:ext cx="5677865" cy="746421"/>
          </a:xfrm>
          <a:prstGeom prst="rect">
            <a:avLst/>
          </a:prstGeom>
          <a:ln>
            <a:solidFill>
              <a:schemeClr val="bg1"/>
            </a:solidFill>
          </a:ln>
        </p:spPr>
      </p:pic>
      <p:sp>
        <p:nvSpPr>
          <p:cNvPr id="11" name="AutoShape 122">
            <a:extLst>
              <a:ext uri="{FF2B5EF4-FFF2-40B4-BE49-F238E27FC236}">
                <a16:creationId xmlns:a16="http://schemas.microsoft.com/office/drawing/2014/main" id="{83888E5B-FFCE-4A24-A1DB-F184F898B69A}"/>
              </a:ext>
            </a:extLst>
          </p:cNvPr>
          <p:cNvSpPr>
            <a:spLocks noChangeArrowheads="1"/>
          </p:cNvSpPr>
          <p:nvPr/>
        </p:nvSpPr>
        <p:spPr bwMode="auto">
          <a:xfrm>
            <a:off x="3167896" y="4297343"/>
            <a:ext cx="581025" cy="3159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 name="Picture 12">
            <a:extLst>
              <a:ext uri="{FF2B5EF4-FFF2-40B4-BE49-F238E27FC236}">
                <a16:creationId xmlns:a16="http://schemas.microsoft.com/office/drawing/2014/main" id="{190D003E-B9F8-4871-8B7C-7226CD272E35}"/>
              </a:ext>
            </a:extLst>
          </p:cNvPr>
          <p:cNvPicPr>
            <a:picLocks noChangeAspect="1"/>
          </p:cNvPicPr>
          <p:nvPr/>
        </p:nvPicPr>
        <p:blipFill>
          <a:blip r:embed="rId6"/>
          <a:stretch>
            <a:fillRect/>
          </a:stretch>
        </p:blipFill>
        <p:spPr>
          <a:xfrm>
            <a:off x="4022476" y="5071058"/>
            <a:ext cx="1524000" cy="1257300"/>
          </a:xfrm>
          <a:prstGeom prst="rect">
            <a:avLst/>
          </a:prstGeom>
          <a:ln>
            <a:solidFill>
              <a:schemeClr val="bg1"/>
            </a:solidFill>
          </a:ln>
        </p:spPr>
      </p:pic>
      <p:pic>
        <p:nvPicPr>
          <p:cNvPr id="16" name="Picture 15">
            <a:extLst>
              <a:ext uri="{FF2B5EF4-FFF2-40B4-BE49-F238E27FC236}">
                <a16:creationId xmlns:a16="http://schemas.microsoft.com/office/drawing/2014/main" id="{8EF93BEA-F89E-4EE2-B3FB-705140648026}"/>
              </a:ext>
            </a:extLst>
          </p:cNvPr>
          <p:cNvPicPr>
            <a:picLocks noChangeAspect="1"/>
          </p:cNvPicPr>
          <p:nvPr/>
        </p:nvPicPr>
        <p:blipFill>
          <a:blip r:embed="rId7"/>
          <a:stretch>
            <a:fillRect/>
          </a:stretch>
        </p:blipFill>
        <p:spPr>
          <a:xfrm>
            <a:off x="5962713" y="4891469"/>
            <a:ext cx="2466975" cy="742950"/>
          </a:xfrm>
          <a:prstGeom prst="rect">
            <a:avLst/>
          </a:prstGeom>
          <a:ln>
            <a:solidFill>
              <a:schemeClr val="bg1"/>
            </a:solidFill>
          </a:ln>
        </p:spPr>
      </p:pic>
      <p:sp>
        <p:nvSpPr>
          <p:cNvPr id="17" name="Line 32">
            <a:extLst>
              <a:ext uri="{FF2B5EF4-FFF2-40B4-BE49-F238E27FC236}">
                <a16:creationId xmlns:a16="http://schemas.microsoft.com/office/drawing/2014/main" id="{D554E683-3E91-44C4-8EA9-8FC89A51D6CA}"/>
              </a:ext>
            </a:extLst>
          </p:cNvPr>
          <p:cNvSpPr>
            <a:spLocks noChangeShapeType="1"/>
          </p:cNvSpPr>
          <p:nvPr/>
        </p:nvSpPr>
        <p:spPr bwMode="auto">
          <a:xfrm flipV="1">
            <a:off x="5536499" y="5025960"/>
            <a:ext cx="2041699" cy="74642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037710745"/>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3B3DFD-99D1-4D2D-A481-9592E4F667BB}"/>
</file>

<file path=customXml/itemProps2.xml><?xml version="1.0" encoding="utf-8"?>
<ds:datastoreItem xmlns:ds="http://schemas.openxmlformats.org/officeDocument/2006/customXml" ds:itemID="{F0977D5E-9CB6-4EA5-982F-1399762DC1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FCF1FB-72D9-434C-88B3-AB967D2BD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46</Slides>
  <Notes>46</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1_test-template</vt:lpstr>
      <vt:lpstr>Configuring Permissions</vt:lpstr>
      <vt:lpstr>Lesson objectives</vt:lpstr>
      <vt:lpstr>Lesson outline</vt:lpstr>
      <vt:lpstr>Access</vt:lpstr>
      <vt:lpstr>System permissions</vt:lpstr>
      <vt:lpstr>How permissions can influence access</vt:lpstr>
      <vt:lpstr>View/navigate to permissions</vt:lpstr>
      <vt:lpstr>Create object permissions</vt:lpstr>
      <vt:lpstr>Own object permissions</vt:lpstr>
      <vt:lpstr>Act on permissions</vt:lpstr>
      <vt:lpstr>A user's permissions are determined during login</vt:lpstr>
      <vt:lpstr>Lesson outline</vt:lpstr>
      <vt:lpstr>Roles</vt:lpstr>
      <vt:lpstr>Managing roles</vt:lpstr>
      <vt:lpstr>Modifying permissions in a role</vt:lpstr>
      <vt:lpstr>Mapping roles to users</vt:lpstr>
      <vt:lpstr>Modifying roles for a user</vt:lpstr>
      <vt:lpstr>Lesson outline</vt:lpstr>
      <vt:lpstr>Access control lists (ACLs)</vt:lpstr>
      <vt:lpstr>Permissions and ACLs work together</vt:lpstr>
      <vt:lpstr>Static and object-based permissions</vt:lpstr>
      <vt:lpstr>Lesson outline</vt:lpstr>
      <vt:lpstr>The security dictionary</vt:lpstr>
      <vt:lpstr>System permissions in the security dictionary</vt:lpstr>
      <vt:lpstr>Roles in the security dictionary</vt:lpstr>
      <vt:lpstr>Lesson outline</vt:lpstr>
      <vt:lpstr>The perm namespace</vt:lpstr>
      <vt:lpstr>Typical uses of perm expressions</vt:lpstr>
      <vt:lpstr>perm syntax: System permissions</vt:lpstr>
      <vt:lpstr>Lesson outline</vt:lpstr>
      <vt:lpstr>SystemPermissionType typelist</vt:lpstr>
      <vt:lpstr>New permissions in the security dictionary</vt:lpstr>
      <vt:lpstr>New permissions in application</vt:lpstr>
      <vt:lpstr>Example: Adding perm expression to UI</vt:lpstr>
      <vt:lpstr>Example: Adding perm expression to UI (2)</vt:lpstr>
      <vt:lpstr>Review: Adding new system permission</vt:lpstr>
      <vt:lpstr>Lesson outline</vt:lpstr>
      <vt:lpstr>Application permission keys</vt:lpstr>
      <vt:lpstr>Static and object-based permissions</vt:lpstr>
      <vt:lpstr>Application permission key entities</vt:lpstr>
      <vt:lpstr>Application permission keys in the security dictionary</vt:lpstr>
      <vt:lpstr>perm syntax: Key permissions</vt:lpstr>
      <vt:lpstr>Pages in the security dictionary</vt:lpstr>
      <vt:lpstr> 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dc:title>
  <dc:creator>Tom Rhoades</dc:creator>
  <dc:description>2080</dc:description>
  <cp:revision>1</cp:revision>
  <dcterms:created xsi:type="dcterms:W3CDTF">2007-08-02T20:13:16Z</dcterms:created>
  <dcterms:modified xsi:type="dcterms:W3CDTF">2021-03-08T07:37:25Z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