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4"/>
  </p:sldMasterIdLst>
  <p:notesMasterIdLst>
    <p:notesMasterId r:id="rId26"/>
  </p:notesMasterIdLst>
  <p:handoutMasterIdLst>
    <p:handoutMasterId r:id="rId27"/>
  </p:handoutMasterIdLst>
  <p:sldIdLst>
    <p:sldId id="1192" r:id="rId5"/>
    <p:sldId id="1299" r:id="rId6"/>
    <p:sldId id="1675" r:id="rId7"/>
    <p:sldId id="1700" r:id="rId8"/>
    <p:sldId id="1678" r:id="rId9"/>
    <p:sldId id="1681" r:id="rId10"/>
    <p:sldId id="1691" r:id="rId11"/>
    <p:sldId id="1685" r:id="rId12"/>
    <p:sldId id="1697" r:id="rId13"/>
    <p:sldId id="1686" r:id="rId14"/>
    <p:sldId id="1682" r:id="rId15"/>
    <p:sldId id="1687" r:id="rId16"/>
    <p:sldId id="1683" r:id="rId17"/>
    <p:sldId id="1684" r:id="rId18"/>
    <p:sldId id="1688" r:id="rId19"/>
    <p:sldId id="1695" r:id="rId20"/>
    <p:sldId id="1693" r:id="rId21"/>
    <p:sldId id="1551" r:id="rId22"/>
    <p:sldId id="1690" r:id="rId23"/>
    <p:sldId id="1699" r:id="rId24"/>
    <p:sldId id="1698" r:id="rId2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9900"/>
    <a:srgbClr val="3366FF"/>
    <a:srgbClr val="0033CC"/>
    <a:srgbClr val="FF0000"/>
    <a:srgbClr val="FFFF00"/>
    <a:srgbClr val="CCFFCC"/>
    <a:srgbClr val="CC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1" autoAdjust="0"/>
    <p:restoredTop sz="78794" autoAdjust="0"/>
  </p:normalViewPr>
  <p:slideViewPr>
    <p:cSldViewPr snapToGrid="0">
      <p:cViewPr varScale="1">
        <p:scale>
          <a:sx n="57" d="100"/>
          <a:sy n="57" d="100"/>
        </p:scale>
        <p:origin x="1632" y="78"/>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156"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C606317-3DA6-4E3A-8020-4D65F03607F7}" type="slidenum">
              <a:rPr lang="en-US" altLang="en-US"/>
              <a:pPr>
                <a:defRPr/>
              </a:pPr>
              <a:t>‹#›</a:t>
            </a:fld>
            <a:endParaRPr lang="en-US" altLang="en-US"/>
          </a:p>
        </p:txBody>
      </p:sp>
    </p:spTree>
    <p:extLst>
      <p:ext uri="{BB962C8B-B14F-4D97-AF65-F5344CB8AC3E}">
        <p14:creationId xmlns:p14="http://schemas.microsoft.com/office/powerpoint/2010/main" val="825239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17C6018B-4553-4BC2-BE2A-6DEC2A7E480D}"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ClaimContact Widgets - </a:t>
            </a:r>
            <a:fld id="{EBD8AF1A-4B3F-4961-B48A-867FB017DB2D}" type="slidenum">
              <a:rPr lang="en-US" altLang="en-US"/>
              <a:pPr>
                <a:defRPr/>
              </a:pPr>
              <a:t>‹#›</a:t>
            </a:fld>
            <a:endParaRPr lang="en-US" altLang="en-US"/>
          </a:p>
        </p:txBody>
      </p:sp>
    </p:spTree>
    <p:extLst>
      <p:ext uri="{BB962C8B-B14F-4D97-AF65-F5344CB8AC3E}">
        <p14:creationId xmlns:p14="http://schemas.microsoft.com/office/powerpoint/2010/main" val="137289703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66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67413C45-FDA8-434D-81C5-A7F75449AE3B}" type="slidenum">
              <a:rPr lang="en-US" altLang="en-US" sz="1200" b="0" smtClean="0">
                <a:solidFill>
                  <a:schemeClr val="tx1"/>
                </a:solidFill>
              </a:rPr>
              <a:pPr eaLnBrk="1" hangingPunct="1"/>
              <a:t>1</a:t>
            </a:fld>
            <a:endParaRPr lang="en-US" altLang="en-US" sz="1200" b="0">
              <a:solidFill>
                <a:schemeClr val="tx1"/>
              </a:solidFill>
            </a:endParaRPr>
          </a:p>
        </p:txBody>
      </p:sp>
      <p:sp>
        <p:nvSpPr>
          <p:cNvPr id="26628" name="Rectangle 2"/>
          <p:cNvSpPr>
            <a:spLocks noGrp="1" noRot="1" noChangeAspect="1" noChangeArrowheads="1" noTextEdit="1"/>
          </p:cNvSpPr>
          <p:nvPr>
            <p:ph type="sldImg"/>
          </p:nvPr>
        </p:nvSpPr>
        <p:spPr>
          <a:xfrm>
            <a:off x="7159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97D55387-641B-4482-9E87-4CD4A96A7050}" type="slidenum">
              <a:rPr lang="en-US" altLang="en-US" sz="1200" b="0" smtClean="0">
                <a:solidFill>
                  <a:schemeClr val="tx1"/>
                </a:solidFill>
              </a:rPr>
              <a:pPr eaLnBrk="1" hangingPunct="1"/>
              <a:t>10</a:t>
            </a:fld>
            <a:endParaRPr lang="en-US" altLang="en-US" sz="1200" b="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"Related to" entities have properties for each role an entity can own. The value attribute of a ClaimContact widget is set to one of these properties. When you do this, any contact selected by the widget through the dropdown or picker menu is associated to the claim and given that role. (In the example above, the ReportedBy_Picker widget is a ClaimContactInput widget whose value attribute is set to Claim.reporter and whose value is Ray Newton. Therefore, the Ray Newton contact is added to the claim and is assigned the role of "reporter".)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F4AEC326-5482-40B6-BCD0-21842267A09A}" type="slidenum">
              <a:rPr lang="en-US" altLang="en-US" sz="1200" b="0" smtClean="0">
                <a:solidFill>
                  <a:schemeClr val="tx1"/>
                </a:solidFill>
              </a:rPr>
              <a:pPr eaLnBrk="1" hangingPunct="1"/>
              <a:t>11</a:t>
            </a:fld>
            <a:endParaRPr lang="en-US" altLang="en-US" sz="1200" b="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Examples:</a:t>
            </a:r>
          </a:p>
          <a:p>
            <a:pPr lvl="1" eaLnBrk="1" hangingPunct="1"/>
            <a:r>
              <a:rPr lang="en-US"/>
              <a:t>aClaim.RelatedContacts returns all related contacts of type Contact (in other words, all contacts) associated to aClaim</a:t>
            </a:r>
          </a:p>
          <a:p>
            <a:pPr lvl="1" eaLnBrk="1" hangingPunct="1"/>
            <a:r>
              <a:rPr lang="en-US"/>
              <a:t>aClaim.RelatedLawFirmArray </a:t>
            </a:r>
            <a:r>
              <a:rPr lang="en-US">
                <a:sym typeface="Wingdings" pitchFamily="2" charset="2"/>
              </a:rPr>
              <a:t>returns all related contacts of type LawFirm </a:t>
            </a:r>
            <a:r>
              <a:rPr lang="en-US"/>
              <a:t>associated to aClaim</a:t>
            </a:r>
          </a:p>
          <a:p>
            <a:pPr lvl="1" eaLnBrk="1" hangingPunct="1"/>
            <a:r>
              <a:rPr lang="en-US"/>
              <a:t>aClaim.RelatedPersonArray returns all related contacts of type Person associated to aClaim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9F252625-1D85-4B7D-B59E-8DA7C03C37F1}" type="slidenum">
              <a:rPr lang="en-US" altLang="en-US" sz="1200" b="0" smtClean="0">
                <a:solidFill>
                  <a:schemeClr val="tx1"/>
                </a:solidFill>
              </a:rPr>
              <a:pPr eaLnBrk="1" hangingPunct="1"/>
              <a:t>12</a:t>
            </a:fld>
            <a:endParaRPr lang="en-US" alt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valueRange attribute determines the related contacts array used by the ClaimContact widget to display the list of contacts in the dropdown. In the example above, the attribute is set to Claim.RelatedPersonArray. This means that the contacts listed in the dropdown are all the contacts of subtype Person related to the claim.</a:t>
            </a:r>
          </a:p>
          <a:p>
            <a:pPr eaLnBrk="1" hangingPunct="1"/>
            <a:r>
              <a:rPr lang="en-US"/>
              <a:t>Note that this field implies that we expect the reporter to be a Person.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78F54C26-CA32-4436-A0A6-11951FF06430}" type="slidenum">
              <a:rPr lang="en-US" altLang="en-US" sz="1200" b="0" smtClean="0">
                <a:solidFill>
                  <a:schemeClr val="tx1"/>
                </a:solidFill>
              </a:rPr>
              <a:pPr eaLnBrk="1" hangingPunct="1"/>
              <a:t>13</a:t>
            </a:fld>
            <a:endParaRPr lang="en-US" alt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These menu item sets are used to create new contacts of any type or of a specific type such as a Person or Vendor.</a:t>
            </a:r>
          </a:p>
          <a:p>
            <a:pPr eaLnBrk="1" hangingPunct="1"/>
            <a:r>
              <a:rPr lang="en-US" dirty="0"/>
              <a:t>As mentioned before, note that the "Search" and "View Contact Details" menu items do not appear in the menu item sets. These menu items are added automatically to the picker menu of any </a:t>
            </a:r>
            <a:r>
              <a:rPr lang="en-US" dirty="0" err="1"/>
              <a:t>ClaimContact</a:t>
            </a:r>
            <a:r>
              <a:rPr lang="en-US" dirty="0"/>
              <a:t> widget.</a:t>
            </a:r>
          </a:p>
          <a:p>
            <a:pPr eaLnBrk="1" hangingPunct="1"/>
            <a:r>
              <a:rPr lang="en-US" dirty="0"/>
              <a:t>The base application comes with eight menu item sets:</a:t>
            </a:r>
          </a:p>
          <a:p>
            <a:pPr lvl="1" eaLnBrk="1" hangingPunct="1"/>
            <a:r>
              <a:rPr lang="en-US" dirty="0" err="1"/>
              <a:t>ClaimNewContactPickerMenuItemSet</a:t>
            </a:r>
            <a:r>
              <a:rPr lang="en-US" dirty="0"/>
              <a:t> (this is the default menu item set, which ClaimCenter will use if you do not specify a different one)</a:t>
            </a:r>
          </a:p>
          <a:p>
            <a:pPr lvl="1" eaLnBrk="1" hangingPunct="1"/>
            <a:r>
              <a:rPr lang="en-US" dirty="0" err="1"/>
              <a:t>ClaimNewPersonOnlyPickerMenuItemSet</a:t>
            </a:r>
            <a:endParaRPr lang="en-US" dirty="0"/>
          </a:p>
          <a:p>
            <a:pPr lvl="1" eaLnBrk="1" hangingPunct="1"/>
            <a:r>
              <a:rPr lang="en-US" dirty="0" err="1"/>
              <a:t>ClaimNewCompanyOnlyPickerMenuItemSet</a:t>
            </a:r>
            <a:endParaRPr lang="en-US" dirty="0"/>
          </a:p>
          <a:p>
            <a:pPr lvl="1" eaLnBrk="1" hangingPunct="1"/>
            <a:r>
              <a:rPr lang="en-US" dirty="0" err="1"/>
              <a:t>ClaimNewDoctorOnlyPickerMenuItemSet</a:t>
            </a:r>
            <a:endParaRPr lang="en-US" dirty="0"/>
          </a:p>
          <a:p>
            <a:pPr lvl="1" eaLnBrk="1" hangingPunct="1"/>
            <a:r>
              <a:rPr lang="en-US" dirty="0" err="1"/>
              <a:t>ClaimNewRepairShopOnlyPickerMenuItemSet</a:t>
            </a:r>
            <a:endParaRPr lang="en-US" dirty="0"/>
          </a:p>
          <a:p>
            <a:pPr lvl="1" eaLnBrk="1" hangingPunct="1"/>
            <a:r>
              <a:rPr lang="en-US" dirty="0" err="1"/>
              <a:t>ClaimNewServiceRequestSpecialistPickerMenuItemSet</a:t>
            </a:r>
            <a:endParaRPr lang="en-US" dirty="0"/>
          </a:p>
          <a:p>
            <a:pPr lvl="1" eaLnBrk="1" hangingPunct="1"/>
            <a:r>
              <a:rPr lang="en-US" dirty="0" err="1"/>
              <a:t>ClaimNewTowingOnlyPickerMenuItemSet</a:t>
            </a:r>
            <a:endParaRPr lang="en-US" dirty="0"/>
          </a:p>
          <a:p>
            <a:pPr lvl="1" eaLnBrk="1" hangingPunct="1"/>
            <a:r>
              <a:rPr lang="en-US" dirty="0" err="1"/>
              <a:t>ClaimNewVendorOnlyPickerMenuItemSet</a:t>
            </a:r>
            <a:endParaRPr lang="en-US" dirty="0"/>
          </a:p>
          <a:p>
            <a:pPr eaLnBrk="1" hangingPunct="1"/>
            <a:r>
              <a:rPr lang="en-US" dirty="0"/>
              <a:t>You can configure other menu item sets for your implementation.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376C1878-7001-4676-B907-896B2E9EEC56}" type="slidenum">
              <a:rPr lang="en-US" altLang="en-US" sz="1200" b="0" smtClean="0">
                <a:solidFill>
                  <a:schemeClr val="tx1"/>
                </a:solidFill>
              </a:rPr>
              <a:pPr eaLnBrk="1" hangingPunct="1"/>
              <a:t>14</a:t>
            </a:fld>
            <a:endParaRPr lang="en-US" altLang="en-US" sz="1200" b="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you choose to create your own ClaimContact menu item set, you must create popups as needed and configure the menu items to navigate to the popups.</a:t>
            </a:r>
          </a:p>
          <a:p>
            <a:pPr eaLnBrk="1" hangingPunct="1"/>
            <a:r>
              <a:rPr lang="en-US"/>
              <a:t>Recall that the action attribute for a navigation widget takes the form of &lt;Location&gt;.&lt;method&gt;(&lt;requiredObjectsOrValues). For example, the New Person menu item shown above has an action attribute of:</a:t>
            </a:r>
          </a:p>
          <a:p>
            <a:pPr eaLnBrk="1" hangingPunct="1"/>
            <a:r>
              <a:rPr lang="en-US" b="1"/>
              <a:t>NewContactPopup.push(typekey.Contact.TC_PERSON, parentContact, claim)</a:t>
            </a:r>
          </a:p>
          <a:p>
            <a:pPr eaLnBrk="1" hangingPunct="1"/>
            <a:r>
              <a:rPr lang="en-US"/>
              <a:t>This identifies that the menu item navigates to the NewContactPopup location using the push method (which lets the user navigate back to the original page after the new page is dismissed), and three values are passed: the code for the type of contact, the contact (referred to as the parent contact, as other contacts may be referenced in the popup), and the claim.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0AEC97E4-E605-46FC-AD6A-5053D34D55E2}" type="slidenum">
              <a:rPr lang="en-US" altLang="en-US" sz="1200" b="0" smtClean="0">
                <a:solidFill>
                  <a:schemeClr val="tx1"/>
                </a:solidFill>
              </a:rPr>
              <a:pPr eaLnBrk="1" hangingPunct="1"/>
              <a:t>15</a:t>
            </a:fld>
            <a:endParaRPr lang="en-US" altLang="en-US" sz="1200" b="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newContactMenu attribute determines which menu appears as the picker menu. </a:t>
            </a:r>
          </a:p>
          <a:p>
            <a:pPr eaLnBrk="1" hangingPunct="1"/>
            <a:r>
              <a:rPr lang="en-US"/>
              <a:t>You can set the newContactMenu attribute to one of the base menu item sets or one which you have configured yourself.</a:t>
            </a:r>
          </a:p>
          <a:p>
            <a:pPr eaLnBrk="1" hangingPunct="1"/>
            <a:r>
              <a:rPr lang="en-US"/>
              <a:t>If you leave the newContactMenu attribute value blank, then the ClaimNewContactPickerMenuItemSet (which lists all possible contacts) is used.</a:t>
            </a:r>
          </a:p>
          <a:p>
            <a:pPr eaLnBrk="1" hangingPunct="1"/>
            <a:r>
              <a:rPr lang="en-US"/>
              <a:t>In the example above, the attribute is set to ClaimNewPersonOnlyPickerMenuItemSet. This menu item set contains a single "New Person" menu item. (The Search and View Contact Details menu items are automatically assigned to any ClaimContact picker menu.)</a:t>
            </a:r>
          </a:p>
          <a:p>
            <a:pPr eaLnBrk="1" hangingPunct="1"/>
            <a:r>
              <a:rPr lang="en-US"/>
              <a:t>Note that this field implies that we expect the reporter to be a Person, since we are limiting the options in the dropdown to be Persons.</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136B3AF8-5469-4164-A9F0-56088CD14ADD}" type="slidenum">
              <a:rPr lang="en-US" altLang="en-US" sz="1200" b="0" smtClean="0">
                <a:solidFill>
                  <a:schemeClr val="tx1"/>
                </a:solidFill>
              </a:rPr>
              <a:pPr eaLnBrk="1" hangingPunct="1"/>
              <a:t>16</a:t>
            </a:fld>
            <a:endParaRPr lang="en-US" alt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you want to display Search and View Contact Details as the only options, specify </a:t>
            </a:r>
            <a:r>
              <a:rPr lang="en-US" dirty="0" err="1"/>
              <a:t>BlankNewContactPickerCellMenuItemSet</a:t>
            </a:r>
            <a:r>
              <a:rPr lang="en-US" dirty="0"/>
              <a:t> in the </a:t>
            </a:r>
            <a:r>
              <a:rPr lang="en-US" dirty="0" err="1"/>
              <a:t>newContactMenu</a:t>
            </a:r>
            <a:r>
              <a:rPr lang="en-US" dirty="0"/>
              <a:t> property. ClaimCenter will not display any new contact options such as "New Person", "New Vendor", and so on.</a:t>
            </a:r>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C614609A-1CFE-41AD-863B-10F648D1313B}" type="slidenum">
              <a:rPr lang="en-US" altLang="en-US" sz="1200" b="0" smtClean="0">
                <a:solidFill>
                  <a:schemeClr val="tx1"/>
                </a:solidFill>
              </a:rPr>
              <a:pPr eaLnBrk="1" hangingPunct="1"/>
              <a:t>17</a:t>
            </a:fld>
            <a:endParaRPr lang="en-US" alt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solidFill>
                <a:schemeClr val="bg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4DD9D1B2-A289-4353-80E4-4FB905BE82EE}" type="slidenum">
              <a:rPr lang="en-US" altLang="en-US" sz="1200" b="0" smtClean="0">
                <a:solidFill>
                  <a:schemeClr val="tx1"/>
                </a:solidFill>
              </a:rPr>
              <a:pPr eaLnBrk="1" hangingPunct="1"/>
              <a:t>18</a:t>
            </a:fld>
            <a:endParaRPr lang="en-US" altLang="en-US" sz="1200" b="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a:t>
            </a:r>
            <a:r>
              <a:rPr lang="en-US" altLang="en-US" sz="1200" b="0" dirty="0" err="1">
                <a:solidFill>
                  <a:schemeClr val="tx1"/>
                </a:solidFill>
              </a:rPr>
              <a:t>ClaimContact</a:t>
            </a:r>
            <a:r>
              <a:rPr lang="en-US" altLang="en-US" sz="1200" b="0" dirty="0">
                <a:solidFill>
                  <a:schemeClr val="tx1"/>
                </a:solidFill>
              </a:rPr>
              <a:t> Widgets - </a:t>
            </a:r>
            <a:fld id="{9E2FD4C6-0E4E-4D55-9071-70491746C949}" type="slidenum">
              <a:rPr lang="en-US" altLang="en-US" sz="1200" b="0" smtClean="0">
                <a:solidFill>
                  <a:schemeClr val="tx1"/>
                </a:solidFill>
              </a:rPr>
              <a:pPr eaLnBrk="1" hangingPunct="1"/>
              <a:t>19</a:t>
            </a:fld>
            <a:endParaRPr lang="en-US" altLang="en-US" sz="1200" b="0" dirty="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Possible answers: Any of the "role" functions on the "Related To" entities, such as </a:t>
            </a:r>
            <a:r>
              <a:rPr lang="en-US" dirty="0" err="1"/>
              <a:t>Claim.reporter</a:t>
            </a:r>
            <a:r>
              <a:rPr lang="en-US" dirty="0"/>
              <a:t> or </a:t>
            </a:r>
            <a:r>
              <a:rPr lang="en-US" dirty="0" err="1"/>
              <a:t>Exposure.claimant</a:t>
            </a:r>
            <a:r>
              <a:rPr lang="en-US" dirty="0"/>
              <a:t>; any of the related contact subtype arrays on claim, such as </a:t>
            </a:r>
            <a:r>
              <a:rPr lang="en-US" dirty="0" err="1"/>
              <a:t>RelatedContactArray</a:t>
            </a:r>
            <a:r>
              <a:rPr lang="en-US" dirty="0"/>
              <a:t>, </a:t>
            </a:r>
            <a:r>
              <a:rPr lang="en-US" dirty="0" err="1"/>
              <a:t>RelatedCompanyArray</a:t>
            </a:r>
            <a:r>
              <a:rPr lang="en-US" dirty="0"/>
              <a:t>, or </a:t>
            </a:r>
            <a:r>
              <a:rPr lang="en-US" dirty="0" err="1"/>
              <a:t>RelatedAdjudicatorArray</a:t>
            </a:r>
            <a:r>
              <a:rPr lang="en-US" dirty="0"/>
              <a:t>.</a:t>
            </a:r>
          </a:p>
          <a:p>
            <a:pPr marL="209550" indent="-209550" eaLnBrk="1" hangingPunct="1"/>
            <a:r>
              <a:rPr lang="en-US" dirty="0"/>
              <a:t>2. 	a. Configure the value range to use the </a:t>
            </a:r>
            <a:r>
              <a:rPr lang="en-US" i="1" dirty="0" err="1"/>
              <a:t>RelatedDoctorArray</a:t>
            </a:r>
            <a:r>
              <a:rPr lang="en-US" dirty="0"/>
              <a:t>. </a:t>
            </a:r>
          </a:p>
          <a:p>
            <a:pPr marL="209550" indent="-209550" eaLnBrk="1" hangingPunct="1"/>
            <a:r>
              <a:rPr lang="en-US" dirty="0"/>
              <a:t>	b. Create a new picker menu item set specific to doctors (perhaps called </a:t>
            </a:r>
            <a:r>
              <a:rPr lang="en-US" i="1" dirty="0" err="1"/>
              <a:t>ClaimNewDoctorOnlyPickerMenuItemSet</a:t>
            </a:r>
            <a:r>
              <a:rPr lang="en-US" dirty="0"/>
              <a:t>) to be used for the picker dropdown.</a:t>
            </a:r>
          </a:p>
          <a:p>
            <a:pPr marL="209550" indent="-209550" eaLnBrk="1" hangingPunct="1"/>
            <a:r>
              <a:rPr lang="en-US" dirty="0"/>
              <a:t>	c. Configure the </a:t>
            </a:r>
            <a:r>
              <a:rPr lang="en-US" dirty="0" err="1"/>
              <a:t>forceContactSubtype</a:t>
            </a:r>
            <a:r>
              <a:rPr lang="en-US" dirty="0"/>
              <a:t> to be </a:t>
            </a:r>
            <a:r>
              <a:rPr lang="en-US" i="1" dirty="0"/>
              <a:t>Doctor</a:t>
            </a:r>
            <a:r>
              <a:rPr lang="en-US" i="0" baseline="0" dirty="0"/>
              <a:t> to force the search to only select contacts of type Doctor. </a:t>
            </a:r>
            <a:endParaRPr lang="en-US" dirty="0"/>
          </a:p>
          <a:p>
            <a:pPr marL="209550" indent="-209550" eaLnBrk="1" hangingPunct="1"/>
            <a:r>
              <a:rPr lang="en-US" dirty="0">
                <a:solidFill>
                  <a:schemeClr val="bg1"/>
                </a:solidFill>
              </a:rPr>
              <a:t>3. The "Search" option is controlled by the “</a:t>
            </a:r>
            <a:r>
              <a:rPr lang="en-US" dirty="0" err="1">
                <a:solidFill>
                  <a:schemeClr val="bg1"/>
                </a:solidFill>
              </a:rPr>
              <a:t>showSearchInMenu</a:t>
            </a:r>
            <a:r>
              <a:rPr lang="en-US" dirty="0">
                <a:solidFill>
                  <a:schemeClr val="bg1"/>
                </a:solidFill>
              </a:rPr>
              <a:t>” property, which defaults to true. "View Contact Details" options are inherently part of a </a:t>
            </a:r>
            <a:r>
              <a:rPr lang="en-US" dirty="0" err="1">
                <a:solidFill>
                  <a:schemeClr val="bg1"/>
                </a:solidFill>
              </a:rPr>
              <a:t>ClaimContact</a:t>
            </a:r>
            <a:r>
              <a:rPr lang="en-US" dirty="0">
                <a:solidFill>
                  <a:schemeClr val="bg1"/>
                </a:solidFill>
              </a:rPr>
              <a:t> widget's picker menu.</a:t>
            </a:r>
          </a:p>
          <a:p>
            <a:pPr marL="209550" indent="-209550" eaLnBrk="1" hangingPunct="1"/>
            <a:endParaRPr lang="en-US"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76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D3D57F80-B90E-4502-84F8-1566B028D17E}" type="slidenum">
              <a:rPr lang="en-US" altLang="en-US" sz="1200" b="0" smtClean="0">
                <a:solidFill>
                  <a:schemeClr val="tx1"/>
                </a:solidFill>
              </a:rPr>
              <a:pPr eaLnBrk="1" hangingPunct="1"/>
              <a:t>2</a:t>
            </a:fld>
            <a:endParaRPr lang="en-US" altLang="en-US" sz="1200" b="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a:t>4. Possible counter-examples: New Claim Wizard, Payment Wizard, </a:t>
            </a:r>
            <a:r>
              <a:rPr lang="en-US" dirty="0" err="1"/>
              <a:t>ClaimContactInput</a:t>
            </a:r>
            <a:r>
              <a:rPr lang="en-US" dirty="0"/>
              <a:t>, </a:t>
            </a:r>
            <a:r>
              <a:rPr lang="en-US" dirty="0" err="1"/>
              <a:t>ClaimContactCell</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ClaimContact Widgets - </a:t>
            </a:r>
            <a:fld id="{EBD8AF1A-4B3F-4961-B48A-867FB017DB2D}" type="slidenum">
              <a:rPr lang="en-US" altLang="en-US" smtClean="0"/>
              <a:pPr>
                <a:defRPr/>
              </a:pPr>
              <a:t>20</a:t>
            </a:fld>
            <a:endParaRPr lang="en-US" altLang="en-US"/>
          </a:p>
        </p:txBody>
      </p:sp>
    </p:spTree>
    <p:extLst>
      <p:ext uri="{BB962C8B-B14F-4D97-AF65-F5344CB8AC3E}">
        <p14:creationId xmlns:p14="http://schemas.microsoft.com/office/powerpoint/2010/main" val="2431118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a:t>
            </a:r>
            <a:r>
              <a:rPr lang="en-US" altLang="en-US" dirty="0" err="1"/>
              <a:t>ClaimContact</a:t>
            </a:r>
            <a:r>
              <a:rPr lang="en-US" altLang="en-US" dirty="0"/>
              <a:t> Widgets - </a:t>
            </a:r>
            <a:fld id="{211C349A-83C9-44D0-A356-DBEB3FC715FC}" type="slidenum">
              <a:rPr lang="en-US" altLang="en-US" smtClean="0"/>
              <a:pPr>
                <a:defRPr/>
              </a:pPr>
              <a:t>21</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86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94B30690-BF63-47CE-84FE-A87A6A592D7E}" type="slidenum">
              <a:rPr lang="en-US" altLang="en-US" sz="1200" b="0" smtClean="0">
                <a:solidFill>
                  <a:schemeClr val="tx1"/>
                </a:solidFill>
              </a:rPr>
              <a:pPr eaLnBrk="1" hangingPunct="1"/>
              <a:t>3</a:t>
            </a:fld>
            <a:endParaRPr lang="en-US" altLang="en-US" sz="1200" b="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a:solidFill>
                  <a:prstClr val="black"/>
                </a:solidFill>
              </a:rPr>
              <a:t>	</a:t>
            </a:r>
            <a:endParaRPr lang="en-US" sz="1200" b="0">
              <a:solidFill>
                <a:prstClr val="black"/>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a:solidFill>
                  <a:prstClr val="black"/>
                </a:solidFill>
              </a:rPr>
              <a:t>	</a:t>
            </a:r>
            <a:r>
              <a:rPr lang="en-US" altLang="en-US" sz="1200" b="0" dirty="0" err="1">
                <a:solidFill>
                  <a:prstClr val="black"/>
                </a:solidFill>
              </a:rPr>
              <a:t>ClaimContact</a:t>
            </a:r>
            <a:r>
              <a:rPr lang="en-US" altLang="en-US" sz="1200" b="0" dirty="0">
                <a:solidFill>
                  <a:prstClr val="black"/>
                </a:solidFill>
              </a:rPr>
              <a:t> Widgets - </a:t>
            </a:r>
            <a:fld id="{43AB91CE-880A-4CE9-97BA-D93808D3E6E0}" type="slidenum">
              <a:rPr lang="en-US" altLang="en-US" sz="1200" b="0" smtClean="0">
                <a:solidFill>
                  <a:prstClr val="black"/>
                </a:solidFill>
              </a:rPr>
              <a:pPr eaLnBrk="1" hangingPunct="1">
                <a:buClr>
                  <a:prstClr val="black"/>
                </a:buClr>
              </a:pPr>
              <a:t>4</a:t>
            </a:fld>
            <a:endParaRPr lang="en-US" altLang="en-US" sz="1200" b="0" dirty="0">
              <a:solidFill>
                <a:prstClr val="black"/>
              </a:solidFill>
            </a:endParaRPr>
          </a:p>
        </p:txBody>
      </p:sp>
      <p:sp>
        <p:nvSpPr>
          <p:cNvPr id="52228" name="Rectangle 2"/>
          <p:cNvSpPr>
            <a:spLocks noGrp="1" noRot="1" noChangeAspect="1" noChangeArrowheads="1" noTextEdit="1"/>
          </p:cNvSpPr>
          <p:nvPr>
            <p:ph type="sldImg"/>
          </p:nvPr>
        </p:nvSpPr>
        <p:spPr>
          <a:xfrm>
            <a:off x="717550" y="630238"/>
            <a:ext cx="5429250"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Review: The Guidewire platform includes four main areas of technology. There is one area for configuring:</a:t>
            </a:r>
          </a:p>
          <a:p>
            <a:pPr lvl="1" eaLnBrk="1" hangingPunct="1"/>
            <a:r>
              <a:rPr lang="en-US" dirty="0"/>
              <a:t>The data model, which defines the structure of the data.</a:t>
            </a:r>
          </a:p>
          <a:p>
            <a:pPr lvl="1" eaLnBrk="1" hangingPunct="1"/>
            <a:r>
              <a:rPr lang="en-US" b="1" dirty="0"/>
              <a:t>The user interface, which defines the forms and fields the end user interacts with. This lesson covers</a:t>
            </a:r>
            <a:r>
              <a:rPr lang="en-US" b="1" baseline="0" dirty="0"/>
              <a:t> </a:t>
            </a:r>
            <a:r>
              <a:rPr lang="en-US" b="1" baseline="0" dirty="0" err="1"/>
              <a:t>ClaimContact</a:t>
            </a:r>
            <a:r>
              <a:rPr lang="en-US" b="1" baseline="0" dirty="0"/>
              <a:t> widgets, which are used to control Contact editing, creation and selection. Previously, this course covered Wizards (such as the New Claim Wizard and the Payment Wizard), which are also unique user interface elements to ClaimCenter. Detail Views, List Views, </a:t>
            </a:r>
            <a:r>
              <a:rPr lang="en-US" b="1" baseline="0" dirty="0" err="1"/>
              <a:t>ListDetail</a:t>
            </a:r>
            <a:r>
              <a:rPr lang="en-US" b="1" baseline="0" dirty="0"/>
              <a:t> Views, and so on are platform user interface elements. </a:t>
            </a:r>
            <a:endParaRPr lang="en-US" b="1" dirty="0"/>
          </a:p>
          <a:p>
            <a:pPr lvl="1" eaLnBrk="1" hangingPunct="1"/>
            <a:r>
              <a:rPr lang="en-US" dirty="0"/>
              <a:t>The business rules, which define and enforce business logic.</a:t>
            </a:r>
          </a:p>
          <a:p>
            <a:pPr lvl="1" eaLnBrk="1" hangingPunct="1"/>
            <a:r>
              <a:rPr lang="en-US" dirty="0"/>
              <a:t>The integration APIs, which connect a given application to external applications, such as a reporting system or check printing system.</a:t>
            </a:r>
          </a:p>
          <a:p>
            <a:pPr eaLnBrk="1" hangingPunct="1"/>
            <a:r>
              <a:rPr lang="en-US" dirty="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1783A9CD-B75E-4225-84F2-7B371DFD7904}" type="slidenum">
              <a:rPr lang="en-US" altLang="en-US" sz="1200" b="0" smtClean="0">
                <a:solidFill>
                  <a:schemeClr val="tx1"/>
                </a:solidFill>
              </a:rPr>
              <a:pPr eaLnBrk="1" hangingPunct="1"/>
              <a:t>5</a:t>
            </a:fld>
            <a:endParaRPr lang="en-US" altLang="en-US" sz="1200" b="0">
              <a:solidFill>
                <a:schemeClr val="tx1"/>
              </a:solidFill>
            </a:endParaRPr>
          </a:p>
        </p:txBody>
      </p:sp>
      <p:sp>
        <p:nvSpPr>
          <p:cNvPr id="29700" name="Rectangle 2"/>
          <p:cNvSpPr>
            <a:spLocks noGrp="1" noRot="1" noChangeAspect="1" noChangeArrowheads="1" noTextEdit="1"/>
          </p:cNvSpPr>
          <p:nvPr>
            <p:ph type="sldImg"/>
          </p:nvPr>
        </p:nvSpPr>
        <p:spPr>
          <a:xfrm>
            <a:off x="715963" y="630238"/>
            <a:ext cx="5432425"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
            </a:r>
            <a:r>
              <a:rPr lang="en-US" dirty="0" err="1"/>
              <a:t>ClaimContactInput</a:t>
            </a:r>
            <a:r>
              <a:rPr lang="en-US" dirty="0"/>
              <a:t> and </a:t>
            </a:r>
            <a:r>
              <a:rPr lang="en-US" dirty="0" err="1"/>
              <a:t>ClaimContactCell</a:t>
            </a:r>
            <a:r>
              <a:rPr lang="en-US" dirty="0"/>
              <a:t> widgets are special widgets designed to let end users select existing contacts or create new contacts which are associated to a given claim or its </a:t>
            </a:r>
            <a:r>
              <a:rPr lang="en-US" dirty="0" err="1"/>
              <a:t>subobjects</a:t>
            </a:r>
            <a:r>
              <a:rPr lang="en-US" dirty="0"/>
              <a:t>. Because they have been designed for a specific purpose, they have more "built-in" functionality than a simple </a:t>
            </a:r>
            <a:r>
              <a:rPr lang="en-US" dirty="0" err="1"/>
              <a:t>TypeKeyInput</a:t>
            </a:r>
            <a:r>
              <a:rPr lang="en-US" dirty="0"/>
              <a:t> or </a:t>
            </a:r>
            <a:r>
              <a:rPr lang="en-US" dirty="0" err="1"/>
              <a:t>RangeInput</a:t>
            </a:r>
            <a:r>
              <a:rPr lang="en-US" dirty="0"/>
              <a:t> widget. They are only</a:t>
            </a:r>
            <a:r>
              <a:rPr lang="en-US" baseline="0" dirty="0"/>
              <a:t> available in ClaimCenter.</a:t>
            </a:r>
            <a:endParaRPr lang="en-US" dirty="0"/>
          </a:p>
          <a:p>
            <a:pPr eaLnBrk="1" hangingPunct="1"/>
            <a:endParaRPr lang="en-US" dirty="0"/>
          </a:p>
          <a:p>
            <a:pPr eaLnBrk="1" hangingPunct="1"/>
            <a:r>
              <a:rPr lang="en-US" dirty="0"/>
              <a:t>A "picker menu" contains the small</a:t>
            </a:r>
            <a:r>
              <a:rPr lang="en-US" baseline="0" dirty="0"/>
              <a:t> circular </a:t>
            </a:r>
            <a:r>
              <a:rPr lang="en-US" dirty="0"/>
              <a:t>arrow icon beside the </a:t>
            </a:r>
            <a:r>
              <a:rPr lang="en-US" dirty="0" err="1"/>
              <a:t>picklist</a:t>
            </a:r>
            <a:r>
              <a:rPr lang="en-US" dirty="0"/>
              <a:t>. It allows creating a new contact, searching for an existing contact, or viewing details about the referenced contact, and is specified by the </a:t>
            </a:r>
            <a:r>
              <a:rPr lang="en-US" dirty="0" err="1"/>
              <a:t>ClaimContact</a:t>
            </a:r>
            <a:r>
              <a:rPr lang="en-US" dirty="0"/>
              <a:t> widget’s </a:t>
            </a:r>
            <a:r>
              <a:rPr lang="en-US" dirty="0" err="1"/>
              <a:t>newContactMenu</a:t>
            </a:r>
            <a:r>
              <a:rPr lang="en-US" dirty="0"/>
              <a:t> attribute.</a:t>
            </a:r>
            <a:br>
              <a:rPr lang="en-US" dirty="0"/>
            </a:br>
            <a:endParaRPr lang="en-US" dirty="0"/>
          </a:p>
          <a:p>
            <a:pPr eaLnBrk="1" hangingPunct="1"/>
            <a:r>
              <a:rPr lang="en-US" dirty="0"/>
              <a:t>In a </a:t>
            </a:r>
            <a:r>
              <a:rPr lang="en-US" dirty="0" err="1"/>
              <a:t>ClaimContact</a:t>
            </a:r>
            <a:r>
              <a:rPr lang="en-US" dirty="0"/>
              <a:t> widget's picker menu, the Search and View Contact Details menu items come "automatically" with the widget, though you can hide the Search option through the </a:t>
            </a:r>
            <a:r>
              <a:rPr lang="en-US" dirty="0" err="1"/>
              <a:t>showSearchInMenu</a:t>
            </a:r>
            <a:r>
              <a:rPr lang="en-US" dirty="0"/>
              <a:t> attribute. The remaining menu items (the "New..." menu items) appear based on how the widget is configured.</a:t>
            </a:r>
          </a:p>
          <a:p>
            <a:pPr eaLnBrk="1" hangingPunct="1"/>
            <a:endParaRPr lang="en-US" dirty="0"/>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BFE1300D-6ECA-496B-A7ED-B4EC97292996}" type="slidenum">
              <a:rPr lang="en-US" altLang="en-US" sz="1200" b="0" smtClean="0">
                <a:solidFill>
                  <a:schemeClr val="tx1"/>
                </a:solidFill>
              </a:rPr>
              <a:pPr eaLnBrk="1" hangingPunct="1"/>
              <a:t>6</a:t>
            </a:fld>
            <a:endParaRPr lang="en-US" altLang="en-US" sz="1200" b="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D19808C5-B7EB-40FA-81DB-CFB830E99AFE}" type="slidenum">
              <a:rPr lang="en-US" altLang="en-US" sz="1200" b="0" smtClean="0">
                <a:solidFill>
                  <a:schemeClr val="tx1"/>
                </a:solidFill>
              </a:rPr>
              <a:pPr eaLnBrk="1" hangingPunct="1"/>
              <a:t>7</a:t>
            </a:fld>
            <a:endParaRPr lang="en-US" altLang="en-US" sz="1200" b="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5FCC3073-77B3-4FEC-B9FA-90D251B66C98}" type="slidenum">
              <a:rPr lang="en-US" altLang="en-US" sz="1200" b="0" smtClean="0">
                <a:solidFill>
                  <a:schemeClr val="tx1"/>
                </a:solidFill>
              </a:rPr>
              <a:pPr eaLnBrk="1" hangingPunct="1"/>
              <a:t>8</a:t>
            </a:fld>
            <a:endParaRPr lang="en-US" altLang="en-US" sz="1200" b="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
            </a:r>
            <a:r>
              <a:rPr lang="en-US" dirty="0" err="1"/>
              <a:t>ClaimContact</a:t>
            </a:r>
            <a:r>
              <a:rPr lang="en-US" dirty="0"/>
              <a:t> widgets have their</a:t>
            </a:r>
            <a:r>
              <a:rPr lang="en-US" baseline="0" dirty="0"/>
              <a:t> own category at the bottom of the list of PCF elements. The examples above show two uses of </a:t>
            </a:r>
            <a:r>
              <a:rPr lang="en-US" baseline="0" dirty="0" err="1"/>
              <a:t>ClaimContact</a:t>
            </a:r>
            <a:r>
              <a:rPr lang="en-US" baseline="0" dirty="0"/>
              <a:t> widgets in the base application. </a:t>
            </a:r>
          </a:p>
          <a:p>
            <a:pPr eaLnBrk="1" hangingPunct="1"/>
            <a:endParaRPr lang="en-US" baseline="0" dirty="0"/>
          </a:p>
          <a:p>
            <a:pPr eaLnBrk="1" hangingPunct="1"/>
            <a:r>
              <a:rPr lang="en-US" baseline="0" dirty="0"/>
              <a:t>Note the listing of </a:t>
            </a:r>
            <a:r>
              <a:rPr lang="en-US" i="1" baseline="0" dirty="0"/>
              <a:t>all</a:t>
            </a:r>
            <a:r>
              <a:rPr lang="en-US" baseline="0" dirty="0"/>
              <a:t> ClaimCenter Widgets in the screenshot at right, including the </a:t>
            </a:r>
            <a:r>
              <a:rPr lang="en-US" baseline="0" dirty="0" err="1"/>
              <a:t>NewClaimWizard</a:t>
            </a:r>
            <a:r>
              <a:rPr lang="en-US" baseline="0" dirty="0"/>
              <a: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ClaimContact Widgets - </a:t>
            </a:r>
            <a:fld id="{4F91ACE3-7983-4B77-A880-AFE4B3F7EE61}" type="slidenum">
              <a:rPr lang="en-US" altLang="en-US" sz="1200" b="0" smtClean="0">
                <a:solidFill>
                  <a:schemeClr val="tx1"/>
                </a:solidFill>
              </a:rPr>
              <a:pPr eaLnBrk="1" hangingPunct="1"/>
              <a:t>9</a:t>
            </a:fld>
            <a:endParaRPr lang="en-US" altLang="en-US" sz="1200" b="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 are four attributes involved in standard configuration of a </a:t>
            </a:r>
            <a:r>
              <a:rPr lang="en-US" dirty="0" err="1"/>
              <a:t>ClaimContact</a:t>
            </a:r>
            <a:r>
              <a:rPr lang="en-US" dirty="0"/>
              <a:t> widget: value, </a:t>
            </a:r>
            <a:r>
              <a:rPr lang="en-US" dirty="0" err="1"/>
              <a:t>valueRange</a:t>
            </a:r>
            <a:r>
              <a:rPr lang="en-US" dirty="0"/>
              <a:t>, </a:t>
            </a:r>
            <a:r>
              <a:rPr lang="en-US" dirty="0" err="1"/>
              <a:t>newContactMenu</a:t>
            </a:r>
            <a:r>
              <a:rPr lang="en-US" dirty="0"/>
              <a:t>, and </a:t>
            </a:r>
            <a:r>
              <a:rPr lang="en-US" dirty="0" err="1"/>
              <a:t>forceContactSubtype</a:t>
            </a:r>
            <a:r>
              <a:rPr lang="en-US" dirty="0"/>
              <a:t>. </a:t>
            </a:r>
          </a:p>
          <a:p>
            <a:pPr eaLnBrk="1" hangingPunct="1"/>
            <a:endParaRPr lang="en-US" dirty="0"/>
          </a:p>
          <a:p>
            <a:pPr eaLnBrk="1" hangingPunct="1"/>
            <a:r>
              <a:rPr lang="en-US" dirty="0"/>
              <a:t>The </a:t>
            </a:r>
            <a:r>
              <a:rPr lang="en-US" dirty="0" err="1"/>
              <a:t>forceContactSubtype</a:t>
            </a:r>
            <a:r>
              <a:rPr lang="en-US" dirty="0"/>
              <a:t> attribute forces the type of this </a:t>
            </a:r>
            <a:r>
              <a:rPr lang="en-US" dirty="0" err="1"/>
              <a:t>ContactInput</a:t>
            </a:r>
            <a:r>
              <a:rPr lang="en-US" dirty="0"/>
              <a:t> to be the specified expression.</a:t>
            </a:r>
          </a:p>
          <a:p>
            <a:pPr eaLnBrk="1" hangingPunct="1"/>
            <a:r>
              <a:rPr lang="en-US" dirty="0"/>
              <a:t>Typically this field is left blank. This lets the type of this </a:t>
            </a:r>
            <a:r>
              <a:rPr lang="en-US" dirty="0" err="1"/>
              <a:t>ContactInput</a:t>
            </a:r>
            <a:r>
              <a:rPr lang="en-US" dirty="0"/>
              <a:t> be determined by the type of the </a:t>
            </a:r>
            <a:r>
              <a:rPr lang="en-US" b="1" dirty="0"/>
              <a:t>value</a:t>
            </a:r>
            <a:r>
              <a:rPr lang="en-US" dirty="0"/>
              <a:t> attribute, which is potentially limited to a Contact subtype in the entityroleconstraints-config.xml file with a </a:t>
            </a:r>
            <a:r>
              <a:rPr lang="en-US" i="1" dirty="0" err="1"/>
              <a:t>ContactRoleTypeConstraint</a:t>
            </a:r>
            <a:r>
              <a:rPr lang="en-US" dirty="0"/>
              <a:t>. </a:t>
            </a:r>
          </a:p>
          <a:p>
            <a:pPr eaLnBrk="1" hangingPunct="1"/>
            <a:endParaRPr lang="en-US" dirty="0"/>
          </a:p>
          <a:p>
            <a:pPr eaLnBrk="1" hangingPunct="1"/>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13661874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38836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9490068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5554083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161134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284782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615801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1849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694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644759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7483719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8985042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E513EA4-AD70-4EBF-A823-5E407593DD0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5"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2.pn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2.png"/><Relationship Id="rId4" Type="http://schemas.openxmlformats.org/officeDocument/2006/relationships/image" Target="../media/image13.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ClaimContact Widgets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13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62318"/>
            <a:ext cx="4217230" cy="11188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8" name="Rectangle 2"/>
          <p:cNvSpPr>
            <a:spLocks noGrp="1" noChangeArrowheads="1"/>
          </p:cNvSpPr>
          <p:nvPr>
            <p:ph type="title"/>
          </p:nvPr>
        </p:nvSpPr>
        <p:spPr/>
        <p:txBody>
          <a:bodyPr/>
          <a:lstStyle/>
          <a:p>
            <a:pPr eaLnBrk="1" hangingPunct="1"/>
            <a:r>
              <a:rPr lang="en-US"/>
              <a:t>Step 2A: Configure the value attribute</a:t>
            </a:r>
          </a:p>
        </p:txBody>
      </p:sp>
      <p:sp>
        <p:nvSpPr>
          <p:cNvPr id="14342" name="AutoShape 7"/>
          <p:cNvSpPr>
            <a:spLocks noChangeArrowheads="1"/>
          </p:cNvSpPr>
          <p:nvPr/>
        </p:nvSpPr>
        <p:spPr bwMode="auto">
          <a:xfrm>
            <a:off x="597231" y="6081745"/>
            <a:ext cx="2995282" cy="1968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3" name="Line 10"/>
          <p:cNvSpPr>
            <a:spLocks noChangeShapeType="1"/>
          </p:cNvSpPr>
          <p:nvPr/>
        </p:nvSpPr>
        <p:spPr bwMode="auto">
          <a:xfrm>
            <a:off x="6943208" y="1605369"/>
            <a:ext cx="0" cy="3143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Text Box 11"/>
          <p:cNvSpPr txBox="1">
            <a:spLocks noChangeArrowheads="1"/>
          </p:cNvSpPr>
          <p:nvPr/>
        </p:nvSpPr>
        <p:spPr bwMode="auto">
          <a:xfrm>
            <a:off x="5805488" y="1908771"/>
            <a:ext cx="2981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contact on claim with role "reporter"</a:t>
            </a:r>
          </a:p>
        </p:txBody>
      </p:sp>
      <p:pic>
        <p:nvPicPr>
          <p:cNvPr id="1434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556" y="5132329"/>
            <a:ext cx="5294312" cy="60166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6" name="Line 9"/>
          <p:cNvSpPr>
            <a:spLocks noChangeShapeType="1"/>
          </p:cNvSpPr>
          <p:nvPr/>
        </p:nvSpPr>
        <p:spPr bwMode="auto">
          <a:xfrm flipV="1">
            <a:off x="3592513" y="5645887"/>
            <a:ext cx="532920" cy="5342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rhoades\AppData\Local\Temp\SNAGHTML8f1b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83" y="2347183"/>
            <a:ext cx="6889898" cy="4168989"/>
          </a:xfrm>
          <a:prstGeom prst="rect">
            <a:avLst/>
          </a:prstGeom>
          <a:noFill/>
          <a:extLst>
            <a:ext uri="{909E8E84-426E-40DD-AFC4-6F175D3DCCD1}">
              <a14:hiddenFill xmlns:a14="http://schemas.microsoft.com/office/drawing/2010/main">
                <a:solidFill>
                  <a:srgbClr val="FFFFFF"/>
                </a:solidFill>
              </a14:hiddenFill>
            </a:ext>
          </a:extLst>
        </p:spPr>
      </p:pic>
      <p:sp>
        <p:nvSpPr>
          <p:cNvPr id="15362" name="Rectangle 2"/>
          <p:cNvSpPr>
            <a:spLocks noGrp="1" noChangeArrowheads="1"/>
          </p:cNvSpPr>
          <p:nvPr>
            <p:ph type="title"/>
          </p:nvPr>
        </p:nvSpPr>
        <p:spPr/>
        <p:txBody>
          <a:bodyPr/>
          <a:lstStyle/>
          <a:p>
            <a:pPr eaLnBrk="1" hangingPunct="1"/>
            <a:r>
              <a:rPr lang="en-US"/>
              <a:t>Arrays of related contacts</a:t>
            </a:r>
          </a:p>
        </p:txBody>
      </p:sp>
      <p:sp>
        <p:nvSpPr>
          <p:cNvPr id="15363" name="Rectangle 3"/>
          <p:cNvSpPr>
            <a:spLocks noGrp="1" noChangeArrowheads="1"/>
          </p:cNvSpPr>
          <p:nvPr>
            <p:ph idx="1"/>
          </p:nvPr>
        </p:nvSpPr>
        <p:spPr>
          <a:xfrm>
            <a:off x="350874" y="599745"/>
            <a:ext cx="8463517" cy="1686255"/>
          </a:xfrm>
        </p:spPr>
        <p:txBody>
          <a:bodyPr/>
          <a:lstStyle/>
          <a:p>
            <a:pPr>
              <a:buFont typeface="Arial" charset="0"/>
              <a:buChar char="•"/>
            </a:pPr>
            <a:r>
              <a:rPr lang="en-US" sz="2000" dirty="0"/>
              <a:t>Claim entity has set of functions, one for each contact subtype, which return all contacts of that subtype on claim (regardless of role)</a:t>
            </a:r>
          </a:p>
          <a:p>
            <a:pPr lvl="1"/>
            <a:r>
              <a:rPr lang="en-US" sz="2000" dirty="0"/>
              <a:t>Named </a:t>
            </a:r>
            <a:r>
              <a:rPr lang="en-US" sz="2000" dirty="0">
                <a:solidFill>
                  <a:srgbClr val="009900"/>
                </a:solidFill>
              </a:rPr>
              <a:t>Related&lt;Subtype&gt;Array</a:t>
            </a:r>
          </a:p>
          <a:p>
            <a:pPr lvl="1"/>
            <a:r>
              <a:rPr lang="en-US" sz="2000" dirty="0"/>
              <a:t>Appear in the data dictionary as arrays</a:t>
            </a:r>
          </a:p>
          <a:p>
            <a:pPr lvl="1"/>
            <a:r>
              <a:rPr lang="en-US" sz="2000" dirty="0"/>
              <a:t>Useful when configuring </a:t>
            </a:r>
            <a:r>
              <a:rPr lang="en-US" sz="2000" dirty="0" err="1"/>
              <a:t>ClaimContact</a:t>
            </a:r>
            <a:r>
              <a:rPr lang="en-US" sz="2000" dirty="0"/>
              <a:t> widgets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US"/>
              <a:t>Step 2B: Configure the dropdown contents</a:t>
            </a:r>
          </a:p>
        </p:txBody>
      </p:sp>
      <p:sp>
        <p:nvSpPr>
          <p:cNvPr id="16392" name="AutoShape 14"/>
          <p:cNvSpPr>
            <a:spLocks noChangeArrowheads="1"/>
          </p:cNvSpPr>
          <p:nvPr/>
        </p:nvSpPr>
        <p:spPr bwMode="auto">
          <a:xfrm>
            <a:off x="2438102" y="4797630"/>
            <a:ext cx="2050771" cy="2103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639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746500"/>
            <a:ext cx="5127625" cy="4651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4" name="Line 10"/>
          <p:cNvSpPr>
            <a:spLocks noChangeShapeType="1"/>
          </p:cNvSpPr>
          <p:nvPr/>
        </p:nvSpPr>
        <p:spPr bwMode="auto">
          <a:xfrm flipV="1">
            <a:off x="4488874" y="4140200"/>
            <a:ext cx="602240" cy="6574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2">
            <a:extLst>
              <a:ext uri="{FF2B5EF4-FFF2-40B4-BE49-F238E27FC236}">
                <a16:creationId xmlns:a16="http://schemas.microsoft.com/office/drawing/2014/main" id="{6C016801-8872-4F6B-B069-F3B0C6D20EDA}"/>
              </a:ext>
            </a:extLst>
          </p:cNvPr>
          <p:cNvPicPr>
            <a:picLocks noChangeAspect="1"/>
          </p:cNvPicPr>
          <p:nvPr/>
        </p:nvPicPr>
        <p:blipFill>
          <a:blip r:embed="rId6"/>
          <a:stretch>
            <a:fillRect/>
          </a:stretch>
        </p:blipFill>
        <p:spPr>
          <a:xfrm>
            <a:off x="5019675" y="576640"/>
            <a:ext cx="3629025" cy="1227021"/>
          </a:xfrm>
          <a:prstGeom prst="rect">
            <a:avLst/>
          </a:prstGeom>
          <a:ln>
            <a:solidFill>
              <a:schemeClr val="bg1"/>
            </a:solidFill>
          </a:ln>
        </p:spPr>
      </p:pic>
      <p:sp>
        <p:nvSpPr>
          <p:cNvPr id="4" name="Line 13">
            <a:extLst>
              <a:ext uri="{FF2B5EF4-FFF2-40B4-BE49-F238E27FC236}">
                <a16:creationId xmlns:a16="http://schemas.microsoft.com/office/drawing/2014/main" id="{2FD0960B-A1A3-4277-89DF-3AB1705162D7}"/>
              </a:ext>
            </a:extLst>
          </p:cNvPr>
          <p:cNvSpPr>
            <a:spLocks noChangeShapeType="1"/>
          </p:cNvSpPr>
          <p:nvPr/>
        </p:nvSpPr>
        <p:spPr bwMode="auto">
          <a:xfrm flipH="1">
            <a:off x="8263467" y="1319590"/>
            <a:ext cx="84666" cy="65160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 name="Picture 5">
            <a:extLst>
              <a:ext uri="{FF2B5EF4-FFF2-40B4-BE49-F238E27FC236}">
                <a16:creationId xmlns:a16="http://schemas.microsoft.com/office/drawing/2014/main" id="{F5E763F9-E19B-4DBF-A720-216FFB62A3D3}"/>
              </a:ext>
            </a:extLst>
          </p:cNvPr>
          <p:cNvPicPr>
            <a:picLocks noChangeAspect="1"/>
          </p:cNvPicPr>
          <p:nvPr/>
        </p:nvPicPr>
        <p:blipFill>
          <a:blip r:embed="rId7"/>
          <a:stretch>
            <a:fillRect/>
          </a:stretch>
        </p:blipFill>
        <p:spPr>
          <a:xfrm>
            <a:off x="6947365" y="1971192"/>
            <a:ext cx="1701335" cy="112140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43544"/>
            <a:ext cx="2809875" cy="1238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3" name="Picture 9" descr="C:\Users\trhoades\AppData\Local\Temp\SNAGHTMLd3b9a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239" y="1123978"/>
            <a:ext cx="3023101" cy="437897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70098"/>
            <a:ext cx="3400425" cy="914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0" name="Rectangle 4"/>
          <p:cNvSpPr>
            <a:spLocks noGrp="1" noChangeArrowheads="1"/>
          </p:cNvSpPr>
          <p:nvPr>
            <p:ph type="title"/>
          </p:nvPr>
        </p:nvSpPr>
        <p:spPr/>
        <p:txBody>
          <a:bodyPr/>
          <a:lstStyle/>
          <a:p>
            <a:pPr eaLnBrk="1" hangingPunct="1"/>
            <a:r>
              <a:rPr lang="en-US"/>
              <a:t>Contact picker menu item sets</a:t>
            </a:r>
          </a:p>
        </p:txBody>
      </p:sp>
      <p:sp>
        <p:nvSpPr>
          <p:cNvPr id="17415" name="Text Box 18"/>
          <p:cNvSpPr txBox="1">
            <a:spLocks noChangeArrowheads="1"/>
          </p:cNvSpPr>
          <p:nvPr/>
        </p:nvSpPr>
        <p:spPr bwMode="auto">
          <a:xfrm>
            <a:off x="104775" y="985479"/>
            <a:ext cx="4768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rPr>
              <a:t>ClaimNew</a:t>
            </a:r>
            <a:r>
              <a:rPr lang="en-US" sz="1800" dirty="0" err="1"/>
              <a:t>PersonOnly</a:t>
            </a:r>
            <a:r>
              <a:rPr lang="en-US" sz="1800" dirty="0" err="1">
                <a:solidFill>
                  <a:schemeClr val="bg1"/>
                </a:solidFill>
              </a:rPr>
              <a:t>PickerMenuItemSet</a:t>
            </a:r>
            <a:endParaRPr lang="en-US" sz="1800" dirty="0">
              <a:solidFill>
                <a:schemeClr val="bg1"/>
              </a:solidFill>
            </a:endParaRPr>
          </a:p>
        </p:txBody>
      </p:sp>
      <p:sp>
        <p:nvSpPr>
          <p:cNvPr id="17416" name="Text Box 19"/>
          <p:cNvSpPr txBox="1">
            <a:spLocks noChangeArrowheads="1"/>
          </p:cNvSpPr>
          <p:nvPr/>
        </p:nvSpPr>
        <p:spPr bwMode="auto">
          <a:xfrm>
            <a:off x="106330" y="3550341"/>
            <a:ext cx="5238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rPr>
              <a:t>ClaimNew</a:t>
            </a:r>
            <a:r>
              <a:rPr lang="en-US" sz="1800" dirty="0" err="1"/>
              <a:t>VendorOnly</a:t>
            </a:r>
            <a:r>
              <a:rPr lang="en-US" sz="1800" dirty="0" err="1">
                <a:solidFill>
                  <a:schemeClr val="bg1"/>
                </a:solidFill>
              </a:rPr>
              <a:t>PickerMenuItemSet</a:t>
            </a:r>
            <a:endParaRPr lang="en-US" sz="1800" dirty="0">
              <a:solidFill>
                <a:schemeClr val="bg1"/>
              </a:solidFill>
            </a:endParaRPr>
          </a:p>
        </p:txBody>
      </p:sp>
      <p:sp>
        <p:nvSpPr>
          <p:cNvPr id="17418" name="Text Box 21"/>
          <p:cNvSpPr txBox="1">
            <a:spLocks noChangeArrowheads="1"/>
          </p:cNvSpPr>
          <p:nvPr/>
        </p:nvSpPr>
        <p:spPr bwMode="auto">
          <a:xfrm>
            <a:off x="4692650" y="706438"/>
            <a:ext cx="4414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ClaimNew</a:t>
            </a:r>
            <a:r>
              <a:rPr lang="en-US" sz="1800"/>
              <a:t>Contact</a:t>
            </a:r>
            <a:r>
              <a:rPr lang="en-US" sz="1800">
                <a:solidFill>
                  <a:schemeClr val="bg1"/>
                </a:solidFill>
              </a:rPr>
              <a:t>PickerMenuItemSet</a:t>
            </a:r>
          </a:p>
        </p:txBody>
      </p:sp>
      <p:sp>
        <p:nvSpPr>
          <p:cNvPr id="2" name="Right Brace 1"/>
          <p:cNvSpPr/>
          <p:nvPr/>
        </p:nvSpPr>
        <p:spPr bwMode="auto">
          <a:xfrm>
            <a:off x="3200401" y="4391246"/>
            <a:ext cx="219074" cy="769282"/>
          </a:xfrm>
          <a:prstGeom prst="righ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pic>
        <p:nvPicPr>
          <p:cNvPr id="8" name="Picture 7">
            <a:extLst>
              <a:ext uri="{FF2B5EF4-FFF2-40B4-BE49-F238E27FC236}">
                <a16:creationId xmlns:a16="http://schemas.microsoft.com/office/drawing/2014/main" id="{8B3FD7E2-818F-48A2-AB3D-B71050E12811}"/>
              </a:ext>
            </a:extLst>
          </p:cNvPr>
          <p:cNvPicPr>
            <a:picLocks noChangeAspect="1"/>
          </p:cNvPicPr>
          <p:nvPr/>
        </p:nvPicPr>
        <p:blipFill>
          <a:blip r:embed="rId6"/>
          <a:stretch>
            <a:fillRect/>
          </a:stretch>
        </p:blipFill>
        <p:spPr>
          <a:xfrm>
            <a:off x="549115" y="2336037"/>
            <a:ext cx="3477843" cy="1092963"/>
          </a:xfrm>
          <a:prstGeom prst="rect">
            <a:avLst/>
          </a:prstGeom>
          <a:ln>
            <a:solidFill>
              <a:schemeClr val="bg1"/>
            </a:solidFill>
          </a:ln>
        </p:spPr>
      </p:pic>
      <p:sp>
        <p:nvSpPr>
          <p:cNvPr id="9" name="Line 23">
            <a:extLst>
              <a:ext uri="{FF2B5EF4-FFF2-40B4-BE49-F238E27FC236}">
                <a16:creationId xmlns:a16="http://schemas.microsoft.com/office/drawing/2014/main" id="{28AA722D-0572-4E7D-B3E7-1BE556E67BE9}"/>
              </a:ext>
            </a:extLst>
          </p:cNvPr>
          <p:cNvSpPr>
            <a:spLocks noChangeShapeType="1"/>
          </p:cNvSpPr>
          <p:nvPr/>
        </p:nvSpPr>
        <p:spPr bwMode="auto">
          <a:xfrm flipH="1" flipV="1">
            <a:off x="982133" y="2077903"/>
            <a:ext cx="2015067" cy="657012"/>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1" name="Picture 10">
            <a:extLst>
              <a:ext uri="{FF2B5EF4-FFF2-40B4-BE49-F238E27FC236}">
                <a16:creationId xmlns:a16="http://schemas.microsoft.com/office/drawing/2014/main" id="{5177816D-DB33-446B-94F0-C0A089EF7912}"/>
              </a:ext>
            </a:extLst>
          </p:cNvPr>
          <p:cNvPicPr>
            <a:picLocks noChangeAspect="1"/>
          </p:cNvPicPr>
          <p:nvPr/>
        </p:nvPicPr>
        <p:blipFill>
          <a:blip r:embed="rId7"/>
          <a:stretch>
            <a:fillRect/>
          </a:stretch>
        </p:blipFill>
        <p:spPr>
          <a:xfrm>
            <a:off x="609600" y="5448442"/>
            <a:ext cx="3600450" cy="1085850"/>
          </a:xfrm>
          <a:prstGeom prst="rect">
            <a:avLst/>
          </a:prstGeom>
          <a:ln>
            <a:solidFill>
              <a:schemeClr val="bg1"/>
            </a:solidFill>
          </a:ln>
        </p:spPr>
      </p:pic>
      <p:sp>
        <p:nvSpPr>
          <p:cNvPr id="12" name="Line 24">
            <a:extLst>
              <a:ext uri="{FF2B5EF4-FFF2-40B4-BE49-F238E27FC236}">
                <a16:creationId xmlns:a16="http://schemas.microsoft.com/office/drawing/2014/main" id="{DD2EC2EB-94ED-4308-9F13-AB0183FD0D60}"/>
              </a:ext>
            </a:extLst>
          </p:cNvPr>
          <p:cNvSpPr>
            <a:spLocks noChangeShapeType="1"/>
          </p:cNvSpPr>
          <p:nvPr/>
        </p:nvSpPr>
        <p:spPr bwMode="auto">
          <a:xfrm flipH="1" flipV="1">
            <a:off x="3419469" y="4777712"/>
            <a:ext cx="388255" cy="1213655"/>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4" name="Picture 13">
            <a:extLst>
              <a:ext uri="{FF2B5EF4-FFF2-40B4-BE49-F238E27FC236}">
                <a16:creationId xmlns:a16="http://schemas.microsoft.com/office/drawing/2014/main" id="{A110A35D-9BEF-4586-9501-2CED8CED1E1C}"/>
              </a:ext>
            </a:extLst>
          </p:cNvPr>
          <p:cNvPicPr>
            <a:picLocks noChangeAspect="1"/>
          </p:cNvPicPr>
          <p:nvPr/>
        </p:nvPicPr>
        <p:blipFill>
          <a:blip r:embed="rId8"/>
          <a:stretch>
            <a:fillRect/>
          </a:stretch>
        </p:blipFill>
        <p:spPr>
          <a:xfrm>
            <a:off x="7645592" y="3203258"/>
            <a:ext cx="1188267" cy="1574454"/>
          </a:xfrm>
          <a:prstGeom prst="rect">
            <a:avLst/>
          </a:prstGeom>
          <a:ln>
            <a:solidFill>
              <a:schemeClr val="bg1"/>
            </a:solidFill>
          </a:ln>
        </p:spPr>
      </p:pic>
      <p:sp>
        <p:nvSpPr>
          <p:cNvPr id="15" name="Line 25">
            <a:extLst>
              <a:ext uri="{FF2B5EF4-FFF2-40B4-BE49-F238E27FC236}">
                <a16:creationId xmlns:a16="http://schemas.microsoft.com/office/drawing/2014/main" id="{38F4AC46-7F18-461C-98A0-63FC881A6C6A}"/>
              </a:ext>
            </a:extLst>
          </p:cNvPr>
          <p:cNvSpPr>
            <a:spLocks noChangeShapeType="1"/>
          </p:cNvSpPr>
          <p:nvPr/>
        </p:nvSpPr>
        <p:spPr bwMode="auto">
          <a:xfrm flipH="1" flipV="1">
            <a:off x="7437864" y="1774343"/>
            <a:ext cx="279038" cy="1539124"/>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Line 26">
            <a:extLst>
              <a:ext uri="{FF2B5EF4-FFF2-40B4-BE49-F238E27FC236}">
                <a16:creationId xmlns:a16="http://schemas.microsoft.com/office/drawing/2014/main" id="{BF2E6609-C08C-4515-AF15-2894726D1958}"/>
              </a:ext>
            </a:extLst>
          </p:cNvPr>
          <p:cNvSpPr>
            <a:spLocks noChangeShapeType="1"/>
          </p:cNvSpPr>
          <p:nvPr/>
        </p:nvSpPr>
        <p:spPr bwMode="auto">
          <a:xfrm flipH="1" flipV="1">
            <a:off x="7437863" y="2184498"/>
            <a:ext cx="273751" cy="1365843"/>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 name="Line 26">
            <a:extLst>
              <a:ext uri="{FF2B5EF4-FFF2-40B4-BE49-F238E27FC236}">
                <a16:creationId xmlns:a16="http://schemas.microsoft.com/office/drawing/2014/main" id="{AB2EDF97-D756-4B52-ADBC-F0F3675489D4}"/>
              </a:ext>
            </a:extLst>
          </p:cNvPr>
          <p:cNvSpPr>
            <a:spLocks noChangeShapeType="1"/>
          </p:cNvSpPr>
          <p:nvPr/>
        </p:nvSpPr>
        <p:spPr bwMode="auto">
          <a:xfrm flipH="1">
            <a:off x="7328845" y="3827340"/>
            <a:ext cx="388057" cy="720216"/>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Line 27">
            <a:extLst>
              <a:ext uri="{FF2B5EF4-FFF2-40B4-BE49-F238E27FC236}">
                <a16:creationId xmlns:a16="http://schemas.microsoft.com/office/drawing/2014/main" id="{E1259703-229C-42C3-A537-79882A8875CE}"/>
              </a:ext>
            </a:extLst>
          </p:cNvPr>
          <p:cNvSpPr>
            <a:spLocks noChangeShapeType="1"/>
          </p:cNvSpPr>
          <p:nvPr/>
        </p:nvSpPr>
        <p:spPr bwMode="auto">
          <a:xfrm flipH="1">
            <a:off x="7328847" y="4054016"/>
            <a:ext cx="382769" cy="927417"/>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en-US"/>
              <a:t>Picker menu popups</a:t>
            </a:r>
          </a:p>
        </p:txBody>
      </p:sp>
      <p:sp>
        <p:nvSpPr>
          <p:cNvPr id="18436" name="Rectangle 4"/>
          <p:cNvSpPr>
            <a:spLocks noGrp="1" noChangeArrowheads="1"/>
          </p:cNvSpPr>
          <p:nvPr>
            <p:ph idx="1"/>
          </p:nvPr>
        </p:nvSpPr>
        <p:spPr>
          <a:xfrm>
            <a:off x="519113" y="793750"/>
            <a:ext cx="8318500" cy="892175"/>
          </a:xfrm>
        </p:spPr>
        <p:txBody>
          <a:bodyPr/>
          <a:lstStyle/>
          <a:p>
            <a:pPr>
              <a:buFont typeface="Arial" charset="0"/>
              <a:buChar char="•"/>
            </a:pPr>
            <a:r>
              <a:rPr lang="en-US"/>
              <a:t>Each contact picker menu item navigates to a</a:t>
            </a:r>
            <a:br>
              <a:rPr lang="en-US"/>
            </a:br>
            <a:r>
              <a:rPr lang="en-US"/>
              <a:t>popup location</a:t>
            </a:r>
          </a:p>
        </p:txBody>
      </p:sp>
      <p:sp>
        <p:nvSpPr>
          <p:cNvPr id="18446" name="Rectangle 14"/>
          <p:cNvSpPr>
            <a:spLocks noChangeArrowheads="1"/>
          </p:cNvSpPr>
          <p:nvPr/>
        </p:nvSpPr>
        <p:spPr bwMode="auto">
          <a:xfrm>
            <a:off x="519113" y="5265738"/>
            <a:ext cx="45735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If you create a custom menu, you may also need to create popups for it</a:t>
            </a:r>
          </a:p>
        </p:txBody>
      </p:sp>
      <p:pic>
        <p:nvPicPr>
          <p:cNvPr id="3" name="Picture 2">
            <a:extLst>
              <a:ext uri="{FF2B5EF4-FFF2-40B4-BE49-F238E27FC236}">
                <a16:creationId xmlns:a16="http://schemas.microsoft.com/office/drawing/2014/main" id="{02A3BD24-F4CB-45C8-9F36-03C9F0D2F4AE}"/>
              </a:ext>
            </a:extLst>
          </p:cNvPr>
          <p:cNvPicPr>
            <a:picLocks noChangeAspect="1"/>
          </p:cNvPicPr>
          <p:nvPr/>
        </p:nvPicPr>
        <p:blipFill>
          <a:blip r:embed="rId3"/>
          <a:stretch>
            <a:fillRect/>
          </a:stretch>
        </p:blipFill>
        <p:spPr>
          <a:xfrm>
            <a:off x="1064301" y="3558908"/>
            <a:ext cx="2259295" cy="1493099"/>
          </a:xfrm>
          <a:prstGeom prst="rect">
            <a:avLst/>
          </a:prstGeom>
          <a:ln>
            <a:solidFill>
              <a:schemeClr val="bg1"/>
            </a:solidFill>
          </a:ln>
        </p:spPr>
      </p:pic>
      <p:pic>
        <p:nvPicPr>
          <p:cNvPr id="8" name="Picture 7">
            <a:extLst>
              <a:ext uri="{FF2B5EF4-FFF2-40B4-BE49-F238E27FC236}">
                <a16:creationId xmlns:a16="http://schemas.microsoft.com/office/drawing/2014/main" id="{67F586EB-8403-40BA-A8C7-2B8941E5D1A2}"/>
              </a:ext>
            </a:extLst>
          </p:cNvPr>
          <p:cNvPicPr>
            <a:picLocks noChangeAspect="1"/>
          </p:cNvPicPr>
          <p:nvPr/>
        </p:nvPicPr>
        <p:blipFill>
          <a:blip r:embed="rId4"/>
          <a:stretch>
            <a:fillRect/>
          </a:stretch>
        </p:blipFill>
        <p:spPr>
          <a:xfrm>
            <a:off x="3080091" y="1044411"/>
            <a:ext cx="4572000" cy="2733675"/>
          </a:xfrm>
          <a:prstGeom prst="rect">
            <a:avLst/>
          </a:prstGeom>
          <a:ln>
            <a:solidFill>
              <a:schemeClr val="bg1"/>
            </a:solidFill>
          </a:ln>
        </p:spPr>
      </p:pic>
      <p:sp>
        <p:nvSpPr>
          <p:cNvPr id="9" name="Text Box 11">
            <a:extLst>
              <a:ext uri="{FF2B5EF4-FFF2-40B4-BE49-F238E27FC236}">
                <a16:creationId xmlns:a16="http://schemas.microsoft.com/office/drawing/2014/main" id="{2C3FEFED-BFF6-4358-9F55-0515B415B19A}"/>
              </a:ext>
            </a:extLst>
          </p:cNvPr>
          <p:cNvSpPr txBox="1">
            <a:spLocks noChangeArrowheads="1"/>
          </p:cNvSpPr>
          <p:nvPr/>
        </p:nvSpPr>
        <p:spPr bwMode="auto">
          <a:xfrm>
            <a:off x="5014913" y="1848939"/>
            <a:ext cx="3184525" cy="2857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NewContactPopup</a:t>
            </a:r>
            <a:r>
              <a:rPr lang="en-US" sz="1800" dirty="0"/>
              <a:t>(Person)</a:t>
            </a:r>
          </a:p>
        </p:txBody>
      </p:sp>
      <p:sp>
        <p:nvSpPr>
          <p:cNvPr id="10" name="Line 8">
            <a:extLst>
              <a:ext uri="{FF2B5EF4-FFF2-40B4-BE49-F238E27FC236}">
                <a16:creationId xmlns:a16="http://schemas.microsoft.com/office/drawing/2014/main" id="{C946A0F5-3ED3-4803-887F-C358DCB0C439}"/>
              </a:ext>
            </a:extLst>
          </p:cNvPr>
          <p:cNvSpPr>
            <a:spLocks noChangeShapeType="1"/>
          </p:cNvSpPr>
          <p:nvPr/>
        </p:nvSpPr>
        <p:spPr bwMode="auto">
          <a:xfrm flipV="1">
            <a:off x="2190307" y="1435395"/>
            <a:ext cx="1616148" cy="21925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4" name="Picture 13">
            <a:extLst>
              <a:ext uri="{FF2B5EF4-FFF2-40B4-BE49-F238E27FC236}">
                <a16:creationId xmlns:a16="http://schemas.microsoft.com/office/drawing/2014/main" id="{8BADB98F-ACC9-4BA1-ABE5-2758108F0C5E}"/>
              </a:ext>
            </a:extLst>
          </p:cNvPr>
          <p:cNvPicPr>
            <a:picLocks noChangeAspect="1"/>
          </p:cNvPicPr>
          <p:nvPr/>
        </p:nvPicPr>
        <p:blipFill>
          <a:blip r:embed="rId5"/>
          <a:stretch>
            <a:fillRect/>
          </a:stretch>
        </p:blipFill>
        <p:spPr>
          <a:xfrm>
            <a:off x="3588967" y="2411248"/>
            <a:ext cx="5000625" cy="2409825"/>
          </a:xfrm>
          <a:prstGeom prst="rect">
            <a:avLst/>
          </a:prstGeom>
          <a:ln>
            <a:solidFill>
              <a:schemeClr val="bg1"/>
            </a:solidFill>
          </a:ln>
        </p:spPr>
      </p:pic>
      <p:sp>
        <p:nvSpPr>
          <p:cNvPr id="15" name="Text Box 13">
            <a:extLst>
              <a:ext uri="{FF2B5EF4-FFF2-40B4-BE49-F238E27FC236}">
                <a16:creationId xmlns:a16="http://schemas.microsoft.com/office/drawing/2014/main" id="{141A3966-D5FD-4092-801B-3AB36DCDB21A}"/>
              </a:ext>
            </a:extLst>
          </p:cNvPr>
          <p:cNvSpPr txBox="1">
            <a:spLocks noChangeArrowheads="1"/>
          </p:cNvSpPr>
          <p:nvPr/>
        </p:nvSpPr>
        <p:spPr bwMode="auto">
          <a:xfrm>
            <a:off x="5160963" y="2700568"/>
            <a:ext cx="3038475" cy="276225"/>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AddressBookPickerPopup</a:t>
            </a:r>
            <a:endParaRPr lang="en-US" sz="1800" dirty="0"/>
          </a:p>
        </p:txBody>
      </p:sp>
      <p:sp>
        <p:nvSpPr>
          <p:cNvPr id="16" name="Line 9">
            <a:extLst>
              <a:ext uri="{FF2B5EF4-FFF2-40B4-BE49-F238E27FC236}">
                <a16:creationId xmlns:a16="http://schemas.microsoft.com/office/drawing/2014/main" id="{01ADF041-C1D0-4255-BF02-F2E8F2DF277C}"/>
              </a:ext>
            </a:extLst>
          </p:cNvPr>
          <p:cNvSpPr>
            <a:spLocks noChangeShapeType="1"/>
          </p:cNvSpPr>
          <p:nvPr/>
        </p:nvSpPr>
        <p:spPr bwMode="auto">
          <a:xfrm flipV="1">
            <a:off x="1524387" y="2679405"/>
            <a:ext cx="3111408" cy="14931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 name="Picture 19">
            <a:extLst>
              <a:ext uri="{FF2B5EF4-FFF2-40B4-BE49-F238E27FC236}">
                <a16:creationId xmlns:a16="http://schemas.microsoft.com/office/drawing/2014/main" id="{88A092A2-870F-43EF-A3D2-77D4D703F2D2}"/>
              </a:ext>
            </a:extLst>
          </p:cNvPr>
          <p:cNvPicPr>
            <a:picLocks noChangeAspect="1"/>
          </p:cNvPicPr>
          <p:nvPr/>
        </p:nvPicPr>
        <p:blipFill>
          <a:blip r:embed="rId6"/>
          <a:stretch>
            <a:fillRect/>
          </a:stretch>
        </p:blipFill>
        <p:spPr>
          <a:xfrm>
            <a:off x="5014913" y="3287548"/>
            <a:ext cx="3686175" cy="3067050"/>
          </a:xfrm>
          <a:prstGeom prst="rect">
            <a:avLst/>
          </a:prstGeom>
          <a:ln>
            <a:solidFill>
              <a:schemeClr val="bg1"/>
            </a:solidFill>
          </a:ln>
        </p:spPr>
      </p:pic>
      <p:sp>
        <p:nvSpPr>
          <p:cNvPr id="22" name="Line 10">
            <a:extLst>
              <a:ext uri="{FF2B5EF4-FFF2-40B4-BE49-F238E27FC236}">
                <a16:creationId xmlns:a16="http://schemas.microsoft.com/office/drawing/2014/main" id="{2991F735-AA65-4E81-81A4-C865B90AFA33}"/>
              </a:ext>
            </a:extLst>
          </p:cNvPr>
          <p:cNvSpPr>
            <a:spLocks noChangeShapeType="1"/>
          </p:cNvSpPr>
          <p:nvPr/>
        </p:nvSpPr>
        <p:spPr bwMode="auto">
          <a:xfrm flipV="1">
            <a:off x="3114675" y="3554413"/>
            <a:ext cx="2705731" cy="11287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 name="Text Box 12">
            <a:extLst>
              <a:ext uri="{FF2B5EF4-FFF2-40B4-BE49-F238E27FC236}">
                <a16:creationId xmlns:a16="http://schemas.microsoft.com/office/drawing/2014/main" id="{8FAD19FE-A45B-4561-9454-AFE50C0533A5}"/>
              </a:ext>
            </a:extLst>
          </p:cNvPr>
          <p:cNvSpPr txBox="1">
            <a:spLocks noChangeArrowheads="1"/>
          </p:cNvSpPr>
          <p:nvPr/>
        </p:nvSpPr>
        <p:spPr bwMode="auto">
          <a:xfrm>
            <a:off x="6085777" y="4631450"/>
            <a:ext cx="2413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ContactDetailPopup</a:t>
            </a:r>
            <a:endParaRPr lang="en-US" sz="18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99" y="3210354"/>
            <a:ext cx="3916967" cy="10533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a:t>Step 2C: Identify the new picker menu</a:t>
            </a:r>
          </a:p>
        </p:txBody>
      </p:sp>
      <p:sp>
        <p:nvSpPr>
          <p:cNvPr id="19465" name="Line 11"/>
          <p:cNvSpPr>
            <a:spLocks noChangeShapeType="1"/>
          </p:cNvSpPr>
          <p:nvPr/>
        </p:nvSpPr>
        <p:spPr bwMode="auto">
          <a:xfrm>
            <a:off x="4821238" y="3435532"/>
            <a:ext cx="4397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AutoShape 13"/>
          <p:cNvSpPr>
            <a:spLocks noChangeArrowheads="1"/>
          </p:cNvSpPr>
          <p:nvPr/>
        </p:nvSpPr>
        <p:spPr bwMode="auto">
          <a:xfrm>
            <a:off x="2381693" y="3279958"/>
            <a:ext cx="2423670" cy="24905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 name="Picture 1">
            <a:extLst>
              <a:ext uri="{FF2B5EF4-FFF2-40B4-BE49-F238E27FC236}">
                <a16:creationId xmlns:a16="http://schemas.microsoft.com/office/drawing/2014/main" id="{0C7FB8E0-0F26-4D7A-AFDB-197CE82C9FE1}"/>
              </a:ext>
            </a:extLst>
          </p:cNvPr>
          <p:cNvPicPr>
            <a:picLocks noChangeAspect="1"/>
          </p:cNvPicPr>
          <p:nvPr/>
        </p:nvPicPr>
        <p:blipFill>
          <a:blip r:embed="rId6"/>
          <a:stretch>
            <a:fillRect/>
          </a:stretch>
        </p:blipFill>
        <p:spPr>
          <a:xfrm>
            <a:off x="5019675" y="576640"/>
            <a:ext cx="3629025" cy="1227021"/>
          </a:xfrm>
          <a:prstGeom prst="rect">
            <a:avLst/>
          </a:prstGeom>
          <a:ln>
            <a:solidFill>
              <a:schemeClr val="bg1"/>
            </a:solidFill>
          </a:ln>
        </p:spPr>
      </p:pic>
      <p:sp>
        <p:nvSpPr>
          <p:cNvPr id="3" name="Line 13">
            <a:extLst>
              <a:ext uri="{FF2B5EF4-FFF2-40B4-BE49-F238E27FC236}">
                <a16:creationId xmlns:a16="http://schemas.microsoft.com/office/drawing/2014/main" id="{8AE494F1-6DB6-4331-B355-A7DB1A6A3952}"/>
              </a:ext>
            </a:extLst>
          </p:cNvPr>
          <p:cNvSpPr>
            <a:spLocks noChangeShapeType="1"/>
          </p:cNvSpPr>
          <p:nvPr/>
        </p:nvSpPr>
        <p:spPr bwMode="auto">
          <a:xfrm>
            <a:off x="7907867" y="1608666"/>
            <a:ext cx="374320" cy="28884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 name="Picture 3">
            <a:extLst>
              <a:ext uri="{FF2B5EF4-FFF2-40B4-BE49-F238E27FC236}">
                <a16:creationId xmlns:a16="http://schemas.microsoft.com/office/drawing/2014/main" id="{6D5B8D1F-1CEF-45E6-ABE7-041404D3D812}"/>
              </a:ext>
            </a:extLst>
          </p:cNvPr>
          <p:cNvPicPr>
            <a:picLocks noChangeAspect="1"/>
          </p:cNvPicPr>
          <p:nvPr/>
        </p:nvPicPr>
        <p:blipFill>
          <a:blip r:embed="rId7"/>
          <a:stretch>
            <a:fillRect/>
          </a:stretch>
        </p:blipFill>
        <p:spPr>
          <a:xfrm>
            <a:off x="6947365" y="1904438"/>
            <a:ext cx="1701335" cy="112140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133350"/>
            <a:ext cx="8318500" cy="742950"/>
          </a:xfrm>
        </p:spPr>
        <p:txBody>
          <a:bodyPr/>
          <a:lstStyle/>
          <a:p>
            <a:pPr eaLnBrk="1" hangingPunct="1"/>
            <a:r>
              <a:rPr lang="en-US"/>
              <a:t>Restricting a picker from creating new contacts</a:t>
            </a:r>
          </a:p>
        </p:txBody>
      </p:sp>
      <p:sp>
        <p:nvSpPr>
          <p:cNvPr id="20483" name="Rectangle 3"/>
          <p:cNvSpPr>
            <a:spLocks noGrp="1" noChangeArrowheads="1"/>
          </p:cNvSpPr>
          <p:nvPr>
            <p:ph idx="1"/>
          </p:nvPr>
        </p:nvSpPr>
        <p:spPr>
          <a:xfrm>
            <a:off x="519113" y="4903788"/>
            <a:ext cx="8318500" cy="1485900"/>
          </a:xfrm>
        </p:spPr>
        <p:txBody>
          <a:bodyPr/>
          <a:lstStyle/>
          <a:p>
            <a:pPr>
              <a:buFont typeface="Arial" charset="0"/>
              <a:buChar char="•"/>
            </a:pPr>
            <a:r>
              <a:rPr lang="en-US" dirty="0" err="1"/>
              <a:t>BlankNewContactPickerCellMenuItemSet</a:t>
            </a:r>
            <a:r>
              <a:rPr lang="en-US" dirty="0"/>
              <a:t> </a:t>
            </a:r>
          </a:p>
          <a:p>
            <a:pPr lvl="1"/>
            <a:r>
              <a:rPr lang="en-US" dirty="0"/>
              <a:t>Provides Search and View Contact Details only</a:t>
            </a:r>
          </a:p>
          <a:p>
            <a:pPr lvl="1"/>
            <a:r>
              <a:rPr lang="en-US" dirty="0"/>
              <a:t>Prevents users from creating new Contacts</a:t>
            </a:r>
          </a:p>
          <a:p>
            <a:pPr>
              <a:buFont typeface="Arial" charset="0"/>
              <a:buChar char="•"/>
            </a:pP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2206697"/>
            <a:ext cx="8193654" cy="45144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2">
            <a:extLst>
              <a:ext uri="{FF2B5EF4-FFF2-40B4-BE49-F238E27FC236}">
                <a16:creationId xmlns:a16="http://schemas.microsoft.com/office/drawing/2014/main" id="{8B288F4A-019A-4984-88F2-A437A42FC504}"/>
              </a:ext>
            </a:extLst>
          </p:cNvPr>
          <p:cNvPicPr>
            <a:picLocks noChangeAspect="1"/>
          </p:cNvPicPr>
          <p:nvPr/>
        </p:nvPicPr>
        <p:blipFill>
          <a:blip r:embed="rId4"/>
          <a:stretch>
            <a:fillRect/>
          </a:stretch>
        </p:blipFill>
        <p:spPr>
          <a:xfrm>
            <a:off x="1811867" y="3017838"/>
            <a:ext cx="5347661" cy="1885950"/>
          </a:xfrm>
          <a:prstGeom prst="rect">
            <a:avLst/>
          </a:prstGeom>
          <a:ln>
            <a:solidFill>
              <a:schemeClr val="bg1"/>
            </a:solidFill>
          </a:ln>
        </p:spPr>
      </p:pic>
      <p:sp>
        <p:nvSpPr>
          <p:cNvPr id="4" name="Line 11">
            <a:extLst>
              <a:ext uri="{FF2B5EF4-FFF2-40B4-BE49-F238E27FC236}">
                <a16:creationId xmlns:a16="http://schemas.microsoft.com/office/drawing/2014/main" id="{674B17BC-2F80-4DCC-BCE5-F3CCA857A31F}"/>
              </a:ext>
            </a:extLst>
          </p:cNvPr>
          <p:cNvSpPr>
            <a:spLocks noChangeShapeType="1"/>
          </p:cNvSpPr>
          <p:nvPr/>
        </p:nvSpPr>
        <p:spPr bwMode="auto">
          <a:xfrm flipH="1">
            <a:off x="6516062" y="2658138"/>
            <a:ext cx="3271" cy="1547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AutoShape 6">
            <a:extLst>
              <a:ext uri="{FF2B5EF4-FFF2-40B4-BE49-F238E27FC236}">
                <a16:creationId xmlns:a16="http://schemas.microsoft.com/office/drawing/2014/main" id="{2DB99A58-D2AD-4F4B-A6BC-ED65853173BA}"/>
              </a:ext>
            </a:extLst>
          </p:cNvPr>
          <p:cNvSpPr>
            <a:spLocks noChangeArrowheads="1"/>
          </p:cNvSpPr>
          <p:nvPr/>
        </p:nvSpPr>
        <p:spPr bwMode="auto">
          <a:xfrm flipV="1">
            <a:off x="5664200" y="4061746"/>
            <a:ext cx="1292744" cy="45719"/>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6" name="Rectangle: Rounded Corners 5">
            <a:extLst>
              <a:ext uri="{FF2B5EF4-FFF2-40B4-BE49-F238E27FC236}">
                <a16:creationId xmlns:a16="http://schemas.microsoft.com/office/drawing/2014/main" id="{8A9BD138-9944-4B04-9A2F-6B7D1FFBEAA5}"/>
              </a:ext>
            </a:extLst>
          </p:cNvPr>
          <p:cNvSpPr/>
          <p:nvPr/>
        </p:nvSpPr>
        <p:spPr bwMode="auto">
          <a:xfrm>
            <a:off x="1811867" y="3759200"/>
            <a:ext cx="3852323" cy="34826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804" y="4263656"/>
            <a:ext cx="3916967" cy="10533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a:xfrm>
            <a:off x="495300" y="120650"/>
            <a:ext cx="8412163" cy="742950"/>
          </a:xfrm>
        </p:spPr>
        <p:txBody>
          <a:bodyPr/>
          <a:lstStyle/>
          <a:p>
            <a:pPr eaLnBrk="1" hangingPunct="1"/>
            <a:r>
              <a:rPr lang="en-US"/>
              <a:t>Summary: ClaimContact widget configuration</a:t>
            </a:r>
          </a:p>
        </p:txBody>
      </p:sp>
      <p:sp>
        <p:nvSpPr>
          <p:cNvPr id="21513" name="Line 10"/>
          <p:cNvSpPr>
            <a:spLocks noChangeShapeType="1"/>
          </p:cNvSpPr>
          <p:nvPr/>
        </p:nvSpPr>
        <p:spPr bwMode="auto">
          <a:xfrm flipH="1">
            <a:off x="4424363" y="3498850"/>
            <a:ext cx="0" cy="973138"/>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1"/>
          <p:cNvSpPr>
            <a:spLocks noChangeShapeType="1"/>
          </p:cNvSpPr>
          <p:nvPr/>
        </p:nvSpPr>
        <p:spPr bwMode="auto">
          <a:xfrm flipV="1">
            <a:off x="4424364" y="4464050"/>
            <a:ext cx="829608" cy="7938"/>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2" name="AutoShape 13"/>
          <p:cNvSpPr>
            <a:spLocks noChangeArrowheads="1"/>
          </p:cNvSpPr>
          <p:nvPr/>
        </p:nvSpPr>
        <p:spPr bwMode="auto">
          <a:xfrm>
            <a:off x="2466975" y="3116263"/>
            <a:ext cx="2338388" cy="192087"/>
          </a:xfrm>
          <a:prstGeom prst="roundRect">
            <a:avLst>
              <a:gd name="adj" fmla="val 16667"/>
            </a:avLst>
          </a:prstGeom>
          <a:noFill/>
          <a:ln w="19050" algn="ctr">
            <a:solidFill>
              <a:srgbClr val="00B050"/>
            </a:solidFill>
            <a:round/>
            <a:headEnd/>
            <a:tailEnd/>
          </a:ln>
        </p:spPr>
        <p:txBody>
          <a:bodyPr lIns="0" tIns="0" rIns="0" bIns="0" anchor="ctr"/>
          <a:lstStyle/>
          <a:p>
            <a:pPr>
              <a:defRPr/>
            </a:pPr>
            <a:endParaRPr lang="en-US">
              <a:ln>
                <a:solidFill>
                  <a:srgbClr val="00B050"/>
                </a:solidFill>
              </a:ln>
            </a:endParaRPr>
          </a:p>
        </p:txBody>
      </p:sp>
      <p:pic>
        <p:nvPicPr>
          <p:cNvPr id="21517" name="Picture 15" descr="Input widget config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5481638"/>
            <a:ext cx="4117975" cy="942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1519" name="Line 17"/>
          <p:cNvSpPr>
            <a:spLocks noChangeShapeType="1"/>
          </p:cNvSpPr>
          <p:nvPr/>
        </p:nvSpPr>
        <p:spPr bwMode="auto">
          <a:xfrm>
            <a:off x="4075112" y="5009322"/>
            <a:ext cx="12699" cy="11295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0" name="Line 18"/>
          <p:cNvSpPr>
            <a:spLocks noChangeShapeType="1"/>
          </p:cNvSpPr>
          <p:nvPr/>
        </p:nvSpPr>
        <p:spPr bwMode="auto">
          <a:xfrm>
            <a:off x="4075113" y="6130925"/>
            <a:ext cx="8461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3" name="Line 21"/>
          <p:cNvSpPr>
            <a:spLocks noChangeShapeType="1"/>
          </p:cNvSpPr>
          <p:nvPr/>
        </p:nvSpPr>
        <p:spPr bwMode="auto">
          <a:xfrm flipV="1">
            <a:off x="5065711" y="2852620"/>
            <a:ext cx="352949" cy="316241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4" name="AutoShape 22"/>
          <p:cNvSpPr>
            <a:spLocks noChangeArrowheads="1"/>
          </p:cNvSpPr>
          <p:nvPr/>
        </p:nvSpPr>
        <p:spPr bwMode="auto">
          <a:xfrm>
            <a:off x="2443476" y="4790307"/>
            <a:ext cx="2190671" cy="21901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26" name="AutoShape 24"/>
          <p:cNvSpPr>
            <a:spLocks noChangeArrowheads="1"/>
          </p:cNvSpPr>
          <p:nvPr/>
        </p:nvSpPr>
        <p:spPr bwMode="auto">
          <a:xfrm>
            <a:off x="2422431" y="6091170"/>
            <a:ext cx="1144587" cy="222250"/>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27" name="Line 25"/>
          <p:cNvSpPr>
            <a:spLocks noChangeShapeType="1"/>
          </p:cNvSpPr>
          <p:nvPr/>
        </p:nvSpPr>
        <p:spPr bwMode="auto">
          <a:xfrm flipH="1" flipV="1">
            <a:off x="2262186" y="6184900"/>
            <a:ext cx="147058" cy="1215"/>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8" name="Line 26"/>
          <p:cNvSpPr>
            <a:spLocks noChangeShapeType="1"/>
          </p:cNvSpPr>
          <p:nvPr/>
        </p:nvSpPr>
        <p:spPr bwMode="auto">
          <a:xfrm flipV="1">
            <a:off x="2262188" y="2743200"/>
            <a:ext cx="0" cy="344170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9" name="Line 27"/>
          <p:cNvSpPr>
            <a:spLocks noChangeShapeType="1"/>
          </p:cNvSpPr>
          <p:nvPr/>
        </p:nvSpPr>
        <p:spPr bwMode="auto">
          <a:xfrm flipV="1">
            <a:off x="2262188" y="2743200"/>
            <a:ext cx="1474925"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0" name="Line 28"/>
          <p:cNvSpPr>
            <a:spLocks noChangeShapeType="1"/>
          </p:cNvSpPr>
          <p:nvPr/>
        </p:nvSpPr>
        <p:spPr bwMode="auto">
          <a:xfrm flipH="1" flipV="1">
            <a:off x="3736920" y="696093"/>
            <a:ext cx="192" cy="2043931"/>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2" name="AutoShape 13"/>
          <p:cNvSpPr>
            <a:spLocks noChangeArrowheads="1"/>
          </p:cNvSpPr>
          <p:nvPr/>
        </p:nvSpPr>
        <p:spPr bwMode="auto">
          <a:xfrm>
            <a:off x="2466975" y="3308350"/>
            <a:ext cx="2311400" cy="190500"/>
          </a:xfrm>
          <a:prstGeom prst="roundRect">
            <a:avLst>
              <a:gd name="adj" fmla="val 16667"/>
            </a:avLst>
          </a:prstGeom>
          <a:noFill/>
          <a:ln w="19050" algn="ctr">
            <a:solidFill>
              <a:srgbClr val="3366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3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6893" y="1858963"/>
            <a:ext cx="2676525" cy="1466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15" name="Line 12"/>
          <p:cNvSpPr>
            <a:spLocks noChangeShapeType="1"/>
          </p:cNvSpPr>
          <p:nvPr/>
        </p:nvSpPr>
        <p:spPr bwMode="auto">
          <a:xfrm flipV="1">
            <a:off x="8975725" y="1515322"/>
            <a:ext cx="0" cy="2247152"/>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 name="Line 12"/>
          <p:cNvSpPr>
            <a:spLocks noChangeShapeType="1"/>
          </p:cNvSpPr>
          <p:nvPr/>
        </p:nvSpPr>
        <p:spPr bwMode="auto">
          <a:xfrm flipV="1">
            <a:off x="7775630" y="3762473"/>
            <a:ext cx="1200095" cy="674012"/>
          </a:xfrm>
          <a:prstGeom prst="line">
            <a:avLst/>
          </a:prstGeom>
          <a:noFill/>
          <a:ln w="19050">
            <a:solidFill>
              <a:srgbClr val="3366FF"/>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 name="Picture 1">
            <a:extLst>
              <a:ext uri="{FF2B5EF4-FFF2-40B4-BE49-F238E27FC236}">
                <a16:creationId xmlns:a16="http://schemas.microsoft.com/office/drawing/2014/main" id="{4E605FFE-7903-40A2-81C9-F31BCB5A2C67}"/>
              </a:ext>
            </a:extLst>
          </p:cNvPr>
          <p:cNvPicPr>
            <a:picLocks noChangeAspect="1"/>
          </p:cNvPicPr>
          <p:nvPr/>
        </p:nvPicPr>
        <p:blipFill>
          <a:blip r:embed="rId8"/>
          <a:stretch>
            <a:fillRect/>
          </a:stretch>
        </p:blipFill>
        <p:spPr>
          <a:xfrm>
            <a:off x="5098237" y="1575177"/>
            <a:ext cx="1025297" cy="1277444"/>
          </a:xfrm>
          <a:prstGeom prst="rect">
            <a:avLst/>
          </a:prstGeom>
        </p:spPr>
      </p:pic>
      <p:pic>
        <p:nvPicPr>
          <p:cNvPr id="9" name="Picture 8">
            <a:extLst>
              <a:ext uri="{FF2B5EF4-FFF2-40B4-BE49-F238E27FC236}">
                <a16:creationId xmlns:a16="http://schemas.microsoft.com/office/drawing/2014/main" id="{167157C7-E3D3-42DC-824C-CB5BDDD5512F}"/>
              </a:ext>
            </a:extLst>
          </p:cNvPr>
          <p:cNvPicPr>
            <a:picLocks noChangeAspect="1"/>
          </p:cNvPicPr>
          <p:nvPr/>
        </p:nvPicPr>
        <p:blipFill>
          <a:blip r:embed="rId9"/>
          <a:stretch>
            <a:fillRect/>
          </a:stretch>
        </p:blipFill>
        <p:spPr>
          <a:xfrm>
            <a:off x="5116157" y="502578"/>
            <a:ext cx="3752850" cy="1076325"/>
          </a:xfrm>
          <a:prstGeom prst="rect">
            <a:avLst/>
          </a:prstGeom>
          <a:ln>
            <a:solidFill>
              <a:schemeClr val="bg1"/>
            </a:solidFill>
          </a:ln>
        </p:spPr>
      </p:pic>
      <p:sp>
        <p:nvSpPr>
          <p:cNvPr id="10" name="Line 29">
            <a:extLst>
              <a:ext uri="{FF2B5EF4-FFF2-40B4-BE49-F238E27FC236}">
                <a16:creationId xmlns:a16="http://schemas.microsoft.com/office/drawing/2014/main" id="{D2DD876C-B216-4A75-928B-876C3EFBD13E}"/>
              </a:ext>
            </a:extLst>
          </p:cNvPr>
          <p:cNvSpPr>
            <a:spLocks noChangeShapeType="1"/>
          </p:cNvSpPr>
          <p:nvPr/>
        </p:nvSpPr>
        <p:spPr bwMode="auto">
          <a:xfrm>
            <a:off x="3737112" y="718318"/>
            <a:ext cx="2951548" cy="4965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45" name="Straight Arrow Connector 31">
            <a:extLst>
              <a:ext uri="{FF2B5EF4-FFF2-40B4-BE49-F238E27FC236}">
                <a16:creationId xmlns:a16="http://schemas.microsoft.com/office/drawing/2014/main" id="{DE0B76D9-CA0B-4E15-842D-D53090BEEE78}"/>
              </a:ext>
            </a:extLst>
          </p:cNvPr>
          <p:cNvCxnSpPr>
            <a:cxnSpLocks noChangeShapeType="1"/>
          </p:cNvCxnSpPr>
          <p:nvPr/>
        </p:nvCxnSpPr>
        <p:spPr bwMode="auto">
          <a:xfrm rot="5400000">
            <a:off x="7714836" y="1531938"/>
            <a:ext cx="652463" cy="1588"/>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11" name="Line 9">
            <a:extLst>
              <a:ext uri="{FF2B5EF4-FFF2-40B4-BE49-F238E27FC236}">
                <a16:creationId xmlns:a16="http://schemas.microsoft.com/office/drawing/2014/main" id="{EB9C2CCF-5B4F-4AE8-BDF0-1DF99ED09B87}"/>
              </a:ext>
            </a:extLst>
          </p:cNvPr>
          <p:cNvSpPr>
            <a:spLocks noChangeShapeType="1"/>
          </p:cNvSpPr>
          <p:nvPr/>
        </p:nvSpPr>
        <p:spPr bwMode="auto">
          <a:xfrm>
            <a:off x="8067703" y="643255"/>
            <a:ext cx="390360" cy="228600"/>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15" name="Straight Connector 14">
            <a:extLst>
              <a:ext uri="{FF2B5EF4-FFF2-40B4-BE49-F238E27FC236}">
                <a16:creationId xmlns:a16="http://schemas.microsoft.com/office/drawing/2014/main" id="{6C21A3AA-9CC3-4D6C-A002-B79D7379CBD0}"/>
              </a:ext>
            </a:extLst>
          </p:cNvPr>
          <p:cNvCxnSpPr/>
          <p:nvPr/>
        </p:nvCxnSpPr>
        <p:spPr bwMode="auto">
          <a:xfrm>
            <a:off x="7696131" y="642648"/>
            <a:ext cx="0" cy="506703"/>
          </a:xfrm>
          <a:prstGeom prst="line">
            <a:avLst/>
          </a:prstGeom>
          <a:noFill/>
          <a:ln w="12700" cap="flat" cmpd="sng" algn="ctr">
            <a:solidFill>
              <a:srgbClr val="FF000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6832FE0F-8C19-4570-93E1-1424885C6C3F}"/>
              </a:ext>
            </a:extLst>
          </p:cNvPr>
          <p:cNvCxnSpPr>
            <a:cxnSpLocks/>
          </p:cNvCxnSpPr>
          <p:nvPr/>
        </p:nvCxnSpPr>
        <p:spPr bwMode="auto">
          <a:xfrm flipH="1">
            <a:off x="5435601" y="1149351"/>
            <a:ext cx="2260530" cy="57149"/>
          </a:xfrm>
          <a:prstGeom prst="line">
            <a:avLst/>
          </a:prstGeom>
          <a:noFill/>
          <a:ln w="12700" cap="flat" cmpd="sng" algn="ctr">
            <a:solidFill>
              <a:srgbClr val="FF0000"/>
            </a:solidFill>
            <a:prstDash val="solid"/>
            <a:round/>
            <a:headEnd type="none" w="med" len="med"/>
            <a:tailEnd type="none" w="med" len="med"/>
          </a:ln>
          <a:effectLst/>
        </p:spPr>
      </p:cxnSp>
      <p:cxnSp>
        <p:nvCxnSpPr>
          <p:cNvPr id="19" name="Straight Arrow Connector 18">
            <a:extLst>
              <a:ext uri="{FF2B5EF4-FFF2-40B4-BE49-F238E27FC236}">
                <a16:creationId xmlns:a16="http://schemas.microsoft.com/office/drawing/2014/main" id="{0348928F-D2DD-421E-BD5D-8C4C7CC117A4}"/>
              </a:ext>
            </a:extLst>
          </p:cNvPr>
          <p:cNvCxnSpPr/>
          <p:nvPr/>
        </p:nvCxnSpPr>
        <p:spPr bwMode="auto">
          <a:xfrm>
            <a:off x="5435600" y="1206500"/>
            <a:ext cx="0" cy="1007398"/>
          </a:xfrm>
          <a:prstGeom prst="straightConnector1">
            <a:avLst/>
          </a:prstGeom>
          <a:noFill/>
          <a:ln w="12700" cap="flat" cmpd="sng" algn="ctr">
            <a:solidFill>
              <a:srgbClr val="FF0000"/>
            </a:solidFill>
            <a:prstDash val="solid"/>
            <a:round/>
            <a:headEnd type="none" w="med" len="med"/>
            <a:tailEnd type="triangle"/>
          </a:ln>
          <a:effectLst/>
        </p:spPr>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the behavior of ClaimContact widgets</a:t>
            </a:r>
          </a:p>
          <a:p>
            <a:pPr lvl="1" eaLnBrk="1" hangingPunct="1"/>
            <a:r>
              <a:rPr lang="en-US"/>
              <a:t>Configure ClaimContact widgets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t>Review questions</a:t>
            </a:r>
          </a:p>
        </p:txBody>
      </p:sp>
      <p:sp>
        <p:nvSpPr>
          <p:cNvPr id="23555" name="Rectangle 3"/>
          <p:cNvSpPr>
            <a:spLocks noGrp="1" noChangeArrowheads="1"/>
          </p:cNvSpPr>
          <p:nvPr>
            <p:ph idx="1"/>
          </p:nvPr>
        </p:nvSpPr>
        <p:spPr>
          <a:xfrm>
            <a:off x="495300" y="906463"/>
            <a:ext cx="8318500" cy="5483225"/>
          </a:xfrm>
        </p:spPr>
        <p:txBody>
          <a:bodyPr/>
          <a:lstStyle/>
          <a:p>
            <a:pPr marL="457200" indent="-457200" eaLnBrk="1" hangingPunct="1">
              <a:buFont typeface="Webdings" pitchFamily="18" charset="2"/>
              <a:buAutoNum type="arabicPeriod"/>
            </a:pPr>
            <a:r>
              <a:rPr lang="en-US" dirty="0"/>
              <a:t>Name two functions which return contacts and are listed in the data dictionary as if they were properties.</a:t>
            </a:r>
          </a:p>
          <a:p>
            <a:pPr marL="457200" indent="-457200" eaLnBrk="1" hangingPunct="1">
              <a:buFont typeface="Webdings" pitchFamily="18" charset="2"/>
              <a:buAutoNum type="arabicPeriod"/>
            </a:pPr>
            <a:r>
              <a:rPr lang="en-US" dirty="0"/>
              <a:t>If you wanted to configure this widget so that it listed and created only contacts of subtype doctor (who could be the </a:t>
            </a:r>
            <a:r>
              <a:rPr lang="en-US" dirty="0" err="1"/>
              <a:t>claim.reporter</a:t>
            </a:r>
            <a:r>
              <a:rPr lang="en-US" dirty="0"/>
              <a:t>), what</a:t>
            </a:r>
            <a:br>
              <a:rPr lang="en-US" dirty="0"/>
            </a:br>
            <a:r>
              <a:rPr lang="en-US" dirty="0"/>
              <a:t>would you need to do?</a:t>
            </a:r>
          </a:p>
          <a:p>
            <a:pPr marL="457200" indent="-457200" eaLnBrk="1" hangingPunct="1">
              <a:buFont typeface="Webdings" pitchFamily="18" charset="2"/>
              <a:buAutoNum type="arabicPeriod"/>
            </a:pPr>
            <a:r>
              <a:rPr lang="en-US" dirty="0"/>
              <a:t>What do you need to do to a </a:t>
            </a:r>
            <a:r>
              <a:rPr lang="en-US" dirty="0" err="1"/>
              <a:t>ClaimContact</a:t>
            </a:r>
            <a:r>
              <a:rPr lang="en-US" dirty="0"/>
              <a:t> widget so that the "Search" and "View Contact Details" options appear in the picker menu?</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670" y="2963080"/>
            <a:ext cx="5005579" cy="4213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2">
            <a:extLst>
              <a:ext uri="{FF2B5EF4-FFF2-40B4-BE49-F238E27FC236}">
                <a16:creationId xmlns:a16="http://schemas.microsoft.com/office/drawing/2014/main" id="{0BE71600-098B-46A2-A31E-2AA33A1C3312}"/>
              </a:ext>
            </a:extLst>
          </p:cNvPr>
          <p:cNvPicPr>
            <a:picLocks noChangeAspect="1"/>
          </p:cNvPicPr>
          <p:nvPr/>
        </p:nvPicPr>
        <p:blipFill>
          <a:blip r:embed="rId4"/>
          <a:stretch>
            <a:fillRect/>
          </a:stretch>
        </p:blipFill>
        <p:spPr>
          <a:xfrm>
            <a:off x="1862552" y="4591932"/>
            <a:ext cx="5130915" cy="1459141"/>
          </a:xfrm>
          <a:prstGeom prst="rect">
            <a:avLst/>
          </a:prstGeom>
          <a:ln>
            <a:solidFill>
              <a:schemeClr val="bg1"/>
            </a:solidFill>
          </a:ln>
        </p:spPr>
      </p:pic>
      <p:sp>
        <p:nvSpPr>
          <p:cNvPr id="4" name="AutoShape 6">
            <a:extLst>
              <a:ext uri="{FF2B5EF4-FFF2-40B4-BE49-F238E27FC236}">
                <a16:creationId xmlns:a16="http://schemas.microsoft.com/office/drawing/2014/main" id="{4C0F985E-B3E8-4C32-8E00-B70702A8658B}"/>
              </a:ext>
            </a:extLst>
          </p:cNvPr>
          <p:cNvSpPr>
            <a:spLocks noChangeArrowheads="1"/>
          </p:cNvSpPr>
          <p:nvPr/>
        </p:nvSpPr>
        <p:spPr bwMode="auto">
          <a:xfrm>
            <a:off x="5372817" y="5401765"/>
            <a:ext cx="1417450" cy="5032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the behavior of ClaimContact widgets</a:t>
            </a:r>
          </a:p>
          <a:p>
            <a:pPr lvl="1" eaLnBrk="1" hangingPunct="1"/>
            <a:r>
              <a:rPr lang="en-US"/>
              <a:t>Configure ClaimContact widgets</a:t>
            </a:r>
          </a:p>
          <a:p>
            <a:pPr lvl="1" eaLnBrk="1" hangingPunct="1">
              <a:buFont typeface="Wingdings 2" pitchFamily="18" charset="2"/>
              <a:buNone/>
            </a:pPr>
            <a:endParaRPr lang="en-US"/>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 (cont.)</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The statement below is false. Name a counter-example which proves the statement is false.</a:t>
            </a:r>
          </a:p>
          <a:p>
            <a:pPr marL="342900" lvl="1" indent="0">
              <a:buNone/>
            </a:pPr>
            <a:r>
              <a:rPr lang="en-US" i="1" dirty="0"/>
              <a:t>	Every user interface element in ClaimCenter comes from 	the platform and is used by all Guidewire applications.</a:t>
            </a:r>
          </a:p>
          <a:p>
            <a:pPr marL="342900" lvl="1" indent="0">
              <a:buNone/>
            </a:pPr>
            <a:endParaRPr lang="en-US" dirty="0"/>
          </a:p>
          <a:p>
            <a:endParaRPr lang="en-US" dirty="0"/>
          </a:p>
        </p:txBody>
      </p:sp>
    </p:spTree>
    <p:extLst>
      <p:ext uri="{BB962C8B-B14F-4D97-AF65-F5344CB8AC3E}">
        <p14:creationId xmlns:p14="http://schemas.microsoft.com/office/powerpoint/2010/main" val="37208879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9652327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ClaimContact widget basics</a:t>
            </a:r>
          </a:p>
          <a:p>
            <a:pPr>
              <a:lnSpc>
                <a:spcPct val="150000"/>
              </a:lnSpc>
              <a:buFont typeface="Arial" charset="0"/>
              <a:buChar char="•"/>
            </a:pPr>
            <a:r>
              <a:rPr lang="en-US" sz="2800">
                <a:solidFill>
                  <a:srgbClr val="C0C0C0"/>
                </a:solidFill>
              </a:rPr>
              <a:t>Configuring ClaimContact widgets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3"/>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pPr>
              <a:buClr>
                <a:srgbClr val="FFFFFF"/>
              </a:buClr>
            </a:pPr>
            <a:endParaRPr lang="en-US"/>
          </a:p>
        </p:txBody>
      </p:sp>
      <p:sp>
        <p:nvSpPr>
          <p:cNvPr id="7171" name="Text Box 51"/>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chemeClr val="accent1"/>
                </a:solidFill>
              </a:rPr>
              <a:t>User</a:t>
            </a:r>
            <a:br>
              <a:rPr lang="en-US" sz="1800" dirty="0">
                <a:solidFill>
                  <a:schemeClr val="accent1"/>
                </a:solidFill>
              </a:rPr>
            </a:br>
            <a:r>
              <a:rPr lang="en-US" sz="1800" dirty="0">
                <a:solidFill>
                  <a:schemeClr val="accent1"/>
                </a:solidFill>
              </a:rPr>
              <a:t>Inter.</a:t>
            </a:r>
          </a:p>
        </p:txBody>
      </p:sp>
      <p:sp>
        <p:nvSpPr>
          <p:cNvPr id="7172" name="Text Box 52"/>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a:solidFill>
                  <a:srgbClr val="C0C0C0"/>
                </a:solidFill>
              </a:rPr>
              <a:t>Int.</a:t>
            </a:r>
            <a:br>
              <a:rPr lang="en-US" sz="1800">
                <a:solidFill>
                  <a:srgbClr val="C0C0C0"/>
                </a:solidFill>
              </a:rPr>
            </a:br>
            <a:r>
              <a:rPr lang="en-US" sz="1800">
                <a:solidFill>
                  <a:srgbClr val="C0C0C0"/>
                </a:solidFill>
              </a:rPr>
              <a:t>APIs</a:t>
            </a:r>
          </a:p>
        </p:txBody>
      </p:sp>
      <p:sp>
        <p:nvSpPr>
          <p:cNvPr id="7173" name="Text Box 53"/>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a:solidFill>
                  <a:srgbClr val="C0C0C0"/>
                </a:solidFill>
              </a:rPr>
              <a:t>Bus.</a:t>
            </a:r>
            <a:br>
              <a:rPr lang="en-US" sz="1800">
                <a:solidFill>
                  <a:srgbClr val="C0C0C0"/>
                </a:solidFill>
              </a:rPr>
            </a:br>
            <a:r>
              <a:rPr lang="en-US" sz="1800">
                <a:solidFill>
                  <a:srgbClr val="C0C0C0"/>
                </a:solidFill>
              </a:rPr>
              <a:t>Rules</a:t>
            </a:r>
          </a:p>
        </p:txBody>
      </p:sp>
      <p:sp>
        <p:nvSpPr>
          <p:cNvPr id="7174" name="Text Box 44"/>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0000"/>
                </a:solidFill>
              </a:rPr>
              <a:t>ClaimCenter</a:t>
            </a:r>
          </a:p>
        </p:txBody>
      </p:sp>
      <p:sp>
        <p:nvSpPr>
          <p:cNvPr id="7175" name="Rectangle 45"/>
          <p:cNvSpPr>
            <a:spLocks noChangeArrowheads="1"/>
          </p:cNvSpPr>
          <p:nvPr/>
        </p:nvSpPr>
        <p:spPr bwMode="auto">
          <a:xfrm>
            <a:off x="574675" y="2459038"/>
            <a:ext cx="930275" cy="646112"/>
          </a:xfrm>
          <a:prstGeom prst="rect">
            <a:avLst/>
          </a:prstGeom>
          <a:noFill/>
          <a:ln w="28575" algn="ctr">
            <a:solidFill>
              <a:schemeClr val="tx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6" name="Rectangle 46"/>
          <p:cNvSpPr>
            <a:spLocks noChangeArrowheads="1"/>
          </p:cNvSpPr>
          <p:nvPr/>
        </p:nvSpPr>
        <p:spPr bwMode="auto">
          <a:xfrm>
            <a:off x="1608138" y="2460625"/>
            <a:ext cx="930275" cy="646113"/>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7" name="Rectangle 47"/>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8" name="Rectangle 48"/>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9" name="Text Box 50"/>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chemeClr val="tx1">
                    <a:lumMod val="85000"/>
                  </a:schemeClr>
                </a:solidFill>
              </a:rPr>
              <a:t>Data</a:t>
            </a:r>
            <a:br>
              <a:rPr lang="en-US" sz="1800" dirty="0">
                <a:solidFill>
                  <a:schemeClr val="tx1">
                    <a:lumMod val="85000"/>
                  </a:schemeClr>
                </a:solidFill>
              </a:rPr>
            </a:br>
            <a:r>
              <a:rPr lang="en-US" sz="1800" dirty="0">
                <a:solidFill>
                  <a:schemeClr val="tx1">
                    <a:lumMod val="85000"/>
                  </a:schemeClr>
                </a:solidFill>
              </a:rPr>
              <a:t>Model</a:t>
            </a:r>
          </a:p>
        </p:txBody>
      </p:sp>
      <p:sp>
        <p:nvSpPr>
          <p:cNvPr id="7180" name="Rectangle 1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81" name="Rectangle 13"/>
          <p:cNvSpPr>
            <a:spLocks noGrp="1" noChangeArrowheads="1"/>
          </p:cNvSpPr>
          <p:nvPr>
            <p:ph type="title"/>
          </p:nvPr>
        </p:nvSpPr>
        <p:spPr/>
        <p:txBody>
          <a:bodyPr/>
          <a:lstStyle/>
          <a:p>
            <a:pPr eaLnBrk="1" hangingPunct="1"/>
            <a:r>
              <a:rPr lang="en-US" dirty="0"/>
              <a:t>Review: The ClaimCenter data model</a:t>
            </a:r>
          </a:p>
        </p:txBody>
      </p:sp>
      <p:sp>
        <p:nvSpPr>
          <p:cNvPr id="7182" name="Rectangle 56"/>
          <p:cNvSpPr>
            <a:spLocks noGrp="1" noChangeArrowheads="1"/>
          </p:cNvSpPr>
          <p:nvPr>
            <p:ph idx="1"/>
          </p:nvPr>
        </p:nvSpPr>
        <p:spPr>
          <a:xfrm>
            <a:off x="2936875" y="1139825"/>
            <a:ext cx="5876925" cy="2716213"/>
          </a:xfrm>
        </p:spPr>
        <p:txBody>
          <a:bodyPr/>
          <a:lstStyle/>
          <a:p>
            <a:pPr>
              <a:buFont typeface="Arial" charset="0"/>
              <a:buChar char="•"/>
            </a:pPr>
            <a:r>
              <a:rPr lang="en-US" dirty="0"/>
              <a:t>Recall the Guidewire platform includes functionality on which ClaimCenter is built</a:t>
            </a:r>
          </a:p>
          <a:p>
            <a:pPr lvl="1"/>
            <a:r>
              <a:rPr lang="en-US" sz="2400" dirty="0"/>
              <a:t>ClaimCenter base application contains certain user interface controls that facilitate business process in ClaimCenter alone</a:t>
            </a:r>
          </a:p>
        </p:txBody>
      </p:sp>
      <p:sp>
        <p:nvSpPr>
          <p:cNvPr id="7183" name="Text Box 1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0000"/>
                </a:solidFill>
              </a:rPr>
              <a:t>Guidewire Platform</a:t>
            </a:r>
            <a:r>
              <a:rPr lang="en-US">
                <a:solidFill>
                  <a:srgbClr val="8F8F5C"/>
                </a:solidFill>
              </a:rPr>
              <a:t>,</a:t>
            </a:r>
            <a:br>
              <a:rPr lang="en-US">
                <a:solidFill>
                  <a:srgbClr val="8F8F5C"/>
                </a:solidFill>
              </a:rPr>
            </a:br>
            <a:r>
              <a:rPr lang="en-US">
                <a:solidFill>
                  <a:srgbClr val="8F8F5C"/>
                </a:solidFill>
              </a:rPr>
              <a:t>with a common technology for configuring...</a:t>
            </a:r>
          </a:p>
        </p:txBody>
      </p:sp>
      <p:sp>
        <p:nvSpPr>
          <p:cNvPr id="7184" name="Text Box 1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chemeClr val="tx2">
                    <a:lumMod val="50000"/>
                  </a:schemeClr>
                </a:solidFill>
              </a:rPr>
              <a:t>Data</a:t>
            </a:r>
            <a:br>
              <a:rPr lang="en-US" dirty="0">
                <a:solidFill>
                  <a:schemeClr val="tx2">
                    <a:lumMod val="50000"/>
                  </a:schemeClr>
                </a:solidFill>
              </a:rPr>
            </a:br>
            <a:r>
              <a:rPr lang="en-US" dirty="0">
                <a:solidFill>
                  <a:schemeClr val="tx2">
                    <a:lumMod val="50000"/>
                  </a:schemeClr>
                </a:solidFill>
              </a:rPr>
              <a:t>Model</a:t>
            </a:r>
          </a:p>
        </p:txBody>
      </p:sp>
      <p:sp>
        <p:nvSpPr>
          <p:cNvPr id="7185" name="Rectangle 16"/>
          <p:cNvSpPr>
            <a:spLocks noChangeArrowheads="1"/>
          </p:cNvSpPr>
          <p:nvPr/>
        </p:nvSpPr>
        <p:spPr bwMode="auto">
          <a:xfrm>
            <a:off x="663575" y="5268913"/>
            <a:ext cx="1560513" cy="882650"/>
          </a:xfrm>
          <a:prstGeom prst="rect">
            <a:avLst/>
          </a:prstGeom>
          <a:noFill/>
          <a:ln w="28575" algn="ctr">
            <a:solidFill>
              <a:schemeClr val="tx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86" name="Text Box 1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t>User</a:t>
            </a:r>
            <a:br>
              <a:rPr lang="en-US" dirty="0"/>
            </a:br>
            <a:r>
              <a:rPr lang="en-US" dirty="0"/>
              <a:t>Interface</a:t>
            </a:r>
          </a:p>
        </p:txBody>
      </p:sp>
      <p:sp>
        <p:nvSpPr>
          <p:cNvPr id="7187" name="Rectangle 18"/>
          <p:cNvSpPr>
            <a:spLocks noChangeArrowheads="1"/>
          </p:cNvSpPr>
          <p:nvPr/>
        </p:nvSpPr>
        <p:spPr bwMode="auto">
          <a:xfrm>
            <a:off x="2754313"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88" name="Text Box 19"/>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a:solidFill>
                  <a:srgbClr val="8F8F5C"/>
                </a:solidFill>
              </a:rPr>
              <a:t>Business</a:t>
            </a:r>
            <a:br>
              <a:rPr lang="en-US">
                <a:solidFill>
                  <a:srgbClr val="8F8F5C"/>
                </a:solidFill>
              </a:rPr>
            </a:br>
            <a:r>
              <a:rPr lang="en-US">
                <a:solidFill>
                  <a:srgbClr val="8F8F5C"/>
                </a:solidFill>
              </a:rPr>
              <a:t>Rules</a:t>
            </a:r>
          </a:p>
        </p:txBody>
      </p:sp>
      <p:sp>
        <p:nvSpPr>
          <p:cNvPr id="7189" name="Rectangle 2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90" name="Text Box 21"/>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a:solidFill>
                  <a:srgbClr val="8F8F5C"/>
                </a:solidFill>
              </a:rPr>
              <a:t>Integration</a:t>
            </a:r>
            <a:br>
              <a:rPr lang="en-US">
                <a:solidFill>
                  <a:srgbClr val="8F8F5C"/>
                </a:solidFill>
              </a:rPr>
            </a:br>
            <a:r>
              <a:rPr lang="en-US">
                <a:solidFill>
                  <a:srgbClr val="8F8F5C"/>
                </a:solidFill>
              </a:rPr>
              <a:t>APIs</a:t>
            </a:r>
          </a:p>
        </p:txBody>
      </p:sp>
      <p:sp>
        <p:nvSpPr>
          <p:cNvPr id="7191" name="Rectangle 22"/>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92" name="AutoShape 55"/>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buClr>
                <a:srgbClr val="FFFFFF"/>
              </a:buClr>
            </a:pPr>
            <a:endParaRPr lang="en-US"/>
          </a:p>
        </p:txBody>
      </p:sp>
    </p:spTree>
    <p:extLst>
      <p:ext uri="{BB962C8B-B14F-4D97-AF65-F5344CB8AC3E}">
        <p14:creationId xmlns:p14="http://schemas.microsoft.com/office/powerpoint/2010/main" val="5725273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ClaimContact widgets</a:t>
            </a:r>
          </a:p>
        </p:txBody>
      </p:sp>
      <p:sp>
        <p:nvSpPr>
          <p:cNvPr id="7171" name="Rectangle 3"/>
          <p:cNvSpPr>
            <a:spLocks noGrp="1" noChangeArrowheads="1"/>
          </p:cNvSpPr>
          <p:nvPr>
            <p:ph idx="1"/>
          </p:nvPr>
        </p:nvSpPr>
        <p:spPr>
          <a:xfrm>
            <a:off x="388294" y="4008438"/>
            <a:ext cx="4379222" cy="766763"/>
          </a:xfrm>
        </p:spPr>
        <p:txBody>
          <a:bodyPr/>
          <a:lstStyle/>
          <a:p>
            <a:pPr>
              <a:buFont typeface="Arial" charset="0"/>
              <a:buChar char="•"/>
            </a:pPr>
            <a:r>
              <a:rPr lang="en-US" sz="2200" dirty="0"/>
              <a:t>Widget used to either select existing contact on claim or to add contact to claim</a:t>
            </a:r>
          </a:p>
          <a:p>
            <a:pPr>
              <a:buFont typeface="Arial" charset="0"/>
              <a:buChar char="•"/>
            </a:pPr>
            <a:r>
              <a:rPr lang="en-US" sz="2200" dirty="0" err="1"/>
              <a:t>ClaimContact</a:t>
            </a:r>
            <a:r>
              <a:rPr lang="en-US" sz="2200" dirty="0"/>
              <a:t> widget dropdowns list all contacts of given subtype (or its child subtypes) already associated to claim </a:t>
            </a:r>
          </a:p>
          <a:p>
            <a:pPr>
              <a:buFont typeface="Arial" charset="0"/>
              <a:buChar char="•"/>
            </a:pPr>
            <a:endParaRPr lang="en-US" sz="2200" dirty="0"/>
          </a:p>
        </p:txBody>
      </p:sp>
      <p:sp>
        <p:nvSpPr>
          <p:cNvPr id="7178" name="Text Box 10"/>
          <p:cNvSpPr txBox="1">
            <a:spLocks noChangeArrowheads="1"/>
          </p:cNvSpPr>
          <p:nvPr/>
        </p:nvSpPr>
        <p:spPr bwMode="auto">
          <a:xfrm>
            <a:off x="1096525" y="706793"/>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ClaimContactInput</a:t>
            </a:r>
            <a:endParaRPr lang="en-US" sz="1800" dirty="0">
              <a:solidFill>
                <a:schemeClr val="bg1"/>
              </a:solidFill>
            </a:endParaRPr>
          </a:p>
        </p:txBody>
      </p:sp>
      <p:sp>
        <p:nvSpPr>
          <p:cNvPr id="7179" name="Text Box 11"/>
          <p:cNvSpPr txBox="1">
            <a:spLocks noChangeArrowheads="1"/>
          </p:cNvSpPr>
          <p:nvPr/>
        </p:nvSpPr>
        <p:spPr bwMode="auto">
          <a:xfrm>
            <a:off x="5481638" y="727838"/>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ClaimContactCell</a:t>
            </a:r>
            <a:endParaRPr lang="en-US" sz="1800" dirty="0">
              <a:solidFill>
                <a:schemeClr val="bg1"/>
              </a:solidFill>
            </a:endParaRPr>
          </a:p>
        </p:txBody>
      </p:sp>
      <p:sp>
        <p:nvSpPr>
          <p:cNvPr id="7180" name="Text Box 12"/>
          <p:cNvSpPr txBox="1">
            <a:spLocks noChangeArrowheads="1"/>
          </p:cNvSpPr>
          <p:nvPr/>
        </p:nvSpPr>
        <p:spPr bwMode="auto">
          <a:xfrm>
            <a:off x="453899" y="3459163"/>
            <a:ext cx="149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Contacts</a:t>
            </a:r>
            <a:br>
              <a:rPr lang="en-US" sz="1800" dirty="0"/>
            </a:br>
            <a:r>
              <a:rPr lang="en-US" sz="1800" dirty="0"/>
              <a:t>on Claim</a:t>
            </a:r>
          </a:p>
        </p:txBody>
      </p:sp>
      <p:sp>
        <p:nvSpPr>
          <p:cNvPr id="7183" name="Text Box 15"/>
          <p:cNvSpPr txBox="1">
            <a:spLocks noChangeArrowheads="1"/>
          </p:cNvSpPr>
          <p:nvPr/>
        </p:nvSpPr>
        <p:spPr bwMode="auto">
          <a:xfrm>
            <a:off x="2841879" y="2390008"/>
            <a:ext cx="19256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66FF"/>
                </a:solidFill>
              </a:rPr>
              <a:t>Contact</a:t>
            </a:r>
            <a:br>
              <a:rPr lang="en-US" sz="1800" dirty="0">
                <a:solidFill>
                  <a:srgbClr val="3366FF"/>
                </a:solidFill>
              </a:rPr>
            </a:br>
            <a:r>
              <a:rPr lang="en-US" sz="1800" dirty="0">
                <a:solidFill>
                  <a:srgbClr val="3366FF"/>
                </a:solidFill>
              </a:rPr>
              <a:t>"Picker Menu"</a:t>
            </a:r>
          </a:p>
        </p:txBody>
      </p:sp>
      <p:sp>
        <p:nvSpPr>
          <p:cNvPr id="7186" name="Text Box 18"/>
          <p:cNvSpPr txBox="1">
            <a:spLocks noChangeArrowheads="1"/>
          </p:cNvSpPr>
          <p:nvPr/>
        </p:nvSpPr>
        <p:spPr bwMode="auto">
          <a:xfrm>
            <a:off x="4574482" y="4422775"/>
            <a:ext cx="149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Contacts</a:t>
            </a:r>
            <a:br>
              <a:rPr lang="en-US" sz="1800" dirty="0"/>
            </a:br>
            <a:r>
              <a:rPr lang="en-US" sz="1800" dirty="0"/>
              <a:t>on Claim</a:t>
            </a:r>
          </a:p>
        </p:txBody>
      </p:sp>
      <p:sp>
        <p:nvSpPr>
          <p:cNvPr id="7187" name="Text Box 19"/>
          <p:cNvSpPr txBox="1">
            <a:spLocks noChangeArrowheads="1"/>
          </p:cNvSpPr>
          <p:nvPr/>
        </p:nvSpPr>
        <p:spPr bwMode="auto">
          <a:xfrm>
            <a:off x="6694488" y="4148138"/>
            <a:ext cx="19256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66FF"/>
                </a:solidFill>
              </a:rPr>
              <a:t>Contact</a:t>
            </a:r>
            <a:br>
              <a:rPr lang="en-US" sz="1800" dirty="0">
                <a:solidFill>
                  <a:srgbClr val="3366FF"/>
                </a:solidFill>
              </a:rPr>
            </a:br>
            <a:r>
              <a:rPr lang="en-US" sz="1800" dirty="0">
                <a:solidFill>
                  <a:srgbClr val="3366FF"/>
                </a:solidFill>
              </a:rPr>
              <a:t>"Picker Menu"</a:t>
            </a:r>
          </a:p>
        </p:txBody>
      </p:sp>
      <p:sp>
        <p:nvSpPr>
          <p:cNvPr id="7184" name="Line 16"/>
          <p:cNvSpPr>
            <a:spLocks noChangeShapeType="1"/>
          </p:cNvSpPr>
          <p:nvPr/>
        </p:nvSpPr>
        <p:spPr bwMode="auto">
          <a:xfrm flipH="1">
            <a:off x="3753014" y="1999316"/>
            <a:ext cx="353159" cy="443847"/>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 name="Picture 3">
            <a:extLst>
              <a:ext uri="{FF2B5EF4-FFF2-40B4-BE49-F238E27FC236}">
                <a16:creationId xmlns:a16="http://schemas.microsoft.com/office/drawing/2014/main" id="{32351ED4-5BE3-4E54-95A4-22D15BBC7C3F}"/>
              </a:ext>
            </a:extLst>
          </p:cNvPr>
          <p:cNvPicPr>
            <a:picLocks noChangeAspect="1"/>
          </p:cNvPicPr>
          <p:nvPr/>
        </p:nvPicPr>
        <p:blipFill>
          <a:blip r:embed="rId3"/>
          <a:stretch>
            <a:fillRect/>
          </a:stretch>
        </p:blipFill>
        <p:spPr>
          <a:xfrm>
            <a:off x="686265" y="1060595"/>
            <a:ext cx="4524330" cy="1161193"/>
          </a:xfrm>
          <a:prstGeom prst="rect">
            <a:avLst/>
          </a:prstGeom>
          <a:ln>
            <a:solidFill>
              <a:schemeClr val="bg1"/>
            </a:solidFill>
          </a:ln>
        </p:spPr>
      </p:pic>
      <p:sp>
        <p:nvSpPr>
          <p:cNvPr id="5" name="Rectangle 4">
            <a:extLst>
              <a:ext uri="{FF2B5EF4-FFF2-40B4-BE49-F238E27FC236}">
                <a16:creationId xmlns:a16="http://schemas.microsoft.com/office/drawing/2014/main" id="{A4A26987-A984-4533-8DB8-CF62546FA3C3}"/>
              </a:ext>
            </a:extLst>
          </p:cNvPr>
          <p:cNvSpPr/>
          <p:nvPr/>
        </p:nvSpPr>
        <p:spPr bwMode="auto">
          <a:xfrm>
            <a:off x="3979333" y="1320852"/>
            <a:ext cx="1231262" cy="872307"/>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a:extLst>
              <a:ext uri="{FF2B5EF4-FFF2-40B4-BE49-F238E27FC236}">
                <a16:creationId xmlns:a16="http://schemas.microsoft.com/office/drawing/2014/main" id="{C94CD011-32E7-49DA-B353-8B3F20B13FD5}"/>
              </a:ext>
            </a:extLst>
          </p:cNvPr>
          <p:cNvPicPr>
            <a:picLocks noChangeAspect="1"/>
          </p:cNvPicPr>
          <p:nvPr/>
        </p:nvPicPr>
        <p:blipFill>
          <a:blip r:embed="rId4"/>
          <a:stretch>
            <a:fillRect/>
          </a:stretch>
        </p:blipFill>
        <p:spPr>
          <a:xfrm>
            <a:off x="686264" y="2307595"/>
            <a:ext cx="1701335" cy="1121405"/>
          </a:xfrm>
          <a:prstGeom prst="rect">
            <a:avLst/>
          </a:prstGeom>
        </p:spPr>
      </p:pic>
      <p:sp>
        <p:nvSpPr>
          <p:cNvPr id="8" name="Line 13">
            <a:extLst>
              <a:ext uri="{FF2B5EF4-FFF2-40B4-BE49-F238E27FC236}">
                <a16:creationId xmlns:a16="http://schemas.microsoft.com/office/drawing/2014/main" id="{5EECC603-72F9-4D63-BE41-086FF1FDB733}"/>
              </a:ext>
            </a:extLst>
          </p:cNvPr>
          <p:cNvSpPr>
            <a:spLocks noChangeShapeType="1"/>
          </p:cNvSpPr>
          <p:nvPr/>
        </p:nvSpPr>
        <p:spPr bwMode="auto">
          <a:xfrm flipH="1">
            <a:off x="2218629" y="1196967"/>
            <a:ext cx="1488171" cy="116287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 name="Picture 9">
            <a:extLst>
              <a:ext uri="{FF2B5EF4-FFF2-40B4-BE49-F238E27FC236}">
                <a16:creationId xmlns:a16="http://schemas.microsoft.com/office/drawing/2014/main" id="{B15D209E-847D-49A8-8559-56A05D6F03A1}"/>
              </a:ext>
            </a:extLst>
          </p:cNvPr>
          <p:cNvPicPr>
            <a:picLocks noChangeAspect="1"/>
          </p:cNvPicPr>
          <p:nvPr/>
        </p:nvPicPr>
        <p:blipFill>
          <a:blip r:embed="rId5"/>
          <a:stretch>
            <a:fillRect/>
          </a:stretch>
        </p:blipFill>
        <p:spPr>
          <a:xfrm>
            <a:off x="5400629" y="1167125"/>
            <a:ext cx="3501687" cy="832191"/>
          </a:xfrm>
          <a:prstGeom prst="rect">
            <a:avLst/>
          </a:prstGeom>
          <a:ln>
            <a:solidFill>
              <a:schemeClr val="bg1"/>
            </a:solidFill>
          </a:ln>
        </p:spPr>
      </p:pic>
      <p:pic>
        <p:nvPicPr>
          <p:cNvPr id="12" name="Picture 11">
            <a:extLst>
              <a:ext uri="{FF2B5EF4-FFF2-40B4-BE49-F238E27FC236}">
                <a16:creationId xmlns:a16="http://schemas.microsoft.com/office/drawing/2014/main" id="{2A5387EB-56C0-4A32-9AB1-B8D0AF769AEE}"/>
              </a:ext>
            </a:extLst>
          </p:cNvPr>
          <p:cNvPicPr>
            <a:picLocks noChangeAspect="1"/>
          </p:cNvPicPr>
          <p:nvPr/>
        </p:nvPicPr>
        <p:blipFill>
          <a:blip r:embed="rId6"/>
          <a:stretch>
            <a:fillRect/>
          </a:stretch>
        </p:blipFill>
        <p:spPr>
          <a:xfrm>
            <a:off x="6549264" y="2089477"/>
            <a:ext cx="1498600" cy="1523370"/>
          </a:xfrm>
          <a:prstGeom prst="rect">
            <a:avLst/>
          </a:prstGeom>
          <a:ln>
            <a:solidFill>
              <a:schemeClr val="bg1"/>
            </a:solidFill>
          </a:ln>
        </p:spPr>
      </p:pic>
      <p:sp>
        <p:nvSpPr>
          <p:cNvPr id="13" name="Line 16">
            <a:extLst>
              <a:ext uri="{FF2B5EF4-FFF2-40B4-BE49-F238E27FC236}">
                <a16:creationId xmlns:a16="http://schemas.microsoft.com/office/drawing/2014/main" id="{FE8A8CDC-D5E2-436A-9C65-1E3677390A22}"/>
              </a:ext>
            </a:extLst>
          </p:cNvPr>
          <p:cNvSpPr>
            <a:spLocks noChangeShapeType="1"/>
          </p:cNvSpPr>
          <p:nvPr/>
        </p:nvSpPr>
        <p:spPr bwMode="auto">
          <a:xfrm flipH="1">
            <a:off x="7481887" y="3596948"/>
            <a:ext cx="428626" cy="533617"/>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Rectangle 13">
            <a:extLst>
              <a:ext uri="{FF2B5EF4-FFF2-40B4-BE49-F238E27FC236}">
                <a16:creationId xmlns:a16="http://schemas.microsoft.com/office/drawing/2014/main" id="{44C87AE6-8BD7-47BC-8DC3-8B1AB977916B}"/>
              </a:ext>
            </a:extLst>
          </p:cNvPr>
          <p:cNvSpPr/>
          <p:nvPr/>
        </p:nvSpPr>
        <p:spPr bwMode="auto">
          <a:xfrm>
            <a:off x="6513882" y="2067047"/>
            <a:ext cx="1498601" cy="1545800"/>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Line 14">
            <a:extLst>
              <a:ext uri="{FF2B5EF4-FFF2-40B4-BE49-F238E27FC236}">
                <a16:creationId xmlns:a16="http://schemas.microsoft.com/office/drawing/2014/main" id="{B507928D-6529-432D-966D-B68D5F3EC0D0}"/>
              </a:ext>
            </a:extLst>
          </p:cNvPr>
          <p:cNvSpPr>
            <a:spLocks noChangeShapeType="1"/>
          </p:cNvSpPr>
          <p:nvPr/>
        </p:nvSpPr>
        <p:spPr bwMode="auto">
          <a:xfrm flipH="1">
            <a:off x="5133340" y="1994744"/>
            <a:ext cx="1312751" cy="171709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7" name="Picture 16">
            <a:extLst>
              <a:ext uri="{FF2B5EF4-FFF2-40B4-BE49-F238E27FC236}">
                <a16:creationId xmlns:a16="http://schemas.microsoft.com/office/drawing/2014/main" id="{061BD6B5-BC37-4880-9C7A-FE785D4C834E}"/>
              </a:ext>
            </a:extLst>
          </p:cNvPr>
          <p:cNvPicPr>
            <a:picLocks noChangeAspect="1"/>
          </p:cNvPicPr>
          <p:nvPr/>
        </p:nvPicPr>
        <p:blipFill>
          <a:blip r:embed="rId7"/>
          <a:stretch>
            <a:fillRect/>
          </a:stretch>
        </p:blipFill>
        <p:spPr>
          <a:xfrm>
            <a:off x="4572000" y="3702845"/>
            <a:ext cx="1436149" cy="611186"/>
          </a:xfrm>
          <a:prstGeom prst="rect">
            <a:avLst/>
          </a:prstGeom>
          <a:ln>
            <a:solidFill>
              <a:schemeClr val="bg1"/>
            </a:solid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ClaimContact widget basics</a:t>
            </a:r>
          </a:p>
          <a:p>
            <a:pPr>
              <a:lnSpc>
                <a:spcPct val="150000"/>
              </a:lnSpc>
              <a:buFont typeface="Arial" charset="0"/>
              <a:buChar char="•"/>
            </a:pPr>
            <a:r>
              <a:rPr lang="en-US" sz="2800"/>
              <a:t>Configuring ClaimContact widgets</a:t>
            </a:r>
          </a:p>
          <a:p>
            <a:pPr>
              <a:lnSpc>
                <a:spcPct val="150000"/>
              </a:lnSpc>
              <a:buFont typeface="Wingdings 3" pitchFamily="18" charset="2"/>
              <a:buNone/>
            </a:pPr>
            <a:endParaRPr lang="en-US" sz="2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Configuring a ClaimContact widget</a:t>
            </a:r>
          </a:p>
        </p:txBody>
      </p:sp>
      <p:sp>
        <p:nvSpPr>
          <p:cNvPr id="11267" name="Rectangle 3"/>
          <p:cNvSpPr>
            <a:spLocks noGrp="1" noChangeArrowheads="1"/>
          </p:cNvSpPr>
          <p:nvPr>
            <p:ph idx="1"/>
          </p:nvPr>
        </p:nvSpPr>
        <p:spPr/>
        <p:txBody>
          <a:bodyPr/>
          <a:lstStyle/>
          <a:p>
            <a:pPr marL="457200" indent="-457200">
              <a:buFont typeface="Wingdings 3" pitchFamily="18" charset="2"/>
              <a:buAutoNum type="arabicPeriod"/>
            </a:pPr>
            <a:r>
              <a:rPr lang="en-US"/>
              <a:t>Create the widget </a:t>
            </a:r>
          </a:p>
          <a:p>
            <a:pPr marL="457200" indent="-457200">
              <a:buFont typeface="Wingdings 3" pitchFamily="18" charset="2"/>
              <a:buAutoNum type="arabicPeriod"/>
            </a:pPr>
            <a:r>
              <a:rPr lang="en-US"/>
              <a:t>Configure the widget's attributes</a:t>
            </a:r>
          </a:p>
          <a:p>
            <a:pPr marL="819150" lvl="1" indent="-419100"/>
            <a:r>
              <a:rPr lang="en-US"/>
              <a:t>Widget value</a:t>
            </a:r>
          </a:p>
          <a:p>
            <a:pPr marL="819150" lvl="1" indent="-419100"/>
            <a:r>
              <a:rPr lang="en-US"/>
              <a:t>Dropdown contents</a:t>
            </a:r>
          </a:p>
          <a:p>
            <a:pPr marL="819150" lvl="1" indent="-419100"/>
            <a:r>
              <a:rPr lang="en-US"/>
              <a:t>Picker menu</a:t>
            </a:r>
          </a:p>
          <a:p>
            <a:pPr marL="819150" lvl="1" indent="-419100"/>
            <a:r>
              <a:rPr lang="en-US"/>
              <a:t>Contact subtype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476" y="671512"/>
            <a:ext cx="3161771" cy="57546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85" y="3450340"/>
            <a:ext cx="3526540" cy="20757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37" y="704850"/>
            <a:ext cx="5027464" cy="2563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p:txBody>
          <a:bodyPr/>
          <a:lstStyle/>
          <a:p>
            <a:pPr eaLnBrk="1" hangingPunct="1"/>
            <a:r>
              <a:rPr lang="en-US"/>
              <a:t>Step 1: Create the widget</a:t>
            </a:r>
          </a:p>
        </p:txBody>
      </p:sp>
      <p:sp>
        <p:nvSpPr>
          <p:cNvPr id="12295" name="AutoShape 6"/>
          <p:cNvSpPr>
            <a:spLocks noChangeArrowheads="1"/>
          </p:cNvSpPr>
          <p:nvPr/>
        </p:nvSpPr>
        <p:spPr bwMode="auto">
          <a:xfrm>
            <a:off x="5490480" y="2942417"/>
            <a:ext cx="1454738"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2296" name="Straight Arrow Connector 12"/>
          <p:cNvCxnSpPr>
            <a:cxnSpLocks noChangeShapeType="1"/>
            <a:stCxn id="18" idx="1"/>
          </p:cNvCxnSpPr>
          <p:nvPr/>
        </p:nvCxnSpPr>
        <p:spPr bwMode="auto">
          <a:xfrm flipH="1">
            <a:off x="3985304" y="3403597"/>
            <a:ext cx="1509575" cy="142739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7" name="Straight Arrow Connector 13"/>
          <p:cNvCxnSpPr>
            <a:cxnSpLocks noChangeShapeType="1"/>
            <a:stCxn id="12295" idx="1"/>
          </p:cNvCxnSpPr>
          <p:nvPr/>
        </p:nvCxnSpPr>
        <p:spPr bwMode="auto">
          <a:xfrm flipH="1" flipV="1">
            <a:off x="5130800" y="2583712"/>
            <a:ext cx="359680" cy="496947"/>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8" name="AutoShape 6"/>
          <p:cNvSpPr>
            <a:spLocks noChangeArrowheads="1"/>
          </p:cNvSpPr>
          <p:nvPr/>
        </p:nvSpPr>
        <p:spPr bwMode="auto">
          <a:xfrm>
            <a:off x="5494879" y="3265355"/>
            <a:ext cx="1454738"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 name="AutoShape 6"/>
          <p:cNvSpPr>
            <a:spLocks noChangeArrowheads="1"/>
          </p:cNvSpPr>
          <p:nvPr/>
        </p:nvSpPr>
        <p:spPr bwMode="auto">
          <a:xfrm>
            <a:off x="5428245" y="2095357"/>
            <a:ext cx="2865149"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61" y="645318"/>
            <a:ext cx="5656871" cy="516017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pPr eaLnBrk="1" hangingPunct="1"/>
            <a:r>
              <a:rPr lang="en-US"/>
              <a:t>Step 2: Configure the widget’s attributes</a:t>
            </a:r>
          </a:p>
        </p:txBody>
      </p:sp>
      <p:sp>
        <p:nvSpPr>
          <p:cNvPr id="13317" name="AutoShape 6"/>
          <p:cNvSpPr>
            <a:spLocks noChangeArrowheads="1"/>
          </p:cNvSpPr>
          <p:nvPr/>
        </p:nvSpPr>
        <p:spPr bwMode="auto">
          <a:xfrm>
            <a:off x="478946" y="1753737"/>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6" name="Rectangle 3"/>
          <p:cNvSpPr txBox="1">
            <a:spLocks noChangeArrowheads="1"/>
          </p:cNvSpPr>
          <p:nvPr/>
        </p:nvSpPr>
        <p:spPr bwMode="auto">
          <a:xfrm>
            <a:off x="6037263" y="1284288"/>
            <a:ext cx="2876550" cy="4279900"/>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Four attributes to configure</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a:solidFill>
                  <a:schemeClr val="bg1"/>
                </a:solidFill>
                <a:latin typeface="+mn-lt"/>
                <a:ea typeface="Calibri" pitchFamily="34" charset="0"/>
                <a:cs typeface="Calibri" pitchFamily="34" charset="0"/>
              </a:rPr>
              <a:t>value</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valueRange</a:t>
            </a:r>
            <a:endParaRPr lang="en-US" sz="2200" b="0" kern="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newContactMenu</a:t>
            </a:r>
            <a:endParaRPr lang="en-US" sz="2200" b="0" kern="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forceContactType</a:t>
            </a:r>
            <a:endParaRPr lang="en-US" sz="2200" b="0" kern="0" dirty="0">
              <a:solidFill>
                <a:schemeClr val="bg1"/>
              </a:solidFill>
              <a:latin typeface="+mn-lt"/>
              <a:ea typeface="Calibri" pitchFamily="34" charset="0"/>
              <a:cs typeface="Calibri" pitchFamily="34" charset="0"/>
            </a:endParaRPr>
          </a:p>
          <a:p>
            <a:pPr marL="171450" indent="-228600" algn="l" eaLnBrk="0" hangingPunct="0">
              <a:spcBef>
                <a:spcPct val="20000"/>
              </a:spcBef>
              <a:spcAft>
                <a:spcPct val="0"/>
              </a:spcAft>
              <a:buClr>
                <a:srgbClr val="04628C"/>
              </a:buClr>
              <a:buSzPct val="90000"/>
              <a:buFont typeface="Arial" pitchFamily="34" charset="0"/>
              <a:buChar char="•"/>
              <a:defRPr/>
            </a:pPr>
            <a:r>
              <a:rPr lang="en-US" sz="2200" b="0" kern="0" dirty="0">
                <a:solidFill>
                  <a:schemeClr val="bg1"/>
                </a:solidFill>
                <a:latin typeface="+mn-lt"/>
                <a:ea typeface="Calibri" pitchFamily="34" charset="0"/>
                <a:cs typeface="Calibri" pitchFamily="34" charset="0"/>
              </a:rPr>
              <a:t>If </a:t>
            </a:r>
            <a:r>
              <a:rPr lang="en-US" sz="2200" b="0" kern="0" dirty="0" err="1">
                <a:solidFill>
                  <a:schemeClr val="bg1"/>
                </a:solidFill>
                <a:latin typeface="+mn-lt"/>
                <a:ea typeface="Calibri" pitchFamily="34" charset="0"/>
                <a:cs typeface="Calibri" pitchFamily="34" charset="0"/>
              </a:rPr>
              <a:t>forceContactType</a:t>
            </a:r>
            <a:r>
              <a:rPr lang="en-US" sz="2200" b="0" kern="0" dirty="0">
                <a:solidFill>
                  <a:schemeClr val="bg1"/>
                </a:solidFill>
                <a:latin typeface="+mn-lt"/>
                <a:ea typeface="Calibri" pitchFamily="34" charset="0"/>
                <a:cs typeface="Calibri" pitchFamily="34" charset="0"/>
              </a:rPr>
              <a:t> is left blank, </a:t>
            </a:r>
            <a:r>
              <a:rPr lang="en-US" sz="2200" b="0" kern="0" dirty="0" err="1">
                <a:solidFill>
                  <a:schemeClr val="bg1"/>
                </a:solidFill>
                <a:latin typeface="+mn-lt"/>
                <a:ea typeface="Calibri" pitchFamily="34" charset="0"/>
                <a:cs typeface="Calibri" pitchFamily="34" charset="0"/>
              </a:rPr>
              <a:t>ContactInput</a:t>
            </a:r>
            <a:r>
              <a:rPr lang="en-US" sz="2200" b="0" kern="0" dirty="0">
                <a:solidFill>
                  <a:schemeClr val="bg1"/>
                </a:solidFill>
                <a:latin typeface="+mn-lt"/>
                <a:ea typeface="Calibri" pitchFamily="34" charset="0"/>
                <a:cs typeface="Calibri" pitchFamily="34" charset="0"/>
              </a:rPr>
              <a:t> type is determined by type of value attribute </a:t>
            </a:r>
          </a:p>
        </p:txBody>
      </p:sp>
      <p:sp>
        <p:nvSpPr>
          <p:cNvPr id="10" name="AutoShape 6"/>
          <p:cNvSpPr>
            <a:spLocks noChangeArrowheads="1"/>
          </p:cNvSpPr>
          <p:nvPr/>
        </p:nvSpPr>
        <p:spPr bwMode="auto">
          <a:xfrm>
            <a:off x="478946" y="1987053"/>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 name="AutoShape 6"/>
          <p:cNvSpPr>
            <a:spLocks noChangeArrowheads="1"/>
          </p:cNvSpPr>
          <p:nvPr/>
        </p:nvSpPr>
        <p:spPr bwMode="auto">
          <a:xfrm>
            <a:off x="465405" y="3786054"/>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 name="AutoShape 6"/>
          <p:cNvSpPr>
            <a:spLocks noChangeArrowheads="1"/>
          </p:cNvSpPr>
          <p:nvPr/>
        </p:nvSpPr>
        <p:spPr bwMode="auto">
          <a:xfrm>
            <a:off x="470755" y="5358168"/>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EC30D0-4F3C-4E7A-AFC7-6EB4D86859BC}">
  <ds:schemaRefs>
    <ds:schemaRef ds:uri="http://schemas.microsoft.com/sharepoint/v3/contenttype/forms"/>
  </ds:schemaRefs>
</ds:datastoreItem>
</file>

<file path=customXml/itemProps2.xml><?xml version="1.0" encoding="utf-8"?>
<ds:datastoreItem xmlns:ds="http://schemas.openxmlformats.org/officeDocument/2006/customXml" ds:itemID="{AAAA012F-9870-4899-8565-5BE75E4C30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0BC5731-F44B-4D6A-87D0-18E0A479A39F}"/>
</file>

<file path=docProps/app.xml><?xml version="1.0" encoding="utf-8"?>
<Properties xmlns="http://schemas.openxmlformats.org/officeDocument/2006/extended-properties" xmlns:vt="http://schemas.openxmlformats.org/officeDocument/2006/docPropsVTypes">
  <Template/>
  <TotalTime>13006</TotalTime>
  <Words>2348</Words>
  <Application>Microsoft Office PowerPoint</Application>
  <PresentationFormat>On-screen Show (4:3)</PresentationFormat>
  <Paragraphs>189</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Times New Roman</vt:lpstr>
      <vt:lpstr>Webdings</vt:lpstr>
      <vt:lpstr>Wingdings</vt:lpstr>
      <vt:lpstr>Wingdings 2</vt:lpstr>
      <vt:lpstr>Wingdings 3</vt:lpstr>
      <vt:lpstr>1_test-template</vt:lpstr>
      <vt:lpstr>ClaimContact Widgets</vt:lpstr>
      <vt:lpstr>Lesson objectives</vt:lpstr>
      <vt:lpstr>Lesson outline</vt:lpstr>
      <vt:lpstr>Review: The ClaimCenter data model</vt:lpstr>
      <vt:lpstr>ClaimContact widgets</vt:lpstr>
      <vt:lpstr>Lesson outline</vt:lpstr>
      <vt:lpstr>Configuring a ClaimContact widget</vt:lpstr>
      <vt:lpstr>Step 1: Create the widget</vt:lpstr>
      <vt:lpstr>Step 2: Configure the widget’s attributes</vt:lpstr>
      <vt:lpstr>Step 2A: Configure the value attribute</vt:lpstr>
      <vt:lpstr>Arrays of related contacts</vt:lpstr>
      <vt:lpstr>Step 2B: Configure the dropdown contents</vt:lpstr>
      <vt:lpstr>Contact picker menu item sets</vt:lpstr>
      <vt:lpstr>Picker menu popups</vt:lpstr>
      <vt:lpstr>Step 2C: Identify the new picker menu</vt:lpstr>
      <vt:lpstr>Restricting a picker from creating new contacts</vt:lpstr>
      <vt:lpstr>Summary: ClaimContact widget configuration</vt:lpstr>
      <vt:lpstr>Lesson objectives review</vt:lpstr>
      <vt:lpstr>Review questions</vt:lpstr>
      <vt:lpstr>Review questions (cont.)</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ClaimContact Widgets</dc:title>
  <dc:creator>Tom Rhoades</dc:creator>
  <dc:description>3240</dc:description>
  <cp:lastModifiedBy>Jeyaraj, Michael Antony Raj (Cognizant)</cp:lastModifiedBy>
  <cp:revision>1820</cp:revision>
  <dcterms:created xsi:type="dcterms:W3CDTF">2007-08-02T20:13:16Z</dcterms:created>
  <dcterms:modified xsi:type="dcterms:W3CDTF">2020-10-13T11:43:07Z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