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4"/>
  </p:sldMasterIdLst>
  <p:notesMasterIdLst>
    <p:notesMasterId r:id="rId45"/>
  </p:notesMasterIdLst>
  <p:handoutMasterIdLst>
    <p:handoutMasterId r:id="rId46"/>
  </p:handoutMasterIdLst>
  <p:sldIdLst>
    <p:sldId id="1192" r:id="rId5"/>
    <p:sldId id="1299" r:id="rId6"/>
    <p:sldId id="1300" r:id="rId7"/>
    <p:sldId id="1557" r:id="rId8"/>
    <p:sldId id="1559" r:id="rId9"/>
    <p:sldId id="1599" r:id="rId10"/>
    <p:sldId id="1607" r:id="rId11"/>
    <p:sldId id="1608" r:id="rId12"/>
    <p:sldId id="1609" r:id="rId13"/>
    <p:sldId id="1588" r:id="rId14"/>
    <p:sldId id="1606" r:id="rId15"/>
    <p:sldId id="1603" r:id="rId16"/>
    <p:sldId id="1604" r:id="rId17"/>
    <p:sldId id="1564" r:id="rId18"/>
    <p:sldId id="1569" r:id="rId19"/>
    <p:sldId id="1567" r:id="rId20"/>
    <p:sldId id="1570" r:id="rId21"/>
    <p:sldId id="1600" r:id="rId22"/>
    <p:sldId id="1572" r:id="rId23"/>
    <p:sldId id="1598" r:id="rId24"/>
    <p:sldId id="1578" r:id="rId25"/>
    <p:sldId id="1579" r:id="rId26"/>
    <p:sldId id="1580" r:id="rId27"/>
    <p:sldId id="1581" r:id="rId28"/>
    <p:sldId id="1582" r:id="rId29"/>
    <p:sldId id="1586" r:id="rId30"/>
    <p:sldId id="1584" r:id="rId31"/>
    <p:sldId id="1590" r:id="rId32"/>
    <p:sldId id="1585" r:id="rId33"/>
    <p:sldId id="1602" r:id="rId34"/>
    <p:sldId id="1591" r:id="rId35"/>
    <p:sldId id="1612" r:id="rId36"/>
    <p:sldId id="1611" r:id="rId37"/>
    <p:sldId id="1592" r:id="rId38"/>
    <p:sldId id="1593" r:id="rId39"/>
    <p:sldId id="1594" r:id="rId40"/>
    <p:sldId id="1595" r:id="rId41"/>
    <p:sldId id="1551" r:id="rId42"/>
    <p:sldId id="1554" r:id="rId43"/>
    <p:sldId id="1613" r:id="rId44"/>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autoAdjust="0"/>
    <p:restoredTop sz="86763" autoAdjust="0"/>
  </p:normalViewPr>
  <p:slideViewPr>
    <p:cSldViewPr snapToGrid="0">
      <p:cViewPr varScale="1">
        <p:scale>
          <a:sx n="62" d="100"/>
          <a:sy n="62" d="100"/>
        </p:scale>
        <p:origin x="924" y="84"/>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628" y="4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14.xml"/><Relationship Id="rId1" Type="http://schemas.openxmlformats.org/officeDocument/2006/relationships/slide" Target="slides/slide3.xml"/><Relationship Id="rId4"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B4AC1F81-4252-4D15-B127-9C16740ED656}" type="slidenum">
              <a:rPr lang="en-US" altLang="en-US"/>
              <a:pPr>
                <a:defRPr/>
              </a:pPr>
              <a:t>‹#›</a:t>
            </a:fld>
            <a:endParaRPr lang="en-US" altLang="en-US"/>
          </a:p>
        </p:txBody>
      </p:sp>
    </p:spTree>
    <p:extLst>
      <p:ext uri="{BB962C8B-B14F-4D97-AF65-F5344CB8AC3E}">
        <p14:creationId xmlns:p14="http://schemas.microsoft.com/office/powerpoint/2010/main" val="1329230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4F7435E6-3DC8-4944-A41F-03B8F9C63B41}"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dirty="0"/>
              <a:t>	Introduction to Transaction Rules - </a:t>
            </a:r>
            <a:fld id="{764A96A0-1ADF-476E-AA37-C8DC136E453A}" type="slidenum">
              <a:rPr lang="en-US" altLang="en-US" smtClean="0"/>
              <a:pPr>
                <a:defRPr/>
              </a:pPr>
              <a:t>‹#›</a:t>
            </a:fld>
            <a:endParaRPr lang="en-US" altLang="en-US" dirty="0"/>
          </a:p>
        </p:txBody>
      </p:sp>
    </p:spTree>
    <p:extLst>
      <p:ext uri="{BB962C8B-B14F-4D97-AF65-F5344CB8AC3E}">
        <p14:creationId xmlns:p14="http://schemas.microsoft.com/office/powerpoint/2010/main" val="377638426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DB8AAB60-A1B8-47C8-A472-8889049ADFDC}" type="slidenum">
              <a:rPr lang="en-US" altLang="en-US" sz="1200" b="0" smtClean="0">
                <a:solidFill>
                  <a:schemeClr val="tx1"/>
                </a:solidFill>
              </a:rPr>
              <a:pPr eaLnBrk="1" hangingPunct="1"/>
              <a:t>1</a:t>
            </a:fld>
            <a:endParaRPr lang="en-US" altLang="en-US" sz="1200" b="0" dirty="0">
              <a:solidFill>
                <a:schemeClr val="tx1"/>
              </a:solidFill>
            </a:endParaRPr>
          </a:p>
        </p:txBody>
      </p:sp>
      <p:sp>
        <p:nvSpPr>
          <p:cNvPr id="46084" name="Rectangle 2"/>
          <p:cNvSpPr>
            <a:spLocks noGrp="1" noRot="1" noChangeAspect="1" noChangeArrowheads="1" noTextEdit="1"/>
          </p:cNvSpPr>
          <p:nvPr>
            <p:ph type="sldImg"/>
          </p:nvPr>
        </p:nvSpPr>
        <p:spPr>
          <a:xfrm>
            <a:off x="715963" y="630238"/>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CEA60ECA-334F-4B8A-AEBA-0920088FC5D3}" type="slidenum">
              <a:rPr lang="en-US" altLang="en-US" sz="1200" b="0" smtClean="0">
                <a:solidFill>
                  <a:schemeClr val="tx1"/>
                </a:solidFill>
              </a:rPr>
              <a:pPr eaLnBrk="1" hangingPunct="1"/>
              <a:t>10</a:t>
            </a:fld>
            <a:endParaRPr lang="en-US" altLang="en-US" sz="1200" b="0" dirty="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Validation rules are called both when a transaction is created and when it is edited or approved.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56323"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Introduction to Transaction Rules - </a:t>
            </a:r>
            <a:fld id="{E18D2CDA-9BA1-45FE-A724-BC0F847832FB}" type="slidenum">
              <a:rPr lang="en-US" altLang="en-US" sz="1200" b="0">
                <a:solidFill>
                  <a:schemeClr val="tx1"/>
                </a:solidFill>
              </a:rPr>
              <a:pPr algn="l" eaLnBrk="1" hangingPunct="1">
                <a:spcBef>
                  <a:spcPct val="0"/>
                </a:spcBef>
                <a:spcAft>
                  <a:spcPct val="0"/>
                </a:spcAft>
                <a:buClrTx/>
              </a:pPr>
              <a:t>11</a:t>
            </a:fld>
            <a:endParaRPr lang="en-US" altLang="en-US" sz="1200" b="0" dirty="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Technically, transaction post-setup rules are run after a transaction set is approved, after a check is voided, stopped, or escalated, and after other similar events.</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B3076302-6C76-434B-9489-846A1AA81DF8}" type="slidenum">
              <a:rPr lang="en-US" altLang="en-US" sz="1200" b="0" smtClean="0">
                <a:solidFill>
                  <a:schemeClr val="tx1"/>
                </a:solidFill>
              </a:rPr>
              <a:pPr eaLnBrk="1" hangingPunct="1"/>
              <a:t>12</a:t>
            </a:fld>
            <a:endParaRPr lang="en-US" altLang="en-US" sz="1200" b="0" dirty="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DFC5DA32-4145-4D3B-BF1F-5E959C59D1E4}" type="slidenum">
              <a:rPr lang="en-US" altLang="en-US" sz="1200" b="0" smtClean="0">
                <a:solidFill>
                  <a:schemeClr val="tx1"/>
                </a:solidFill>
              </a:rPr>
              <a:pPr eaLnBrk="1" hangingPunct="1"/>
              <a:t>13</a:t>
            </a:fld>
            <a:endParaRPr lang="en-US" altLang="en-US" sz="1200" b="0" dirty="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each statement above, there is a "{ | }" set of characters. The text within the "{ |" (which appears in black) lists the out-of-box behavior of one of the financial parameters in config.xml. The text within the "| }" (which appears in gray) lists the non-default behavior of that financial parameter, but you can switch the parameter to this behavior simply by changing the parameter's value.</a:t>
            </a:r>
          </a:p>
          <a:p>
            <a:pPr eaLnBrk="1" hangingPunct="1"/>
            <a:r>
              <a:rPr lang="en-US" dirty="0"/>
              <a:t>If payments can exceed authority limits but the </a:t>
            </a:r>
            <a:r>
              <a:rPr lang="en-US" dirty="0" err="1">
                <a:solidFill>
                  <a:srgbClr val="777777"/>
                </a:solidFill>
              </a:rPr>
              <a:t>PaymentsExceedReserves</a:t>
            </a:r>
            <a:r>
              <a:rPr lang="en-US" dirty="0">
                <a:solidFill>
                  <a:srgbClr val="777777"/>
                </a:solidFill>
              </a:rPr>
              <a:t> </a:t>
            </a:r>
            <a:r>
              <a:rPr lang="en-US" dirty="0"/>
              <a:t>authority limit is not set for a user, that user can make payments exceeding reserves without limit.</a:t>
            </a:r>
          </a:p>
          <a:p>
            <a:pPr eaLnBrk="1" hangingPunct="1"/>
            <a:r>
              <a:rPr lang="en-US" dirty="0"/>
              <a:t>Some financial parameters in config.xml have been omitted from the list above. For the complete list, consult the config.xml file itself.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BDC00F57-8464-4920-9266-BF0D67E7D7FA}" type="slidenum">
              <a:rPr lang="en-US" altLang="en-US" sz="1200" b="0" smtClean="0">
                <a:solidFill>
                  <a:schemeClr val="tx1"/>
                </a:solidFill>
              </a:rPr>
              <a:pPr eaLnBrk="1" hangingPunct="1"/>
              <a:t>14</a:t>
            </a:fld>
            <a:endParaRPr lang="en-US" altLang="en-US" sz="1200" b="0" dirty="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EB3895CF-0798-419F-AB23-015CADD3AE3E}" type="slidenum">
              <a:rPr lang="en-US" altLang="en-US" sz="1200" b="0" smtClean="0">
                <a:solidFill>
                  <a:schemeClr val="tx1"/>
                </a:solidFill>
              </a:rPr>
              <a:pPr eaLnBrk="1" hangingPunct="1"/>
              <a:t>15</a:t>
            </a:fld>
            <a:endParaRPr lang="en-US" altLang="en-US" sz="1200" b="0" dirty="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There are three primary entities: </a:t>
            </a:r>
            <a:r>
              <a:rPr lang="en-US" dirty="0" err="1"/>
              <a:t>transactionSet</a:t>
            </a:r>
            <a:r>
              <a:rPr lang="en-US" dirty="0"/>
              <a:t> (which is subtyped as </a:t>
            </a:r>
            <a:r>
              <a:rPr lang="en-US" dirty="0" err="1"/>
              <a:t>ReserveSet</a:t>
            </a:r>
            <a:r>
              <a:rPr lang="en-US" dirty="0"/>
              <a:t> and </a:t>
            </a:r>
            <a:r>
              <a:rPr lang="en-US" dirty="0" err="1"/>
              <a:t>CheckSet</a:t>
            </a:r>
            <a:r>
              <a:rPr lang="en-US" dirty="0"/>
              <a:t>), transaction (which is subtyped as Reserve and Payment) and Check.</a:t>
            </a:r>
          </a:p>
          <a:p>
            <a:pPr eaLnBrk="1" hangingPunct="1"/>
            <a:r>
              <a:rPr lang="en-US" dirty="0"/>
              <a:t>A transaction does not exist in isolation. Every transaction is part of a transaction set. In some cases, there may be only one transaction in the transaction set (such as a single reserve transaction creating a new reserve line, or a single check being issued with a single payment transaction from a single reserve line). In other cases, there may be multiple transactions in the transaction set (such as two reserve transactions creating two new reserve lines at one time, or three checks being issued, two of which have two payment transactions from different reserve lines).</a:t>
            </a:r>
          </a:p>
          <a:p>
            <a:pPr eaLnBrk="1" hangingPunct="1"/>
            <a:r>
              <a:rPr lang="en-US" dirty="0"/>
              <a:t>The information stored at the transaction level is information generic to all transactions, such as which reserve line it is associated to, what its status is, and what the transaction amount is.</a:t>
            </a:r>
          </a:p>
          <a:p>
            <a:pPr eaLnBrk="1" hangingPunct="1"/>
            <a:r>
              <a:rPr lang="en-US" dirty="0"/>
              <a:t>The information stored at the </a:t>
            </a:r>
            <a:r>
              <a:rPr lang="en-US" dirty="0" err="1"/>
              <a:t>transactionSet</a:t>
            </a:r>
            <a:r>
              <a:rPr lang="en-US" dirty="0"/>
              <a:t> level is information generic to all transaction sets, such as what the total amount is, and the array of transactions in the transaction set.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A805C8AD-F525-4E78-86B9-2E1B0F746A33}" type="slidenum">
              <a:rPr lang="en-US" altLang="en-US" sz="1200" b="0" smtClean="0">
                <a:solidFill>
                  <a:schemeClr val="tx1"/>
                </a:solidFill>
              </a:rPr>
              <a:pPr eaLnBrk="1" hangingPunct="1"/>
              <a:t>16</a:t>
            </a:fld>
            <a:endParaRPr lang="en-US" altLang="en-US" sz="1200" b="0" dirty="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When a reserve is created, the </a:t>
            </a:r>
            <a:r>
              <a:rPr lang="en-US" dirty="0" err="1"/>
              <a:t>transactionSet</a:t>
            </a:r>
            <a:r>
              <a:rPr lang="en-US" dirty="0"/>
              <a:t> objects is subtyped as a </a:t>
            </a:r>
            <a:r>
              <a:rPr lang="en-US" dirty="0" err="1"/>
              <a:t>ReserveSet</a:t>
            </a:r>
            <a:r>
              <a:rPr lang="en-US" dirty="0"/>
              <a:t> and the transaction object is subtyped as a Reserve.</a:t>
            </a:r>
          </a:p>
          <a:p>
            <a:pPr eaLnBrk="1" hangingPunct="1"/>
            <a:r>
              <a:rPr lang="en-US" dirty="0"/>
              <a:t>The Reserve subtype tracks information unique to reserve transactions. In the base application, there is a small number of fields at this level which are complex in nature (such as </a:t>
            </a:r>
            <a:r>
              <a:rPr lang="en-US" dirty="0" err="1"/>
              <a:t>TotalIncurredGross</a:t>
            </a:r>
            <a:r>
              <a:rPr lang="en-US" dirty="0"/>
              <a:t>, which is the total incurred gross for the given reserve).</a:t>
            </a:r>
          </a:p>
          <a:p>
            <a:pPr eaLnBrk="1" hangingPunct="1"/>
            <a:r>
              <a:rPr lang="en-US" dirty="0"/>
              <a:t>The </a:t>
            </a:r>
            <a:r>
              <a:rPr lang="en-US" dirty="0" err="1"/>
              <a:t>ReserveSet</a:t>
            </a:r>
            <a:r>
              <a:rPr lang="en-US" dirty="0"/>
              <a:t> subtype tracks information unique to transaction sets which contain only reserves. In the base application, there is a single array key in this subtype, the Reserves field which contains an array of Reserve objects.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0C3AAB18-FB2F-4E9B-B778-5E3EF9D2E580}" type="slidenum">
              <a:rPr lang="en-US" altLang="en-US" sz="1200" b="0" smtClean="0">
                <a:solidFill>
                  <a:schemeClr val="tx1"/>
                </a:solidFill>
              </a:rPr>
              <a:pPr eaLnBrk="1" hangingPunct="1"/>
              <a:t>17</a:t>
            </a:fld>
            <a:endParaRPr lang="en-US" altLang="en-US" sz="1200" b="0" dirty="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When a check is created, the </a:t>
            </a:r>
            <a:r>
              <a:rPr lang="en-US" dirty="0" err="1"/>
              <a:t>transactionSet</a:t>
            </a:r>
            <a:r>
              <a:rPr lang="en-US" dirty="0"/>
              <a:t> objects is subtyped as a </a:t>
            </a:r>
            <a:r>
              <a:rPr lang="en-US" dirty="0" err="1"/>
              <a:t>CheckSet</a:t>
            </a:r>
            <a:r>
              <a:rPr lang="en-US" dirty="0"/>
              <a:t>, the transaction object is subtyped as a Payment, and a third entity - the Check entity - becomes relevant.</a:t>
            </a:r>
          </a:p>
          <a:p>
            <a:pPr eaLnBrk="1" hangingPunct="1"/>
            <a:r>
              <a:rPr lang="en-US" dirty="0"/>
              <a:t>The Payment subtype tracks information unique to payment transactions. In the base application, this includes a foreign key to the Check object which the payment belongs to, the </a:t>
            </a:r>
            <a:r>
              <a:rPr lang="en-US" dirty="0" err="1"/>
              <a:t>CloseExposure</a:t>
            </a:r>
            <a:r>
              <a:rPr lang="en-US" dirty="0"/>
              <a:t> </a:t>
            </a:r>
            <a:r>
              <a:rPr lang="en-US" dirty="0" err="1"/>
              <a:t>boolean</a:t>
            </a:r>
            <a:r>
              <a:rPr lang="en-US" dirty="0"/>
              <a:t>, which indicates whether the payment should or did close the associated exposure, and the payment type (partial, final, or supplemental).</a:t>
            </a:r>
          </a:p>
          <a:p>
            <a:pPr eaLnBrk="1" hangingPunct="1"/>
            <a:r>
              <a:rPr lang="en-US" dirty="0"/>
              <a:t>The </a:t>
            </a:r>
            <a:r>
              <a:rPr lang="en-US" dirty="0" err="1"/>
              <a:t>CheckSet</a:t>
            </a:r>
            <a:r>
              <a:rPr lang="en-US" dirty="0"/>
              <a:t> subtype tracks information unique to transaction sets which contain checks. In the base application, this includes a </a:t>
            </a:r>
            <a:r>
              <a:rPr lang="en-US" dirty="0" err="1"/>
              <a:t>PaymentsAmount</a:t>
            </a:r>
            <a:r>
              <a:rPr lang="en-US" dirty="0"/>
              <a:t> which totals all the checks, a Recurring </a:t>
            </a:r>
            <a:r>
              <a:rPr lang="en-US" dirty="0" err="1"/>
              <a:t>boolean</a:t>
            </a:r>
            <a:r>
              <a:rPr lang="en-US" dirty="0"/>
              <a:t> indicating the check is single or recurring, and an array of Checks.</a:t>
            </a:r>
          </a:p>
          <a:p>
            <a:pPr eaLnBrk="1" hangingPunct="1"/>
            <a:r>
              <a:rPr lang="en-US" dirty="0"/>
              <a:t>The Check entity includes information specific to the process of transferring money from the carrier to the payee. This includes the check number, the issue date, the payment method (check, EFT, or manual check), and an array of payment transactions which are contained within the check.</a:t>
            </a:r>
          </a:p>
          <a:p>
            <a:pPr eaLnBrk="1" hangingPunct="1"/>
            <a:r>
              <a:rPr lang="en-US" b="1" dirty="0"/>
              <a:t>Eroding and Non-Eroding Payments in the data model</a:t>
            </a:r>
          </a:p>
          <a:p>
            <a:pPr eaLnBrk="1" hangingPunct="1"/>
            <a:r>
              <a:rPr lang="en-US" dirty="0"/>
              <a:t>If a payment is "non-eroding", then the payment does not cause the amount of money in the reserve line to decrease. In this case, the only transactions that are created are payments. Carriers use non-eroding payments when they want to use reserves as an estimate of money needed, but they do not track payments and remaining reserves at a granular level.</a:t>
            </a:r>
          </a:p>
          <a:p>
            <a:pPr eaLnBrk="1" hangingPunct="1"/>
            <a:r>
              <a:rPr lang="en-US" dirty="0"/>
              <a:t>If a payment is "eroding", then the payment causes the amount of money in the reserve line to decrease. This means that each payment transaction requires a matching reserve transaction. (If the payment transaction is for $1000, then a reserve transaction must be created with an amount of -$1000 to reflect a $1000 decrease in the reserve line.) The payments are linked to the </a:t>
            </a:r>
            <a:r>
              <a:rPr lang="en-US" dirty="0" err="1"/>
              <a:t>CheckSet</a:t>
            </a:r>
            <a:r>
              <a:rPr lang="en-US" dirty="0"/>
              <a:t> through the Check entity as shown in the diagram above. The reserves are linked to the </a:t>
            </a:r>
            <a:r>
              <a:rPr lang="en-US" dirty="0" err="1"/>
              <a:t>CheckSet</a:t>
            </a:r>
            <a:r>
              <a:rPr lang="en-US" dirty="0"/>
              <a:t> through an array in the </a:t>
            </a:r>
            <a:r>
              <a:rPr lang="en-US" dirty="0" err="1"/>
              <a:t>CheckSet</a:t>
            </a:r>
            <a:r>
              <a:rPr lang="en-US" dirty="0"/>
              <a:t> subtype called Reserves. This is an array of </a:t>
            </a:r>
            <a:r>
              <a:rPr lang="en-US" dirty="0" err="1"/>
              <a:t>CheckSetReserves</a:t>
            </a:r>
            <a:r>
              <a:rPr lang="en-US" dirty="0"/>
              <a:t>. A </a:t>
            </a:r>
            <a:r>
              <a:rPr lang="en-US" dirty="0" err="1"/>
              <a:t>CheckSetReserve</a:t>
            </a:r>
            <a:r>
              <a:rPr lang="en-US" dirty="0"/>
              <a:t> is an object which links an automatically generated reserve transaction to a </a:t>
            </a:r>
            <a:r>
              <a:rPr lang="en-US" dirty="0" err="1"/>
              <a:t>CheckSet</a:t>
            </a:r>
            <a:r>
              <a:rPr lang="en-US" dirty="0"/>
              <a:t>.</a:t>
            </a:r>
          </a:p>
          <a:p>
            <a:pPr algn="ctr" eaLnBrk="1" hangingPunct="1"/>
            <a:r>
              <a:rPr lang="en-US" dirty="0"/>
              <a:t>(continued)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A22A8FC9-E76F-4F79-8985-69BE633A3ADC}" type="slidenum">
              <a:rPr lang="en-US" altLang="en-US" sz="1200" b="0" smtClean="0">
                <a:solidFill>
                  <a:schemeClr val="tx1"/>
                </a:solidFill>
              </a:rPr>
              <a:pPr eaLnBrk="1" hangingPunct="1"/>
              <a:t>18</a:t>
            </a:fld>
            <a:endParaRPr lang="en-US" altLang="en-US" sz="1200" b="0" dirty="0">
              <a:solidFill>
                <a:schemeClr val="tx1"/>
              </a:solidFill>
            </a:endParaRPr>
          </a:p>
        </p:txBody>
      </p:sp>
      <p:sp>
        <p:nvSpPr>
          <p:cNvPr id="63492" name="Rectangle 2"/>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To summarize this:</a:t>
            </a:r>
          </a:p>
          <a:p>
            <a:pPr lvl="1" eaLnBrk="1" hangingPunct="1"/>
            <a:r>
              <a:rPr lang="en-US" dirty="0"/>
              <a:t>A </a:t>
            </a:r>
            <a:r>
              <a:rPr lang="en-US" dirty="0" err="1"/>
              <a:t>transactionSet</a:t>
            </a:r>
            <a:r>
              <a:rPr lang="en-US" dirty="0"/>
              <a:t> of type </a:t>
            </a:r>
            <a:r>
              <a:rPr lang="en-US" dirty="0" err="1"/>
              <a:t>ReserveSet</a:t>
            </a:r>
            <a:r>
              <a:rPr lang="en-US" dirty="0"/>
              <a:t> maps only to reserve transactions.</a:t>
            </a:r>
          </a:p>
          <a:p>
            <a:pPr lvl="1" eaLnBrk="1" hangingPunct="1"/>
            <a:r>
              <a:rPr lang="en-US" dirty="0"/>
              <a:t>A </a:t>
            </a:r>
            <a:r>
              <a:rPr lang="en-US" dirty="0" err="1"/>
              <a:t>transactionSet</a:t>
            </a:r>
            <a:r>
              <a:rPr lang="en-US" dirty="0"/>
              <a:t> of type </a:t>
            </a:r>
            <a:r>
              <a:rPr lang="en-US" dirty="0" err="1"/>
              <a:t>CheckSet</a:t>
            </a:r>
            <a:r>
              <a:rPr lang="en-US" dirty="0"/>
              <a:t> maps only to payment transactions when none of the payments are eroding.</a:t>
            </a:r>
          </a:p>
          <a:p>
            <a:pPr lvl="1" eaLnBrk="1" hangingPunct="1"/>
            <a:r>
              <a:rPr lang="en-US" dirty="0"/>
              <a:t>A </a:t>
            </a:r>
            <a:r>
              <a:rPr lang="en-US" dirty="0" err="1"/>
              <a:t>transactionSet</a:t>
            </a:r>
            <a:r>
              <a:rPr lang="en-US" dirty="0"/>
              <a:t> of type </a:t>
            </a:r>
            <a:r>
              <a:rPr lang="en-US" dirty="0" err="1"/>
              <a:t>CheckSet</a:t>
            </a:r>
            <a:r>
              <a:rPr lang="en-US" dirty="0"/>
              <a:t> maps to payment transactions and (automatically generated) reserve transactions when any of the payments are eroding.</a:t>
            </a:r>
          </a:p>
          <a:p>
            <a:pPr eaLnBrk="1" hangingPunct="1"/>
            <a:r>
              <a:rPr lang="en-US" dirty="0"/>
              <a:t>The </a:t>
            </a:r>
            <a:r>
              <a:rPr lang="en-US" dirty="0" err="1"/>
              <a:t>CheckSet</a:t>
            </a:r>
            <a:r>
              <a:rPr lang="en-US" dirty="0"/>
              <a:t> subtype's Reserves array has been omitted from the diagram because, from a scripting standpoint, one rarely has to check the information in this array of </a:t>
            </a:r>
            <a:r>
              <a:rPr lang="en-US" dirty="0" err="1"/>
              <a:t>CheckSetReserves</a:t>
            </a:r>
            <a:r>
              <a:rPr lang="en-US" dirty="0"/>
              <a:t>. In almost all cases, the required information is in or connect to the Checks array.</a:t>
            </a:r>
          </a:p>
          <a:p>
            <a:pPr eaLnBrk="1" hangingPunct="1"/>
            <a:endParaRPr lang="en-US" dirty="0"/>
          </a:p>
          <a:p>
            <a:pPr lvl="1" eaLnBrk="1" hangingPunct="1"/>
            <a:endParaRPr lang="en-US" dirty="0"/>
          </a:p>
          <a:p>
            <a:pPr eaLnBrk="1" hangingPunct="1"/>
            <a:endParaRPr lang="en-US" dirty="0"/>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A2E9CE0B-373D-4242-812A-3720E887FD4D}" type="slidenum">
              <a:rPr lang="en-US" altLang="en-US" sz="1200" b="0" smtClean="0">
                <a:solidFill>
                  <a:schemeClr val="tx1"/>
                </a:solidFill>
              </a:rPr>
              <a:pPr eaLnBrk="1" hangingPunct="1"/>
              <a:t>19</a:t>
            </a:fld>
            <a:endParaRPr lang="en-US" altLang="en-US" sz="1200" b="0" dirty="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D9B13CC8-DE92-4F2B-A36A-9D9DE077DDDB}" type="slidenum">
              <a:rPr lang="en-US" altLang="en-US" sz="1200" b="0" smtClean="0">
                <a:solidFill>
                  <a:schemeClr val="tx1"/>
                </a:solidFill>
              </a:rPr>
              <a:pPr eaLnBrk="1" hangingPunct="1"/>
              <a:t>2</a:t>
            </a:fld>
            <a:endParaRPr lang="en-US" altLang="en-US" sz="1200" b="0" dirty="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2D413614-2E42-4449-84E1-6B21C4274B57}" type="slidenum">
              <a:rPr lang="en-US" altLang="en-US" sz="1200" b="0" smtClean="0">
                <a:solidFill>
                  <a:schemeClr val="tx1"/>
                </a:solidFill>
              </a:rPr>
              <a:pPr eaLnBrk="1" hangingPunct="1"/>
              <a:t>20</a:t>
            </a:fld>
            <a:endParaRPr lang="en-US" altLang="en-US" sz="1200" b="0" dirty="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t>
            </a:r>
            <a:r>
              <a:rPr lang="en-US" dirty="0" err="1"/>
              <a:t>transactionSet</a:t>
            </a:r>
            <a:r>
              <a:rPr lang="en-US" dirty="0"/>
              <a:t>, transaction, and Check entities are connected to other major entities in the ClaimCenter data model (Claim, Exposure, and </a:t>
            </a:r>
            <a:r>
              <a:rPr lang="en-US" dirty="0" err="1"/>
              <a:t>ReserveLine</a:t>
            </a:r>
            <a:r>
              <a:rPr lang="en-US" dirty="0"/>
              <a:t>). However, all of the references from the "transaction-type" entities are one-way. In other words, from a </a:t>
            </a:r>
            <a:r>
              <a:rPr lang="en-US" dirty="0" err="1"/>
              <a:t>transactionSet</a:t>
            </a:r>
            <a:r>
              <a:rPr lang="en-US" dirty="0"/>
              <a:t>, transaction, or Check, you can often navigate to the related Claim, Exposure, or </a:t>
            </a:r>
            <a:r>
              <a:rPr lang="en-US" dirty="0" err="1"/>
              <a:t>ReserveLine</a:t>
            </a:r>
            <a:r>
              <a:rPr lang="en-US" dirty="0"/>
              <a:t>. But, you cannot navigate easily from a Claim, Exposure, or </a:t>
            </a:r>
            <a:r>
              <a:rPr lang="en-US" dirty="0" err="1"/>
              <a:t>ReserveLine</a:t>
            </a:r>
            <a:r>
              <a:rPr lang="en-US" dirty="0"/>
              <a:t> to all of its </a:t>
            </a:r>
            <a:r>
              <a:rPr lang="en-US" dirty="0" err="1"/>
              <a:t>transactionSets</a:t>
            </a:r>
            <a:r>
              <a:rPr lang="en-US" dirty="0"/>
              <a:t>, transactions, or Checks. For rules, it is much better to use one of the </a:t>
            </a:r>
            <a:r>
              <a:rPr lang="en-US" dirty="0" err="1"/>
              <a:t>getxxxxIterator</a:t>
            </a:r>
            <a:r>
              <a:rPr lang="en-US" dirty="0"/>
              <a:t>() methods to retrieve all transactions related to an object (such as </a:t>
            </a:r>
            <a:r>
              <a:rPr lang="en-US" dirty="0" err="1"/>
              <a:t>claim.getChecksIterator</a:t>
            </a:r>
            <a:r>
              <a:rPr lang="en-US" dirty="0"/>
              <a:t>()). (For the user interface, it is much better to use one of the </a:t>
            </a:r>
            <a:r>
              <a:rPr lang="en-US" dirty="0" err="1"/>
              <a:t>getxxxxQuery</a:t>
            </a:r>
            <a:r>
              <a:rPr lang="en-US" dirty="0"/>
              <a:t>() methods to retrieve all transactions or a specific subtype of transactions.)</a:t>
            </a:r>
          </a:p>
          <a:p>
            <a:pPr eaLnBrk="1" hangingPunct="1"/>
            <a:r>
              <a:rPr lang="en-US" dirty="0" err="1"/>
              <a:t>TransactionSet</a:t>
            </a:r>
            <a:r>
              <a:rPr lang="en-US" dirty="0"/>
              <a:t> has an array key to Exposure, not a single foreign key. This is because a single transaction set could contain a check with payments from reserve lines associated to different exposures. For example, if a claim had a collision exposure and a bodily injury exposure with the same claimant, and a single check was issued to that claimant, then the check would involve payments from the reserve lines of two different exposures, but it would be in a single transaction set.</a:t>
            </a:r>
          </a:p>
          <a:p>
            <a:pPr eaLnBrk="1" hangingPunct="1"/>
            <a:r>
              <a:rPr lang="en-US" dirty="0"/>
              <a:t>The </a:t>
            </a:r>
            <a:r>
              <a:rPr lang="en-US" dirty="0" err="1"/>
              <a:t>transactionSet</a:t>
            </a:r>
            <a:r>
              <a:rPr lang="en-US" dirty="0"/>
              <a:t> entity has a number of arrays which link to objects with information relevant to financial processing. For example:</a:t>
            </a:r>
          </a:p>
          <a:p>
            <a:pPr lvl="1" eaLnBrk="1" hangingPunct="1"/>
            <a:r>
              <a:rPr lang="en-US" dirty="0"/>
              <a:t>The Exposures array points to a set of exposures. Each exposure has a foreign key to the associated coverage. Each coverage has an </a:t>
            </a:r>
            <a:r>
              <a:rPr lang="en-US" dirty="0" err="1"/>
              <a:t>ExposureLimit</a:t>
            </a:r>
            <a:r>
              <a:rPr lang="en-US" dirty="0"/>
              <a:t> field, identifying the maximum amount of loss covered on the policy.</a:t>
            </a:r>
          </a:p>
          <a:p>
            <a:pPr lvl="1" eaLnBrk="1" hangingPunct="1"/>
            <a:r>
              <a:rPr lang="en-US" dirty="0"/>
              <a:t>The </a:t>
            </a:r>
            <a:r>
              <a:rPr lang="en-US" dirty="0" err="1"/>
              <a:t>LineItems</a:t>
            </a:r>
            <a:r>
              <a:rPr lang="en-US" dirty="0"/>
              <a:t> array points to a set of line items. Each line item has a line category, which is typically used by the check processing system to identify what the line item is for.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2965A9B9-4336-4705-9FAF-A3D012BA2046}" type="slidenum">
              <a:rPr lang="en-US" altLang="en-US" sz="1200" b="0" smtClean="0">
                <a:solidFill>
                  <a:schemeClr val="tx1"/>
                </a:solidFill>
              </a:rPr>
              <a:pPr eaLnBrk="1" hangingPunct="1"/>
              <a:t>21</a:t>
            </a:fld>
            <a:endParaRPr lang="en-US" altLang="en-US" sz="1200" b="0" dirty="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ED103FCE-D72C-448F-966E-DA0841623846}" type="slidenum">
              <a:rPr lang="en-US" altLang="en-US" sz="1200" b="0" smtClean="0">
                <a:solidFill>
                  <a:schemeClr val="tx1"/>
                </a:solidFill>
              </a:rPr>
              <a:pPr eaLnBrk="1" hangingPunct="1"/>
              <a:t>22</a:t>
            </a:fld>
            <a:endParaRPr lang="en-US" altLang="en-US" sz="1200" b="0" dirty="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07D37A11-C769-4808-9619-23D8A6082DEB}" type="slidenum">
              <a:rPr lang="en-US" altLang="en-US" sz="1200" b="0" smtClean="0">
                <a:solidFill>
                  <a:schemeClr val="tx1"/>
                </a:solidFill>
              </a:rPr>
              <a:pPr eaLnBrk="1" hangingPunct="1"/>
              <a:t>23</a:t>
            </a:fld>
            <a:endParaRPr lang="en-US" altLang="en-US" sz="1200" b="0" dirty="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Working with subtyped entities can be difficult, because sometimes you have an object declared at the supertype level but you need to access fields and methods found only at the subtype level. "Casting" is a coding technique where you create a second handle for an object at the supertype level which lets you access subtype fields.</a:t>
            </a:r>
          </a:p>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C1E2FC88-CDAC-411F-AC7E-92ADB5EE6318}" type="slidenum">
              <a:rPr lang="en-US" altLang="en-US" sz="1200" b="0" smtClean="0">
                <a:solidFill>
                  <a:schemeClr val="tx1"/>
                </a:solidFill>
              </a:rPr>
              <a:pPr eaLnBrk="1" hangingPunct="1"/>
              <a:t>24</a:t>
            </a:fld>
            <a:endParaRPr lang="en-US" altLang="en-US" sz="1200" b="0" dirty="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above, the rule creates a note whenever a recurring payment is issued which identifies the total amount of all payments.</a:t>
            </a:r>
          </a:p>
          <a:p>
            <a:pPr eaLnBrk="1" hangingPunct="1"/>
            <a:r>
              <a:rPr lang="en-US" dirty="0"/>
              <a:t>In the rule condition, line 1 checks to see if the </a:t>
            </a:r>
            <a:r>
              <a:rPr lang="en-US" dirty="0" err="1"/>
              <a:t>transactionSet</a:t>
            </a:r>
            <a:r>
              <a:rPr lang="en-US" dirty="0"/>
              <a:t> is a </a:t>
            </a:r>
            <a:r>
              <a:rPr lang="en-US" dirty="0" err="1"/>
              <a:t>CheckSet</a:t>
            </a:r>
            <a:r>
              <a:rPr lang="en-US" dirty="0"/>
              <a:t>. If it isn't, then there is no need to execute further processing.</a:t>
            </a:r>
          </a:p>
          <a:p>
            <a:pPr eaLnBrk="1" hangingPunct="1"/>
            <a:r>
              <a:rPr lang="en-US" dirty="0"/>
              <a:t>In the rule action:</a:t>
            </a:r>
          </a:p>
          <a:p>
            <a:pPr eaLnBrk="1" hangingPunct="1"/>
            <a:r>
              <a:rPr lang="en-US" dirty="0"/>
              <a:t>Line 2 needs to access the Recurring attribute. This attribute exists only at the </a:t>
            </a:r>
            <a:r>
              <a:rPr lang="en-US" dirty="0" err="1"/>
              <a:t>CheckSet</a:t>
            </a:r>
            <a:r>
              <a:rPr lang="en-US" dirty="0"/>
              <a:t> subtype level. Therefore, the </a:t>
            </a:r>
            <a:r>
              <a:rPr lang="en-US" dirty="0" err="1"/>
              <a:t>transactionSet</a:t>
            </a:r>
            <a:r>
              <a:rPr lang="en-US" dirty="0"/>
              <a:t> object is cast as a </a:t>
            </a:r>
            <a:r>
              <a:rPr lang="en-US" dirty="0" err="1"/>
              <a:t>CheckSet</a:t>
            </a:r>
            <a:r>
              <a:rPr lang="en-US" dirty="0"/>
              <a:t> object.</a:t>
            </a:r>
          </a:p>
          <a:p>
            <a:pPr eaLnBrk="1" hangingPunct="1"/>
            <a:r>
              <a:rPr lang="en-US" dirty="0"/>
              <a:t>Lines 3 and 4</a:t>
            </a:r>
            <a:r>
              <a:rPr lang="en-US" baseline="0" dirty="0"/>
              <a:t> </a:t>
            </a:r>
            <a:r>
              <a:rPr lang="en-US" dirty="0"/>
              <a:t>creates a note for the </a:t>
            </a:r>
            <a:r>
              <a:rPr lang="en-US" dirty="0" err="1"/>
              <a:t>transactionSet's</a:t>
            </a:r>
            <a:r>
              <a:rPr lang="en-US" dirty="0"/>
              <a:t> claim. The Claim foreign key exists at the </a:t>
            </a:r>
            <a:r>
              <a:rPr lang="en-US" dirty="0" err="1"/>
              <a:t>transactionSet</a:t>
            </a:r>
            <a:r>
              <a:rPr lang="en-US" dirty="0"/>
              <a:t> level. Therefore, the </a:t>
            </a:r>
            <a:r>
              <a:rPr lang="en-US" dirty="0" err="1"/>
              <a:t>transactionSet</a:t>
            </a:r>
            <a:r>
              <a:rPr lang="en-US" dirty="0"/>
              <a:t> object does not need to be cast in this case.</a:t>
            </a:r>
          </a:p>
          <a:p>
            <a:pPr eaLnBrk="1" hangingPunct="1"/>
            <a:r>
              <a:rPr lang="en-US" dirty="0"/>
              <a:t>Line 5 adds the </a:t>
            </a:r>
            <a:r>
              <a:rPr lang="en-US" dirty="0" err="1"/>
              <a:t>PaymentsAmount</a:t>
            </a:r>
            <a:r>
              <a:rPr lang="en-US" dirty="0"/>
              <a:t> value to the note text. Once again, this attribute exists only at the </a:t>
            </a:r>
            <a:r>
              <a:rPr lang="en-US" dirty="0" err="1"/>
              <a:t>CheckSet</a:t>
            </a:r>
            <a:r>
              <a:rPr lang="en-US" dirty="0"/>
              <a:t> subtype level. Therefore, the </a:t>
            </a:r>
            <a:r>
              <a:rPr lang="en-US" dirty="0" err="1"/>
              <a:t>transactionSet</a:t>
            </a:r>
            <a:r>
              <a:rPr lang="en-US" dirty="0"/>
              <a:t> object is cast as a </a:t>
            </a:r>
            <a:r>
              <a:rPr lang="en-US" dirty="0" err="1"/>
              <a:t>CheckSet</a:t>
            </a:r>
            <a:r>
              <a:rPr lang="en-US" dirty="0"/>
              <a:t> object.</a:t>
            </a:r>
          </a:p>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BCC6152C-91A0-4F4A-9E3C-A5D1F1DB13BC}" type="slidenum">
              <a:rPr lang="en-US" altLang="en-US" sz="1200" b="0" smtClean="0">
                <a:solidFill>
                  <a:schemeClr val="tx1"/>
                </a:solidFill>
              </a:rPr>
              <a:pPr eaLnBrk="1" hangingPunct="1"/>
              <a:t>25</a:t>
            </a:fld>
            <a:endParaRPr lang="en-US" altLang="en-US" sz="1200" b="0" dirty="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For loops are not, by definition, a feature exclusive to arrays. However, the vast majority of </a:t>
            </a:r>
            <a:r>
              <a:rPr lang="en-US" dirty="0" err="1"/>
              <a:t>ClaimCenter</a:t>
            </a:r>
            <a:r>
              <a:rPr lang="en-US" dirty="0"/>
              <a:t> code that uses for loops uses them in conjunction with arrays. This is because a for loop is designed to execute the same steps multiple times, and the processing of an array usually involves several items and the notion that you want to do the same thing to each item.</a:t>
            </a:r>
          </a:p>
          <a:p>
            <a:pPr eaLnBrk="1" hangingPunct="1"/>
            <a:r>
              <a:rPr lang="en-US" dirty="0"/>
              <a:t>The </a:t>
            </a:r>
            <a:r>
              <a:rPr lang="en-US" i="1" dirty="0" err="1"/>
              <a:t>arrayOrSet</a:t>
            </a:r>
            <a:r>
              <a:rPr lang="en-US" dirty="0"/>
              <a:t> in the </a:t>
            </a:r>
            <a:r>
              <a:rPr lang="en-US" b="1" dirty="0"/>
              <a:t>in</a:t>
            </a:r>
            <a:r>
              <a:rPr lang="en-US" dirty="0"/>
              <a:t> clause must evaluate to one of the following:</a:t>
            </a:r>
          </a:p>
          <a:p>
            <a:pPr lvl="1" eaLnBrk="1" hangingPunct="1"/>
            <a:r>
              <a:rPr lang="en-US" dirty="0"/>
              <a:t>An array</a:t>
            </a:r>
          </a:p>
          <a:p>
            <a:pPr lvl="1" eaLnBrk="1" hangingPunct="1"/>
            <a:r>
              <a:rPr lang="en-US" dirty="0"/>
              <a:t>A Java List (or any Java collection)</a:t>
            </a:r>
          </a:p>
          <a:p>
            <a:pPr lvl="1" eaLnBrk="1" hangingPunct="1"/>
            <a:r>
              <a:rPr lang="en-US" dirty="0"/>
              <a:t>A Java Iterator</a:t>
            </a:r>
          </a:p>
          <a:p>
            <a:pPr lvl="1" eaLnBrk="1" hangingPunct="1"/>
            <a:r>
              <a:rPr lang="en-US" dirty="0"/>
              <a:t>A string (as a list of characters)</a:t>
            </a:r>
          </a:p>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ED8C08E7-8D50-4BD5-BC41-4EB11F3229BE}" type="slidenum">
              <a:rPr lang="en-US" altLang="en-US" sz="1200" b="0" smtClean="0">
                <a:solidFill>
                  <a:schemeClr val="tx1"/>
                </a:solidFill>
              </a:rPr>
              <a:pPr eaLnBrk="1" hangingPunct="1"/>
              <a:t>26</a:t>
            </a:fld>
            <a:endParaRPr lang="en-US" altLang="en-US" sz="1200" b="0" dirty="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above, the rule creates a note whenever a manual check is issued for an amount over $1000.</a:t>
            </a:r>
          </a:p>
          <a:p>
            <a:pPr eaLnBrk="1" hangingPunct="1"/>
            <a:r>
              <a:rPr lang="en-US" dirty="0"/>
              <a:t>In the rule condition, line 1 checks to see if the </a:t>
            </a:r>
            <a:r>
              <a:rPr lang="en-US" dirty="0" err="1"/>
              <a:t>transactionSet</a:t>
            </a:r>
            <a:r>
              <a:rPr lang="en-US" dirty="0"/>
              <a:t> is a </a:t>
            </a:r>
            <a:r>
              <a:rPr lang="en-US" dirty="0" err="1"/>
              <a:t>CheckSet</a:t>
            </a:r>
            <a:r>
              <a:rPr lang="en-US" dirty="0"/>
              <a:t>. If it isn't, then there is no need to execute further processing.</a:t>
            </a:r>
          </a:p>
          <a:p>
            <a:pPr eaLnBrk="1" hangingPunct="1"/>
            <a:r>
              <a:rPr lang="en-US" dirty="0"/>
              <a:t>A check set contains array of checks. There may be only one check, but there could be several. Consequently, in the rule action, the code that interacts with individual checks must make use of a loop.</a:t>
            </a:r>
          </a:p>
          <a:p>
            <a:pPr eaLnBrk="1" hangingPunct="1"/>
            <a:r>
              <a:rPr lang="en-US" dirty="0"/>
              <a:t>Line 2 of the rule action creates the for loop. "check" is arbitrary name used to reference the check currently being processed. The for statement also specifies the array which the loop processes. Because the Checks array exists only at the </a:t>
            </a:r>
            <a:r>
              <a:rPr lang="en-US" dirty="0" err="1"/>
              <a:t>CheckSet</a:t>
            </a:r>
            <a:r>
              <a:rPr lang="en-US" dirty="0"/>
              <a:t> subtype level, the </a:t>
            </a:r>
            <a:r>
              <a:rPr lang="en-US" dirty="0" err="1"/>
              <a:t>transactionSet</a:t>
            </a:r>
            <a:r>
              <a:rPr lang="en-US" dirty="0"/>
              <a:t> must be cast as a </a:t>
            </a:r>
            <a:r>
              <a:rPr lang="en-US" dirty="0" err="1"/>
              <a:t>CheckSet</a:t>
            </a:r>
            <a:r>
              <a:rPr lang="en-US" dirty="0"/>
              <a:t>.</a:t>
            </a:r>
          </a:p>
          <a:p>
            <a:pPr eaLnBrk="1" hangingPunct="1"/>
            <a:r>
              <a:rPr lang="en-US" dirty="0"/>
              <a:t>Line 3 checks if the payment method for the current check is "manual" and if the net amount for the current check is greater than $1000. If it is true, then on lines 4 and 5 and note is created.</a:t>
            </a:r>
          </a:p>
          <a:p>
            <a:pPr eaLnBrk="1" hangingPunct="1"/>
            <a:r>
              <a:rPr lang="en-US" dirty="0"/>
              <a:t>Strictly speaking, the curly braces in lines 2 and 6 are not needed. Curly braces are needed only if the for loop contains multiple statements. (This loop contains a single if statement with an embedded </a:t>
            </a:r>
            <a:r>
              <a:rPr lang="en-US" dirty="0" err="1"/>
              <a:t>addNote</a:t>
            </a:r>
            <a:r>
              <a:rPr lang="en-US" dirty="0"/>
              <a:t> statement.) However, in most cases, multiple lines are executed within the loop. Some programmers consider it good practice to always include the braces, even if the loop has only one line, to avoid compile errors if additional lines are added.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E4F52842-ADFA-4287-B992-292A9E410222}" type="slidenum">
              <a:rPr lang="en-US" altLang="en-US" sz="1200" b="0" smtClean="0">
                <a:solidFill>
                  <a:schemeClr val="tx1"/>
                </a:solidFill>
              </a:rPr>
              <a:pPr eaLnBrk="1" hangingPunct="1"/>
              <a:t>27</a:t>
            </a:fld>
            <a:endParaRPr lang="en-US" altLang="en-US" sz="1200" b="0" dirty="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Script parameters are not unique to arrays and loops. They can be used anywhere a relatively static or slowly changing value is required.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E99A8124-5AE7-4394-98A4-23397EDBD992}" type="slidenum">
              <a:rPr lang="en-US" altLang="en-US" sz="1200" b="0" smtClean="0">
                <a:solidFill>
                  <a:schemeClr val="tx1"/>
                </a:solidFill>
              </a:rPr>
              <a:pPr eaLnBrk="1" hangingPunct="1"/>
              <a:t>28</a:t>
            </a:fld>
            <a:endParaRPr lang="en-US" altLang="en-US" sz="1200" b="0" dirty="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Review: Script Parameters</a:t>
            </a:r>
            <a:r>
              <a:rPr lang="en-US" baseline="0" dirty="0"/>
              <a:t> are created in ScriptParameters.xml in Studio. </a:t>
            </a:r>
            <a:br>
              <a:rPr lang="en-US" baseline="0" dirty="0"/>
            </a:br>
            <a:br>
              <a:rPr lang="en-US" baseline="0" dirty="0"/>
            </a:br>
            <a:r>
              <a:rPr lang="en-US" dirty="0"/>
              <a:t>In the example above, a script parameter called </a:t>
            </a:r>
            <a:r>
              <a:rPr lang="en-US" dirty="0" err="1"/>
              <a:t>ManualCheckMaximum_Ext</a:t>
            </a:r>
            <a:r>
              <a:rPr lang="en-US" dirty="0"/>
              <a:t> is created as an integer with an initial value of 1000. Once it has been deployed, administrators can modify the value from the Administration tab's Script Parameters menu link.</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17EB0513-73AE-4DF5-AD3F-5A7C08009ACC}" type="slidenum">
              <a:rPr lang="en-US" altLang="en-US" sz="1200" b="0" smtClean="0">
                <a:solidFill>
                  <a:schemeClr val="tx1"/>
                </a:solidFill>
              </a:rPr>
              <a:pPr eaLnBrk="1" hangingPunct="1"/>
              <a:t>29</a:t>
            </a:fld>
            <a:endParaRPr lang="en-US" altLang="en-US" sz="1200" b="0" dirty="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example above is identical to the loop example, except that the hard-coded value of 1000 has been parameterized.</a:t>
            </a:r>
          </a:p>
          <a:p>
            <a:pPr eaLnBrk="1" hangingPunct="1"/>
            <a:r>
              <a:rPr lang="en-US" dirty="0"/>
              <a:t>Lines 5 and 8 of the Action reference the parameter using "</a:t>
            </a:r>
            <a:r>
              <a:rPr lang="en-US" dirty="0" err="1"/>
              <a:t>ScriptParameters.ManualCheckMaximum_Ext</a:t>
            </a:r>
            <a:r>
              <a:rPr lang="en-US" dirty="0"/>
              <a:t>". Now, the rule will react to whatever value is specified in </a:t>
            </a:r>
            <a:r>
              <a:rPr lang="en-US" dirty="0" err="1"/>
              <a:t>ClaimCenter's</a:t>
            </a:r>
            <a:r>
              <a:rPr lang="en-US" dirty="0"/>
              <a:t> Script Parameters screen (on the Administration tab), both in terms of the condition and the note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7664C2C5-9BF9-40C6-8A24-36AF17CAB306}" type="slidenum">
              <a:rPr lang="en-US" altLang="en-US" sz="1200" b="0" smtClean="0">
                <a:solidFill>
                  <a:schemeClr val="tx1"/>
                </a:solidFill>
              </a:rPr>
              <a:pPr eaLnBrk="1" hangingPunct="1"/>
              <a:t>3</a:t>
            </a:fld>
            <a:endParaRPr lang="en-US" altLang="en-US" sz="1200" b="0" dirty="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36AFBEEE-4A01-4633-A1BD-088EE6463FE4}" type="slidenum">
              <a:rPr lang="en-US" altLang="en-US" sz="1200" b="0" smtClean="0">
                <a:solidFill>
                  <a:schemeClr val="tx1"/>
                </a:solidFill>
              </a:rPr>
              <a:pPr eaLnBrk="1" hangingPunct="1"/>
              <a:t>30</a:t>
            </a:fld>
            <a:endParaRPr lang="en-US" altLang="en-US" sz="1200" b="0" dirty="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root entity for all transaction rules is </a:t>
            </a:r>
            <a:r>
              <a:rPr lang="en-US" dirty="0" err="1"/>
              <a:t>transactionSet</a:t>
            </a:r>
            <a:r>
              <a:rPr lang="en-US" dirty="0"/>
              <a:t>. Typically, the information you need is not in the </a:t>
            </a:r>
            <a:r>
              <a:rPr lang="en-US" dirty="0" err="1"/>
              <a:t>transactionSet</a:t>
            </a:r>
            <a:r>
              <a:rPr lang="en-US" dirty="0"/>
              <a:t> entity itself, but rather in </a:t>
            </a:r>
            <a:r>
              <a:rPr lang="en-US" dirty="0" err="1"/>
              <a:t>ReserveSet</a:t>
            </a:r>
            <a:r>
              <a:rPr lang="en-US" dirty="0"/>
              <a:t>, </a:t>
            </a:r>
            <a:r>
              <a:rPr lang="en-US" dirty="0" err="1"/>
              <a:t>CheckSet</a:t>
            </a:r>
            <a:r>
              <a:rPr lang="en-US" dirty="0"/>
              <a:t>, Check, transaction, Reserve, or Payment.</a:t>
            </a:r>
          </a:p>
          <a:p>
            <a:pPr eaLnBrk="1" hangingPunct="1"/>
            <a:r>
              <a:rPr lang="en-US" dirty="0"/>
              <a:t>To move from an array to the objects contained in an array (in other words, to move across the diagram), you must use a for loop. For example, to examine all the checks in a </a:t>
            </a:r>
            <a:r>
              <a:rPr lang="en-US" dirty="0" err="1"/>
              <a:t>checkset</a:t>
            </a:r>
            <a:r>
              <a:rPr lang="en-US" dirty="0"/>
              <a:t>, code such as </a:t>
            </a:r>
            <a:r>
              <a:rPr lang="en-US" dirty="0">
                <a:latin typeface="Courier New" pitchFamily="49" charset="0"/>
              </a:rPr>
              <a:t>(check in Checks)</a:t>
            </a:r>
            <a:r>
              <a:rPr lang="en-US" dirty="0"/>
              <a:t> would be needed.</a:t>
            </a:r>
          </a:p>
          <a:p>
            <a:pPr eaLnBrk="1" hangingPunct="1"/>
            <a:r>
              <a:rPr lang="en-US" dirty="0"/>
              <a:t>To move from a </a:t>
            </a:r>
            <a:r>
              <a:rPr lang="en-US" dirty="0" err="1"/>
              <a:t>supertype</a:t>
            </a:r>
            <a:r>
              <a:rPr lang="en-US" dirty="0"/>
              <a:t> to one of its subtypes (in other words, to move down the diagram), you must use casting. For example, to examine all a </a:t>
            </a:r>
            <a:r>
              <a:rPr lang="en-US" dirty="0" err="1"/>
              <a:t>CheckSet</a:t>
            </a:r>
            <a:r>
              <a:rPr lang="en-US" dirty="0"/>
              <a:t> from the root entity </a:t>
            </a:r>
            <a:r>
              <a:rPr lang="en-US" dirty="0" err="1"/>
              <a:t>transactionSet</a:t>
            </a:r>
            <a:r>
              <a:rPr lang="en-US" dirty="0"/>
              <a:t>, code such as </a:t>
            </a:r>
            <a:r>
              <a:rPr lang="en-US" dirty="0">
                <a:latin typeface="Courier New" pitchFamily="49" charset="0"/>
              </a:rPr>
              <a:t>(</a:t>
            </a:r>
            <a:r>
              <a:rPr lang="en-US" dirty="0" err="1">
                <a:latin typeface="Courier New" pitchFamily="49" charset="0"/>
              </a:rPr>
              <a:t>TransactionSet</a:t>
            </a:r>
            <a:r>
              <a:rPr lang="en-US" dirty="0">
                <a:latin typeface="Courier New" pitchFamily="49" charset="0"/>
              </a:rPr>
              <a:t> as </a:t>
            </a:r>
            <a:r>
              <a:rPr lang="en-US" dirty="0" err="1">
                <a:latin typeface="Courier New" pitchFamily="49" charset="0"/>
              </a:rPr>
              <a:t>CheckSet</a:t>
            </a:r>
            <a:r>
              <a:rPr lang="en-US" dirty="0">
                <a:latin typeface="Courier New" pitchFamily="49" charset="0"/>
              </a:rPr>
              <a:t>)</a:t>
            </a:r>
            <a:r>
              <a:rPr lang="en-US" dirty="0"/>
              <a:t> would be needed.</a:t>
            </a:r>
          </a:p>
          <a:p>
            <a:pPr eaLnBrk="1" hangingPunct="1"/>
            <a:r>
              <a:rPr lang="en-US" dirty="0"/>
              <a:t>To move diagonally, you must use loops and casting. For example, to examine all the Checks in a </a:t>
            </a:r>
            <a:r>
              <a:rPr lang="en-US" dirty="0" err="1"/>
              <a:t>transactionSet</a:t>
            </a:r>
            <a:r>
              <a:rPr lang="en-US" dirty="0"/>
              <a:t>, code such as </a:t>
            </a:r>
            <a:r>
              <a:rPr lang="en-US" dirty="0">
                <a:latin typeface="Courier New" pitchFamily="49" charset="0"/>
              </a:rPr>
              <a:t>for (check in (</a:t>
            </a:r>
            <a:r>
              <a:rPr lang="en-US" dirty="0" err="1">
                <a:latin typeface="Courier New" pitchFamily="49" charset="0"/>
              </a:rPr>
              <a:t>TransactionSet</a:t>
            </a:r>
            <a:r>
              <a:rPr lang="en-US" dirty="0">
                <a:latin typeface="Courier New" pitchFamily="49" charset="0"/>
              </a:rPr>
              <a:t> as </a:t>
            </a:r>
            <a:r>
              <a:rPr lang="en-US" dirty="0" err="1">
                <a:latin typeface="Courier New" pitchFamily="49" charset="0"/>
              </a:rPr>
              <a:t>CheckSet</a:t>
            </a:r>
            <a:r>
              <a:rPr lang="en-US" dirty="0">
                <a:latin typeface="Courier New" pitchFamily="49" charset="0"/>
              </a:rPr>
              <a:t>).Checks)</a:t>
            </a:r>
            <a:r>
              <a:rPr lang="en-US" dirty="0"/>
              <a:t> would be needed.</a:t>
            </a:r>
          </a:p>
          <a:p>
            <a:pPr eaLnBrk="1" hangingPunct="1"/>
            <a:r>
              <a:rPr lang="en-US" dirty="0"/>
              <a:t>The word "transaction" is often abbreviated in code as "</a:t>
            </a:r>
            <a:r>
              <a:rPr lang="en-US" dirty="0" err="1"/>
              <a:t>txn</a:t>
            </a:r>
            <a:r>
              <a:rPr lang="en-US" dirty="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39658F29-35A2-45A4-9F2F-3D5A689F720A}" type="slidenum">
              <a:rPr lang="en-US" altLang="en-US" sz="1200" b="0" smtClean="0">
                <a:solidFill>
                  <a:schemeClr val="tx1"/>
                </a:solidFill>
              </a:rPr>
              <a:pPr eaLnBrk="1" hangingPunct="1"/>
              <a:t>31</a:t>
            </a:fld>
            <a:endParaRPr lang="en-US" altLang="en-US" sz="1200" b="0" dirty="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BE017A55-24ED-4CE3-A972-3AA751198A5D}" type="slidenum">
              <a:rPr lang="en-US" altLang="en-US" sz="1200" b="0" smtClean="0">
                <a:solidFill>
                  <a:schemeClr val="tx1"/>
                </a:solidFill>
              </a:rPr>
              <a:pPr eaLnBrk="1" hangingPunct="1"/>
              <a:t>32</a:t>
            </a:fld>
            <a:endParaRPr lang="en-US" altLang="en-US" sz="1200" b="0" dirty="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terms used to describe the finances for a claim are completely configurable. The definitions provided above are listed only to help identify the calculations already executed in the base application.</a:t>
            </a:r>
          </a:p>
          <a:p>
            <a:pPr eaLnBrk="1" hangingPunct="1"/>
            <a:r>
              <a:rPr lang="en-US" dirty="0"/>
              <a:t>Available reserves does not appear on the summary screen in the base application, but it appears on screens in the payment wizard and it is used by business rules. Therefore, it is defined in the slide above.</a:t>
            </a:r>
          </a:p>
          <a:p>
            <a:pPr eaLnBrk="1" hangingPunct="1"/>
            <a:r>
              <a:rPr lang="en-US" dirty="0"/>
              <a:t>A reserve can be either approved or pending approval. The approval status effects whether it is included in open and remaining reserves.</a:t>
            </a:r>
          </a:p>
          <a:p>
            <a:pPr eaLnBrk="1" hangingPunct="1"/>
            <a:r>
              <a:rPr lang="en-US" dirty="0"/>
              <a:t>A payment can be either in the past (it has already taken place) or in the future (it is scheduled to take place, which could include single future payments or recurring payments). The status of a payment affects the calculation for in open reserves, remaining reserves, and available reserves.</a:t>
            </a:r>
          </a:p>
          <a:p>
            <a:pPr marL="0" marR="0" indent="0" algn="ctr" defTabSz="914400" rtl="0" eaLnBrk="1" fontAlgn="base" latinLnBrk="0" hangingPunct="1">
              <a:lnSpc>
                <a:spcPct val="100000"/>
              </a:lnSpc>
              <a:spcBef>
                <a:spcPct val="10000"/>
              </a:spcBef>
              <a:spcAft>
                <a:spcPct val="0"/>
              </a:spcAft>
              <a:buClrTx/>
              <a:buSzTx/>
              <a:buFontTx/>
              <a:buNone/>
              <a:tabLst/>
              <a:defRPr/>
            </a:pPr>
            <a:r>
              <a:rPr lang="en-US" dirty="0"/>
              <a:t>(continued)</a:t>
            </a:r>
          </a:p>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77AAB259-7DDB-48BF-8810-70A6F6AE5275}" type="slidenum">
              <a:rPr lang="en-US" altLang="en-US" sz="1200" b="0" smtClean="0">
                <a:solidFill>
                  <a:schemeClr val="tx1"/>
                </a:solidFill>
              </a:rPr>
              <a:pPr eaLnBrk="1" hangingPunct="1"/>
              <a:t>33</a:t>
            </a:fld>
            <a:endParaRPr lang="en-US" altLang="en-US" sz="1200" b="0" dirty="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8852" name="Rectangle 3"/>
          <p:cNvSpPr>
            <a:spLocks noGrp="1" noChangeArrowheads="1"/>
          </p:cNvSpPr>
          <p:nvPr>
            <p:ph type="body" idx="1"/>
          </p:nvPr>
        </p:nvSpPr>
        <p:spPr>
          <a:xfrm>
            <a:off x="406400" y="617538"/>
            <a:ext cx="6069013" cy="8116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TotalReserves</a:t>
            </a:r>
            <a:r>
              <a:rPr lang="en-US" dirty="0"/>
              <a:t> = Sum of all approved reserves (excludes only </a:t>
            </a:r>
            <a:r>
              <a:rPr lang="en-US" dirty="0" err="1"/>
              <a:t>PendingApproval</a:t>
            </a:r>
            <a:r>
              <a:rPr lang="en-US" dirty="0"/>
              <a:t> and earlier statuses)</a:t>
            </a:r>
          </a:p>
          <a:p>
            <a:r>
              <a:rPr lang="en-US" dirty="0" err="1"/>
              <a:t>TotalReservesWithPending</a:t>
            </a:r>
            <a:r>
              <a:rPr lang="en-US" dirty="0"/>
              <a:t> = </a:t>
            </a:r>
            <a:r>
              <a:rPr lang="en-US" dirty="0" err="1"/>
              <a:t>TotalReserves</a:t>
            </a:r>
            <a:r>
              <a:rPr lang="en-US" dirty="0"/>
              <a:t> + </a:t>
            </a:r>
            <a:r>
              <a:rPr lang="en-US" dirty="0" err="1"/>
              <a:t>PendingApprovalReserves</a:t>
            </a:r>
            <a:endParaRPr lang="en-US" dirty="0"/>
          </a:p>
          <a:p>
            <a:r>
              <a:rPr lang="en-US" dirty="0" err="1"/>
              <a:t>OpenReserves</a:t>
            </a:r>
            <a:r>
              <a:rPr lang="en-US" dirty="0"/>
              <a:t> = </a:t>
            </a:r>
            <a:r>
              <a:rPr lang="en-US" dirty="0" err="1"/>
              <a:t>TotalReserves</a:t>
            </a:r>
            <a:r>
              <a:rPr lang="en-US" dirty="0"/>
              <a:t> - all eroding Payments made today or earlier</a:t>
            </a:r>
          </a:p>
          <a:p>
            <a:r>
              <a:rPr lang="en-US" dirty="0" err="1"/>
              <a:t>RemainingReserves</a:t>
            </a:r>
            <a:r>
              <a:rPr lang="en-US" dirty="0"/>
              <a:t> = </a:t>
            </a:r>
            <a:r>
              <a:rPr lang="en-US" dirty="0" err="1"/>
              <a:t>OpenReserves</a:t>
            </a:r>
            <a:r>
              <a:rPr lang="en-US" dirty="0"/>
              <a:t> - all eroding Payments to be made after today [can be &lt;0*]</a:t>
            </a:r>
          </a:p>
          <a:p>
            <a:r>
              <a:rPr lang="en-US" dirty="0" err="1"/>
              <a:t>AvailableReserves</a:t>
            </a:r>
            <a:r>
              <a:rPr lang="en-US" dirty="0"/>
              <a:t> = </a:t>
            </a:r>
            <a:r>
              <a:rPr lang="en-US" dirty="0" err="1"/>
              <a:t>RemainingReserves</a:t>
            </a:r>
            <a:r>
              <a:rPr lang="en-US" dirty="0"/>
              <a:t> - </a:t>
            </a:r>
            <a:r>
              <a:rPr lang="en-US" dirty="0" err="1"/>
              <a:t>PendingApprovalErodingPayments</a:t>
            </a:r>
            <a:r>
              <a:rPr lang="en-US" dirty="0"/>
              <a:t> [can be &lt;0*]</a:t>
            </a:r>
          </a:p>
          <a:p>
            <a:r>
              <a:rPr lang="en-US" dirty="0" err="1"/>
              <a:t>TotalPayments</a:t>
            </a:r>
            <a:r>
              <a:rPr lang="en-US" dirty="0"/>
              <a:t> = Sum of all approved payments with scheduled send date today or earlier</a:t>
            </a:r>
          </a:p>
          <a:p>
            <a:r>
              <a:rPr lang="en-US" dirty="0" err="1"/>
              <a:t>FuturePayments</a:t>
            </a:r>
            <a:r>
              <a:rPr lang="en-US" dirty="0"/>
              <a:t> = Sum of all approved payments with a scheduled send date after today</a:t>
            </a:r>
          </a:p>
          <a:p>
            <a:r>
              <a:rPr lang="en-US" dirty="0" err="1"/>
              <a:t>TotalPaymentsWithPending</a:t>
            </a:r>
            <a:r>
              <a:rPr lang="en-US" dirty="0"/>
              <a:t> = </a:t>
            </a:r>
            <a:r>
              <a:rPr lang="en-US" dirty="0" err="1"/>
              <a:t>TotalPayments</a:t>
            </a:r>
            <a:r>
              <a:rPr lang="en-US" dirty="0"/>
              <a:t> + </a:t>
            </a:r>
            <a:r>
              <a:rPr lang="en-US" dirty="0" err="1"/>
              <a:t>FuturePayments</a:t>
            </a:r>
            <a:r>
              <a:rPr lang="en-US" dirty="0"/>
              <a:t> + </a:t>
            </a:r>
            <a:r>
              <a:rPr lang="en-US" dirty="0" err="1"/>
              <a:t>PendingApprovalPayments</a:t>
            </a:r>
            <a:endParaRPr lang="en-US" dirty="0"/>
          </a:p>
          <a:p>
            <a:r>
              <a:rPr lang="en-US" dirty="0" err="1"/>
              <a:t>GrossTotalIncurred</a:t>
            </a:r>
            <a:r>
              <a:rPr lang="en-US" dirty="0"/>
              <a:t> = </a:t>
            </a:r>
            <a:r>
              <a:rPr lang="en-US" dirty="0" err="1"/>
              <a:t>OpenReserves</a:t>
            </a:r>
            <a:r>
              <a:rPr lang="en-US" dirty="0"/>
              <a:t> + </a:t>
            </a:r>
            <a:r>
              <a:rPr lang="en-US" dirty="0" err="1"/>
              <a:t>TotalPayments</a:t>
            </a:r>
            <a:r>
              <a:rPr lang="en-US" dirty="0"/>
              <a:t>, or equivalently, </a:t>
            </a:r>
          </a:p>
          <a:p>
            <a:r>
              <a:rPr lang="en-US" dirty="0"/>
              <a:t>                               </a:t>
            </a:r>
            <a:r>
              <a:rPr lang="en-US" dirty="0" err="1"/>
              <a:t>TotalReserves</a:t>
            </a:r>
            <a:r>
              <a:rPr lang="en-US" dirty="0"/>
              <a:t> + Sum of all approved non-eroding payments </a:t>
            </a:r>
          </a:p>
          <a:p>
            <a:r>
              <a:rPr lang="en-US" dirty="0" err="1"/>
              <a:t>NetTotalIncurred</a:t>
            </a:r>
            <a:r>
              <a:rPr lang="en-US" dirty="0"/>
              <a:t> = </a:t>
            </a:r>
            <a:r>
              <a:rPr lang="en-US" dirty="0" err="1"/>
              <a:t>GrossTotalIncurred</a:t>
            </a:r>
            <a:r>
              <a:rPr lang="en-US" dirty="0"/>
              <a:t> - </a:t>
            </a:r>
            <a:r>
              <a:rPr lang="en-US" dirty="0" err="1"/>
              <a:t>TotalRecoveries</a:t>
            </a:r>
            <a:endParaRPr lang="en-US" dirty="0"/>
          </a:p>
          <a:p>
            <a:r>
              <a:rPr lang="en-US" dirty="0" err="1"/>
              <a:t>TotalIncurredNetRecoveries</a:t>
            </a:r>
            <a:r>
              <a:rPr lang="en-US" dirty="0"/>
              <a:t> = </a:t>
            </a:r>
            <a:r>
              <a:rPr lang="en-US" dirty="0" err="1"/>
              <a:t>GrossTotalIncurred</a:t>
            </a:r>
            <a:r>
              <a:rPr lang="en-US" dirty="0"/>
              <a:t> - </a:t>
            </a:r>
            <a:r>
              <a:rPr lang="en-US" dirty="0" err="1"/>
              <a:t>TotalRecoveries</a:t>
            </a:r>
            <a:r>
              <a:rPr lang="en-US" dirty="0"/>
              <a:t> (the same as </a:t>
            </a:r>
            <a:r>
              <a:rPr lang="en-US" dirty="0" err="1"/>
              <a:t>NetTotalIncurred</a:t>
            </a:r>
            <a:r>
              <a:rPr lang="en-US" dirty="0"/>
              <a:t>)</a:t>
            </a:r>
          </a:p>
          <a:p>
            <a:r>
              <a:rPr lang="en-US" dirty="0" err="1"/>
              <a:t>TotalIncurredNetRecoveryReserves</a:t>
            </a:r>
            <a:r>
              <a:rPr lang="en-US" dirty="0"/>
              <a:t> = </a:t>
            </a:r>
            <a:r>
              <a:rPr lang="en-US" dirty="0" err="1"/>
              <a:t>GrossTotalIncurred</a:t>
            </a:r>
            <a:r>
              <a:rPr lang="en-US" dirty="0"/>
              <a:t> - </a:t>
            </a:r>
            <a:r>
              <a:rPr lang="en-US" dirty="0" err="1"/>
              <a:t>TotalRecoveryReserves</a:t>
            </a:r>
            <a:endParaRPr lang="en-US" dirty="0"/>
          </a:p>
          <a:p>
            <a:r>
              <a:rPr lang="en-US" dirty="0" err="1"/>
              <a:t>TotalRecoveryReserves</a:t>
            </a:r>
            <a:r>
              <a:rPr lang="en-US" dirty="0"/>
              <a:t> = Sum of all recovery reserves (unlike reserves, they need no approval)</a:t>
            </a:r>
          </a:p>
          <a:p>
            <a:r>
              <a:rPr lang="en-US" dirty="0" err="1"/>
              <a:t>TotalRecoveries</a:t>
            </a:r>
            <a:r>
              <a:rPr lang="en-US" dirty="0"/>
              <a:t> = Sum of all recoveries with submitted status (all recoveries received up to now)</a:t>
            </a:r>
          </a:p>
          <a:p>
            <a:r>
              <a:rPr lang="en-US" dirty="0" err="1"/>
              <a:t>OpenRecoveryReserves</a:t>
            </a:r>
            <a:r>
              <a:rPr lang="en-US" dirty="0"/>
              <a:t> = </a:t>
            </a:r>
            <a:r>
              <a:rPr lang="en-US" dirty="0" err="1"/>
              <a:t>TotalRecoveryReserves</a:t>
            </a:r>
            <a:r>
              <a:rPr lang="en-US" dirty="0"/>
              <a:t> - </a:t>
            </a:r>
            <a:r>
              <a:rPr lang="en-US" dirty="0" err="1"/>
              <a:t>TotalRecoveries</a:t>
            </a:r>
            <a:endParaRPr lang="en-US" dirty="0"/>
          </a:p>
          <a:p>
            <a:r>
              <a:rPr lang="en-US" dirty="0" err="1"/>
              <a:t>PendingApprovalErodingPayments</a:t>
            </a:r>
            <a:r>
              <a:rPr lang="en-US" dirty="0"/>
              <a:t> = Sum of all eroding payments with pending approval status</a:t>
            </a:r>
          </a:p>
          <a:p>
            <a:r>
              <a:rPr lang="en-US" dirty="0" err="1"/>
              <a:t>PendingApprovalNonErodingPayments</a:t>
            </a:r>
            <a:r>
              <a:rPr lang="en-US" dirty="0"/>
              <a:t> = Sum of all non-eroding payments with pending approval status</a:t>
            </a:r>
          </a:p>
          <a:p>
            <a:r>
              <a:rPr lang="en-US" dirty="0" err="1"/>
              <a:t>PendingApprovalPayments</a:t>
            </a:r>
            <a:r>
              <a:rPr lang="en-US" dirty="0"/>
              <a:t> = </a:t>
            </a:r>
            <a:r>
              <a:rPr lang="en-US" dirty="0" err="1"/>
              <a:t>PendingApprovalErodingPayments</a:t>
            </a:r>
            <a:r>
              <a:rPr lang="en-US" dirty="0"/>
              <a:t> + </a:t>
            </a:r>
            <a:r>
              <a:rPr lang="en-US" dirty="0" err="1"/>
              <a:t>PendingApprovalNonErodingPayments</a:t>
            </a:r>
            <a:endParaRPr lang="en-US" dirty="0"/>
          </a:p>
          <a:p>
            <a:r>
              <a:rPr lang="en-US" dirty="0" err="1"/>
              <a:t>PendingApprovalReserves</a:t>
            </a:r>
            <a:r>
              <a:rPr lang="en-US" dirty="0"/>
              <a:t> = Sum of all reserves with pending </a:t>
            </a:r>
            <a:r>
              <a:rPr lang="en-US" dirty="0" err="1"/>
              <a:t>approvalstatus</a:t>
            </a:r>
            <a:endParaRPr lang="en-US" dirty="0"/>
          </a:p>
          <a:p>
            <a:r>
              <a:rPr lang="en-US" dirty="0" err="1"/>
              <a:t>ForeignExchangeAdjustments</a:t>
            </a:r>
            <a:r>
              <a:rPr lang="en-US" dirty="0"/>
              <a:t> = The sum of all exchange rate adjustments, both those made to eroding and to non-eroding payments.</a:t>
            </a:r>
          </a:p>
          <a:p>
            <a:r>
              <a:rPr lang="en-US" dirty="0" err="1"/>
              <a:t>ErodingPaymentsForeignExchange</a:t>
            </a:r>
            <a:r>
              <a:rPr lang="en-US" dirty="0"/>
              <a:t>- Adjustments = The sum of all exchange rate adjustments made to eroding payments.</a:t>
            </a:r>
          </a:p>
          <a:p>
            <a:r>
              <a:rPr lang="en-US" dirty="0" err="1"/>
              <a:t>NonErodingPaymentsForeignExchange</a:t>
            </a:r>
            <a:r>
              <a:rPr lang="en-US" dirty="0"/>
              <a:t>- Adjustments = The sum of all exchange rate adjustments made to non-eroding payments.</a:t>
            </a:r>
          </a:p>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A3344B2A-92B5-4A29-BA83-AF75657FA311}" type="slidenum">
              <a:rPr lang="en-US" altLang="en-US" sz="1200" b="0" smtClean="0">
                <a:solidFill>
                  <a:schemeClr val="tx1"/>
                </a:solidFill>
              </a:rPr>
              <a:pPr eaLnBrk="1" hangingPunct="1"/>
              <a:t>34</a:t>
            </a:fld>
            <a:endParaRPr lang="en-US" altLang="en-US" sz="1200" b="0" dirty="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525790EF-6D09-414F-824F-AA28DDFF7A1B}" type="slidenum">
              <a:rPr lang="en-US" altLang="en-US" sz="1200" b="0" smtClean="0">
                <a:solidFill>
                  <a:schemeClr val="tx1"/>
                </a:solidFill>
              </a:rPr>
              <a:pPr eaLnBrk="1" hangingPunct="1"/>
              <a:t>35</a:t>
            </a:fld>
            <a:endParaRPr lang="en-US" altLang="en-US" sz="1200" b="0" dirty="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To see all the available methods, type </a:t>
            </a:r>
          </a:p>
          <a:p>
            <a:pPr eaLnBrk="1" hangingPunct="1"/>
            <a:r>
              <a:rPr lang="en-US" dirty="0"/>
              <a:t>	</a:t>
            </a:r>
            <a:r>
              <a:rPr lang="en-US" dirty="0" err="1"/>
              <a:t>gw.api.financials.FinancialsCalculations</a:t>
            </a:r>
            <a:r>
              <a:rPr lang="en-US" dirty="0"/>
              <a:t>.</a:t>
            </a:r>
          </a:p>
          <a:p>
            <a:pPr eaLnBrk="1" hangingPunct="1"/>
            <a:r>
              <a:rPr lang="en-US" dirty="0"/>
              <a:t>into Studio, and then CTRL-spacebar. Studio will display the list of available methods.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93037704-D7C6-4C8C-9F65-CAB2D40098A0}" type="slidenum">
              <a:rPr lang="en-US" altLang="en-US" sz="1200" b="0" smtClean="0">
                <a:solidFill>
                  <a:schemeClr val="tx1"/>
                </a:solidFill>
              </a:rPr>
              <a:pPr eaLnBrk="1" hangingPunct="1"/>
              <a:t>36</a:t>
            </a:fld>
            <a:endParaRPr lang="en-US" altLang="en-US" sz="1200" b="0" dirty="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a:t>
            </a:r>
            <a:r>
              <a:rPr lang="en-US" dirty="0" err="1"/>
              <a:t>FinancialCalculations</a:t>
            </a:r>
            <a:r>
              <a:rPr lang="en-US" dirty="0"/>
              <a:t> object has an Amount field that contains the monetary value of the object.</a:t>
            </a:r>
          </a:p>
          <a:p>
            <a:pPr eaLnBrk="1" hangingPunct="1"/>
            <a:r>
              <a:rPr lang="en-US" dirty="0"/>
              <a:t>The </a:t>
            </a:r>
            <a:r>
              <a:rPr lang="en-US" dirty="0" err="1"/>
              <a:t>FinancialCalculations</a:t>
            </a:r>
            <a:r>
              <a:rPr lang="en-US" dirty="0"/>
              <a:t> object also has several methods on it that allow you to limit the result to only include certain passed-in parameters. These methods take the form of “with&lt;object&gt;(</a:t>
            </a:r>
            <a:r>
              <a:rPr lang="en-US" dirty="0" err="1"/>
              <a:t>objectReference</a:t>
            </a:r>
            <a:r>
              <a:rPr lang="en-US" dirty="0"/>
              <a:t>)” or “with&lt;typelist&gt;(</a:t>
            </a:r>
            <a:r>
              <a:rPr lang="en-US" dirty="0" err="1"/>
              <a:t>typelistValue</a:t>
            </a:r>
            <a:r>
              <a:rPr lang="en-US" dirty="0"/>
              <a:t>)”. Some examples are </a:t>
            </a:r>
            <a:r>
              <a:rPr lang="en-US" dirty="0" err="1"/>
              <a:t>withClaim</a:t>
            </a:r>
            <a:r>
              <a:rPr lang="en-US" dirty="0"/>
              <a:t>(), </a:t>
            </a:r>
            <a:r>
              <a:rPr lang="en-US" dirty="0" err="1"/>
              <a:t>withExposure</a:t>
            </a:r>
            <a:r>
              <a:rPr lang="en-US" dirty="0"/>
              <a:t>(), </a:t>
            </a:r>
            <a:r>
              <a:rPr lang="en-US" dirty="0" err="1"/>
              <a:t>withCostType</a:t>
            </a:r>
            <a:r>
              <a:rPr lang="en-US" dirty="0"/>
              <a:t>(), and </a:t>
            </a:r>
            <a:r>
              <a:rPr lang="en-US" dirty="0" err="1"/>
              <a:t>withCostCategory</a:t>
            </a:r>
            <a:r>
              <a:rPr lang="en-US" dirty="0"/>
              <a:t>().  These methods return another </a:t>
            </a:r>
            <a:r>
              <a:rPr lang="en-US" dirty="0" err="1"/>
              <a:t>FinancialCalculation</a:t>
            </a:r>
            <a:r>
              <a:rPr lang="en-US" dirty="0"/>
              <a:t> object, and are therefore stackable. You can write code like </a:t>
            </a:r>
          </a:p>
          <a:p>
            <a:pPr lvl="1" indent="0" eaLnBrk="1" hangingPunct="1">
              <a:buFontTx/>
              <a:buNone/>
            </a:pPr>
            <a:r>
              <a:rPr lang="en-US" dirty="0" err="1"/>
              <a:t>finCalc.withClaim</a:t>
            </a:r>
            <a:r>
              <a:rPr lang="en-US" dirty="0"/>
              <a:t>(claim).</a:t>
            </a:r>
            <a:r>
              <a:rPr lang="en-US" dirty="0" err="1"/>
              <a:t>withCostType</a:t>
            </a:r>
            <a:r>
              <a:rPr lang="en-US" dirty="0"/>
              <a:t>(“</a:t>
            </a:r>
            <a:r>
              <a:rPr lang="en-US" dirty="0" err="1"/>
              <a:t>claimcost</a:t>
            </a:r>
            <a:r>
              <a:rPr lang="en-US" dirty="0"/>
              <a:t>”).Amount in order to limit the amount to only include the passed-in parameters.</a:t>
            </a:r>
            <a:br>
              <a:rPr lang="en-US" dirty="0"/>
            </a:br>
            <a:endParaRPr lang="en-US" dirty="0"/>
          </a:p>
          <a:p>
            <a:pPr eaLnBrk="1" hangingPunct="1"/>
            <a:r>
              <a:rPr lang="en-US" dirty="0"/>
              <a:t>In the example above, the rule creates an activity when the remaining reserves fall below a threshold amount (which is specified through a newly created script parameter).</a:t>
            </a:r>
          </a:p>
          <a:p>
            <a:pPr eaLnBrk="1" hangingPunct="1"/>
            <a:r>
              <a:rPr lang="en-US" dirty="0"/>
              <a:t>In the rule condition, line 7 checks to see if the </a:t>
            </a:r>
            <a:r>
              <a:rPr lang="en-US" dirty="0" err="1"/>
              <a:t>transactionSet</a:t>
            </a:r>
            <a:r>
              <a:rPr lang="en-US" dirty="0"/>
              <a:t> is a </a:t>
            </a:r>
            <a:r>
              <a:rPr lang="en-US" dirty="0" err="1"/>
              <a:t>CheckSet</a:t>
            </a:r>
            <a:r>
              <a:rPr lang="en-US" dirty="0"/>
              <a:t>. If it isn't, then there is no need to execute further processing.</a:t>
            </a:r>
          </a:p>
          <a:p>
            <a:pPr eaLnBrk="1" hangingPunct="1"/>
            <a:r>
              <a:rPr lang="en-US" dirty="0"/>
              <a:t>In the rule actions, lines 16 and 17 create a cache reader object which can be used to get remaining reserve amounts.</a:t>
            </a:r>
          </a:p>
          <a:p>
            <a:pPr eaLnBrk="1" hangingPunct="1"/>
            <a:r>
              <a:rPr lang="en-US" dirty="0"/>
              <a:t>Line 19 gets the remaining reserves for the </a:t>
            </a:r>
            <a:r>
              <a:rPr lang="en-US" dirty="0" err="1"/>
              <a:t>transactionSet's</a:t>
            </a:r>
            <a:r>
              <a:rPr lang="en-US" dirty="0"/>
              <a:t> claim. </a:t>
            </a:r>
          </a:p>
          <a:p>
            <a:pPr eaLnBrk="1" hangingPunct="1"/>
            <a:r>
              <a:rPr lang="en-US" dirty="0"/>
              <a:t>Lines 19 and 20 check to see if that amount is below the threshold amount ($250). If so…</a:t>
            </a:r>
          </a:p>
          <a:p>
            <a:pPr eaLnBrk="1" hangingPunct="1"/>
            <a:r>
              <a:rPr lang="en-US" dirty="0"/>
              <a:t>Lines 23 and 23 create an activity to have an adjuster review the low reserve amount.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84355BE3-1403-4CF2-AFB2-981880F42964}" type="slidenum">
              <a:rPr lang="en-US" altLang="en-US" sz="1200" b="0" smtClean="0">
                <a:solidFill>
                  <a:schemeClr val="tx1"/>
                </a:solidFill>
              </a:rPr>
              <a:pPr eaLnBrk="1" hangingPunct="1"/>
              <a:t>37</a:t>
            </a:fld>
            <a:endParaRPr lang="en-US" altLang="en-US" sz="1200" b="0" dirty="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the example above, the rule creates an activity when the payments for an exposure exceed the limit of the coverage as specified by the policy.</a:t>
            </a:r>
          </a:p>
          <a:p>
            <a:pPr eaLnBrk="1" hangingPunct="1"/>
            <a:r>
              <a:rPr lang="en-US" dirty="0"/>
              <a:t>In the rule condition, line 7 checks to see if the </a:t>
            </a:r>
            <a:r>
              <a:rPr lang="en-US" dirty="0" err="1"/>
              <a:t>transactionSet</a:t>
            </a:r>
            <a:r>
              <a:rPr lang="en-US" dirty="0"/>
              <a:t> is a </a:t>
            </a:r>
            <a:r>
              <a:rPr lang="en-US" dirty="0" err="1"/>
              <a:t>CheckSet</a:t>
            </a:r>
            <a:r>
              <a:rPr lang="en-US" dirty="0"/>
              <a:t>. If it isn't, then there is no need to execute further processing.</a:t>
            </a:r>
          </a:p>
          <a:p>
            <a:pPr eaLnBrk="1" hangingPunct="1"/>
            <a:r>
              <a:rPr lang="en-US" dirty="0"/>
              <a:t>In the rule actions, lines 15 and 16 create a cache reader object which can be used to get total payment amounts.</a:t>
            </a:r>
          </a:p>
          <a:p>
            <a:pPr eaLnBrk="1" hangingPunct="1"/>
            <a:r>
              <a:rPr lang="en-US" dirty="0"/>
              <a:t>Line 18 initiates a for loop to process each exposure.</a:t>
            </a:r>
          </a:p>
          <a:p>
            <a:pPr eaLnBrk="1" hangingPunct="1"/>
            <a:r>
              <a:rPr lang="en-US" dirty="0"/>
              <a:t>Lines 19 and 20 check to see if the current exposure's limit is non-null and if the total payment amount is above the exposure limit. If it is...</a:t>
            </a:r>
          </a:p>
          <a:p>
            <a:pPr eaLnBrk="1" hangingPunct="1"/>
            <a:r>
              <a:rPr lang="en-US" dirty="0"/>
              <a:t>Lines 21 and 22 create an activity to have an adjuster review what to do about the exceeded limit.</a:t>
            </a:r>
          </a:p>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376E57DA-C28E-4EE6-BD8F-10C21C7D5827}" type="slidenum">
              <a:rPr lang="en-US" altLang="en-US" sz="1200" b="0" smtClean="0">
                <a:solidFill>
                  <a:schemeClr val="tx1"/>
                </a:solidFill>
              </a:rPr>
              <a:pPr eaLnBrk="1" hangingPunct="1"/>
              <a:t>38</a:t>
            </a:fld>
            <a:endParaRPr lang="en-US" altLang="en-US" sz="1200" b="0" dirty="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1CCED603-1645-47D8-90DD-B3FA70F9CFB9}" type="slidenum">
              <a:rPr lang="en-US" altLang="en-US" sz="1200" b="0" smtClean="0">
                <a:solidFill>
                  <a:schemeClr val="tx1"/>
                </a:solidFill>
              </a:rPr>
              <a:pPr eaLnBrk="1" hangingPunct="1"/>
              <a:t>39</a:t>
            </a:fld>
            <a:endParaRPr lang="en-US" altLang="en-US" sz="1200" b="0" dirty="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a:t>Answers</a:t>
            </a:r>
          </a:p>
          <a:p>
            <a:pPr marL="209550" indent="-209550" eaLnBrk="1" hangingPunct="1"/>
            <a:r>
              <a:rPr lang="en-US"/>
              <a:t>1. ReserveSet and CheckSet</a:t>
            </a:r>
          </a:p>
          <a:p>
            <a:pPr marL="209550" indent="-209550" eaLnBrk="1" hangingPunct="1"/>
            <a:r>
              <a:rPr lang="en-US"/>
              <a:t>2. Reserve and Payment (not Check...Check is not a subtype of transaction)</a:t>
            </a:r>
          </a:p>
          <a:p>
            <a:pPr marL="209550" indent="-209550" eaLnBrk="1" hangingPunct="1"/>
            <a:r>
              <a:rPr lang="en-US"/>
              <a:t>3. Check. When payments are made.</a:t>
            </a:r>
          </a:p>
          <a:p>
            <a:pPr marL="209550" indent="-209550" eaLnBrk="1" hangingPunct="1"/>
            <a:r>
              <a:rPr lang="en-US"/>
              <a:t>4.	a) The transactionSet and transaction entities are subtyped, and casting is needed to access fields and methods at the subtype level.</a:t>
            </a:r>
          </a:p>
          <a:p>
            <a:pPr marL="209550" indent="-209550" eaLnBrk="1" hangingPunct="1"/>
            <a:r>
              <a:rPr lang="en-US"/>
              <a:t>	b) Checks, reserves, and payments are all stored in arrays. For loops are needed to process these arrays.</a:t>
            </a:r>
          </a:p>
          <a:p>
            <a:pPr marL="209550" indent="-209550" eaLnBrk="1" hangingPunct="1"/>
            <a:r>
              <a:rPr lang="en-US"/>
              <a:t>	c) transaction rules often reference specific values, but these values may change over time and should not require changes to the code. Script parameters lets you change these values without changing the code.</a:t>
            </a:r>
          </a:p>
          <a:p>
            <a:pPr marL="209550" indent="-209550" eaLnBrk="1" hangingPunct="1"/>
            <a:r>
              <a:rPr lang="en-US"/>
              <a:t>5. These methods are used when one needs to use a common financial measurement (such as open reserves or total payments) in a transaction rule.</a:t>
            </a:r>
          </a:p>
          <a:p>
            <a:pPr marL="209550" indent="-209550" eaLnBrk="1" hangingPunct="1"/>
            <a:endParaRPr lang="en-US"/>
          </a:p>
          <a:p>
            <a:pPr marL="209550" indent="-209550" eaLnBrk="1" hangingPunct="1"/>
            <a:endParaRPr lang="en-US"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19036A53-7C86-42DA-90C6-85316E11DDA8}" type="slidenum">
              <a:rPr lang="en-US" altLang="en-US" sz="1200" b="0" smtClean="0">
                <a:solidFill>
                  <a:schemeClr val="tx1"/>
                </a:solidFill>
              </a:rPr>
              <a:pPr eaLnBrk="1" hangingPunct="1"/>
              <a:t>4</a:t>
            </a:fld>
            <a:endParaRPr lang="en-US" altLang="en-US" sz="1200" b="0" dirty="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An exposure is a set of data used to track a potential payment from one coverage to one claimant.</a:t>
            </a:r>
          </a:p>
          <a:p>
            <a:pPr eaLnBrk="1" hangingPunct="1"/>
            <a:r>
              <a:rPr lang="en-US" dirty="0"/>
              <a:t>A reserve line is an amount of money set aside for expected payments related to a given exposure. Every exposure ultimately has one or more reserve lines. transactions modify the amount of money in a reserve line.</a:t>
            </a:r>
          </a:p>
          <a:p>
            <a:pPr eaLnBrk="1" hangingPunct="1"/>
            <a:r>
              <a:rPr lang="en-US" dirty="0"/>
              <a:t>A reserve transaction modifies the amount of money set aside for the reserve line.</a:t>
            </a:r>
          </a:p>
          <a:p>
            <a:pPr eaLnBrk="1" hangingPunct="1"/>
            <a:r>
              <a:rPr lang="en-US" dirty="0"/>
              <a:t>A payment transaction moves money from a reserve line to a payment to a claimant or other party.</a:t>
            </a:r>
          </a:p>
          <a:p>
            <a:pPr eaLnBrk="1" hangingPunct="1"/>
            <a:r>
              <a:rPr lang="en-US" dirty="0"/>
              <a:t>A check is a single transfer of money from one or more reserve lines to one or more individuals or organizations.</a:t>
            </a:r>
          </a:p>
          <a:p>
            <a:pPr eaLnBrk="1" hangingPunct="1"/>
            <a:r>
              <a:rPr lang="en-US" dirty="0"/>
              <a:t>A payee is a person to whom a check is made payable. Payees include both claimants and people who provided services for the claim (such as inspectors).</a:t>
            </a:r>
          </a:p>
          <a:p>
            <a:pPr eaLnBrk="1" hangingPunct="1"/>
            <a:endParaRPr lang="en-US" dirty="0"/>
          </a:p>
          <a:p>
            <a:pPr eaLnBrk="1" hangingPunct="1"/>
            <a:endParaRPr lang="en-US" dirty="0"/>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a:t>	 Introduction to Transaction Rules - </a:t>
            </a:r>
            <a:fld id="{211C349A-83C9-44D0-A356-DBEB3FC715FC}" type="slidenum">
              <a:rPr lang="en-US" altLang="en-US" smtClean="0"/>
              <a:pPr>
                <a:defRPr/>
              </a:pPr>
              <a:t>40</a:t>
            </a:fld>
            <a:endParaRPr lang="en-US" altLang="en-US" dirty="0"/>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469AAF14-0F20-4860-AAAD-E571465AB33D}" type="slidenum">
              <a:rPr lang="en-US" altLang="en-US" sz="1200" b="0" smtClean="0">
                <a:solidFill>
                  <a:schemeClr val="tx1"/>
                </a:solidFill>
              </a:rPr>
              <a:pPr eaLnBrk="1" hangingPunct="1"/>
              <a:t>5</a:t>
            </a:fld>
            <a:endParaRPr lang="en-US" altLang="en-US" sz="1200" b="0" dirty="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 reserve transaction modifies the amount of money set aside for the reserve line. In most cases, a reserve transaction can be thought of as adding money to a reserve line. (However, there are circumstances where the amount of money set aside may have been deemed too high, and a reserve will be used to subtract money from a reserve line without actually paying that money to a claimant or other party.)</a:t>
            </a:r>
          </a:p>
          <a:p>
            <a:pPr eaLnBrk="1" hangingPunct="1"/>
            <a:r>
              <a:rPr lang="en-US" dirty="0"/>
              <a:t>A payment transaction moves money from a reserve line to a payment to a claimant or other party. In most cases, a payment transaction can be thought of as subtracting money from a reserve line. (However, there are circumstances where a payment transaction credits money to a reserve line, possibly because an error occurred and the payee returned the money to the carrier.)</a:t>
            </a:r>
          </a:p>
          <a:p>
            <a:pPr eaLnBrk="1" hangingPunct="1"/>
            <a:r>
              <a:rPr lang="en-US" dirty="0"/>
              <a:t>A recovery reserve transaction denotes money which the carrier expects to get from subrogation or salvage.</a:t>
            </a:r>
          </a:p>
          <a:p>
            <a:pPr eaLnBrk="1" hangingPunct="1"/>
            <a:r>
              <a:rPr lang="en-US" dirty="0"/>
              <a:t>A recovery transaction denotes money which has been collected from subrogation or salvage.</a:t>
            </a:r>
          </a:p>
          <a:p>
            <a:pPr eaLnBrk="1" hangingPunct="1"/>
            <a:r>
              <a:rPr lang="en-US" dirty="0"/>
              <a:t>Recall the following definitions:</a:t>
            </a:r>
          </a:p>
          <a:p>
            <a:pPr lvl="1" eaLnBrk="1" hangingPunct="1"/>
            <a:r>
              <a:rPr lang="en-US" dirty="0"/>
              <a:t>Recovery is a general term that refers to all forms of recouping some of the payments made on a claim. There are two primary forms of recovery: subrogation and salvage.</a:t>
            </a:r>
          </a:p>
          <a:p>
            <a:pPr lvl="1" eaLnBrk="1" hangingPunct="1"/>
            <a:r>
              <a:rPr lang="en-US" dirty="0"/>
              <a:t>Subrogation is the act of the carrier getting financial reimbursement from a 3rd party when someone insured by the carrier suffers a loss and it is not the insured's fault. For example, if Jim Means is insured by Acme Insurance and his car is hit by Florence Rigby, then Acme Insurance can attempt to collect money from Florence Rigby's insurance company to cover the money which Acme must pay to Jim Means for his loss. Subrogation is relevant only when there is a 3rd party who is responsible for the loss.</a:t>
            </a:r>
          </a:p>
          <a:p>
            <a:pPr algn="ctr" eaLnBrk="1" hangingPunct="1"/>
            <a:r>
              <a:rPr lang="en-US" dirty="0"/>
              <a:t>(continued)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21B95A8C-16E8-479A-95F6-7552CE1F2E75}" type="slidenum">
              <a:rPr lang="en-US" altLang="en-US" sz="1200" b="0" smtClean="0">
                <a:solidFill>
                  <a:schemeClr val="tx1"/>
                </a:solidFill>
              </a:rPr>
              <a:pPr eaLnBrk="1" hangingPunct="1"/>
              <a:t>6</a:t>
            </a:fld>
            <a:endParaRPr lang="en-US" altLang="en-US" sz="1200" b="0" dirty="0">
              <a:solidFill>
                <a:schemeClr val="tx1"/>
              </a:solidFill>
            </a:endParaRPr>
          </a:p>
        </p:txBody>
      </p:sp>
      <p:sp>
        <p:nvSpPr>
          <p:cNvPr id="51204" name="Rectangle 3"/>
          <p:cNvSpPr>
            <a:spLocks noGrp="1" noChangeArrowheads="1"/>
          </p:cNvSpPr>
          <p:nvPr>
            <p:ph type="body" idx="1"/>
          </p:nvPr>
        </p:nvSpPr>
        <p:spPr>
          <a:xfrm>
            <a:off x="406400" y="631825"/>
            <a:ext cx="6069013" cy="8102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dirty="0"/>
              <a:t>Salvage is the act of the carrier paying the full value of damaged property, taking possession of it, and then attempting to recoup some of the cost by reselling the property (or portions of it). For example, if Jim Means has an insured car which is damaged in a collision to the point where it can no longer be driven, Acme Insurance could pay the full value of the car to Jim Means, take possession of it, and then sell any salvageable parts to a scrap yard.</a:t>
            </a:r>
          </a:p>
          <a:p>
            <a:pPr eaLnBrk="1" hangingPunct="1"/>
            <a:r>
              <a:rPr lang="en-US" dirty="0"/>
              <a:t>The example shown above is for a collision exposure in which the vehicle is a total loss. The carrier plans to pay the insured for the full value of the vehicle, which is $3500. The carrier then expects to be able to sell the vehicle to a salvage yard and recoup $3500.</a:t>
            </a:r>
          </a:p>
          <a:p>
            <a:pPr eaLnBrk="1" hangingPunct="1"/>
            <a:r>
              <a:rPr lang="en-US" dirty="0"/>
              <a:t>A single reserve line can include both recovery and non-recovery transactions.</a:t>
            </a:r>
          </a:p>
          <a:p>
            <a:pPr lvl="1" eaLnBrk="1" hangingPunct="1"/>
            <a:endParaRPr lang="en-US" dirty="0"/>
          </a:p>
          <a:p>
            <a:pPr eaLnBrk="1" hangingPunct="1"/>
            <a:endParaRPr lang="en-US" dirty="0"/>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52227"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Introduction to Transaction Rules - </a:t>
            </a:r>
            <a:fld id="{5F3FAB55-E20E-405B-9551-245C845B4B25}" type="slidenum">
              <a:rPr lang="en-US" altLang="en-US" sz="1200" b="0">
                <a:solidFill>
                  <a:schemeClr val="tx1"/>
                </a:solidFill>
              </a:rPr>
              <a:pPr algn="l" eaLnBrk="1" hangingPunct="1">
                <a:spcBef>
                  <a:spcPct val="0"/>
                </a:spcBef>
                <a:spcAft>
                  <a:spcPct val="0"/>
                </a:spcAft>
                <a:buClrTx/>
              </a:pPr>
              <a:t>7</a:t>
            </a:fld>
            <a:endParaRPr lang="en-US" altLang="en-US" sz="1200" b="0" dirty="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rules executed for each new transaction:</a:t>
            </a:r>
          </a:p>
          <a:p>
            <a:pPr eaLnBrk="1" hangingPunct="1"/>
            <a:endParaRPr lang="en-US" dirty="0"/>
          </a:p>
          <a:p>
            <a:r>
              <a:rPr lang="en-US" dirty="0"/>
              <a:t>Transaction Pre-setup</a:t>
            </a:r>
          </a:p>
          <a:p>
            <a:r>
              <a:rPr lang="en-US" dirty="0"/>
              <a:t>Transaction Approval rules</a:t>
            </a:r>
          </a:p>
          <a:p>
            <a:r>
              <a:rPr lang="en-US" dirty="0"/>
              <a:t>     Approval rules (in Approval Routing rule set category)</a:t>
            </a:r>
          </a:p>
          <a:p>
            <a:r>
              <a:rPr lang="en-US" dirty="0"/>
              <a:t>Transaction Post-setup</a:t>
            </a:r>
          </a:p>
          <a:p>
            <a:r>
              <a:rPr lang="en-US" dirty="0"/>
              <a:t>Claim Pre-update</a:t>
            </a:r>
          </a:p>
          <a:p>
            <a:r>
              <a:rPr lang="en-US" dirty="0"/>
              <a:t>Transaction Pre-update</a:t>
            </a:r>
          </a:p>
          <a:p>
            <a:r>
              <a:rPr lang="en-US" dirty="0"/>
              <a:t>Claim Validation rules</a:t>
            </a:r>
          </a:p>
          <a:p>
            <a:r>
              <a:rPr lang="en-US" dirty="0"/>
              <a:t>Transaction Validation rules</a:t>
            </a:r>
          </a:p>
          <a:p>
            <a:r>
              <a:rPr lang="en-US" dirty="0"/>
              <a:t>Event Fired</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291A94B8-494C-4C90-8CF4-5DAB2AEA0A72}" type="slidenum">
              <a:rPr lang="en-US" altLang="en-US" sz="1200" b="0" smtClean="0">
                <a:solidFill>
                  <a:schemeClr val="tx1"/>
                </a:solidFill>
              </a:rPr>
              <a:pPr eaLnBrk="1" hangingPunct="1"/>
              <a:t>8</a:t>
            </a:fld>
            <a:endParaRPr lang="en-US" altLang="en-US" sz="1200" b="0" dirty="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The decision about where to write a given transaction rule should be determined by when the rule should be run.</a:t>
            </a:r>
          </a:p>
          <a:p>
            <a:pPr lvl="1" eaLnBrk="1" hangingPunct="1"/>
            <a:r>
              <a:rPr lang="en-US" dirty="0"/>
              <a:t>If the rule should only be run when a transaction is created (and not every time the transaction is modified), then it should be in a pre-setup or post-setup rule.</a:t>
            </a:r>
          </a:p>
          <a:p>
            <a:pPr lvl="1" eaLnBrk="1" hangingPunct="1"/>
            <a:r>
              <a:rPr lang="en-US" dirty="0"/>
              <a:t>If the rule should be run when a transaction is created and every time the transaction is modified, then it should be in a pre-update rule.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a:solidFill>
                  <a:schemeClr val="tx1"/>
                </a:solidFill>
              </a:rPr>
              <a:t>	Introduction to Transaction Rules - </a:t>
            </a:r>
            <a:fld id="{0288E931-6C2F-4FA6-8B99-783991DFAA5A}" type="slidenum">
              <a:rPr lang="en-US" altLang="en-US" sz="1200" b="0" smtClean="0">
                <a:solidFill>
                  <a:schemeClr val="tx1"/>
                </a:solidFill>
              </a:rPr>
              <a:pPr eaLnBrk="1" hangingPunct="1"/>
              <a:t>9</a:t>
            </a:fld>
            <a:endParaRPr lang="en-US" altLang="en-US" sz="1200" b="0" dirty="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Transaction Approval rules are run when a transaction is created and when it is edited or approved. (A transaction might require multiple approvals. Therefore, approval rules are run even when a transaction is approved.)</a:t>
            </a:r>
          </a:p>
          <a:p>
            <a:pPr eaLnBrk="1" hangingPunct="1"/>
            <a:r>
              <a:rPr lang="en-US"/>
              <a:t>Approval Routing rules are run whenever a transaction is designated as requiring approval.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26367218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46245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5311829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1508957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237141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456059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Tree>
    <p:extLst>
      <p:ext uri="{BB962C8B-B14F-4D97-AF65-F5344CB8AC3E}">
        <p14:creationId xmlns:p14="http://schemas.microsoft.com/office/powerpoint/2010/main" val="11978676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74941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88376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9822608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4335291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08887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4ACB4EAC-08DC-4723-AA1F-533AFC80310C}"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41"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a:t>Introduction to Transaction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a:t>16 October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
          <p:cNvSpPr>
            <a:spLocks noGrp="1" noChangeArrowheads="1"/>
          </p:cNvSpPr>
          <p:nvPr>
            <p:ph type="title"/>
          </p:nvPr>
        </p:nvSpPr>
        <p:spPr/>
        <p:txBody>
          <a:bodyPr/>
          <a:lstStyle/>
          <a:p>
            <a:pPr eaLnBrk="1" hangingPunct="1"/>
            <a:r>
              <a:rPr lang="en-US"/>
              <a:t>Validation rules</a:t>
            </a:r>
          </a:p>
        </p:txBody>
      </p:sp>
      <p:sp>
        <p:nvSpPr>
          <p:cNvPr id="13315" name="Rectangle 11"/>
          <p:cNvSpPr>
            <a:spLocks noGrp="1" noChangeArrowheads="1"/>
          </p:cNvSpPr>
          <p:nvPr>
            <p:ph idx="1"/>
          </p:nvPr>
        </p:nvSpPr>
        <p:spPr>
          <a:xfrm>
            <a:off x="561975" y="4645025"/>
            <a:ext cx="8318500" cy="1725613"/>
          </a:xfrm>
        </p:spPr>
        <p:txBody>
          <a:bodyPr/>
          <a:lstStyle/>
          <a:p>
            <a:pPr>
              <a:buFont typeface="Arial" charset="0"/>
              <a:buChar char="•"/>
            </a:pPr>
            <a:r>
              <a:rPr lang="en-US" dirty="0"/>
              <a:t>Determine if transaction is valid and committable</a:t>
            </a:r>
          </a:p>
          <a:p>
            <a:pPr lvl="1"/>
            <a:r>
              <a:rPr lang="en-US" dirty="0"/>
              <a:t>Can raise warnings or return errors (which prevent transaction from being saved)</a:t>
            </a:r>
          </a:p>
          <a:p>
            <a:pPr>
              <a:buFont typeface="Arial" charset="0"/>
              <a:buChar char="•"/>
            </a:pPr>
            <a:r>
              <a:rPr lang="en-US" dirty="0"/>
              <a:t>Covered in the "Transaction Validation Rules" lesson</a:t>
            </a:r>
          </a:p>
        </p:txBody>
      </p:sp>
      <p:sp>
        <p:nvSpPr>
          <p:cNvPr id="13316" name="Rectangle 12"/>
          <p:cNvSpPr>
            <a:spLocks noChangeArrowheads="1"/>
          </p:cNvSpPr>
          <p:nvPr/>
        </p:nvSpPr>
        <p:spPr bwMode="auto">
          <a:xfrm>
            <a:off x="1004888" y="2913063"/>
            <a:ext cx="1847850" cy="484187"/>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17"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3318" name="Rectangle 14"/>
          <p:cNvSpPr>
            <a:spLocks noChangeArrowheads="1"/>
          </p:cNvSpPr>
          <p:nvPr/>
        </p:nvSpPr>
        <p:spPr bwMode="auto">
          <a:xfrm>
            <a:off x="1004888" y="3606800"/>
            <a:ext cx="1847850" cy="484188"/>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3319"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3320"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21"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2"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3" name="AutoShape 21"/>
          <p:cNvSpPr>
            <a:spLocks noChangeArrowheads="1"/>
          </p:cNvSpPr>
          <p:nvPr/>
        </p:nvSpPr>
        <p:spPr bwMode="auto">
          <a:xfrm>
            <a:off x="3568700"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24" name="Text Box 22"/>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3325" name="AutoShape 23"/>
          <p:cNvSpPr>
            <a:spLocks noChangeArrowheads="1"/>
          </p:cNvSpPr>
          <p:nvPr/>
        </p:nvSpPr>
        <p:spPr bwMode="auto">
          <a:xfrm>
            <a:off x="356711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3326" name="Text Box 24"/>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3327" name="Text Box 25"/>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3328" name="Text Box 26"/>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3329"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0"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3331"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3332"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3"/>
          <p:cNvSpPr>
            <a:spLocks noChangeArrowheads="1"/>
          </p:cNvSpPr>
          <p:nvPr/>
        </p:nvSpPr>
        <p:spPr bwMode="auto">
          <a:xfrm>
            <a:off x="3568700" y="2914650"/>
            <a:ext cx="1841500" cy="482600"/>
          </a:xfrm>
          <a:prstGeom prst="roundRect">
            <a:avLst>
              <a:gd name="adj" fmla="val 27301"/>
            </a:avLst>
          </a:prstGeom>
          <a:solidFill>
            <a:srgbClr val="C0C0C0"/>
          </a:solidFill>
          <a:ln w="12700" algn="ctr">
            <a:solidFill>
              <a:schemeClr val="bg1"/>
            </a:solidFill>
            <a:round/>
            <a:headEnd/>
            <a:tailEnd/>
          </a:ln>
        </p:spPr>
        <p:txBody>
          <a:bodyPr wrap="none" lIns="0" tIns="0" rIns="0" bIns="0" anchor="ctr"/>
          <a:lstStyle/>
          <a:p>
            <a:endParaRPr lang="en-US"/>
          </a:p>
        </p:txBody>
      </p:sp>
      <p:sp>
        <p:nvSpPr>
          <p:cNvPr id="14339" name="AutoShape 4"/>
          <p:cNvSpPr>
            <a:spLocks noChangeArrowheads="1"/>
          </p:cNvSpPr>
          <p:nvPr/>
        </p:nvSpPr>
        <p:spPr bwMode="auto">
          <a:xfrm>
            <a:off x="356711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40" name="Text Box 5"/>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4341" name="Rectangle 10"/>
          <p:cNvSpPr>
            <a:spLocks noGrp="1" noChangeArrowheads="1"/>
          </p:cNvSpPr>
          <p:nvPr>
            <p:ph type="title" idx="4294967295"/>
          </p:nvPr>
        </p:nvSpPr>
        <p:spPr>
          <a:xfrm>
            <a:off x="825500" y="120650"/>
            <a:ext cx="8318500" cy="742950"/>
          </a:xfrm>
        </p:spPr>
        <p:txBody>
          <a:bodyPr/>
          <a:lstStyle/>
          <a:p>
            <a:pPr eaLnBrk="1" hangingPunct="1"/>
            <a:r>
              <a:rPr lang="en-US"/>
              <a:t>Transaction pre-setup vs. post-setup</a:t>
            </a:r>
          </a:p>
        </p:txBody>
      </p:sp>
      <p:sp>
        <p:nvSpPr>
          <p:cNvPr id="14342" name="Rectangle 11"/>
          <p:cNvSpPr>
            <a:spLocks noGrp="1" noChangeArrowheads="1"/>
          </p:cNvSpPr>
          <p:nvPr>
            <p:ph type="body" idx="4294967295"/>
          </p:nvPr>
        </p:nvSpPr>
        <p:spPr>
          <a:xfrm>
            <a:off x="825500" y="4476750"/>
            <a:ext cx="8318500" cy="1808163"/>
          </a:xfrm>
        </p:spPr>
        <p:txBody>
          <a:bodyPr/>
          <a:lstStyle/>
          <a:p>
            <a:r>
              <a:rPr lang="en-US"/>
              <a:t>Pre-setup - rules which run just before any transaction set or check set is committed </a:t>
            </a:r>
          </a:p>
          <a:p>
            <a:r>
              <a:rPr lang="en-US"/>
              <a:t>Post-setup - rules which run after a transaction set is approved</a:t>
            </a:r>
          </a:p>
        </p:txBody>
      </p:sp>
      <p:sp>
        <p:nvSpPr>
          <p:cNvPr id="14343" name="Rectangle 12"/>
          <p:cNvSpPr>
            <a:spLocks noChangeArrowheads="1"/>
          </p:cNvSpPr>
          <p:nvPr/>
        </p:nvSpPr>
        <p:spPr bwMode="auto">
          <a:xfrm>
            <a:off x="1004888" y="2913063"/>
            <a:ext cx="1847850" cy="48418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4"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4345" name="Rectangle 14"/>
          <p:cNvSpPr>
            <a:spLocks noChangeArrowheads="1"/>
          </p:cNvSpPr>
          <p:nvPr/>
        </p:nvSpPr>
        <p:spPr bwMode="auto">
          <a:xfrm>
            <a:off x="1004888" y="3606800"/>
            <a:ext cx="1847850" cy="48418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6"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4347"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348"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9"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50" name="Text Box 21"/>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4351" name="Text Box 22"/>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4352" name="Text Box 24"/>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4353"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54"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4355"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4356"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rhoades\AppData\Local\Temp\SNAGHTMLf379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82" y="992335"/>
            <a:ext cx="8037230" cy="4281414"/>
          </a:xfrm>
          <a:prstGeom prst="rect">
            <a:avLst/>
          </a:prstGeom>
          <a:noFill/>
          <a:extLst>
            <a:ext uri="{909E8E84-426E-40DD-AFC4-6F175D3DCCD1}">
              <a14:hiddenFill xmlns:a14="http://schemas.microsoft.com/office/drawing/2010/main">
                <a:solidFill>
                  <a:srgbClr val="FFFFFF"/>
                </a:solidFill>
              </a14:hiddenFill>
            </a:ext>
          </a:extLst>
        </p:spPr>
      </p:pic>
      <p:sp>
        <p:nvSpPr>
          <p:cNvPr id="15363" name="Rectangle 2"/>
          <p:cNvSpPr>
            <a:spLocks noGrp="1" noChangeArrowheads="1"/>
          </p:cNvSpPr>
          <p:nvPr>
            <p:ph type="title"/>
          </p:nvPr>
        </p:nvSpPr>
        <p:spPr/>
        <p:txBody>
          <a:bodyPr/>
          <a:lstStyle/>
          <a:p>
            <a:pPr eaLnBrk="1" hangingPunct="1"/>
            <a:r>
              <a:rPr lang="en-US"/>
              <a:t>Financials and config.xml</a:t>
            </a:r>
          </a:p>
        </p:txBody>
      </p:sp>
      <p:sp>
        <p:nvSpPr>
          <p:cNvPr id="15364" name="Rectangle 3"/>
          <p:cNvSpPr>
            <a:spLocks noGrp="1" noChangeArrowheads="1"/>
          </p:cNvSpPr>
          <p:nvPr>
            <p:ph idx="1"/>
          </p:nvPr>
        </p:nvSpPr>
        <p:spPr>
          <a:xfrm>
            <a:off x="519113" y="5329238"/>
            <a:ext cx="8318500" cy="1060450"/>
          </a:xfrm>
        </p:spPr>
        <p:txBody>
          <a:bodyPr/>
          <a:lstStyle/>
          <a:p>
            <a:pPr>
              <a:buFont typeface="Arial" charset="0"/>
              <a:buChar char="•"/>
            </a:pPr>
            <a:r>
              <a:rPr lang="en-US"/>
              <a:t>Certain financial behaviors are controlled by parameters in config.xml</a:t>
            </a:r>
          </a:p>
          <a:p>
            <a:pPr lvl="1"/>
            <a:r>
              <a:rPr lang="en-US"/>
              <a:t>Several are listed on the next slide, with defaults in black</a:t>
            </a:r>
          </a:p>
        </p:txBody>
      </p:sp>
      <p:pic>
        <p:nvPicPr>
          <p:cNvPr id="15365" name="Picture 5" descr="confi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713" y="828675"/>
            <a:ext cx="2657475" cy="7143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Financial behaviors governed in config.xml</a:t>
            </a:r>
          </a:p>
        </p:txBody>
      </p:sp>
      <p:sp>
        <p:nvSpPr>
          <p:cNvPr id="16387" name="Rectangle 3"/>
          <p:cNvSpPr>
            <a:spLocks noGrp="1" noChangeArrowheads="1"/>
          </p:cNvSpPr>
          <p:nvPr>
            <p:ph idx="1"/>
          </p:nvPr>
        </p:nvSpPr>
        <p:spPr>
          <a:xfrm>
            <a:off x="519113" y="1004888"/>
            <a:ext cx="8318500" cy="5384800"/>
          </a:xfrm>
        </p:spPr>
        <p:txBody>
          <a:bodyPr/>
          <a:lstStyle/>
          <a:p>
            <a:pPr>
              <a:buFont typeface="Arial" charset="0"/>
              <a:buChar char="•"/>
            </a:pPr>
            <a:r>
              <a:rPr lang="en-US" dirty="0"/>
              <a:t>Multiple line items {are | </a:t>
            </a:r>
            <a:r>
              <a:rPr lang="en-US" dirty="0">
                <a:solidFill>
                  <a:srgbClr val="777777"/>
                </a:solidFill>
              </a:rPr>
              <a:t>are not</a:t>
            </a:r>
            <a:r>
              <a:rPr lang="en-US" dirty="0"/>
              <a:t>} allowed in a transaction.</a:t>
            </a:r>
          </a:p>
          <a:p>
            <a:pPr>
              <a:buFont typeface="Arial" charset="0"/>
              <a:buChar char="•"/>
            </a:pPr>
            <a:r>
              <a:rPr lang="en-US" dirty="0"/>
              <a:t>Multiple payments {are | </a:t>
            </a:r>
            <a:r>
              <a:rPr lang="en-US" dirty="0">
                <a:solidFill>
                  <a:srgbClr val="777777"/>
                </a:solidFill>
              </a:rPr>
              <a:t>are not</a:t>
            </a:r>
            <a:r>
              <a:rPr lang="en-US" dirty="0"/>
              <a:t>} allowed per check.</a:t>
            </a:r>
          </a:p>
          <a:p>
            <a:pPr>
              <a:buFont typeface="Arial" charset="0"/>
              <a:buChar char="•"/>
            </a:pPr>
            <a:r>
              <a:rPr lang="en-US" dirty="0"/>
              <a:t>Authority limits {are | </a:t>
            </a:r>
            <a:r>
              <a:rPr lang="en-US" dirty="0">
                <a:solidFill>
                  <a:srgbClr val="777777"/>
                </a:solidFill>
              </a:rPr>
              <a:t>are not</a:t>
            </a:r>
            <a:r>
              <a:rPr lang="en-US" dirty="0"/>
              <a:t>} checked automatically</a:t>
            </a:r>
          </a:p>
          <a:p>
            <a:pPr>
              <a:buFont typeface="Arial" charset="0"/>
              <a:buChar char="•"/>
            </a:pPr>
            <a:r>
              <a:rPr lang="en-US" dirty="0"/>
              <a:t>Users {cannot | </a:t>
            </a:r>
            <a:r>
              <a:rPr lang="en-US" dirty="0">
                <a:solidFill>
                  <a:srgbClr val="777777"/>
                </a:solidFill>
              </a:rPr>
              <a:t>can</a:t>
            </a:r>
            <a:r>
              <a:rPr lang="en-US" dirty="0"/>
              <a:t>} submit payments that exceed available reserves {. | </a:t>
            </a:r>
            <a:r>
              <a:rPr lang="en-US" dirty="0">
                <a:solidFill>
                  <a:srgbClr val="777777"/>
                </a:solidFill>
              </a:rPr>
              <a:t>up to the </a:t>
            </a:r>
            <a:r>
              <a:rPr lang="en-US" dirty="0" err="1">
                <a:solidFill>
                  <a:srgbClr val="777777"/>
                </a:solidFill>
              </a:rPr>
              <a:t>PaymentsExceedReserves</a:t>
            </a:r>
            <a:r>
              <a:rPr lang="en-US" dirty="0">
                <a:solidFill>
                  <a:srgbClr val="777777"/>
                </a:solidFill>
              </a:rPr>
              <a:t> authority limit.</a:t>
            </a:r>
            <a:r>
              <a:rPr lang="en-US" dirty="0"/>
              <a:t>}</a:t>
            </a:r>
          </a:p>
          <a:p>
            <a:pPr>
              <a:buFont typeface="Arial" charset="0"/>
              <a:buChar char="•"/>
            </a:pPr>
            <a:r>
              <a:rPr lang="en-US" dirty="0"/>
              <a:t>Payments above {500} are logged.</a:t>
            </a:r>
          </a:p>
          <a:p>
            <a:pPr>
              <a:buFont typeface="Arial" charset="0"/>
              <a:buChar char="•"/>
            </a:pPr>
            <a:r>
              <a:rPr lang="en-US" dirty="0"/>
              <a:t>When final payment is made, exposure {is | </a:t>
            </a:r>
            <a:r>
              <a:rPr lang="en-US" dirty="0">
                <a:solidFill>
                  <a:srgbClr val="777777"/>
                </a:solidFill>
              </a:rPr>
              <a:t>is not</a:t>
            </a:r>
            <a:r>
              <a:rPr lang="en-US" dirty="0"/>
              <a:t>} automatically closed.</a:t>
            </a:r>
          </a:p>
          <a:p>
            <a:pPr>
              <a:buFont typeface="Arial" charset="0"/>
              <a:buChar char="•"/>
            </a:pPr>
            <a:r>
              <a:rPr lang="en-US" dirty="0"/>
              <a:t>When final payment closed last open exposure, claim</a:t>
            </a:r>
            <a:br>
              <a:rPr lang="en-US" dirty="0"/>
            </a:br>
            <a:r>
              <a:rPr lang="en-US" dirty="0"/>
              <a:t>{is | </a:t>
            </a:r>
            <a:r>
              <a:rPr lang="en-US" dirty="0">
                <a:solidFill>
                  <a:srgbClr val="777777"/>
                </a:solidFill>
              </a:rPr>
              <a:t>is not</a:t>
            </a:r>
            <a:r>
              <a:rPr lang="en-US" dirty="0"/>
              <a:t>} automatically closed.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Lesson outline</a:t>
            </a:r>
          </a:p>
        </p:txBody>
      </p:sp>
      <p:sp>
        <p:nvSpPr>
          <p:cNvPr id="17411"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Transaction basics</a:t>
            </a:r>
          </a:p>
          <a:p>
            <a:pPr>
              <a:lnSpc>
                <a:spcPct val="150000"/>
              </a:lnSpc>
              <a:buFont typeface="Arial" charset="0"/>
              <a:buChar char="•"/>
            </a:pPr>
            <a:r>
              <a:rPr lang="en-US" sz="2800"/>
              <a:t>Transaction data model</a:t>
            </a:r>
          </a:p>
          <a:p>
            <a:pPr>
              <a:lnSpc>
                <a:spcPct val="150000"/>
              </a:lnSpc>
              <a:buFont typeface="Arial" charset="0"/>
              <a:buChar char="•"/>
            </a:pPr>
            <a:r>
              <a:rPr lang="en-US" sz="2800">
                <a:solidFill>
                  <a:srgbClr val="C0C0C0"/>
                </a:solidFill>
              </a:rPr>
              <a:t>Transactions and Gosu </a:t>
            </a:r>
          </a:p>
          <a:p>
            <a:pPr>
              <a:lnSpc>
                <a:spcPct val="150000"/>
              </a:lnSpc>
              <a:buFont typeface="Arial" charset="0"/>
              <a:buChar char="•"/>
            </a:pPr>
            <a:r>
              <a:rPr lang="en-US" sz="2800">
                <a:solidFill>
                  <a:srgbClr val="C0C0C0"/>
                </a:solidFill>
              </a:rPr>
              <a:t>The financial calculations library</a:t>
            </a:r>
          </a:p>
          <a:p>
            <a:pPr>
              <a:lnSpc>
                <a:spcPct val="150000"/>
              </a:lnSpc>
              <a:buFont typeface="Arial" charset="0"/>
              <a:buChar char="•"/>
            </a:pPr>
            <a:endParaRPr lang="en-US" sz="2800">
              <a:solidFill>
                <a:srgbClr val="C0C0C0"/>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35" name="Rectangle 3"/>
          <p:cNvSpPr>
            <a:spLocks noGrp="1" noChangeArrowheads="1"/>
          </p:cNvSpPr>
          <p:nvPr>
            <p:ph type="title"/>
          </p:nvPr>
        </p:nvSpPr>
        <p:spPr/>
        <p:txBody>
          <a:bodyPr/>
          <a:lstStyle/>
          <a:p>
            <a:pPr eaLnBrk="1" hangingPunct="1"/>
            <a:r>
              <a:rPr lang="en-US"/>
              <a:t>Transaction sets and transactions</a:t>
            </a:r>
          </a:p>
        </p:txBody>
      </p:sp>
      <p:sp>
        <p:nvSpPr>
          <p:cNvPr id="18436" name="Rectangle 9"/>
          <p:cNvSpPr>
            <a:spLocks noGrp="1" noChangeArrowheads="1"/>
          </p:cNvSpPr>
          <p:nvPr>
            <p:ph idx="1"/>
          </p:nvPr>
        </p:nvSpPr>
        <p:spPr>
          <a:xfrm>
            <a:off x="561975" y="5661025"/>
            <a:ext cx="8318500" cy="709613"/>
          </a:xfrm>
        </p:spPr>
        <p:txBody>
          <a:bodyPr/>
          <a:lstStyle/>
          <a:p>
            <a:pPr>
              <a:buFont typeface="Arial" charset="0"/>
              <a:buChar char="•"/>
            </a:pPr>
            <a:r>
              <a:rPr lang="en-US"/>
              <a:t>Transaction data model is heavily subtyped</a:t>
            </a:r>
          </a:p>
          <a:p>
            <a:pPr lvl="1"/>
            <a:r>
              <a:rPr lang="en-US"/>
              <a:t>At top level, transactionSet and transaction</a:t>
            </a:r>
          </a:p>
        </p:txBody>
      </p:sp>
      <p:sp>
        <p:nvSpPr>
          <p:cNvPr id="18437" name="Text Box 4"/>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18438" name="Text Box 5"/>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18439" name="Rectangle 6"/>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0" name="Text Box 7"/>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18441" name="Text Box 8"/>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18442" name="Rectangle 13"/>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43" name="Rectangle 14"/>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44" name="Rectangle 15"/>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45" name="Group 28"/>
          <p:cNvGrpSpPr>
            <a:grpSpLocks/>
          </p:cNvGrpSpPr>
          <p:nvPr/>
        </p:nvGrpSpPr>
        <p:grpSpPr bwMode="auto">
          <a:xfrm>
            <a:off x="2755900" y="1130300"/>
            <a:ext cx="3287713" cy="1173163"/>
            <a:chOff x="1736" y="712"/>
            <a:chExt cx="2071" cy="739"/>
          </a:xfrm>
        </p:grpSpPr>
        <p:sp>
          <p:nvSpPr>
            <p:cNvPr id="18446" name="Line 29"/>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7" name="Line 30"/>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8" name="Line 31"/>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9" name="Line 32"/>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0" name="Line 33"/>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59" name="Text Box 3"/>
          <p:cNvSpPr txBox="1">
            <a:spLocks noChangeArrowheads="1"/>
          </p:cNvSpPr>
          <p:nvPr/>
        </p:nvSpPr>
        <p:spPr bwMode="auto">
          <a:xfrm>
            <a:off x="995363"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ReserveSet</a:t>
            </a:r>
          </a:p>
        </p:txBody>
      </p:sp>
      <p:sp>
        <p:nvSpPr>
          <p:cNvPr id="19460" name="Rectangle 5"/>
          <p:cNvSpPr>
            <a:spLocks noGrp="1" noChangeArrowheads="1"/>
          </p:cNvSpPr>
          <p:nvPr>
            <p:ph type="title"/>
          </p:nvPr>
        </p:nvSpPr>
        <p:spPr/>
        <p:txBody>
          <a:bodyPr/>
          <a:lstStyle/>
          <a:p>
            <a:pPr eaLnBrk="1" hangingPunct="1"/>
            <a:r>
              <a:rPr lang="en-US"/>
              <a:t>Entities for reserves</a:t>
            </a:r>
          </a:p>
        </p:txBody>
      </p:sp>
      <p:sp>
        <p:nvSpPr>
          <p:cNvPr id="19461" name="Text Box 12"/>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19462" name="Text Box 16"/>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19463" name="Rectangle 17"/>
          <p:cNvSpPr>
            <a:spLocks noChangeArrowheads="1"/>
          </p:cNvSpPr>
          <p:nvPr/>
        </p:nvSpPr>
        <p:spPr bwMode="auto">
          <a:xfrm>
            <a:off x="906463" y="3068638"/>
            <a:ext cx="1858962" cy="5381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464" name="Group 18"/>
          <p:cNvGrpSpPr>
            <a:grpSpLocks/>
          </p:cNvGrpSpPr>
          <p:nvPr/>
        </p:nvGrpSpPr>
        <p:grpSpPr bwMode="auto">
          <a:xfrm>
            <a:off x="1949450" y="3160713"/>
            <a:ext cx="517525" cy="338137"/>
            <a:chOff x="2628" y="1665"/>
            <a:chExt cx="363" cy="237"/>
          </a:xfrm>
        </p:grpSpPr>
        <p:sp>
          <p:nvSpPr>
            <p:cNvPr id="19486" name="Rectangle 19"/>
            <p:cNvSpPr>
              <a:spLocks noChangeArrowheads="1"/>
            </p:cNvSpPr>
            <p:nvPr/>
          </p:nvSpPr>
          <p:spPr bwMode="auto">
            <a:xfrm>
              <a:off x="2628" y="1665"/>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19487" name="Rectangle 20"/>
            <p:cNvSpPr>
              <a:spLocks noChangeArrowheads="1"/>
            </p:cNvSpPr>
            <p:nvPr/>
          </p:nvSpPr>
          <p:spPr bwMode="auto">
            <a:xfrm>
              <a:off x="2664" y="1709"/>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19488" name="Rectangle 21"/>
            <p:cNvSpPr>
              <a:spLocks noChangeArrowheads="1"/>
            </p:cNvSpPr>
            <p:nvPr/>
          </p:nvSpPr>
          <p:spPr bwMode="auto">
            <a:xfrm>
              <a:off x="2700" y="1753"/>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grpSp>
      <p:sp>
        <p:nvSpPr>
          <p:cNvPr id="19465" name="Text Box 22"/>
          <p:cNvSpPr txBox="1">
            <a:spLocks noChangeArrowheads="1"/>
          </p:cNvSpPr>
          <p:nvPr/>
        </p:nvSpPr>
        <p:spPr bwMode="auto">
          <a:xfrm>
            <a:off x="976313" y="31972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Reserves</a:t>
            </a:r>
          </a:p>
        </p:txBody>
      </p:sp>
      <p:sp>
        <p:nvSpPr>
          <p:cNvPr id="19466" name="Rectangle 23"/>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Text Box 24"/>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19468" name="Text Box 25"/>
          <p:cNvSpPr txBox="1">
            <a:spLocks noChangeArrowheads="1"/>
          </p:cNvSpPr>
          <p:nvPr/>
        </p:nvSpPr>
        <p:spPr bwMode="auto">
          <a:xfrm>
            <a:off x="6216650"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a:t>
            </a:r>
          </a:p>
        </p:txBody>
      </p:sp>
      <p:sp>
        <p:nvSpPr>
          <p:cNvPr id="19469" name="Rectangle 29"/>
          <p:cNvSpPr>
            <a:spLocks noChangeArrowheads="1"/>
          </p:cNvSpPr>
          <p:nvPr/>
        </p:nvSpPr>
        <p:spPr bwMode="auto">
          <a:xfrm>
            <a:off x="6127750" y="3068638"/>
            <a:ext cx="1858963" cy="5127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0" name="Text Box 30"/>
          <p:cNvSpPr txBox="1">
            <a:spLocks noChangeArrowheads="1"/>
          </p:cNvSpPr>
          <p:nvPr/>
        </p:nvSpPr>
        <p:spPr bwMode="auto">
          <a:xfrm>
            <a:off x="6197600" y="31210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a:t>
            </a:r>
          </a:p>
        </p:txBody>
      </p:sp>
      <p:sp>
        <p:nvSpPr>
          <p:cNvPr id="19471" name="Text Box 31"/>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19472" name="Rectangle 13"/>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3" name="Rectangle 14"/>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4" name="Rectangle 15"/>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5" name="Line 59"/>
          <p:cNvSpPr>
            <a:spLocks noChangeShapeType="1"/>
          </p:cNvSpPr>
          <p:nvPr/>
        </p:nvSpPr>
        <p:spPr bwMode="auto">
          <a:xfrm>
            <a:off x="2466975" y="3381375"/>
            <a:ext cx="2054225" cy="0"/>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6" name="Line 60"/>
          <p:cNvSpPr>
            <a:spLocks noChangeShapeType="1"/>
          </p:cNvSpPr>
          <p:nvPr/>
        </p:nvSpPr>
        <p:spPr bwMode="auto">
          <a:xfrm flipV="1">
            <a:off x="4521200" y="2782888"/>
            <a:ext cx="0" cy="598487"/>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61"/>
          <p:cNvSpPr>
            <a:spLocks noChangeShapeType="1"/>
          </p:cNvSpPr>
          <p:nvPr/>
        </p:nvSpPr>
        <p:spPr bwMode="auto">
          <a:xfrm>
            <a:off x="4521200" y="28686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8" name="Line 64"/>
          <p:cNvSpPr>
            <a:spLocks noChangeShapeType="1"/>
          </p:cNvSpPr>
          <p:nvPr/>
        </p:nvSpPr>
        <p:spPr bwMode="auto">
          <a:xfrm>
            <a:off x="4521200" y="29702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9" name="Line 65"/>
          <p:cNvSpPr>
            <a:spLocks noChangeShapeType="1"/>
          </p:cNvSpPr>
          <p:nvPr/>
        </p:nvSpPr>
        <p:spPr bwMode="auto">
          <a:xfrm>
            <a:off x="4521200" y="277336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480" name="Group 67"/>
          <p:cNvGrpSpPr>
            <a:grpSpLocks/>
          </p:cNvGrpSpPr>
          <p:nvPr/>
        </p:nvGrpSpPr>
        <p:grpSpPr bwMode="auto">
          <a:xfrm>
            <a:off x="2755900" y="1130300"/>
            <a:ext cx="3287713" cy="1173163"/>
            <a:chOff x="1736" y="712"/>
            <a:chExt cx="2071" cy="739"/>
          </a:xfrm>
        </p:grpSpPr>
        <p:sp>
          <p:nvSpPr>
            <p:cNvPr id="19481" name="Line 68"/>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2" name="Line 69"/>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3" name="Line 70"/>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4" name="Line 71"/>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5" name="Line 72"/>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3" name="Text Box 4"/>
          <p:cNvSpPr txBox="1">
            <a:spLocks noChangeArrowheads="1"/>
          </p:cNvSpPr>
          <p:nvPr/>
        </p:nvSpPr>
        <p:spPr bwMode="auto">
          <a:xfrm>
            <a:off x="995363"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CheckSet</a:t>
            </a:r>
          </a:p>
        </p:txBody>
      </p:sp>
      <p:sp>
        <p:nvSpPr>
          <p:cNvPr id="20484" name="Rectangle 5"/>
          <p:cNvSpPr>
            <a:spLocks noGrp="1" noChangeArrowheads="1"/>
          </p:cNvSpPr>
          <p:nvPr>
            <p:ph type="title"/>
          </p:nvPr>
        </p:nvSpPr>
        <p:spPr/>
        <p:txBody>
          <a:bodyPr/>
          <a:lstStyle/>
          <a:p>
            <a:pPr eaLnBrk="1" hangingPunct="1"/>
            <a:r>
              <a:rPr lang="en-US"/>
              <a:t>Entities for payments</a:t>
            </a:r>
          </a:p>
        </p:txBody>
      </p:sp>
      <p:sp>
        <p:nvSpPr>
          <p:cNvPr id="20485" name="Text Box 6"/>
          <p:cNvSpPr txBox="1">
            <a:spLocks noChangeArrowheads="1"/>
          </p:cNvSpPr>
          <p:nvPr/>
        </p:nvSpPr>
        <p:spPr bwMode="auto">
          <a:xfrm>
            <a:off x="976313" y="4135438"/>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PaymentsAmount</a:t>
            </a:r>
            <a:br>
              <a:rPr lang="en-US" sz="1600">
                <a:solidFill>
                  <a:srgbClr val="CC0099"/>
                </a:solidFill>
              </a:rPr>
            </a:br>
            <a:r>
              <a:rPr lang="en-US" sz="1600">
                <a:solidFill>
                  <a:srgbClr val="CC0099"/>
                </a:solidFill>
              </a:rPr>
              <a:t>Recurring</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Checks</a:t>
            </a:r>
          </a:p>
        </p:txBody>
      </p:sp>
      <p:sp>
        <p:nvSpPr>
          <p:cNvPr id="20486" name="Rectangle 7"/>
          <p:cNvSpPr>
            <a:spLocks noChangeArrowheads="1"/>
          </p:cNvSpPr>
          <p:nvPr/>
        </p:nvSpPr>
        <p:spPr bwMode="auto">
          <a:xfrm>
            <a:off x="906463" y="4081463"/>
            <a:ext cx="1858962" cy="13255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0487" name="Group 8"/>
          <p:cNvGrpSpPr>
            <a:grpSpLocks/>
          </p:cNvGrpSpPr>
          <p:nvPr/>
        </p:nvGrpSpPr>
        <p:grpSpPr bwMode="auto">
          <a:xfrm>
            <a:off x="1784350" y="4864100"/>
            <a:ext cx="517525" cy="338138"/>
            <a:chOff x="2628" y="1665"/>
            <a:chExt cx="363" cy="237"/>
          </a:xfrm>
        </p:grpSpPr>
        <p:sp>
          <p:nvSpPr>
            <p:cNvPr id="20521" name="Rectangle 9"/>
            <p:cNvSpPr>
              <a:spLocks noChangeArrowheads="1"/>
            </p:cNvSpPr>
            <p:nvPr/>
          </p:nvSpPr>
          <p:spPr bwMode="auto">
            <a:xfrm>
              <a:off x="2628" y="1665"/>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22" name="Rectangle 10"/>
            <p:cNvSpPr>
              <a:spLocks noChangeArrowheads="1"/>
            </p:cNvSpPr>
            <p:nvPr/>
          </p:nvSpPr>
          <p:spPr bwMode="auto">
            <a:xfrm>
              <a:off x="2664" y="1709"/>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23" name="Rectangle 11"/>
            <p:cNvSpPr>
              <a:spLocks noChangeArrowheads="1"/>
            </p:cNvSpPr>
            <p:nvPr/>
          </p:nvSpPr>
          <p:spPr bwMode="auto">
            <a:xfrm>
              <a:off x="2700" y="1753"/>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grpSp>
      <p:sp>
        <p:nvSpPr>
          <p:cNvPr id="20488" name="Text Box 12"/>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20489" name="Text Box 13"/>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20490" name="Rectangle 20"/>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1" name="Text Box 21"/>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20492" name="Text Box 23"/>
          <p:cNvSpPr txBox="1">
            <a:spLocks noChangeArrowheads="1"/>
          </p:cNvSpPr>
          <p:nvPr/>
        </p:nvSpPr>
        <p:spPr bwMode="auto">
          <a:xfrm>
            <a:off x="62166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Payment</a:t>
            </a:r>
          </a:p>
        </p:txBody>
      </p:sp>
      <p:sp>
        <p:nvSpPr>
          <p:cNvPr id="20493" name="Text Box 24"/>
          <p:cNvSpPr txBox="1">
            <a:spLocks noChangeArrowheads="1"/>
          </p:cNvSpPr>
          <p:nvPr/>
        </p:nvSpPr>
        <p:spPr bwMode="auto">
          <a:xfrm>
            <a:off x="6197600" y="4135438"/>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a:t>
            </a:r>
            <a:br>
              <a:rPr lang="en-US" sz="1600">
                <a:solidFill>
                  <a:srgbClr val="CC0099"/>
                </a:solidFill>
              </a:rPr>
            </a:br>
            <a:r>
              <a:rPr lang="en-US" sz="1600">
                <a:solidFill>
                  <a:srgbClr val="CC0099"/>
                </a:solidFill>
              </a:rPr>
              <a:t>CloseExposure</a:t>
            </a:r>
            <a:br>
              <a:rPr lang="en-US" sz="1600">
                <a:solidFill>
                  <a:srgbClr val="CC0099"/>
                </a:solidFill>
              </a:rPr>
            </a:br>
            <a:r>
              <a:rPr lang="en-US" sz="1600">
                <a:solidFill>
                  <a:srgbClr val="CC0099"/>
                </a:solidFill>
              </a:rPr>
              <a:t>PaymentType</a:t>
            </a:r>
            <a:br>
              <a:rPr lang="en-US" sz="1600">
                <a:solidFill>
                  <a:srgbClr val="CC0099"/>
                </a:solidFill>
              </a:rPr>
            </a:br>
            <a:r>
              <a:rPr lang="en-US" sz="1600">
                <a:solidFill>
                  <a:srgbClr val="CC0099"/>
                </a:solidFill>
              </a:rPr>
              <a:t>...</a:t>
            </a:r>
          </a:p>
        </p:txBody>
      </p:sp>
      <p:sp>
        <p:nvSpPr>
          <p:cNvPr id="20494" name="Rectangle 25"/>
          <p:cNvSpPr>
            <a:spLocks noChangeArrowheads="1"/>
          </p:cNvSpPr>
          <p:nvPr/>
        </p:nvSpPr>
        <p:spPr bwMode="auto">
          <a:xfrm>
            <a:off x="6127750" y="4081463"/>
            <a:ext cx="1858963" cy="13382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5" name="Text Box 28"/>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20496" name="Text Box 29"/>
          <p:cNvSpPr txBox="1">
            <a:spLocks noChangeArrowheads="1"/>
          </p:cNvSpPr>
          <p:nvPr/>
        </p:nvSpPr>
        <p:spPr bwMode="auto">
          <a:xfrm>
            <a:off x="36639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a:t>
            </a:r>
          </a:p>
        </p:txBody>
      </p:sp>
      <p:sp>
        <p:nvSpPr>
          <p:cNvPr id="20497" name="Text Box 30"/>
          <p:cNvSpPr txBox="1">
            <a:spLocks noChangeArrowheads="1"/>
          </p:cNvSpPr>
          <p:nvPr/>
        </p:nvSpPr>
        <p:spPr bwMode="auto">
          <a:xfrm>
            <a:off x="3644900" y="4135438"/>
            <a:ext cx="17573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CheckNumber</a:t>
            </a:r>
            <a:br>
              <a:rPr lang="en-US" sz="1600">
                <a:solidFill>
                  <a:srgbClr val="CC0099"/>
                </a:solidFill>
              </a:rPr>
            </a:br>
            <a:r>
              <a:rPr lang="en-US" sz="1600">
                <a:solidFill>
                  <a:srgbClr val="CC0099"/>
                </a:solidFill>
              </a:rPr>
              <a:t>IssueDate</a:t>
            </a:r>
            <a:br>
              <a:rPr lang="en-US" sz="1600">
                <a:solidFill>
                  <a:srgbClr val="CC0099"/>
                </a:solidFill>
              </a:rPr>
            </a:br>
            <a:r>
              <a:rPr lang="en-US" sz="1600">
                <a:solidFill>
                  <a:srgbClr val="CC0099"/>
                </a:solidFill>
              </a:rPr>
              <a:t>PaymentMethod</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Payments</a:t>
            </a:r>
          </a:p>
        </p:txBody>
      </p:sp>
      <p:sp>
        <p:nvSpPr>
          <p:cNvPr id="20498" name="Rectangle 31"/>
          <p:cNvSpPr>
            <a:spLocks noChangeArrowheads="1"/>
          </p:cNvSpPr>
          <p:nvPr/>
        </p:nvSpPr>
        <p:spPr bwMode="auto">
          <a:xfrm>
            <a:off x="3575050" y="4081463"/>
            <a:ext cx="1858963" cy="1325562"/>
          </a:xfrm>
          <a:prstGeom prst="rect">
            <a:avLst/>
          </a:prstGeom>
          <a:noFill/>
          <a:ln w="12700"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99" name="Rectangle 32"/>
          <p:cNvSpPr>
            <a:spLocks noChangeArrowheads="1"/>
          </p:cNvSpPr>
          <p:nvPr/>
        </p:nvSpPr>
        <p:spPr bwMode="auto">
          <a:xfrm>
            <a:off x="4700588" y="5054600"/>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00" name="Rectangle 33"/>
          <p:cNvSpPr>
            <a:spLocks noChangeArrowheads="1"/>
          </p:cNvSpPr>
          <p:nvPr/>
        </p:nvSpPr>
        <p:spPr bwMode="auto">
          <a:xfrm>
            <a:off x="4748213" y="5113338"/>
            <a:ext cx="384175" cy="195262"/>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01" name="Rectangle 34"/>
          <p:cNvSpPr>
            <a:spLocks noChangeArrowheads="1"/>
          </p:cNvSpPr>
          <p:nvPr/>
        </p:nvSpPr>
        <p:spPr bwMode="auto">
          <a:xfrm>
            <a:off x="4795838" y="5170488"/>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0502" name="Rectangle 44"/>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3" name="Rectangle 45"/>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4" name="Rectangle 46"/>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5" name="Line 53"/>
          <p:cNvSpPr>
            <a:spLocks noChangeShapeType="1"/>
          </p:cNvSpPr>
          <p:nvPr/>
        </p:nvSpPr>
        <p:spPr bwMode="auto">
          <a:xfrm>
            <a:off x="2292350" y="5048250"/>
            <a:ext cx="839788"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6" name="Line 54"/>
          <p:cNvSpPr>
            <a:spLocks noChangeShapeType="1"/>
          </p:cNvSpPr>
          <p:nvPr/>
        </p:nvSpPr>
        <p:spPr bwMode="auto">
          <a:xfrm flipV="1">
            <a:off x="3143250" y="3821113"/>
            <a:ext cx="0" cy="1227137"/>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7" name="Line 55"/>
          <p:cNvSpPr>
            <a:spLocks noChangeShapeType="1"/>
          </p:cNvSpPr>
          <p:nvPr/>
        </p:nvSpPr>
        <p:spPr bwMode="auto">
          <a:xfrm>
            <a:off x="3132138" y="38195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Line 56"/>
          <p:cNvSpPr>
            <a:spLocks noChangeShapeType="1"/>
          </p:cNvSpPr>
          <p:nvPr/>
        </p:nvSpPr>
        <p:spPr bwMode="auto">
          <a:xfrm>
            <a:off x="3132138" y="391477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9" name="Line 57"/>
          <p:cNvSpPr>
            <a:spLocks noChangeShapeType="1"/>
          </p:cNvSpPr>
          <p:nvPr/>
        </p:nvSpPr>
        <p:spPr bwMode="auto">
          <a:xfrm>
            <a:off x="3132138" y="40100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0" name="Line 59"/>
          <p:cNvSpPr>
            <a:spLocks noChangeShapeType="1"/>
          </p:cNvSpPr>
          <p:nvPr/>
        </p:nvSpPr>
        <p:spPr bwMode="auto">
          <a:xfrm>
            <a:off x="5173663" y="5222875"/>
            <a:ext cx="576262"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1" name="Line 60"/>
          <p:cNvSpPr>
            <a:spLocks noChangeShapeType="1"/>
          </p:cNvSpPr>
          <p:nvPr/>
        </p:nvSpPr>
        <p:spPr bwMode="auto">
          <a:xfrm flipV="1">
            <a:off x="5749925" y="3832225"/>
            <a:ext cx="0" cy="139065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2" name="Line 61"/>
          <p:cNvSpPr>
            <a:spLocks noChangeShapeType="1"/>
          </p:cNvSpPr>
          <p:nvPr/>
        </p:nvSpPr>
        <p:spPr bwMode="auto">
          <a:xfrm>
            <a:off x="5749925" y="38322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3" name="Line 62"/>
          <p:cNvSpPr>
            <a:spLocks noChangeShapeType="1"/>
          </p:cNvSpPr>
          <p:nvPr/>
        </p:nvSpPr>
        <p:spPr bwMode="auto">
          <a:xfrm>
            <a:off x="5749925" y="39084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4" name="Line 63"/>
          <p:cNvSpPr>
            <a:spLocks noChangeShapeType="1"/>
          </p:cNvSpPr>
          <p:nvPr/>
        </p:nvSpPr>
        <p:spPr bwMode="auto">
          <a:xfrm>
            <a:off x="5749925" y="39973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0515" name="Group 65"/>
          <p:cNvGrpSpPr>
            <a:grpSpLocks/>
          </p:cNvGrpSpPr>
          <p:nvPr/>
        </p:nvGrpSpPr>
        <p:grpSpPr bwMode="auto">
          <a:xfrm>
            <a:off x="2755900" y="1130300"/>
            <a:ext cx="3287713" cy="1173163"/>
            <a:chOff x="1736" y="712"/>
            <a:chExt cx="2071" cy="739"/>
          </a:xfrm>
        </p:grpSpPr>
        <p:sp>
          <p:nvSpPr>
            <p:cNvPr id="20516" name="Line 66"/>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7" name="Line 67"/>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8" name="Line 68"/>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9" name="Line 69"/>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0" name="Line 70"/>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21507"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808038" y="1384300"/>
            <a:ext cx="2081212"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1" name="Text Box 3"/>
          <p:cNvSpPr txBox="1">
            <a:spLocks noChangeArrowheads="1"/>
          </p:cNvSpPr>
          <p:nvPr/>
        </p:nvSpPr>
        <p:spPr bwMode="auto">
          <a:xfrm>
            <a:off x="995363"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CheckSet</a:t>
            </a:r>
          </a:p>
        </p:txBody>
      </p:sp>
      <p:sp>
        <p:nvSpPr>
          <p:cNvPr id="22532" name="Rectangle 4"/>
          <p:cNvSpPr>
            <a:spLocks noGrp="1" noChangeArrowheads="1"/>
          </p:cNvSpPr>
          <p:nvPr>
            <p:ph type="title"/>
          </p:nvPr>
        </p:nvSpPr>
        <p:spPr/>
        <p:txBody>
          <a:bodyPr/>
          <a:lstStyle/>
          <a:p>
            <a:pPr eaLnBrk="1" hangingPunct="1"/>
            <a:r>
              <a:rPr lang="en-US"/>
              <a:t>Transaction data model: Review</a:t>
            </a:r>
          </a:p>
        </p:txBody>
      </p:sp>
      <p:sp>
        <p:nvSpPr>
          <p:cNvPr id="22533" name="Text Box 5"/>
          <p:cNvSpPr txBox="1">
            <a:spLocks noChangeArrowheads="1"/>
          </p:cNvSpPr>
          <p:nvPr/>
        </p:nvSpPr>
        <p:spPr bwMode="auto">
          <a:xfrm>
            <a:off x="976313" y="4135438"/>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PaymentsAmount</a:t>
            </a:r>
            <a:br>
              <a:rPr lang="en-US" sz="1600">
                <a:solidFill>
                  <a:srgbClr val="CC0099"/>
                </a:solidFill>
              </a:rPr>
            </a:br>
            <a:r>
              <a:rPr lang="en-US" sz="1600">
                <a:solidFill>
                  <a:srgbClr val="CC0099"/>
                </a:solidFill>
              </a:rPr>
              <a:t>Recurring</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Checks</a:t>
            </a:r>
          </a:p>
        </p:txBody>
      </p:sp>
      <p:sp>
        <p:nvSpPr>
          <p:cNvPr id="22534" name="Rectangle 6"/>
          <p:cNvSpPr>
            <a:spLocks noChangeArrowheads="1"/>
          </p:cNvSpPr>
          <p:nvPr/>
        </p:nvSpPr>
        <p:spPr bwMode="auto">
          <a:xfrm>
            <a:off x="906463" y="4081463"/>
            <a:ext cx="1858962" cy="13255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2535" name="Group 7"/>
          <p:cNvGrpSpPr>
            <a:grpSpLocks/>
          </p:cNvGrpSpPr>
          <p:nvPr/>
        </p:nvGrpSpPr>
        <p:grpSpPr bwMode="auto">
          <a:xfrm>
            <a:off x="1784350" y="4864100"/>
            <a:ext cx="517525" cy="338138"/>
            <a:chOff x="2628" y="1665"/>
            <a:chExt cx="363" cy="237"/>
          </a:xfrm>
        </p:grpSpPr>
        <p:sp>
          <p:nvSpPr>
            <p:cNvPr id="22584" name="Rectangle 8"/>
            <p:cNvSpPr>
              <a:spLocks noChangeArrowheads="1"/>
            </p:cNvSpPr>
            <p:nvPr/>
          </p:nvSpPr>
          <p:spPr bwMode="auto">
            <a:xfrm>
              <a:off x="2628" y="1665"/>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85" name="Rectangle 9"/>
            <p:cNvSpPr>
              <a:spLocks noChangeArrowheads="1"/>
            </p:cNvSpPr>
            <p:nvPr/>
          </p:nvSpPr>
          <p:spPr bwMode="auto">
            <a:xfrm>
              <a:off x="2664" y="1709"/>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86" name="Rectangle 10"/>
            <p:cNvSpPr>
              <a:spLocks noChangeArrowheads="1"/>
            </p:cNvSpPr>
            <p:nvPr/>
          </p:nvSpPr>
          <p:spPr bwMode="auto">
            <a:xfrm>
              <a:off x="2700" y="1753"/>
              <a:ext cx="291" cy="149"/>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grpSp>
      <p:sp>
        <p:nvSpPr>
          <p:cNvPr id="22536" name="Text Box 11"/>
          <p:cNvSpPr txBox="1">
            <a:spLocks noChangeArrowheads="1"/>
          </p:cNvSpPr>
          <p:nvPr/>
        </p:nvSpPr>
        <p:spPr bwMode="auto">
          <a:xfrm>
            <a:off x="958850" y="1447800"/>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22537" name="Text Box 12"/>
          <p:cNvSpPr txBox="1">
            <a:spLocks noChangeArrowheads="1"/>
          </p:cNvSpPr>
          <p:nvPr/>
        </p:nvSpPr>
        <p:spPr bwMode="auto">
          <a:xfrm>
            <a:off x="857250"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22538" name="Rectangle 13"/>
          <p:cNvSpPr>
            <a:spLocks noChangeArrowheads="1"/>
          </p:cNvSpPr>
          <p:nvPr/>
        </p:nvSpPr>
        <p:spPr bwMode="auto">
          <a:xfrm>
            <a:off x="6035675" y="1384300"/>
            <a:ext cx="2081213"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9" name="Text Box 14"/>
          <p:cNvSpPr txBox="1">
            <a:spLocks noChangeArrowheads="1"/>
          </p:cNvSpPr>
          <p:nvPr/>
        </p:nvSpPr>
        <p:spPr bwMode="auto">
          <a:xfrm>
            <a:off x="6065838" y="10620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22540" name="Text Box 15"/>
          <p:cNvSpPr txBox="1">
            <a:spLocks noChangeArrowheads="1"/>
          </p:cNvSpPr>
          <p:nvPr/>
        </p:nvSpPr>
        <p:spPr bwMode="auto">
          <a:xfrm>
            <a:off x="62166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Payment</a:t>
            </a:r>
          </a:p>
        </p:txBody>
      </p:sp>
      <p:sp>
        <p:nvSpPr>
          <p:cNvPr id="22541" name="Text Box 16"/>
          <p:cNvSpPr txBox="1">
            <a:spLocks noChangeArrowheads="1"/>
          </p:cNvSpPr>
          <p:nvPr/>
        </p:nvSpPr>
        <p:spPr bwMode="auto">
          <a:xfrm>
            <a:off x="6197600" y="4135438"/>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a:t>
            </a:r>
            <a:br>
              <a:rPr lang="en-US" sz="1600">
                <a:solidFill>
                  <a:srgbClr val="CC0099"/>
                </a:solidFill>
              </a:rPr>
            </a:br>
            <a:r>
              <a:rPr lang="en-US" sz="1600">
                <a:solidFill>
                  <a:srgbClr val="CC0099"/>
                </a:solidFill>
              </a:rPr>
              <a:t>CloseExposure</a:t>
            </a:r>
            <a:br>
              <a:rPr lang="en-US" sz="1600">
                <a:solidFill>
                  <a:srgbClr val="CC0099"/>
                </a:solidFill>
              </a:rPr>
            </a:br>
            <a:r>
              <a:rPr lang="en-US" sz="1600">
                <a:solidFill>
                  <a:srgbClr val="CC0099"/>
                </a:solidFill>
              </a:rPr>
              <a:t>PaymentType</a:t>
            </a:r>
            <a:br>
              <a:rPr lang="en-US" sz="1600">
                <a:solidFill>
                  <a:srgbClr val="CC0099"/>
                </a:solidFill>
              </a:rPr>
            </a:br>
            <a:r>
              <a:rPr lang="en-US" sz="1600">
                <a:solidFill>
                  <a:srgbClr val="CC0099"/>
                </a:solidFill>
              </a:rPr>
              <a:t>...</a:t>
            </a:r>
          </a:p>
        </p:txBody>
      </p:sp>
      <p:sp>
        <p:nvSpPr>
          <p:cNvPr id="22542" name="Rectangle 17"/>
          <p:cNvSpPr>
            <a:spLocks noChangeArrowheads="1"/>
          </p:cNvSpPr>
          <p:nvPr/>
        </p:nvSpPr>
        <p:spPr bwMode="auto">
          <a:xfrm>
            <a:off x="6127750" y="4081463"/>
            <a:ext cx="1858963" cy="1338262"/>
          </a:xfrm>
          <a:prstGeom prst="rect">
            <a:avLst/>
          </a:prstGeom>
          <a:noFill/>
          <a:ln w="19050" algn="ctr">
            <a:solidFill>
              <a:srgbClr val="CC00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43" name="Text Box 18"/>
          <p:cNvSpPr txBox="1">
            <a:spLocks noChangeArrowheads="1"/>
          </p:cNvSpPr>
          <p:nvPr/>
        </p:nvSpPr>
        <p:spPr bwMode="auto">
          <a:xfrm>
            <a:off x="6129338" y="1435100"/>
            <a:ext cx="204628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22544" name="Text Box 19"/>
          <p:cNvSpPr txBox="1">
            <a:spLocks noChangeArrowheads="1"/>
          </p:cNvSpPr>
          <p:nvPr/>
        </p:nvSpPr>
        <p:spPr bwMode="auto">
          <a:xfrm>
            <a:off x="3663950" y="37512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Check</a:t>
            </a:r>
          </a:p>
        </p:txBody>
      </p:sp>
      <p:sp>
        <p:nvSpPr>
          <p:cNvPr id="22545" name="Text Box 20"/>
          <p:cNvSpPr txBox="1">
            <a:spLocks noChangeArrowheads="1"/>
          </p:cNvSpPr>
          <p:nvPr/>
        </p:nvSpPr>
        <p:spPr bwMode="auto">
          <a:xfrm>
            <a:off x="3644900" y="4135438"/>
            <a:ext cx="17573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CC0099"/>
                </a:solidFill>
              </a:rPr>
              <a:t>CheckNumber</a:t>
            </a:r>
            <a:br>
              <a:rPr lang="en-US" sz="1600">
                <a:solidFill>
                  <a:srgbClr val="CC0099"/>
                </a:solidFill>
              </a:rPr>
            </a:br>
            <a:r>
              <a:rPr lang="en-US" sz="1600">
                <a:solidFill>
                  <a:srgbClr val="CC0099"/>
                </a:solidFill>
              </a:rPr>
              <a:t>IssueDate</a:t>
            </a:r>
            <a:br>
              <a:rPr lang="en-US" sz="1600">
                <a:solidFill>
                  <a:srgbClr val="CC0099"/>
                </a:solidFill>
              </a:rPr>
            </a:br>
            <a:r>
              <a:rPr lang="en-US" sz="1600">
                <a:solidFill>
                  <a:srgbClr val="CC0099"/>
                </a:solidFill>
              </a:rPr>
              <a:t>PaymentMethod</a:t>
            </a:r>
            <a:br>
              <a:rPr lang="en-US" sz="1600">
                <a:solidFill>
                  <a:srgbClr val="CC0099"/>
                </a:solidFill>
              </a:rPr>
            </a:br>
            <a:r>
              <a:rPr lang="en-US" sz="1600">
                <a:solidFill>
                  <a:srgbClr val="CC0099"/>
                </a:solidFill>
              </a:rPr>
              <a:t>...</a:t>
            </a:r>
            <a:br>
              <a:rPr lang="en-US" sz="1600">
                <a:solidFill>
                  <a:srgbClr val="CC0099"/>
                </a:solidFill>
              </a:rPr>
            </a:br>
            <a:r>
              <a:rPr lang="en-US" sz="1600">
                <a:solidFill>
                  <a:srgbClr val="CC0099"/>
                </a:solidFill>
              </a:rPr>
              <a:t>Payments</a:t>
            </a:r>
          </a:p>
        </p:txBody>
      </p:sp>
      <p:sp>
        <p:nvSpPr>
          <p:cNvPr id="22546" name="Rectangle 21"/>
          <p:cNvSpPr>
            <a:spLocks noChangeArrowheads="1"/>
          </p:cNvSpPr>
          <p:nvPr/>
        </p:nvSpPr>
        <p:spPr bwMode="auto">
          <a:xfrm>
            <a:off x="3575050" y="4081463"/>
            <a:ext cx="1858963" cy="1325562"/>
          </a:xfrm>
          <a:prstGeom prst="rect">
            <a:avLst/>
          </a:prstGeom>
          <a:noFill/>
          <a:ln w="12700"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47" name="Rectangle 22"/>
          <p:cNvSpPr>
            <a:spLocks noChangeArrowheads="1"/>
          </p:cNvSpPr>
          <p:nvPr/>
        </p:nvSpPr>
        <p:spPr bwMode="auto">
          <a:xfrm>
            <a:off x="4700588" y="5054600"/>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48" name="Rectangle 23"/>
          <p:cNvSpPr>
            <a:spLocks noChangeArrowheads="1"/>
          </p:cNvSpPr>
          <p:nvPr/>
        </p:nvSpPr>
        <p:spPr bwMode="auto">
          <a:xfrm>
            <a:off x="4748213" y="5113338"/>
            <a:ext cx="384175" cy="195262"/>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49" name="Rectangle 24"/>
          <p:cNvSpPr>
            <a:spLocks noChangeArrowheads="1"/>
          </p:cNvSpPr>
          <p:nvPr/>
        </p:nvSpPr>
        <p:spPr bwMode="auto">
          <a:xfrm>
            <a:off x="4795838" y="5170488"/>
            <a:ext cx="384175" cy="196850"/>
          </a:xfrm>
          <a:prstGeom prst="rect">
            <a:avLst/>
          </a:prstGeom>
          <a:solidFill>
            <a:schemeClr val="tx1"/>
          </a:solidFill>
          <a:ln w="12700" algn="ctr">
            <a:solidFill>
              <a:srgbClr val="CC0099"/>
            </a:solidFill>
            <a:miter lim="800000"/>
            <a:headEnd/>
            <a:tailEnd/>
          </a:ln>
        </p:spPr>
        <p:txBody>
          <a:bodyPr lIns="0" tIns="0" rIns="0" bIns="0" anchor="ctr">
            <a:spAutoFit/>
          </a:bodyPr>
          <a:lstStyle/>
          <a:p>
            <a:endParaRPr lang="en-US"/>
          </a:p>
        </p:txBody>
      </p:sp>
      <p:sp>
        <p:nvSpPr>
          <p:cNvPr id="22550" name="Rectangle 25"/>
          <p:cNvSpPr>
            <a:spLocks noChangeArrowheads="1"/>
          </p:cNvSpPr>
          <p:nvPr/>
        </p:nvSpPr>
        <p:spPr bwMode="auto">
          <a:xfrm>
            <a:off x="2266950" y="21621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51" name="Rectangle 26"/>
          <p:cNvSpPr>
            <a:spLocks noChangeArrowheads="1"/>
          </p:cNvSpPr>
          <p:nvPr/>
        </p:nvSpPr>
        <p:spPr bwMode="auto">
          <a:xfrm>
            <a:off x="2314575" y="22209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52" name="Rectangle 27"/>
          <p:cNvSpPr>
            <a:spLocks noChangeArrowheads="1"/>
          </p:cNvSpPr>
          <p:nvPr/>
        </p:nvSpPr>
        <p:spPr bwMode="auto">
          <a:xfrm>
            <a:off x="2362200" y="22780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553" name="Group 58"/>
          <p:cNvGrpSpPr>
            <a:grpSpLocks/>
          </p:cNvGrpSpPr>
          <p:nvPr/>
        </p:nvGrpSpPr>
        <p:grpSpPr bwMode="auto">
          <a:xfrm>
            <a:off x="2755900" y="1130300"/>
            <a:ext cx="3287713" cy="1173163"/>
            <a:chOff x="1736" y="712"/>
            <a:chExt cx="2071" cy="739"/>
          </a:xfrm>
        </p:grpSpPr>
        <p:sp>
          <p:nvSpPr>
            <p:cNvPr id="22579" name="Line 28"/>
            <p:cNvSpPr>
              <a:spLocks noChangeShapeType="1"/>
            </p:cNvSpPr>
            <p:nvPr/>
          </p:nvSpPr>
          <p:spPr bwMode="auto">
            <a:xfrm>
              <a:off x="1736" y="1451"/>
              <a:ext cx="111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0" name="Line 29"/>
            <p:cNvSpPr>
              <a:spLocks noChangeShapeType="1"/>
            </p:cNvSpPr>
            <p:nvPr/>
          </p:nvSpPr>
          <p:spPr bwMode="auto">
            <a:xfrm>
              <a:off x="2844" y="770"/>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1" name="Line 30"/>
            <p:cNvSpPr>
              <a:spLocks noChangeShapeType="1"/>
            </p:cNvSpPr>
            <p:nvPr/>
          </p:nvSpPr>
          <p:spPr bwMode="auto">
            <a:xfrm flipV="1">
              <a:off x="2848" y="713"/>
              <a:ext cx="0" cy="7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2" name="Line 31"/>
            <p:cNvSpPr>
              <a:spLocks noChangeShapeType="1"/>
            </p:cNvSpPr>
            <p:nvPr/>
          </p:nvSpPr>
          <p:spPr bwMode="auto">
            <a:xfrm>
              <a:off x="2844" y="712"/>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3" name="Line 32"/>
            <p:cNvSpPr>
              <a:spLocks noChangeShapeType="1"/>
            </p:cNvSpPr>
            <p:nvPr/>
          </p:nvSpPr>
          <p:spPr bwMode="auto">
            <a:xfrm>
              <a:off x="2844" y="829"/>
              <a:ext cx="9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2554" name="Line 33"/>
          <p:cNvSpPr>
            <a:spLocks noChangeShapeType="1"/>
          </p:cNvSpPr>
          <p:nvPr/>
        </p:nvSpPr>
        <p:spPr bwMode="auto">
          <a:xfrm>
            <a:off x="2292350" y="5048250"/>
            <a:ext cx="839788"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5" name="Line 34"/>
          <p:cNvSpPr>
            <a:spLocks noChangeShapeType="1"/>
          </p:cNvSpPr>
          <p:nvPr/>
        </p:nvSpPr>
        <p:spPr bwMode="auto">
          <a:xfrm flipV="1">
            <a:off x="3143250" y="3821113"/>
            <a:ext cx="0" cy="1227137"/>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6" name="Line 35"/>
          <p:cNvSpPr>
            <a:spLocks noChangeShapeType="1"/>
          </p:cNvSpPr>
          <p:nvPr/>
        </p:nvSpPr>
        <p:spPr bwMode="auto">
          <a:xfrm>
            <a:off x="3132138" y="38195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7" name="Line 36"/>
          <p:cNvSpPr>
            <a:spLocks noChangeShapeType="1"/>
          </p:cNvSpPr>
          <p:nvPr/>
        </p:nvSpPr>
        <p:spPr bwMode="auto">
          <a:xfrm>
            <a:off x="3132138" y="391477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8" name="Line 37"/>
          <p:cNvSpPr>
            <a:spLocks noChangeShapeType="1"/>
          </p:cNvSpPr>
          <p:nvPr/>
        </p:nvSpPr>
        <p:spPr bwMode="auto">
          <a:xfrm>
            <a:off x="3132138" y="4010025"/>
            <a:ext cx="412750"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9" name="Line 38"/>
          <p:cNvSpPr>
            <a:spLocks noChangeShapeType="1"/>
          </p:cNvSpPr>
          <p:nvPr/>
        </p:nvSpPr>
        <p:spPr bwMode="auto">
          <a:xfrm>
            <a:off x="5173663" y="5222875"/>
            <a:ext cx="576262"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0" name="Line 39"/>
          <p:cNvSpPr>
            <a:spLocks noChangeShapeType="1"/>
          </p:cNvSpPr>
          <p:nvPr/>
        </p:nvSpPr>
        <p:spPr bwMode="auto">
          <a:xfrm flipV="1">
            <a:off x="5749925" y="3832225"/>
            <a:ext cx="0" cy="139065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1" name="Line 40"/>
          <p:cNvSpPr>
            <a:spLocks noChangeShapeType="1"/>
          </p:cNvSpPr>
          <p:nvPr/>
        </p:nvSpPr>
        <p:spPr bwMode="auto">
          <a:xfrm>
            <a:off x="5749925" y="38322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2" name="Line 41"/>
          <p:cNvSpPr>
            <a:spLocks noChangeShapeType="1"/>
          </p:cNvSpPr>
          <p:nvPr/>
        </p:nvSpPr>
        <p:spPr bwMode="auto">
          <a:xfrm>
            <a:off x="5749925" y="39084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3" name="Line 42"/>
          <p:cNvSpPr>
            <a:spLocks noChangeShapeType="1"/>
          </p:cNvSpPr>
          <p:nvPr/>
        </p:nvSpPr>
        <p:spPr bwMode="auto">
          <a:xfrm>
            <a:off x="5749925" y="3997325"/>
            <a:ext cx="738188" cy="0"/>
          </a:xfrm>
          <a:prstGeom prst="line">
            <a:avLst/>
          </a:prstGeom>
          <a:noFill/>
          <a:ln w="12700">
            <a:solidFill>
              <a:srgbClr val="CC009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64" name="Text Box 43"/>
          <p:cNvSpPr txBox="1">
            <a:spLocks noChangeArrowheads="1"/>
          </p:cNvSpPr>
          <p:nvPr/>
        </p:nvSpPr>
        <p:spPr bwMode="auto">
          <a:xfrm>
            <a:off x="995363"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ReserveSet</a:t>
            </a:r>
          </a:p>
        </p:txBody>
      </p:sp>
      <p:sp>
        <p:nvSpPr>
          <p:cNvPr id="22565" name="Rectangle 44"/>
          <p:cNvSpPr>
            <a:spLocks noChangeArrowheads="1"/>
          </p:cNvSpPr>
          <p:nvPr/>
        </p:nvSpPr>
        <p:spPr bwMode="auto">
          <a:xfrm>
            <a:off x="906463" y="3068638"/>
            <a:ext cx="1858962" cy="5381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2566" name="Group 45"/>
          <p:cNvGrpSpPr>
            <a:grpSpLocks/>
          </p:cNvGrpSpPr>
          <p:nvPr/>
        </p:nvGrpSpPr>
        <p:grpSpPr bwMode="auto">
          <a:xfrm>
            <a:off x="1949450" y="3160713"/>
            <a:ext cx="517525" cy="338137"/>
            <a:chOff x="2628" y="1665"/>
            <a:chExt cx="363" cy="237"/>
          </a:xfrm>
        </p:grpSpPr>
        <p:sp>
          <p:nvSpPr>
            <p:cNvPr id="22576" name="Rectangle 46"/>
            <p:cNvSpPr>
              <a:spLocks noChangeArrowheads="1"/>
            </p:cNvSpPr>
            <p:nvPr/>
          </p:nvSpPr>
          <p:spPr bwMode="auto">
            <a:xfrm>
              <a:off x="2628" y="1665"/>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22577" name="Rectangle 47"/>
            <p:cNvSpPr>
              <a:spLocks noChangeArrowheads="1"/>
            </p:cNvSpPr>
            <p:nvPr/>
          </p:nvSpPr>
          <p:spPr bwMode="auto">
            <a:xfrm>
              <a:off x="2664" y="1709"/>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sp>
          <p:nvSpPr>
            <p:cNvPr id="22578" name="Rectangle 48"/>
            <p:cNvSpPr>
              <a:spLocks noChangeArrowheads="1"/>
            </p:cNvSpPr>
            <p:nvPr/>
          </p:nvSpPr>
          <p:spPr bwMode="auto">
            <a:xfrm>
              <a:off x="2700" y="1753"/>
              <a:ext cx="291" cy="149"/>
            </a:xfrm>
            <a:prstGeom prst="rect">
              <a:avLst/>
            </a:prstGeom>
            <a:solidFill>
              <a:schemeClr val="tx1"/>
            </a:solidFill>
            <a:ln w="12700" algn="ctr">
              <a:solidFill>
                <a:srgbClr val="0033CC"/>
              </a:solidFill>
              <a:miter lim="800000"/>
              <a:headEnd/>
              <a:tailEnd/>
            </a:ln>
          </p:spPr>
          <p:txBody>
            <a:bodyPr lIns="0" tIns="0" rIns="0" bIns="0" anchor="ctr">
              <a:spAutoFit/>
            </a:bodyPr>
            <a:lstStyle/>
            <a:p>
              <a:endParaRPr lang="en-US"/>
            </a:p>
          </p:txBody>
        </p:sp>
      </p:grpSp>
      <p:sp>
        <p:nvSpPr>
          <p:cNvPr id="22567" name="Text Box 49"/>
          <p:cNvSpPr txBox="1">
            <a:spLocks noChangeArrowheads="1"/>
          </p:cNvSpPr>
          <p:nvPr/>
        </p:nvSpPr>
        <p:spPr bwMode="auto">
          <a:xfrm>
            <a:off x="976313" y="31972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Reserves</a:t>
            </a:r>
          </a:p>
        </p:txBody>
      </p:sp>
      <p:sp>
        <p:nvSpPr>
          <p:cNvPr id="22568" name="Text Box 50"/>
          <p:cNvSpPr txBox="1">
            <a:spLocks noChangeArrowheads="1"/>
          </p:cNvSpPr>
          <p:nvPr/>
        </p:nvSpPr>
        <p:spPr bwMode="auto">
          <a:xfrm>
            <a:off x="6216650" y="27193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Reserve</a:t>
            </a:r>
          </a:p>
        </p:txBody>
      </p:sp>
      <p:sp>
        <p:nvSpPr>
          <p:cNvPr id="22569" name="Rectangle 51"/>
          <p:cNvSpPr>
            <a:spLocks noChangeArrowheads="1"/>
          </p:cNvSpPr>
          <p:nvPr/>
        </p:nvSpPr>
        <p:spPr bwMode="auto">
          <a:xfrm>
            <a:off x="6127750" y="3068638"/>
            <a:ext cx="1858963" cy="512762"/>
          </a:xfrm>
          <a:prstGeom prst="rect">
            <a:avLst/>
          </a:prstGeom>
          <a:noFill/>
          <a:ln w="19050"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70" name="Text Box 52"/>
          <p:cNvSpPr txBox="1">
            <a:spLocks noChangeArrowheads="1"/>
          </p:cNvSpPr>
          <p:nvPr/>
        </p:nvSpPr>
        <p:spPr bwMode="auto">
          <a:xfrm>
            <a:off x="6197600" y="31210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rgbClr val="0033CC"/>
                </a:solidFill>
              </a:rPr>
              <a:t>...</a:t>
            </a:r>
          </a:p>
        </p:txBody>
      </p:sp>
      <p:sp>
        <p:nvSpPr>
          <p:cNvPr id="22571" name="Line 53"/>
          <p:cNvSpPr>
            <a:spLocks noChangeShapeType="1"/>
          </p:cNvSpPr>
          <p:nvPr/>
        </p:nvSpPr>
        <p:spPr bwMode="auto">
          <a:xfrm>
            <a:off x="2466975" y="3381375"/>
            <a:ext cx="2054225" cy="0"/>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2" name="Line 54"/>
          <p:cNvSpPr>
            <a:spLocks noChangeShapeType="1"/>
          </p:cNvSpPr>
          <p:nvPr/>
        </p:nvSpPr>
        <p:spPr bwMode="auto">
          <a:xfrm flipV="1">
            <a:off x="4521200" y="2782888"/>
            <a:ext cx="0" cy="598487"/>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3" name="Line 55"/>
          <p:cNvSpPr>
            <a:spLocks noChangeShapeType="1"/>
          </p:cNvSpPr>
          <p:nvPr/>
        </p:nvSpPr>
        <p:spPr bwMode="auto">
          <a:xfrm>
            <a:off x="4521200" y="28686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4" name="Line 56"/>
          <p:cNvSpPr>
            <a:spLocks noChangeShapeType="1"/>
          </p:cNvSpPr>
          <p:nvPr/>
        </p:nvSpPr>
        <p:spPr bwMode="auto">
          <a:xfrm>
            <a:off x="4521200" y="297021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5" name="Line 57"/>
          <p:cNvSpPr>
            <a:spLocks noChangeShapeType="1"/>
          </p:cNvSpPr>
          <p:nvPr/>
        </p:nvSpPr>
        <p:spPr bwMode="auto">
          <a:xfrm>
            <a:off x="4521200" y="2773363"/>
            <a:ext cx="1954213"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eaLnBrk="1" hangingPunct="1"/>
            <a:r>
              <a:rPr lang="en-US"/>
              <a:t>Describe the different sets of transaction rules</a:t>
            </a:r>
          </a:p>
          <a:p>
            <a:pPr lvl="1" eaLnBrk="1" hangingPunct="1"/>
            <a:r>
              <a:rPr lang="en-US"/>
              <a:t>Describe the transaction data model</a:t>
            </a:r>
          </a:p>
          <a:p>
            <a:pPr lvl="1" eaLnBrk="1" hangingPunct="1"/>
            <a:r>
              <a:rPr lang="en-US"/>
              <a:t>Work with transactions in Gosu</a:t>
            </a:r>
          </a:p>
          <a:p>
            <a:pPr lvl="1" eaLnBrk="1" hangingPunct="1"/>
            <a:r>
              <a:rPr lang="en-US"/>
              <a:t>Use the Financial Calculations library</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Beyond the transaction data model </a:t>
            </a:r>
          </a:p>
        </p:txBody>
      </p:sp>
      <p:sp>
        <p:nvSpPr>
          <p:cNvPr id="23555" name="Text Box 4"/>
          <p:cNvSpPr txBox="1">
            <a:spLocks noChangeArrowheads="1"/>
          </p:cNvSpPr>
          <p:nvPr/>
        </p:nvSpPr>
        <p:spPr bwMode="auto">
          <a:xfrm>
            <a:off x="631825" y="4552950"/>
            <a:ext cx="1960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23556" name="Rectangle 5"/>
          <p:cNvSpPr>
            <a:spLocks noChangeArrowheads="1"/>
          </p:cNvSpPr>
          <p:nvPr/>
        </p:nvSpPr>
        <p:spPr bwMode="auto">
          <a:xfrm>
            <a:off x="657225" y="4902200"/>
            <a:ext cx="1858963" cy="1406525"/>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557" name="Group 6"/>
          <p:cNvGrpSpPr>
            <a:grpSpLocks/>
          </p:cNvGrpSpPr>
          <p:nvPr/>
        </p:nvGrpSpPr>
        <p:grpSpPr bwMode="auto">
          <a:xfrm>
            <a:off x="1879600" y="5437188"/>
            <a:ext cx="517525" cy="338137"/>
            <a:chOff x="2628" y="1665"/>
            <a:chExt cx="363" cy="237"/>
          </a:xfrm>
        </p:grpSpPr>
        <p:sp>
          <p:nvSpPr>
            <p:cNvPr id="23611" name="Rectangle 7"/>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12" name="Rectangle 8"/>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13" name="Rectangle 9"/>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558" name="Text Box 10"/>
          <p:cNvSpPr txBox="1">
            <a:spLocks noChangeArrowheads="1"/>
          </p:cNvSpPr>
          <p:nvPr/>
        </p:nvSpPr>
        <p:spPr bwMode="auto">
          <a:xfrm>
            <a:off x="727075" y="5030788"/>
            <a:ext cx="1325563"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p>
          <a:p>
            <a:pPr algn="l" eaLnBrk="1" hangingPunct="1"/>
            <a:r>
              <a:rPr lang="en-US" sz="1600">
                <a:solidFill>
                  <a:schemeClr val="bg1"/>
                </a:solidFill>
              </a:rPr>
              <a:t>Exposures</a:t>
            </a:r>
          </a:p>
          <a:p>
            <a:pPr algn="l" eaLnBrk="1" hangingPunct="1"/>
            <a:r>
              <a:rPr lang="en-US" sz="1600">
                <a:solidFill>
                  <a:schemeClr val="bg1"/>
                </a:solidFill>
              </a:rPr>
              <a:t>LineItems</a:t>
            </a:r>
          </a:p>
        </p:txBody>
      </p:sp>
      <p:grpSp>
        <p:nvGrpSpPr>
          <p:cNvPr id="23559" name="Group 14"/>
          <p:cNvGrpSpPr>
            <a:grpSpLocks/>
          </p:cNvGrpSpPr>
          <p:nvPr/>
        </p:nvGrpSpPr>
        <p:grpSpPr bwMode="auto">
          <a:xfrm>
            <a:off x="6648450" y="4668838"/>
            <a:ext cx="1960563" cy="1233487"/>
            <a:chOff x="2808" y="1591"/>
            <a:chExt cx="1235" cy="777"/>
          </a:xfrm>
        </p:grpSpPr>
        <p:sp>
          <p:nvSpPr>
            <p:cNvPr id="23608" name="Text Box 11"/>
            <p:cNvSpPr txBox="1">
              <a:spLocks noChangeArrowheads="1"/>
            </p:cNvSpPr>
            <p:nvPr/>
          </p:nvSpPr>
          <p:spPr bwMode="auto">
            <a:xfrm>
              <a:off x="2808" y="1591"/>
              <a:ext cx="12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23609" name="Text Box 12"/>
            <p:cNvSpPr txBox="1">
              <a:spLocks noChangeArrowheads="1"/>
            </p:cNvSpPr>
            <p:nvPr/>
          </p:nvSpPr>
          <p:spPr bwMode="auto">
            <a:xfrm>
              <a:off x="2902" y="1831"/>
              <a:ext cx="835"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br>
                <a:rPr lang="en-US" sz="1600">
                  <a:solidFill>
                    <a:schemeClr val="bg1"/>
                  </a:solidFill>
                </a:rPr>
              </a:br>
              <a:r>
                <a:rPr lang="en-US" sz="1600">
                  <a:solidFill>
                    <a:schemeClr val="bg1"/>
                  </a:solidFill>
                </a:rPr>
                <a:t>Exposure</a:t>
              </a:r>
              <a:br>
                <a:rPr lang="en-US" sz="1600">
                  <a:solidFill>
                    <a:schemeClr val="bg1"/>
                  </a:solidFill>
                </a:rPr>
              </a:br>
              <a:r>
                <a:rPr lang="en-US" sz="1600">
                  <a:solidFill>
                    <a:schemeClr val="bg1"/>
                  </a:solidFill>
                </a:rPr>
                <a:t>ReserveLine</a:t>
              </a:r>
            </a:p>
          </p:txBody>
        </p:sp>
        <p:sp>
          <p:nvSpPr>
            <p:cNvPr id="23610" name="Rectangle 13"/>
            <p:cNvSpPr>
              <a:spLocks noChangeArrowheads="1"/>
            </p:cNvSpPr>
            <p:nvPr/>
          </p:nvSpPr>
          <p:spPr bwMode="auto">
            <a:xfrm>
              <a:off x="2841" y="1802"/>
              <a:ext cx="1171" cy="566"/>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23560" name="Group 46"/>
          <p:cNvGrpSpPr>
            <a:grpSpLocks/>
          </p:cNvGrpSpPr>
          <p:nvPr/>
        </p:nvGrpSpPr>
        <p:grpSpPr bwMode="auto">
          <a:xfrm>
            <a:off x="630238" y="1096963"/>
            <a:ext cx="1798637" cy="803275"/>
            <a:chOff x="397" y="637"/>
            <a:chExt cx="1133" cy="506"/>
          </a:xfrm>
        </p:grpSpPr>
        <p:sp>
          <p:nvSpPr>
            <p:cNvPr id="23601" name="Text Box 28"/>
            <p:cNvSpPr txBox="1">
              <a:spLocks noChangeArrowheads="1"/>
            </p:cNvSpPr>
            <p:nvPr/>
          </p:nvSpPr>
          <p:spPr bwMode="auto">
            <a:xfrm>
              <a:off x="397" y="637"/>
              <a:ext cx="10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sp>
          <p:nvSpPr>
            <p:cNvPr id="23602" name="Rectangle 29"/>
            <p:cNvSpPr>
              <a:spLocks noChangeArrowheads="1"/>
            </p:cNvSpPr>
            <p:nvPr/>
          </p:nvSpPr>
          <p:spPr bwMode="auto">
            <a:xfrm>
              <a:off x="437" y="830"/>
              <a:ext cx="1093" cy="3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603" name="Group 33"/>
            <p:cNvGrpSpPr>
              <a:grpSpLocks/>
            </p:cNvGrpSpPr>
            <p:nvPr/>
          </p:nvGrpSpPr>
          <p:grpSpPr bwMode="auto">
            <a:xfrm>
              <a:off x="1152" y="883"/>
              <a:ext cx="326" cy="213"/>
              <a:chOff x="2628" y="1665"/>
              <a:chExt cx="363" cy="237"/>
            </a:xfrm>
          </p:grpSpPr>
          <p:sp>
            <p:nvSpPr>
              <p:cNvPr id="23605" name="Rectangle 34"/>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06" name="Rectangle 35"/>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07" name="Rectangle 36"/>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604" name="Text Box 37"/>
            <p:cNvSpPr txBox="1">
              <a:spLocks noChangeArrowheads="1"/>
            </p:cNvSpPr>
            <p:nvPr/>
          </p:nvSpPr>
          <p:spPr bwMode="auto">
            <a:xfrm>
              <a:off x="476" y="897"/>
              <a:ext cx="8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Exposures</a:t>
              </a:r>
            </a:p>
          </p:txBody>
        </p:sp>
      </p:grpSp>
      <p:sp>
        <p:nvSpPr>
          <p:cNvPr id="23561" name="Text Box 38"/>
          <p:cNvSpPr txBox="1">
            <a:spLocks noChangeArrowheads="1"/>
          </p:cNvSpPr>
          <p:nvPr/>
        </p:nvSpPr>
        <p:spPr bwMode="auto">
          <a:xfrm>
            <a:off x="3849688" y="1878013"/>
            <a:ext cx="167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Exposure</a:t>
            </a:r>
          </a:p>
        </p:txBody>
      </p:sp>
      <p:sp>
        <p:nvSpPr>
          <p:cNvPr id="23562" name="Rectangle 39"/>
          <p:cNvSpPr>
            <a:spLocks noChangeArrowheads="1"/>
          </p:cNvSpPr>
          <p:nvPr/>
        </p:nvSpPr>
        <p:spPr bwMode="auto">
          <a:xfrm>
            <a:off x="3713163" y="2198688"/>
            <a:ext cx="1943100" cy="898525"/>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3563" name="Group 40"/>
          <p:cNvGrpSpPr>
            <a:grpSpLocks/>
          </p:cNvGrpSpPr>
          <p:nvPr/>
        </p:nvGrpSpPr>
        <p:grpSpPr bwMode="auto">
          <a:xfrm>
            <a:off x="5108575" y="2668588"/>
            <a:ext cx="517525" cy="338137"/>
            <a:chOff x="2628" y="1665"/>
            <a:chExt cx="363" cy="237"/>
          </a:xfrm>
        </p:grpSpPr>
        <p:sp>
          <p:nvSpPr>
            <p:cNvPr id="23598" name="Rectangle 41"/>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9" name="Rectangle 42"/>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00" name="Rectangle 43"/>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3564" name="Text Box 44"/>
          <p:cNvSpPr txBox="1">
            <a:spLocks noChangeArrowheads="1"/>
          </p:cNvSpPr>
          <p:nvPr/>
        </p:nvSpPr>
        <p:spPr bwMode="auto">
          <a:xfrm>
            <a:off x="3789363" y="2305050"/>
            <a:ext cx="132556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p>
          <a:p>
            <a:pPr algn="l" eaLnBrk="1" hangingPunct="1"/>
            <a:r>
              <a:rPr lang="en-US" sz="1600">
                <a:solidFill>
                  <a:schemeClr val="bg1"/>
                </a:solidFill>
              </a:rPr>
              <a:t>ReserveLines</a:t>
            </a:r>
          </a:p>
        </p:txBody>
      </p:sp>
      <p:grpSp>
        <p:nvGrpSpPr>
          <p:cNvPr id="23565" name="Group 55"/>
          <p:cNvGrpSpPr>
            <a:grpSpLocks/>
          </p:cNvGrpSpPr>
          <p:nvPr/>
        </p:nvGrpSpPr>
        <p:grpSpPr bwMode="auto">
          <a:xfrm>
            <a:off x="6811963" y="1071563"/>
            <a:ext cx="1670050" cy="957262"/>
            <a:chOff x="4360" y="1875"/>
            <a:chExt cx="1052" cy="603"/>
          </a:xfrm>
        </p:grpSpPr>
        <p:sp>
          <p:nvSpPr>
            <p:cNvPr id="23595" name="Text Box 22"/>
            <p:cNvSpPr txBox="1">
              <a:spLocks noChangeArrowheads="1"/>
            </p:cNvSpPr>
            <p:nvPr/>
          </p:nvSpPr>
          <p:spPr bwMode="auto">
            <a:xfrm>
              <a:off x="4360" y="1875"/>
              <a:ext cx="10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ReserveLine</a:t>
              </a:r>
            </a:p>
          </p:txBody>
        </p:sp>
        <p:sp>
          <p:nvSpPr>
            <p:cNvPr id="23596" name="Rectangle 24"/>
            <p:cNvSpPr>
              <a:spLocks noChangeArrowheads="1"/>
            </p:cNvSpPr>
            <p:nvPr/>
          </p:nvSpPr>
          <p:spPr bwMode="auto">
            <a:xfrm>
              <a:off x="4409" y="2086"/>
              <a:ext cx="953" cy="392"/>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97" name="Text Box 53"/>
            <p:cNvSpPr txBox="1">
              <a:spLocks noChangeArrowheads="1"/>
            </p:cNvSpPr>
            <p:nvPr/>
          </p:nvSpPr>
          <p:spPr bwMode="auto">
            <a:xfrm>
              <a:off x="4464" y="2110"/>
              <a:ext cx="83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br>
                <a:rPr lang="en-US" sz="1600">
                  <a:solidFill>
                    <a:schemeClr val="bg1"/>
                  </a:solidFill>
                </a:rPr>
              </a:br>
              <a:r>
                <a:rPr lang="en-US" sz="1600">
                  <a:solidFill>
                    <a:schemeClr val="bg1"/>
                  </a:solidFill>
                </a:rPr>
                <a:t>Exposure</a:t>
              </a:r>
            </a:p>
          </p:txBody>
        </p:sp>
      </p:grpSp>
      <p:sp>
        <p:nvSpPr>
          <p:cNvPr id="23566" name="Line 63"/>
          <p:cNvSpPr>
            <a:spLocks noChangeShapeType="1"/>
          </p:cNvSpPr>
          <p:nvPr/>
        </p:nvSpPr>
        <p:spPr bwMode="auto">
          <a:xfrm>
            <a:off x="2424113" y="1662113"/>
            <a:ext cx="1303337" cy="70643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7" name="Line 64"/>
          <p:cNvSpPr>
            <a:spLocks noChangeShapeType="1"/>
          </p:cNvSpPr>
          <p:nvPr/>
        </p:nvSpPr>
        <p:spPr bwMode="auto">
          <a:xfrm>
            <a:off x="3449638" y="2216150"/>
            <a:ext cx="29051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68" name="Line 65"/>
          <p:cNvSpPr>
            <a:spLocks noChangeShapeType="1"/>
          </p:cNvSpPr>
          <p:nvPr/>
        </p:nvSpPr>
        <p:spPr bwMode="auto">
          <a:xfrm>
            <a:off x="3436938" y="2217738"/>
            <a:ext cx="304800" cy="2762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9" name="Line 66"/>
          <p:cNvSpPr>
            <a:spLocks noChangeShapeType="1"/>
          </p:cNvSpPr>
          <p:nvPr/>
        </p:nvSpPr>
        <p:spPr bwMode="auto">
          <a:xfrm flipV="1">
            <a:off x="5653088" y="1801813"/>
            <a:ext cx="1231900" cy="84455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0" name="Line 67"/>
          <p:cNvSpPr>
            <a:spLocks noChangeShapeType="1"/>
          </p:cNvSpPr>
          <p:nvPr/>
        </p:nvSpPr>
        <p:spPr bwMode="auto">
          <a:xfrm flipV="1">
            <a:off x="6635750" y="1690688"/>
            <a:ext cx="249238" cy="2635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1" name="Line 68"/>
          <p:cNvSpPr>
            <a:spLocks noChangeShapeType="1"/>
          </p:cNvSpPr>
          <p:nvPr/>
        </p:nvSpPr>
        <p:spPr bwMode="auto">
          <a:xfrm>
            <a:off x="6635750" y="1966913"/>
            <a:ext cx="249238"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2" name="Line 69"/>
          <p:cNvSpPr>
            <a:spLocks noChangeShapeType="1"/>
          </p:cNvSpPr>
          <p:nvPr/>
        </p:nvSpPr>
        <p:spPr bwMode="auto">
          <a:xfrm flipH="1">
            <a:off x="2424113" y="1539875"/>
            <a:ext cx="4460875" cy="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3" name="Line 70"/>
          <p:cNvSpPr>
            <a:spLocks noChangeShapeType="1"/>
          </p:cNvSpPr>
          <p:nvPr/>
        </p:nvSpPr>
        <p:spPr bwMode="auto">
          <a:xfrm flipV="1">
            <a:off x="928688" y="1898650"/>
            <a:ext cx="0" cy="2646363"/>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4" name="Line 71"/>
          <p:cNvSpPr>
            <a:spLocks noChangeShapeType="1"/>
          </p:cNvSpPr>
          <p:nvPr/>
        </p:nvSpPr>
        <p:spPr bwMode="auto">
          <a:xfrm flipV="1">
            <a:off x="2244725" y="3089275"/>
            <a:ext cx="1454150" cy="144145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5" name="Line 74"/>
          <p:cNvSpPr>
            <a:spLocks noChangeShapeType="1"/>
          </p:cNvSpPr>
          <p:nvPr/>
        </p:nvSpPr>
        <p:spPr bwMode="auto">
          <a:xfrm flipH="1" flipV="1">
            <a:off x="1524000" y="1911350"/>
            <a:ext cx="2203450" cy="2314575"/>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6" name="Line 75"/>
          <p:cNvSpPr>
            <a:spLocks noChangeShapeType="1"/>
          </p:cNvSpPr>
          <p:nvPr/>
        </p:nvSpPr>
        <p:spPr bwMode="auto">
          <a:xfrm flipH="1" flipV="1">
            <a:off x="2106613" y="1898650"/>
            <a:ext cx="4584700" cy="3338513"/>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7" name="Group 76"/>
          <p:cNvGrpSpPr>
            <a:grpSpLocks/>
          </p:cNvGrpSpPr>
          <p:nvPr/>
        </p:nvGrpSpPr>
        <p:grpSpPr bwMode="auto">
          <a:xfrm>
            <a:off x="3700463" y="3914775"/>
            <a:ext cx="1960562" cy="762000"/>
            <a:chOff x="2331" y="2466"/>
            <a:chExt cx="1235" cy="480"/>
          </a:xfrm>
        </p:grpSpPr>
        <p:sp>
          <p:nvSpPr>
            <p:cNvPr id="23592" name="Rectangle 19"/>
            <p:cNvSpPr>
              <a:spLocks noChangeArrowheads="1"/>
            </p:cNvSpPr>
            <p:nvPr/>
          </p:nvSpPr>
          <p:spPr bwMode="auto">
            <a:xfrm>
              <a:off x="2364" y="2677"/>
              <a:ext cx="1171" cy="269"/>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sp>
          <p:nvSpPr>
            <p:cNvPr id="23593" name="Text Box 17"/>
            <p:cNvSpPr txBox="1">
              <a:spLocks noChangeArrowheads="1"/>
            </p:cNvSpPr>
            <p:nvPr/>
          </p:nvSpPr>
          <p:spPr bwMode="auto">
            <a:xfrm>
              <a:off x="2331" y="2466"/>
              <a:ext cx="12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Check</a:t>
              </a:r>
            </a:p>
          </p:txBody>
        </p:sp>
        <p:sp>
          <p:nvSpPr>
            <p:cNvPr id="23594" name="Text Box 18"/>
            <p:cNvSpPr txBox="1">
              <a:spLocks noChangeArrowheads="1"/>
            </p:cNvSpPr>
            <p:nvPr/>
          </p:nvSpPr>
          <p:spPr bwMode="auto">
            <a:xfrm>
              <a:off x="2425" y="2706"/>
              <a:ext cx="8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Claim</a:t>
              </a:r>
            </a:p>
          </p:txBody>
        </p:sp>
      </p:grpSp>
      <p:sp>
        <p:nvSpPr>
          <p:cNvPr id="23578" name="Line 77"/>
          <p:cNvSpPr>
            <a:spLocks noChangeShapeType="1"/>
          </p:cNvSpPr>
          <p:nvPr/>
        </p:nvSpPr>
        <p:spPr bwMode="auto">
          <a:xfrm flipH="1" flipV="1">
            <a:off x="5430838" y="3089275"/>
            <a:ext cx="1592262" cy="158115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9" name="Line 78"/>
          <p:cNvSpPr>
            <a:spLocks noChangeShapeType="1"/>
          </p:cNvSpPr>
          <p:nvPr/>
        </p:nvSpPr>
        <p:spPr bwMode="auto">
          <a:xfrm flipV="1">
            <a:off x="7702550" y="2036763"/>
            <a:ext cx="0" cy="2646362"/>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0" name="Line 79"/>
          <p:cNvSpPr>
            <a:spLocks noChangeShapeType="1"/>
          </p:cNvSpPr>
          <p:nvPr/>
        </p:nvSpPr>
        <p:spPr bwMode="auto">
          <a:xfrm flipH="1" flipV="1">
            <a:off x="3408363" y="3033713"/>
            <a:ext cx="41275" cy="277812"/>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1" name="Line 80"/>
          <p:cNvSpPr>
            <a:spLocks noChangeShapeType="1"/>
          </p:cNvSpPr>
          <p:nvPr/>
        </p:nvSpPr>
        <p:spPr bwMode="auto">
          <a:xfrm>
            <a:off x="3449638" y="3311525"/>
            <a:ext cx="207962" cy="8255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2" name="Line 81"/>
          <p:cNvSpPr>
            <a:spLocks noChangeShapeType="1"/>
          </p:cNvSpPr>
          <p:nvPr/>
        </p:nvSpPr>
        <p:spPr bwMode="auto">
          <a:xfrm flipV="1">
            <a:off x="3408363" y="2813050"/>
            <a:ext cx="290512" cy="23495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3" name="Line 82"/>
          <p:cNvSpPr>
            <a:spLocks noChangeShapeType="1"/>
          </p:cNvSpPr>
          <p:nvPr/>
        </p:nvSpPr>
        <p:spPr bwMode="auto">
          <a:xfrm flipV="1">
            <a:off x="3644900" y="3103563"/>
            <a:ext cx="317500" cy="277812"/>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4" name="Line 84"/>
          <p:cNvSpPr>
            <a:spLocks noChangeShapeType="1"/>
          </p:cNvSpPr>
          <p:nvPr/>
        </p:nvSpPr>
        <p:spPr bwMode="auto">
          <a:xfrm>
            <a:off x="2922588" y="5916613"/>
            <a:ext cx="11779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5" name="Text Box 85"/>
          <p:cNvSpPr txBox="1">
            <a:spLocks noChangeArrowheads="1"/>
          </p:cNvSpPr>
          <p:nvPr/>
        </p:nvSpPr>
        <p:spPr bwMode="auto">
          <a:xfrm>
            <a:off x="4149725" y="5781675"/>
            <a:ext cx="1976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Two-way reference</a:t>
            </a:r>
          </a:p>
        </p:txBody>
      </p:sp>
      <p:sp>
        <p:nvSpPr>
          <p:cNvPr id="23586" name="Line 86"/>
          <p:cNvSpPr>
            <a:spLocks noChangeShapeType="1"/>
          </p:cNvSpPr>
          <p:nvPr/>
        </p:nvSpPr>
        <p:spPr bwMode="auto">
          <a:xfrm>
            <a:off x="2946400" y="6254750"/>
            <a:ext cx="1177925" cy="0"/>
          </a:xfrm>
          <a:prstGeom prst="line">
            <a:avLst/>
          </a:prstGeom>
          <a:noFill/>
          <a:ln w="127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87" name="Text Box 87"/>
          <p:cNvSpPr txBox="1">
            <a:spLocks noChangeArrowheads="1"/>
          </p:cNvSpPr>
          <p:nvPr/>
        </p:nvSpPr>
        <p:spPr bwMode="auto">
          <a:xfrm>
            <a:off x="4173538" y="6119813"/>
            <a:ext cx="1976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One-way reference</a:t>
            </a:r>
          </a:p>
        </p:txBody>
      </p:sp>
      <p:grpSp>
        <p:nvGrpSpPr>
          <p:cNvPr id="23588" name="Group 88"/>
          <p:cNvGrpSpPr>
            <a:grpSpLocks/>
          </p:cNvGrpSpPr>
          <p:nvPr/>
        </p:nvGrpSpPr>
        <p:grpSpPr bwMode="auto">
          <a:xfrm>
            <a:off x="1889125" y="5859463"/>
            <a:ext cx="517525" cy="338137"/>
            <a:chOff x="2628" y="1665"/>
            <a:chExt cx="363" cy="237"/>
          </a:xfrm>
        </p:grpSpPr>
        <p:sp>
          <p:nvSpPr>
            <p:cNvPr id="23589" name="Rectangle 89"/>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0" name="Rectangle 90"/>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591" name="Rectangle 91"/>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Lesson outline</a:t>
            </a:r>
          </a:p>
        </p:txBody>
      </p:sp>
      <p:sp>
        <p:nvSpPr>
          <p:cNvPr id="24579"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Transaction basics</a:t>
            </a:r>
          </a:p>
          <a:p>
            <a:pPr>
              <a:lnSpc>
                <a:spcPct val="150000"/>
              </a:lnSpc>
              <a:buFont typeface="Arial" charset="0"/>
              <a:buChar char="•"/>
            </a:pPr>
            <a:r>
              <a:rPr lang="en-US" sz="2800">
                <a:solidFill>
                  <a:srgbClr val="C0C0C0"/>
                </a:solidFill>
              </a:rPr>
              <a:t>Transaction data model</a:t>
            </a:r>
          </a:p>
          <a:p>
            <a:pPr>
              <a:lnSpc>
                <a:spcPct val="150000"/>
              </a:lnSpc>
              <a:buFont typeface="Arial" charset="0"/>
              <a:buChar char="•"/>
            </a:pPr>
            <a:r>
              <a:rPr lang="en-US" sz="2800"/>
              <a:t>Transactions and Gosu</a:t>
            </a:r>
          </a:p>
          <a:p>
            <a:pPr>
              <a:lnSpc>
                <a:spcPct val="150000"/>
              </a:lnSpc>
              <a:buFont typeface="Arial" charset="0"/>
              <a:buChar char="•"/>
            </a:pPr>
            <a:r>
              <a:rPr lang="en-US" sz="2800">
                <a:solidFill>
                  <a:srgbClr val="C0C0C0"/>
                </a:solidFill>
              </a:rPr>
              <a:t>The financial calculations library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Transactions and Gosu</a:t>
            </a:r>
          </a:p>
        </p:txBody>
      </p:sp>
      <p:sp>
        <p:nvSpPr>
          <p:cNvPr id="25603" name="Rectangle 3"/>
          <p:cNvSpPr>
            <a:spLocks noGrp="1" noChangeArrowheads="1"/>
          </p:cNvSpPr>
          <p:nvPr>
            <p:ph idx="1"/>
          </p:nvPr>
        </p:nvSpPr>
        <p:spPr/>
        <p:txBody>
          <a:bodyPr/>
          <a:lstStyle/>
          <a:p>
            <a:pPr>
              <a:buFont typeface="Arial" charset="0"/>
              <a:buChar char="•"/>
            </a:pPr>
            <a:r>
              <a:rPr lang="en-US"/>
              <a:t>TransactionSet and transaction are subtyped entities, and most critical information is at the subtype level</a:t>
            </a:r>
          </a:p>
          <a:p>
            <a:pPr lvl="1"/>
            <a:r>
              <a:rPr lang="en-US">
                <a:solidFill>
                  <a:srgbClr val="0033CC"/>
                </a:solidFill>
              </a:rPr>
              <a:t>Therefore, transaction rules typically involve casting</a:t>
            </a:r>
          </a:p>
          <a:p>
            <a:pPr>
              <a:buFont typeface="Arial" charset="0"/>
              <a:buChar char="•"/>
            </a:pPr>
            <a:endParaRPr lang="en-US"/>
          </a:p>
          <a:p>
            <a:pPr>
              <a:buFont typeface="Arial" charset="0"/>
              <a:buChar char="•"/>
            </a:pPr>
            <a:r>
              <a:rPr lang="en-US"/>
              <a:t>Reserves, payments, and checks are stored in arrays</a:t>
            </a:r>
          </a:p>
          <a:p>
            <a:pPr lvl="1"/>
            <a:r>
              <a:rPr lang="en-US">
                <a:solidFill>
                  <a:srgbClr val="0033CC"/>
                </a:solidFill>
              </a:rPr>
              <a:t>Therefore, transaction rules typically involve </a:t>
            </a:r>
            <a:r>
              <a:rPr lang="en-US">
                <a:solidFill>
                  <a:srgbClr val="0033CC"/>
                </a:solidFill>
                <a:latin typeface="Courier New" pitchFamily="49" charset="0"/>
              </a:rPr>
              <a:t>for</a:t>
            </a:r>
            <a:r>
              <a:rPr lang="en-US">
                <a:solidFill>
                  <a:srgbClr val="0033CC"/>
                </a:solidFill>
              </a:rPr>
              <a:t> loops</a:t>
            </a:r>
          </a:p>
          <a:p>
            <a:pPr>
              <a:buFont typeface="Arial" charset="0"/>
              <a:buChar char="•"/>
            </a:pPr>
            <a:endParaRPr lang="en-US">
              <a:solidFill>
                <a:srgbClr val="0033CC"/>
              </a:solidFill>
            </a:endParaRPr>
          </a:p>
          <a:p>
            <a:pPr>
              <a:buFont typeface="Arial" charset="0"/>
              <a:buChar char="•"/>
            </a:pPr>
            <a:r>
              <a:rPr lang="en-US"/>
              <a:t>Transaction rules often use specific numeric amounts, but these amounts may change over time</a:t>
            </a:r>
          </a:p>
          <a:p>
            <a:pPr lvl="1"/>
            <a:r>
              <a:rPr lang="en-US">
                <a:solidFill>
                  <a:srgbClr val="0033CC"/>
                </a:solidFill>
              </a:rPr>
              <a:t>Therefore, transaction rules often involve script parameters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Review: Casting</a:t>
            </a:r>
          </a:p>
        </p:txBody>
      </p:sp>
      <p:sp>
        <p:nvSpPr>
          <p:cNvPr id="26627" name="Rectangle 3"/>
          <p:cNvSpPr>
            <a:spLocks noGrp="1" noChangeArrowheads="1"/>
          </p:cNvSpPr>
          <p:nvPr>
            <p:ph idx="1"/>
          </p:nvPr>
        </p:nvSpPr>
        <p:spPr>
          <a:xfrm>
            <a:off x="519113" y="3692525"/>
            <a:ext cx="8318500" cy="2697163"/>
          </a:xfrm>
        </p:spPr>
        <p:txBody>
          <a:bodyPr/>
          <a:lstStyle/>
          <a:p>
            <a:pPr>
              <a:buFont typeface="Arial" charset="0"/>
              <a:buChar char="•"/>
            </a:pPr>
            <a:r>
              <a:rPr lang="en-US"/>
              <a:t>Casting is a technique used with supertype objects to reference fields and methods that exist only at the subtype level</a:t>
            </a:r>
          </a:p>
          <a:p>
            <a:pPr>
              <a:buFont typeface="Arial" charset="0"/>
              <a:buChar char="•"/>
            </a:pPr>
            <a:r>
              <a:rPr lang="en-US"/>
              <a:t>Syntax:</a:t>
            </a:r>
          </a:p>
          <a:p>
            <a:pPr>
              <a:buFont typeface="Wingdings 3" pitchFamily="18" charset="2"/>
              <a:buNone/>
            </a:pPr>
            <a:r>
              <a:rPr lang="en-US" sz="2200" b="1">
                <a:solidFill>
                  <a:srgbClr val="FF3300"/>
                </a:solidFill>
              </a:rPr>
              <a:t>	(</a:t>
            </a:r>
            <a:r>
              <a:rPr lang="en-US" sz="2200" b="1" i="1">
                <a:solidFill>
                  <a:srgbClr val="0033CC"/>
                </a:solidFill>
              </a:rPr>
              <a:t>objectLevel</a:t>
            </a:r>
            <a:r>
              <a:rPr lang="en-US" sz="2200" b="1">
                <a:solidFill>
                  <a:srgbClr val="FF3300"/>
                </a:solidFill>
              </a:rPr>
              <a:t> as </a:t>
            </a:r>
            <a:r>
              <a:rPr lang="en-US" sz="2200" b="1" i="1">
                <a:solidFill>
                  <a:srgbClr val="0033CC"/>
                </a:solidFill>
              </a:rPr>
              <a:t>subtypeLevel</a:t>
            </a:r>
            <a:r>
              <a:rPr lang="en-US" sz="2200" b="1">
                <a:solidFill>
                  <a:srgbClr val="FF3300"/>
                </a:solidFill>
              </a:rPr>
              <a:t>)</a:t>
            </a:r>
          </a:p>
        </p:txBody>
      </p:sp>
      <p:sp>
        <p:nvSpPr>
          <p:cNvPr id="26628" name="Text Box 5"/>
          <p:cNvSpPr txBox="1">
            <a:spLocks noChangeArrowheads="1"/>
          </p:cNvSpPr>
          <p:nvPr/>
        </p:nvSpPr>
        <p:spPr bwMode="auto">
          <a:xfrm>
            <a:off x="782638" y="1195388"/>
            <a:ext cx="1211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Contact</a:t>
            </a:r>
          </a:p>
        </p:txBody>
      </p:sp>
      <p:sp>
        <p:nvSpPr>
          <p:cNvPr id="26629" name="Text Box 6"/>
          <p:cNvSpPr txBox="1">
            <a:spLocks noChangeArrowheads="1"/>
          </p:cNvSpPr>
          <p:nvPr/>
        </p:nvSpPr>
        <p:spPr bwMode="auto">
          <a:xfrm>
            <a:off x="682625" y="2716213"/>
            <a:ext cx="1211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33CC"/>
                </a:solidFill>
              </a:rPr>
              <a:t>Person</a:t>
            </a:r>
          </a:p>
        </p:txBody>
      </p:sp>
      <p:sp>
        <p:nvSpPr>
          <p:cNvPr id="26630" name="Text Box 7"/>
          <p:cNvSpPr txBox="1">
            <a:spLocks noChangeArrowheads="1"/>
          </p:cNvSpPr>
          <p:nvPr/>
        </p:nvSpPr>
        <p:spPr bwMode="auto">
          <a:xfrm>
            <a:off x="666750" y="2351088"/>
            <a:ext cx="1211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CellPhone</a:t>
            </a:r>
            <a:endParaRPr lang="en-US" sz="1800" dirty="0">
              <a:solidFill>
                <a:schemeClr val="bg1"/>
              </a:solidFill>
            </a:endParaRPr>
          </a:p>
        </p:txBody>
      </p:sp>
      <p:sp>
        <p:nvSpPr>
          <p:cNvPr id="26631" name="Rectangle 8"/>
          <p:cNvSpPr>
            <a:spLocks noChangeArrowheads="1"/>
          </p:cNvSpPr>
          <p:nvPr/>
        </p:nvSpPr>
        <p:spPr bwMode="auto">
          <a:xfrm>
            <a:off x="655638" y="2290763"/>
            <a:ext cx="1252537" cy="382587"/>
          </a:xfrm>
          <a:prstGeom prst="rect">
            <a:avLst/>
          </a:prstGeom>
          <a:noFill/>
          <a:ln w="28575" algn="ctr">
            <a:solidFill>
              <a:srgbClr val="0033CC"/>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32" name="Text Box 9"/>
          <p:cNvSpPr txBox="1">
            <a:spLocks noChangeArrowheads="1"/>
          </p:cNvSpPr>
          <p:nvPr/>
        </p:nvSpPr>
        <p:spPr bwMode="auto">
          <a:xfrm>
            <a:off x="636588" y="1625600"/>
            <a:ext cx="1211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ID</a:t>
            </a:r>
            <a:br>
              <a:rPr lang="en-US" sz="1800">
                <a:solidFill>
                  <a:schemeClr val="bg1"/>
                </a:solidFill>
              </a:rPr>
            </a:br>
            <a:r>
              <a:rPr lang="en-US" sz="1800">
                <a:solidFill>
                  <a:schemeClr val="bg1"/>
                </a:solidFill>
              </a:rPr>
              <a:t>Subtype</a:t>
            </a:r>
          </a:p>
        </p:txBody>
      </p:sp>
      <p:sp>
        <p:nvSpPr>
          <p:cNvPr id="26633" name="Rectangle 13"/>
          <p:cNvSpPr>
            <a:spLocks noChangeArrowheads="1"/>
          </p:cNvSpPr>
          <p:nvPr/>
        </p:nvSpPr>
        <p:spPr bwMode="auto">
          <a:xfrm>
            <a:off x="528638" y="1514475"/>
            <a:ext cx="1643062" cy="15859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6634" name="Rectangle 14"/>
          <p:cNvSpPr>
            <a:spLocks noChangeArrowheads="1"/>
          </p:cNvSpPr>
          <p:nvPr/>
        </p:nvSpPr>
        <p:spPr bwMode="auto">
          <a:xfrm>
            <a:off x="2419350" y="1439863"/>
            <a:ext cx="6554788"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dirty="0">
                <a:solidFill>
                  <a:schemeClr val="bg1"/>
                </a:solidFill>
                <a:latin typeface="Courier New" pitchFamily="49" charset="0"/>
              </a:rPr>
              <a:t>if ((Contact as Person).</a:t>
            </a:r>
            <a:r>
              <a:rPr lang="en-US" dirty="0" err="1">
                <a:solidFill>
                  <a:schemeClr val="bg1"/>
                </a:solidFill>
                <a:latin typeface="Courier New" pitchFamily="49" charset="0"/>
              </a:rPr>
              <a:t>CellPhone</a:t>
            </a:r>
            <a:r>
              <a:rPr lang="en-US" dirty="0">
                <a:solidFill>
                  <a:schemeClr val="bg1"/>
                </a:solidFill>
                <a:latin typeface="Courier New" pitchFamily="49" charset="0"/>
              </a:rPr>
              <a:t> is null)</a:t>
            </a:r>
            <a:br>
              <a:rPr lang="en-US" dirty="0">
                <a:solidFill>
                  <a:schemeClr val="bg1"/>
                </a:solidFill>
                <a:latin typeface="Courier New" pitchFamily="49" charset="0"/>
              </a:rPr>
            </a:br>
            <a:r>
              <a:rPr lang="en-US" dirty="0">
                <a:solidFill>
                  <a:schemeClr val="bg1"/>
                </a:solidFill>
                <a:latin typeface="Courier New" pitchFamily="49" charset="0"/>
              </a:rPr>
              <a:t>{</a:t>
            </a:r>
          </a:p>
          <a:p>
            <a:pPr marL="285750" indent="-285750" algn="l" eaLnBrk="0" hangingPunct="0">
              <a:spcBef>
                <a:spcPct val="40000"/>
              </a:spcBef>
              <a:spcAft>
                <a:spcPct val="0"/>
              </a:spcAft>
              <a:buClr>
                <a:srgbClr val="0146AD"/>
              </a:buClr>
              <a:buFont typeface="Wingdings 3" pitchFamily="18" charset="2"/>
              <a:buNone/>
            </a:pPr>
            <a:r>
              <a:rPr lang="en-US" dirty="0">
                <a:solidFill>
                  <a:schemeClr val="bg1"/>
                </a:solidFill>
                <a:latin typeface="Courier New" pitchFamily="49" charset="0"/>
              </a:rPr>
              <a:t>	...</a:t>
            </a:r>
          </a:p>
          <a:p>
            <a:pPr marL="285750" indent="-285750" algn="l" eaLnBrk="0" hangingPunct="0">
              <a:spcBef>
                <a:spcPct val="40000"/>
              </a:spcBef>
              <a:spcAft>
                <a:spcPct val="0"/>
              </a:spcAft>
              <a:buClr>
                <a:srgbClr val="0146AD"/>
              </a:buClr>
              <a:buFont typeface="Wingdings 3" pitchFamily="18" charset="2"/>
              <a:buNone/>
            </a:pPr>
            <a:r>
              <a:rPr lang="en-US" dirty="0">
                <a:solidFill>
                  <a:schemeClr val="bg1"/>
                </a:solidFill>
                <a:latin typeface="Courier New" pitchFamily="49" charset="0"/>
              </a:rPr>
              <a:t>	...</a:t>
            </a:r>
          </a:p>
          <a:p>
            <a:pPr marL="285750" indent="-285750" algn="l" eaLnBrk="0" hangingPunct="0">
              <a:spcBef>
                <a:spcPct val="40000"/>
              </a:spcBef>
              <a:spcAft>
                <a:spcPct val="0"/>
              </a:spcAft>
              <a:buClr>
                <a:srgbClr val="0146AD"/>
              </a:buClr>
              <a:buFont typeface="Wingdings 3" pitchFamily="18" charset="2"/>
              <a:buNone/>
            </a:pPr>
            <a:r>
              <a:rPr lang="en-US" dirty="0">
                <a:solidFill>
                  <a:schemeClr val="bg1"/>
                </a:solidFill>
                <a:latin typeface="Courier New" pitchFamily="49" charset="0"/>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Example of transaction rule casting</a:t>
            </a:r>
          </a:p>
        </p:txBody>
      </p:sp>
      <p:pic>
        <p:nvPicPr>
          <p:cNvPr id="3" name="Picture 2">
            <a:extLst>
              <a:ext uri="{FF2B5EF4-FFF2-40B4-BE49-F238E27FC236}">
                <a16:creationId xmlns:a16="http://schemas.microsoft.com/office/drawing/2014/main" id="{BC6686D1-D8F7-4C01-8D05-0EB8880D592A}"/>
              </a:ext>
            </a:extLst>
          </p:cNvPr>
          <p:cNvPicPr>
            <a:picLocks noChangeAspect="1"/>
          </p:cNvPicPr>
          <p:nvPr/>
        </p:nvPicPr>
        <p:blipFill>
          <a:blip r:embed="rId3"/>
          <a:stretch>
            <a:fillRect/>
          </a:stretch>
        </p:blipFill>
        <p:spPr>
          <a:xfrm>
            <a:off x="929899" y="2109787"/>
            <a:ext cx="6958738" cy="2638425"/>
          </a:xfrm>
          <a:prstGeom prst="rect">
            <a:avLst/>
          </a:prstGeom>
          <a:ln>
            <a:solidFill>
              <a:schemeClr val="bg1"/>
            </a:solidFill>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2"/>
          <p:cNvSpPr>
            <a:spLocks noChangeArrowheads="1"/>
          </p:cNvSpPr>
          <p:nvPr/>
        </p:nvSpPr>
        <p:spPr bwMode="auto">
          <a:xfrm>
            <a:off x="3989388" y="1189038"/>
            <a:ext cx="5008562"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for (exp in aClaim.Exposures)</a:t>
            </a:r>
            <a:br>
              <a:rPr lang="en-US">
                <a:solidFill>
                  <a:schemeClr val="bg1"/>
                </a:solidFill>
                <a:latin typeface="Courier New" pitchFamily="49" charset="0"/>
              </a:rPr>
            </a:br>
            <a:r>
              <a:rPr lang="en-US">
                <a:solidFill>
                  <a:schemeClr val="bg1"/>
                </a:solidFill>
                <a:latin typeface="Courier New" pitchFamily="49" charset="0"/>
              </a:rPr>
              <a:t>{</a:t>
            </a:r>
          </a:p>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   if exp.Segment == "complex"</a:t>
            </a:r>
          </a:p>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      aClaim.Segment = "complex"</a:t>
            </a:r>
            <a:br>
              <a:rPr lang="en-US">
                <a:solidFill>
                  <a:schemeClr val="bg1"/>
                </a:solidFill>
                <a:latin typeface="Courier New" pitchFamily="49" charset="0"/>
              </a:rPr>
            </a:br>
            <a:r>
              <a:rPr lang="en-US">
                <a:solidFill>
                  <a:schemeClr val="bg1"/>
                </a:solidFill>
                <a:latin typeface="Courier New" pitchFamily="49" charset="0"/>
              </a:rPr>
              <a:t>}</a:t>
            </a:r>
          </a:p>
        </p:txBody>
      </p:sp>
      <p:sp>
        <p:nvSpPr>
          <p:cNvPr id="28675" name="Rectangle 2"/>
          <p:cNvSpPr>
            <a:spLocks noGrp="1" noChangeArrowheads="1"/>
          </p:cNvSpPr>
          <p:nvPr>
            <p:ph type="title"/>
          </p:nvPr>
        </p:nvSpPr>
        <p:spPr/>
        <p:txBody>
          <a:bodyPr/>
          <a:lstStyle/>
          <a:p>
            <a:pPr eaLnBrk="1" hangingPunct="1"/>
            <a:r>
              <a:rPr lang="en-US"/>
              <a:t>Review: for loops</a:t>
            </a:r>
          </a:p>
        </p:txBody>
      </p:sp>
      <p:sp>
        <p:nvSpPr>
          <p:cNvPr id="28676" name="Rectangle 3"/>
          <p:cNvSpPr>
            <a:spLocks noGrp="1" noChangeArrowheads="1"/>
          </p:cNvSpPr>
          <p:nvPr>
            <p:ph idx="1"/>
          </p:nvPr>
        </p:nvSpPr>
        <p:spPr>
          <a:xfrm>
            <a:off x="519113" y="3525838"/>
            <a:ext cx="8318500" cy="2863850"/>
          </a:xfrm>
        </p:spPr>
        <p:txBody>
          <a:bodyPr/>
          <a:lstStyle/>
          <a:p>
            <a:pPr>
              <a:buFont typeface="Arial" charset="0"/>
              <a:buChar char="•"/>
            </a:pPr>
            <a:r>
              <a:rPr lang="en-US"/>
              <a:t>In Gosu, for loops are typically used to perform a set of actions over every element in an array</a:t>
            </a:r>
          </a:p>
          <a:p>
            <a:pPr>
              <a:buFont typeface="Arial" charset="0"/>
              <a:buChar char="•"/>
            </a:pPr>
            <a:r>
              <a:rPr lang="en-US"/>
              <a:t>For Loop syntax:</a:t>
            </a:r>
          </a:p>
          <a:p>
            <a:pPr lvl="1">
              <a:buFont typeface="Wingdings 2" pitchFamily="18" charset="2"/>
              <a:buNone/>
            </a:pPr>
            <a:r>
              <a:rPr lang="en-US" b="1">
                <a:solidFill>
                  <a:srgbClr val="FF3300"/>
                </a:solidFill>
              </a:rPr>
              <a:t>for ( </a:t>
            </a:r>
            <a:r>
              <a:rPr lang="en-US" b="1" i="1">
                <a:solidFill>
                  <a:srgbClr val="0033CC"/>
                </a:solidFill>
              </a:rPr>
              <a:t>loopIdentifier</a:t>
            </a:r>
            <a:r>
              <a:rPr lang="en-US" b="1">
                <a:solidFill>
                  <a:srgbClr val="FF3300"/>
                </a:solidFill>
              </a:rPr>
              <a:t> in </a:t>
            </a:r>
            <a:r>
              <a:rPr lang="en-US" b="1" i="1">
                <a:solidFill>
                  <a:srgbClr val="0033CC"/>
                </a:solidFill>
              </a:rPr>
              <a:t>arrayOrSet</a:t>
            </a:r>
            <a:r>
              <a:rPr lang="en-US" b="1">
                <a:solidFill>
                  <a:srgbClr val="FF3300"/>
                </a:solidFill>
              </a:rPr>
              <a:t>)</a:t>
            </a:r>
          </a:p>
          <a:p>
            <a:pPr lvl="1">
              <a:buFont typeface="Wingdings 2" pitchFamily="18" charset="2"/>
              <a:buNone/>
            </a:pPr>
            <a:r>
              <a:rPr lang="en-US" b="1">
                <a:solidFill>
                  <a:srgbClr val="FF3300"/>
                </a:solidFill>
              </a:rPr>
              <a:t>{</a:t>
            </a:r>
          </a:p>
          <a:p>
            <a:pPr lvl="1">
              <a:buFont typeface="Wingdings 2" pitchFamily="18" charset="2"/>
              <a:buNone/>
            </a:pPr>
            <a:r>
              <a:rPr lang="en-US" b="1">
                <a:solidFill>
                  <a:srgbClr val="FF3300"/>
                </a:solidFill>
              </a:rPr>
              <a:t> 	</a:t>
            </a:r>
            <a:r>
              <a:rPr lang="en-US" b="1" i="1">
                <a:solidFill>
                  <a:srgbClr val="0033CC"/>
                </a:solidFill>
              </a:rPr>
              <a:t>block_that_makes_use_of_loopIdentifier</a:t>
            </a:r>
          </a:p>
          <a:p>
            <a:pPr lvl="1">
              <a:buFont typeface="Wingdings 2" pitchFamily="18" charset="2"/>
              <a:buNone/>
            </a:pPr>
            <a:r>
              <a:rPr lang="en-US" b="1">
                <a:solidFill>
                  <a:srgbClr val="FF3300"/>
                </a:solidFill>
              </a:rPr>
              <a:t>}</a:t>
            </a:r>
          </a:p>
        </p:txBody>
      </p:sp>
      <p:sp>
        <p:nvSpPr>
          <p:cNvPr id="28677" name="Text Box 4"/>
          <p:cNvSpPr txBox="1">
            <a:spLocks noChangeArrowheads="1"/>
          </p:cNvSpPr>
          <p:nvPr/>
        </p:nvSpPr>
        <p:spPr bwMode="auto">
          <a:xfrm>
            <a:off x="592138" y="1465263"/>
            <a:ext cx="1211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sp>
        <p:nvSpPr>
          <p:cNvPr id="28678" name="Rectangle 9"/>
          <p:cNvSpPr>
            <a:spLocks noChangeArrowheads="1"/>
          </p:cNvSpPr>
          <p:nvPr/>
        </p:nvSpPr>
        <p:spPr bwMode="auto">
          <a:xfrm>
            <a:off x="385763" y="1784350"/>
            <a:ext cx="1785937" cy="5603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679" name="Text Box 10"/>
          <p:cNvSpPr txBox="1">
            <a:spLocks noChangeArrowheads="1"/>
          </p:cNvSpPr>
          <p:nvPr/>
        </p:nvSpPr>
        <p:spPr bwMode="auto">
          <a:xfrm>
            <a:off x="481013" y="1938338"/>
            <a:ext cx="1284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Exposures</a:t>
            </a:r>
          </a:p>
        </p:txBody>
      </p:sp>
      <p:grpSp>
        <p:nvGrpSpPr>
          <p:cNvPr id="28680" name="Group 15"/>
          <p:cNvGrpSpPr>
            <a:grpSpLocks/>
          </p:cNvGrpSpPr>
          <p:nvPr/>
        </p:nvGrpSpPr>
        <p:grpSpPr bwMode="auto">
          <a:xfrm>
            <a:off x="1614488" y="1912938"/>
            <a:ext cx="479425" cy="312737"/>
            <a:chOff x="4139" y="1401"/>
            <a:chExt cx="302" cy="197"/>
          </a:xfrm>
        </p:grpSpPr>
        <p:sp>
          <p:nvSpPr>
            <p:cNvPr id="28691" name="Rectangle 12"/>
            <p:cNvSpPr>
              <a:spLocks noChangeArrowheads="1"/>
            </p:cNvSpPr>
            <p:nvPr/>
          </p:nvSpPr>
          <p:spPr bwMode="auto">
            <a:xfrm>
              <a:off x="4139" y="1401"/>
              <a:ext cx="242" cy="12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692" name="Rectangle 13"/>
            <p:cNvSpPr>
              <a:spLocks noChangeArrowheads="1"/>
            </p:cNvSpPr>
            <p:nvPr/>
          </p:nvSpPr>
          <p:spPr bwMode="auto">
            <a:xfrm>
              <a:off x="4169" y="1438"/>
              <a:ext cx="242" cy="12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693" name="Rectangle 14"/>
            <p:cNvSpPr>
              <a:spLocks noChangeArrowheads="1"/>
            </p:cNvSpPr>
            <p:nvPr/>
          </p:nvSpPr>
          <p:spPr bwMode="auto">
            <a:xfrm>
              <a:off x="4199" y="1474"/>
              <a:ext cx="242" cy="12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8681" name="Group 33"/>
          <p:cNvGrpSpPr>
            <a:grpSpLocks/>
          </p:cNvGrpSpPr>
          <p:nvPr/>
        </p:nvGrpSpPr>
        <p:grpSpPr bwMode="auto">
          <a:xfrm>
            <a:off x="2570163" y="1047750"/>
            <a:ext cx="1211262" cy="660400"/>
            <a:chOff x="1619" y="660"/>
            <a:chExt cx="763" cy="416"/>
          </a:xfrm>
        </p:grpSpPr>
        <p:sp>
          <p:nvSpPr>
            <p:cNvPr id="28689" name="Text Box 16"/>
            <p:cNvSpPr txBox="1">
              <a:spLocks noChangeArrowheads="1"/>
            </p:cNvSpPr>
            <p:nvPr/>
          </p:nvSpPr>
          <p:spPr bwMode="auto">
            <a:xfrm>
              <a:off x="1619" y="660"/>
              <a:ext cx="7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sp>
          <p:nvSpPr>
            <p:cNvPr id="28690" name="Rectangle 17"/>
            <p:cNvSpPr>
              <a:spLocks noChangeArrowheads="1"/>
            </p:cNvSpPr>
            <p:nvPr/>
          </p:nvSpPr>
          <p:spPr bwMode="auto">
            <a:xfrm>
              <a:off x="1768" y="842"/>
              <a:ext cx="449" cy="23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8682" name="AutoShape 31"/>
          <p:cNvSpPr>
            <a:spLocks/>
          </p:cNvSpPr>
          <p:nvPr/>
        </p:nvSpPr>
        <p:spPr bwMode="auto">
          <a:xfrm>
            <a:off x="2170113" y="1008063"/>
            <a:ext cx="519112" cy="2238375"/>
          </a:xfrm>
          <a:prstGeom prst="leftBrace">
            <a:avLst>
              <a:gd name="adj1" fmla="val 35933"/>
              <a:gd name="adj2" fmla="val 50000"/>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8683" name="Group 34"/>
          <p:cNvGrpSpPr>
            <a:grpSpLocks/>
          </p:cNvGrpSpPr>
          <p:nvPr/>
        </p:nvGrpSpPr>
        <p:grpSpPr bwMode="auto">
          <a:xfrm>
            <a:off x="2570163" y="1708150"/>
            <a:ext cx="1211262" cy="660400"/>
            <a:chOff x="1619" y="660"/>
            <a:chExt cx="763" cy="416"/>
          </a:xfrm>
        </p:grpSpPr>
        <p:sp>
          <p:nvSpPr>
            <p:cNvPr id="28687" name="Text Box 35"/>
            <p:cNvSpPr txBox="1">
              <a:spLocks noChangeArrowheads="1"/>
            </p:cNvSpPr>
            <p:nvPr/>
          </p:nvSpPr>
          <p:spPr bwMode="auto">
            <a:xfrm>
              <a:off x="1619" y="660"/>
              <a:ext cx="7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sp>
          <p:nvSpPr>
            <p:cNvPr id="28688" name="Rectangle 36"/>
            <p:cNvSpPr>
              <a:spLocks noChangeArrowheads="1"/>
            </p:cNvSpPr>
            <p:nvPr/>
          </p:nvSpPr>
          <p:spPr bwMode="auto">
            <a:xfrm>
              <a:off x="1768" y="842"/>
              <a:ext cx="449" cy="23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8684" name="Group 37"/>
          <p:cNvGrpSpPr>
            <a:grpSpLocks/>
          </p:cNvGrpSpPr>
          <p:nvPr/>
        </p:nvGrpSpPr>
        <p:grpSpPr bwMode="auto">
          <a:xfrm>
            <a:off x="2570163" y="2363788"/>
            <a:ext cx="1211262" cy="660400"/>
            <a:chOff x="1619" y="660"/>
            <a:chExt cx="763" cy="416"/>
          </a:xfrm>
        </p:grpSpPr>
        <p:sp>
          <p:nvSpPr>
            <p:cNvPr id="28685" name="Text Box 38"/>
            <p:cNvSpPr txBox="1">
              <a:spLocks noChangeArrowheads="1"/>
            </p:cNvSpPr>
            <p:nvPr/>
          </p:nvSpPr>
          <p:spPr bwMode="auto">
            <a:xfrm>
              <a:off x="1619" y="660"/>
              <a:ext cx="7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sp>
          <p:nvSpPr>
            <p:cNvPr id="28686" name="Rectangle 39"/>
            <p:cNvSpPr>
              <a:spLocks noChangeArrowheads="1"/>
            </p:cNvSpPr>
            <p:nvPr/>
          </p:nvSpPr>
          <p:spPr bwMode="auto">
            <a:xfrm>
              <a:off x="1768" y="842"/>
              <a:ext cx="449" cy="23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p:txBody>
          <a:bodyPr/>
          <a:lstStyle/>
          <a:p>
            <a:pPr eaLnBrk="1" hangingPunct="1"/>
            <a:r>
              <a:rPr lang="en-US"/>
              <a:t>Example of transaction rule for loops</a:t>
            </a:r>
          </a:p>
        </p:txBody>
      </p:sp>
      <p:pic>
        <p:nvPicPr>
          <p:cNvPr id="5" name="Picture 4">
            <a:extLst>
              <a:ext uri="{FF2B5EF4-FFF2-40B4-BE49-F238E27FC236}">
                <a16:creationId xmlns:a16="http://schemas.microsoft.com/office/drawing/2014/main" id="{04D8C9EC-E1D9-4B8E-A519-35235B3D5A38}"/>
              </a:ext>
            </a:extLst>
          </p:cNvPr>
          <p:cNvPicPr>
            <a:picLocks noChangeAspect="1"/>
          </p:cNvPicPr>
          <p:nvPr/>
        </p:nvPicPr>
        <p:blipFill>
          <a:blip r:embed="rId3"/>
          <a:stretch>
            <a:fillRect/>
          </a:stretch>
        </p:blipFill>
        <p:spPr>
          <a:xfrm>
            <a:off x="495299" y="1314079"/>
            <a:ext cx="7850793" cy="2808469"/>
          </a:xfrm>
          <a:prstGeom prst="rect">
            <a:avLst/>
          </a:prstGeom>
          <a:ln>
            <a:solidFill>
              <a:schemeClr val="accent1"/>
            </a:solidFill>
          </a:ln>
        </p:spPr>
      </p:pic>
      <p:pic>
        <p:nvPicPr>
          <p:cNvPr id="6" name="Picture 5">
            <a:extLst>
              <a:ext uri="{FF2B5EF4-FFF2-40B4-BE49-F238E27FC236}">
                <a16:creationId xmlns:a16="http://schemas.microsoft.com/office/drawing/2014/main" id="{3B79A543-73BE-445A-A5DF-584ADD34C719}"/>
              </a:ext>
            </a:extLst>
          </p:cNvPr>
          <p:cNvPicPr>
            <a:picLocks noChangeAspect="1"/>
          </p:cNvPicPr>
          <p:nvPr/>
        </p:nvPicPr>
        <p:blipFill>
          <a:blip r:embed="rId4"/>
          <a:stretch>
            <a:fillRect/>
          </a:stretch>
        </p:blipFill>
        <p:spPr>
          <a:xfrm>
            <a:off x="495299" y="4573027"/>
            <a:ext cx="7850793" cy="1609725"/>
          </a:xfrm>
          <a:prstGeom prst="rect">
            <a:avLst/>
          </a:prstGeom>
          <a:ln>
            <a:solidFill>
              <a:schemeClr val="bg1"/>
            </a:solidFill>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Review: Script parameters</a:t>
            </a:r>
          </a:p>
        </p:txBody>
      </p:sp>
      <p:sp>
        <p:nvSpPr>
          <p:cNvPr id="30723" name="Rectangle 3"/>
          <p:cNvSpPr>
            <a:spLocks noGrp="1" noChangeArrowheads="1"/>
          </p:cNvSpPr>
          <p:nvPr>
            <p:ph idx="1"/>
          </p:nvPr>
        </p:nvSpPr>
        <p:spPr>
          <a:xfrm>
            <a:off x="519113" y="4029075"/>
            <a:ext cx="8318500" cy="2360613"/>
          </a:xfrm>
        </p:spPr>
        <p:txBody>
          <a:bodyPr/>
          <a:lstStyle/>
          <a:p>
            <a:pPr>
              <a:buFont typeface="Arial" charset="0"/>
              <a:buChar char="•"/>
            </a:pPr>
            <a:r>
              <a:rPr lang="en-US" dirty="0"/>
              <a:t>Script parameters are used to reference "hard-coded" values which could change infrequently over time</a:t>
            </a:r>
          </a:p>
          <a:p>
            <a:pPr>
              <a:buFont typeface="Arial" charset="0"/>
              <a:buChar char="•"/>
            </a:pPr>
            <a:r>
              <a:rPr lang="en-US" dirty="0"/>
              <a:t>Syntax:</a:t>
            </a:r>
          </a:p>
          <a:p>
            <a:pPr lvl="1">
              <a:buFont typeface="Wingdings 2" pitchFamily="18" charset="2"/>
              <a:buNone/>
            </a:pPr>
            <a:r>
              <a:rPr lang="en-US" b="1" dirty="0" err="1">
                <a:solidFill>
                  <a:srgbClr val="FF3300"/>
                </a:solidFill>
              </a:rPr>
              <a:t>ScriptParameters.</a:t>
            </a:r>
            <a:r>
              <a:rPr lang="en-US" b="1" i="1" dirty="0" err="1">
                <a:solidFill>
                  <a:srgbClr val="0033CC"/>
                </a:solidFill>
              </a:rPr>
              <a:t>parameterName</a:t>
            </a:r>
            <a:endParaRPr lang="en-US" b="1" dirty="0"/>
          </a:p>
        </p:txBody>
      </p:sp>
      <p:sp>
        <p:nvSpPr>
          <p:cNvPr id="30724" name="Text Box 5"/>
          <p:cNvSpPr txBox="1">
            <a:spLocks noChangeArrowheads="1"/>
          </p:cNvSpPr>
          <p:nvPr/>
        </p:nvSpPr>
        <p:spPr bwMode="auto">
          <a:xfrm>
            <a:off x="592138" y="1425575"/>
            <a:ext cx="1912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SIU_Threshold</a:t>
            </a:r>
          </a:p>
        </p:txBody>
      </p:sp>
      <p:grpSp>
        <p:nvGrpSpPr>
          <p:cNvPr id="30725" name="Group 12"/>
          <p:cNvGrpSpPr>
            <a:grpSpLocks/>
          </p:cNvGrpSpPr>
          <p:nvPr/>
        </p:nvGrpSpPr>
        <p:grpSpPr bwMode="auto">
          <a:xfrm>
            <a:off x="2557463" y="1404938"/>
            <a:ext cx="342900" cy="317500"/>
            <a:chOff x="1737" y="885"/>
            <a:chExt cx="216" cy="200"/>
          </a:xfrm>
        </p:grpSpPr>
        <p:sp>
          <p:nvSpPr>
            <p:cNvPr id="30727" name="Text Box 6"/>
            <p:cNvSpPr txBox="1">
              <a:spLocks noChangeArrowheads="1"/>
            </p:cNvSpPr>
            <p:nvPr/>
          </p:nvSpPr>
          <p:spPr bwMode="auto">
            <a:xfrm>
              <a:off x="1752" y="891"/>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5</a:t>
              </a:r>
            </a:p>
          </p:txBody>
        </p:sp>
        <p:sp>
          <p:nvSpPr>
            <p:cNvPr id="30728" name="Rectangle 7"/>
            <p:cNvSpPr>
              <a:spLocks noChangeArrowheads="1"/>
            </p:cNvSpPr>
            <p:nvPr/>
          </p:nvSpPr>
          <p:spPr bwMode="auto">
            <a:xfrm>
              <a:off x="1737" y="885"/>
              <a:ext cx="216" cy="2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30726" name="Rectangle 9"/>
          <p:cNvSpPr>
            <a:spLocks noChangeArrowheads="1"/>
          </p:cNvSpPr>
          <p:nvPr/>
        </p:nvSpPr>
        <p:spPr bwMode="auto">
          <a:xfrm>
            <a:off x="693738" y="2157413"/>
            <a:ext cx="80359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a:solidFill>
                  <a:schemeClr val="bg1"/>
                </a:solidFill>
                <a:latin typeface="Courier New" pitchFamily="49" charset="0"/>
              </a:rPr>
              <a:t>if aClaim.SIScore &gt;= ScriptParameters.SIU_Threshold</a:t>
            </a:r>
          </a:p>
          <a:p>
            <a:pPr marL="285750" indent="-285750" algn="l" eaLnBrk="0" hangingPunct="0">
              <a:lnSpc>
                <a:spcPct val="50000"/>
              </a:lnSpc>
              <a:spcBef>
                <a:spcPct val="40000"/>
              </a:spcBef>
              <a:spcAft>
                <a:spcPct val="0"/>
              </a:spcAft>
              <a:buClr>
                <a:srgbClr val="0146AD"/>
              </a:buClr>
              <a:buFont typeface="Wingdings 3" pitchFamily="18" charset="2"/>
              <a:buNone/>
            </a:pPr>
            <a:r>
              <a:rPr lang="en-US">
                <a:solidFill>
                  <a:schemeClr val="bg1"/>
                </a:solidFill>
                <a:latin typeface="Courier New" pitchFamily="49" charset="0"/>
              </a:rPr>
              <a:t>	aClaim.createActivityFromPattern(null,</a:t>
            </a:r>
          </a:p>
          <a:p>
            <a:pPr marL="285750" indent="-285750" algn="l" eaLnBrk="0" hangingPunct="0">
              <a:lnSpc>
                <a:spcPct val="50000"/>
              </a:lnSpc>
              <a:spcBef>
                <a:spcPct val="40000"/>
              </a:spcBef>
              <a:spcAft>
                <a:spcPct val="0"/>
              </a:spcAft>
              <a:buClr>
                <a:srgbClr val="0146AD"/>
              </a:buClr>
              <a:buFont typeface="Wingdings 3" pitchFamily="18" charset="2"/>
              <a:buNone/>
            </a:pPr>
            <a:r>
              <a:rPr lang="en-US">
                <a:solidFill>
                  <a:schemeClr val="bg1"/>
                </a:solidFill>
                <a:latin typeface="Courier New" pitchFamily="49" charset="0"/>
              </a:rPr>
              <a:t>   	ActivityPattern.finder.</a:t>
            </a:r>
          </a:p>
          <a:p>
            <a:pPr marL="285750" indent="-285750" algn="l" eaLnBrk="0" hangingPunct="0">
              <a:lnSpc>
                <a:spcPct val="50000"/>
              </a:lnSpc>
              <a:spcBef>
                <a:spcPct val="40000"/>
              </a:spcBef>
              <a:spcAft>
                <a:spcPct val="0"/>
              </a:spcAft>
              <a:buClr>
                <a:srgbClr val="0146AD"/>
              </a:buClr>
              <a:buFont typeface="Wingdings 3" pitchFamily="18" charset="2"/>
              <a:buNone/>
            </a:pPr>
            <a:r>
              <a:rPr lang="en-US">
                <a:solidFill>
                  <a:schemeClr val="bg1"/>
                </a:solidFill>
                <a:latin typeface="Courier New" pitchFamily="49" charset="0"/>
              </a:rPr>
              <a:t>			getActivityPatternByCode("SI_review")</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t>Example of transaction script parameters</a:t>
            </a:r>
          </a:p>
        </p:txBody>
      </p:sp>
      <p:sp>
        <p:nvSpPr>
          <p:cNvPr id="31750" name="Line 11"/>
          <p:cNvSpPr>
            <a:spLocks noChangeShapeType="1"/>
          </p:cNvSpPr>
          <p:nvPr/>
        </p:nvSpPr>
        <p:spPr bwMode="auto">
          <a:xfrm>
            <a:off x="3213522" y="5556327"/>
            <a:ext cx="162063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26" y="668337"/>
            <a:ext cx="4438650" cy="1038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 name="Line 11"/>
          <p:cNvSpPr>
            <a:spLocks noChangeShapeType="1"/>
          </p:cNvSpPr>
          <p:nvPr/>
        </p:nvSpPr>
        <p:spPr bwMode="auto">
          <a:xfrm flipH="1">
            <a:off x="6059401" y="2270521"/>
            <a:ext cx="15" cy="3547468"/>
          </a:xfrm>
          <a:prstGeom prst="line">
            <a:avLst/>
          </a:prstGeom>
          <a:noFill/>
          <a:ln w="19050">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AutoShape 16"/>
          <p:cNvSpPr>
            <a:spLocks noChangeArrowheads="1"/>
          </p:cNvSpPr>
          <p:nvPr/>
        </p:nvSpPr>
        <p:spPr bwMode="auto">
          <a:xfrm>
            <a:off x="3107902" y="1083468"/>
            <a:ext cx="1610073" cy="13749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5" name="Picture 14">
            <a:extLst>
              <a:ext uri="{FF2B5EF4-FFF2-40B4-BE49-F238E27FC236}">
                <a16:creationId xmlns:a16="http://schemas.microsoft.com/office/drawing/2014/main" id="{A59132E5-FA78-4399-A70A-9022366C053A}"/>
              </a:ext>
            </a:extLst>
          </p:cNvPr>
          <p:cNvPicPr>
            <a:picLocks noChangeAspect="1"/>
          </p:cNvPicPr>
          <p:nvPr/>
        </p:nvPicPr>
        <p:blipFill>
          <a:blip r:embed="rId4"/>
          <a:stretch>
            <a:fillRect/>
          </a:stretch>
        </p:blipFill>
        <p:spPr>
          <a:xfrm>
            <a:off x="177590" y="1922278"/>
            <a:ext cx="4857677" cy="4199009"/>
          </a:xfrm>
          <a:prstGeom prst="rect">
            <a:avLst/>
          </a:prstGeom>
          <a:ln>
            <a:solidFill>
              <a:schemeClr val="bg1"/>
            </a:solidFill>
          </a:ln>
        </p:spPr>
      </p:pic>
      <p:pic>
        <p:nvPicPr>
          <p:cNvPr id="22" name="Picture 21">
            <a:extLst>
              <a:ext uri="{FF2B5EF4-FFF2-40B4-BE49-F238E27FC236}">
                <a16:creationId xmlns:a16="http://schemas.microsoft.com/office/drawing/2014/main" id="{09A609BB-FFAC-45C4-9DA7-B7823DB3BDE0}"/>
              </a:ext>
            </a:extLst>
          </p:cNvPr>
          <p:cNvPicPr>
            <a:picLocks noChangeAspect="1"/>
          </p:cNvPicPr>
          <p:nvPr/>
        </p:nvPicPr>
        <p:blipFill>
          <a:blip r:embed="rId5"/>
          <a:stretch>
            <a:fillRect/>
          </a:stretch>
        </p:blipFill>
        <p:spPr>
          <a:xfrm>
            <a:off x="4453158" y="2005989"/>
            <a:ext cx="2476500" cy="285750"/>
          </a:xfrm>
          <a:prstGeom prst="rect">
            <a:avLst/>
          </a:prstGeom>
          <a:ln>
            <a:solidFill>
              <a:schemeClr val="bg1"/>
            </a:solidFill>
          </a:ln>
        </p:spPr>
      </p:pic>
      <p:sp>
        <p:nvSpPr>
          <p:cNvPr id="24" name="AutoShape 16">
            <a:extLst>
              <a:ext uri="{FF2B5EF4-FFF2-40B4-BE49-F238E27FC236}">
                <a16:creationId xmlns:a16="http://schemas.microsoft.com/office/drawing/2014/main" id="{ABC70502-6125-46B6-8395-5EE565D256CD}"/>
              </a:ext>
            </a:extLst>
          </p:cNvPr>
          <p:cNvSpPr>
            <a:spLocks noChangeArrowheads="1"/>
          </p:cNvSpPr>
          <p:nvPr/>
        </p:nvSpPr>
        <p:spPr bwMode="auto">
          <a:xfrm>
            <a:off x="1549849" y="3325018"/>
            <a:ext cx="1193349" cy="19547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 name="Line 11">
            <a:extLst>
              <a:ext uri="{FF2B5EF4-FFF2-40B4-BE49-F238E27FC236}">
                <a16:creationId xmlns:a16="http://schemas.microsoft.com/office/drawing/2014/main" id="{BEA25841-98B5-4F24-AA44-5238659CBF14}"/>
              </a:ext>
            </a:extLst>
          </p:cNvPr>
          <p:cNvSpPr>
            <a:spLocks noChangeShapeType="1"/>
          </p:cNvSpPr>
          <p:nvPr/>
        </p:nvSpPr>
        <p:spPr bwMode="auto">
          <a:xfrm flipH="1" flipV="1">
            <a:off x="1303864" y="5817995"/>
            <a:ext cx="47555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 name="Picture 29">
            <a:extLst>
              <a:ext uri="{FF2B5EF4-FFF2-40B4-BE49-F238E27FC236}">
                <a16:creationId xmlns:a16="http://schemas.microsoft.com/office/drawing/2014/main" id="{F717729A-620C-4A91-85D2-F72E01138812}"/>
              </a:ext>
            </a:extLst>
          </p:cNvPr>
          <p:cNvPicPr>
            <a:picLocks noChangeAspect="1"/>
          </p:cNvPicPr>
          <p:nvPr/>
        </p:nvPicPr>
        <p:blipFill>
          <a:blip r:embed="rId6"/>
          <a:stretch>
            <a:fillRect/>
          </a:stretch>
        </p:blipFill>
        <p:spPr>
          <a:xfrm>
            <a:off x="3912938" y="3805137"/>
            <a:ext cx="4581525" cy="1905000"/>
          </a:xfrm>
          <a:prstGeom prst="rect">
            <a:avLst/>
          </a:prstGeom>
          <a:ln>
            <a:solidFill>
              <a:schemeClr val="bg1"/>
            </a:solidFill>
          </a:ln>
        </p:spPr>
      </p:pic>
      <p:sp>
        <p:nvSpPr>
          <p:cNvPr id="31" name="Line 11">
            <a:extLst>
              <a:ext uri="{FF2B5EF4-FFF2-40B4-BE49-F238E27FC236}">
                <a16:creationId xmlns:a16="http://schemas.microsoft.com/office/drawing/2014/main" id="{BC650914-514F-490A-A74A-4DE559651A65}"/>
              </a:ext>
            </a:extLst>
          </p:cNvPr>
          <p:cNvSpPr>
            <a:spLocks noChangeShapeType="1"/>
          </p:cNvSpPr>
          <p:nvPr/>
        </p:nvSpPr>
        <p:spPr bwMode="auto">
          <a:xfrm>
            <a:off x="2113143" y="3532981"/>
            <a:ext cx="0" cy="1116368"/>
          </a:xfrm>
          <a:prstGeom prst="line">
            <a:avLst/>
          </a:prstGeom>
          <a:noFill/>
          <a:ln w="19050">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2" name="Line 11">
            <a:extLst>
              <a:ext uri="{FF2B5EF4-FFF2-40B4-BE49-F238E27FC236}">
                <a16:creationId xmlns:a16="http://schemas.microsoft.com/office/drawing/2014/main" id="{84AD0E3F-12CF-48EF-B6B4-984BB53EB1F9}"/>
              </a:ext>
            </a:extLst>
          </p:cNvPr>
          <p:cNvSpPr>
            <a:spLocks noChangeShapeType="1"/>
          </p:cNvSpPr>
          <p:nvPr/>
        </p:nvSpPr>
        <p:spPr bwMode="auto">
          <a:xfrm flipH="1" flipV="1">
            <a:off x="2113143" y="4658066"/>
            <a:ext cx="1799790" cy="22361"/>
          </a:xfrm>
          <a:prstGeom prst="line">
            <a:avLst/>
          </a:prstGeom>
          <a:noFill/>
          <a:ln w="19050">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6888" y="325438"/>
            <a:ext cx="8318500" cy="742950"/>
          </a:xfrm>
        </p:spPr>
        <p:txBody>
          <a:bodyPr/>
          <a:lstStyle/>
          <a:p>
            <a:pPr eaLnBrk="1" hangingPunct="1"/>
            <a:r>
              <a:rPr lang="en-US"/>
              <a:t>Example of transaction script parameters in rules</a:t>
            </a:r>
          </a:p>
        </p:txBody>
      </p:sp>
      <p:pic>
        <p:nvPicPr>
          <p:cNvPr id="3" name="Picture 2">
            <a:extLst>
              <a:ext uri="{FF2B5EF4-FFF2-40B4-BE49-F238E27FC236}">
                <a16:creationId xmlns:a16="http://schemas.microsoft.com/office/drawing/2014/main" id="{549117E1-6625-46CA-8DBD-173A7BD8CD4F}"/>
              </a:ext>
            </a:extLst>
          </p:cNvPr>
          <p:cNvPicPr>
            <a:picLocks noChangeAspect="1"/>
          </p:cNvPicPr>
          <p:nvPr/>
        </p:nvPicPr>
        <p:blipFill>
          <a:blip r:embed="rId3"/>
          <a:stretch>
            <a:fillRect/>
          </a:stretch>
        </p:blipFill>
        <p:spPr>
          <a:xfrm>
            <a:off x="318422" y="4747406"/>
            <a:ext cx="6614005" cy="1609725"/>
          </a:xfrm>
          <a:prstGeom prst="rect">
            <a:avLst/>
          </a:prstGeom>
          <a:ln>
            <a:solidFill>
              <a:schemeClr val="bg1"/>
            </a:solidFill>
          </a:ln>
        </p:spPr>
      </p:pic>
      <p:pic>
        <p:nvPicPr>
          <p:cNvPr id="5" name="Picture 4">
            <a:extLst>
              <a:ext uri="{FF2B5EF4-FFF2-40B4-BE49-F238E27FC236}">
                <a16:creationId xmlns:a16="http://schemas.microsoft.com/office/drawing/2014/main" id="{B66701FE-8A4D-43F5-BFAF-9435A631ECEE}"/>
              </a:ext>
            </a:extLst>
          </p:cNvPr>
          <p:cNvPicPr>
            <a:picLocks noChangeAspect="1"/>
          </p:cNvPicPr>
          <p:nvPr/>
        </p:nvPicPr>
        <p:blipFill>
          <a:blip r:embed="rId4"/>
          <a:stretch>
            <a:fillRect/>
          </a:stretch>
        </p:blipFill>
        <p:spPr>
          <a:xfrm>
            <a:off x="318422" y="1407709"/>
            <a:ext cx="6457950" cy="3000375"/>
          </a:xfrm>
          <a:prstGeom prst="rect">
            <a:avLst/>
          </a:prstGeom>
          <a:ln>
            <a:solidFill>
              <a:schemeClr val="bg1"/>
            </a:solid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Transaction basics</a:t>
            </a:r>
          </a:p>
          <a:p>
            <a:pPr>
              <a:lnSpc>
                <a:spcPct val="150000"/>
              </a:lnSpc>
              <a:buFont typeface="Arial" charset="0"/>
              <a:buChar char="•"/>
            </a:pPr>
            <a:r>
              <a:rPr lang="en-US" sz="2800">
                <a:solidFill>
                  <a:srgbClr val="C0C0C0"/>
                </a:solidFill>
              </a:rPr>
              <a:t>Transaction data model</a:t>
            </a:r>
          </a:p>
          <a:p>
            <a:pPr>
              <a:lnSpc>
                <a:spcPct val="150000"/>
              </a:lnSpc>
              <a:buFont typeface="Arial" charset="0"/>
              <a:buChar char="•"/>
            </a:pPr>
            <a:r>
              <a:rPr lang="en-US" sz="2800">
                <a:solidFill>
                  <a:srgbClr val="C0C0C0"/>
                </a:solidFill>
              </a:rPr>
              <a:t>Transactions and Gosu</a:t>
            </a:r>
          </a:p>
          <a:p>
            <a:pPr>
              <a:lnSpc>
                <a:spcPct val="150000"/>
              </a:lnSpc>
              <a:buFont typeface="Arial" charset="0"/>
              <a:buChar char="•"/>
            </a:pPr>
            <a:r>
              <a:rPr lang="en-US" sz="2800">
                <a:solidFill>
                  <a:srgbClr val="C0C0C0"/>
                </a:solidFill>
              </a:rPr>
              <a:t>The financial calculations library</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536700" y="1841500"/>
            <a:ext cx="2081213" cy="41560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795" name="Text Box 3"/>
          <p:cNvSpPr txBox="1">
            <a:spLocks noChangeArrowheads="1"/>
          </p:cNvSpPr>
          <p:nvPr/>
        </p:nvSpPr>
        <p:spPr bwMode="auto">
          <a:xfrm>
            <a:off x="1724025" y="42084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CheckSet</a:t>
            </a:r>
          </a:p>
        </p:txBody>
      </p:sp>
      <p:sp>
        <p:nvSpPr>
          <p:cNvPr id="33796" name="Rectangle 4"/>
          <p:cNvSpPr>
            <a:spLocks noGrp="1" noChangeArrowheads="1"/>
          </p:cNvSpPr>
          <p:nvPr>
            <p:ph type="title"/>
          </p:nvPr>
        </p:nvSpPr>
        <p:spPr/>
        <p:txBody>
          <a:bodyPr/>
          <a:lstStyle/>
          <a:p>
            <a:pPr eaLnBrk="1" hangingPunct="1"/>
            <a:r>
              <a:rPr lang="en-US"/>
              <a:t>Transaction data model and Gosu</a:t>
            </a:r>
          </a:p>
        </p:txBody>
      </p:sp>
      <p:sp>
        <p:nvSpPr>
          <p:cNvPr id="33797" name="Text Box 5"/>
          <p:cNvSpPr txBox="1">
            <a:spLocks noChangeArrowheads="1"/>
          </p:cNvSpPr>
          <p:nvPr/>
        </p:nvSpPr>
        <p:spPr bwMode="auto">
          <a:xfrm>
            <a:off x="1704975" y="4592638"/>
            <a:ext cx="17573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PaymentsAmount</a:t>
            </a:r>
            <a:br>
              <a:rPr lang="en-US" sz="1600">
                <a:solidFill>
                  <a:schemeClr val="bg1"/>
                </a:solidFill>
              </a:rPr>
            </a:br>
            <a:r>
              <a:rPr lang="en-US" sz="1600">
                <a:solidFill>
                  <a:schemeClr val="bg1"/>
                </a:solidFill>
              </a:rPr>
              <a:t>Recurring</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Checks</a:t>
            </a:r>
          </a:p>
        </p:txBody>
      </p:sp>
      <p:sp>
        <p:nvSpPr>
          <p:cNvPr id="33798" name="Rectangle 6"/>
          <p:cNvSpPr>
            <a:spLocks noChangeArrowheads="1"/>
          </p:cNvSpPr>
          <p:nvPr/>
        </p:nvSpPr>
        <p:spPr bwMode="auto">
          <a:xfrm>
            <a:off x="1635125" y="4538663"/>
            <a:ext cx="1858963" cy="13255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3799" name="Group 7"/>
          <p:cNvGrpSpPr>
            <a:grpSpLocks/>
          </p:cNvGrpSpPr>
          <p:nvPr/>
        </p:nvGrpSpPr>
        <p:grpSpPr bwMode="auto">
          <a:xfrm>
            <a:off x="2513013" y="5321300"/>
            <a:ext cx="517525" cy="338138"/>
            <a:chOff x="2628" y="1665"/>
            <a:chExt cx="363" cy="237"/>
          </a:xfrm>
        </p:grpSpPr>
        <p:sp>
          <p:nvSpPr>
            <p:cNvPr id="33848" name="Rectangle 8"/>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49" name="Rectangle 9"/>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50" name="Rectangle 10"/>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33800" name="Text Box 11"/>
          <p:cNvSpPr txBox="1">
            <a:spLocks noChangeArrowheads="1"/>
          </p:cNvSpPr>
          <p:nvPr/>
        </p:nvSpPr>
        <p:spPr bwMode="auto">
          <a:xfrm>
            <a:off x="1687513" y="1905000"/>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Amount</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Transactions</a:t>
            </a:r>
          </a:p>
        </p:txBody>
      </p:sp>
      <p:sp>
        <p:nvSpPr>
          <p:cNvPr id="33801" name="Text Box 12"/>
          <p:cNvSpPr txBox="1">
            <a:spLocks noChangeArrowheads="1"/>
          </p:cNvSpPr>
          <p:nvPr/>
        </p:nvSpPr>
        <p:spPr bwMode="auto">
          <a:xfrm>
            <a:off x="1585913" y="15192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TransactionSet</a:t>
            </a:r>
          </a:p>
        </p:txBody>
      </p:sp>
      <p:sp>
        <p:nvSpPr>
          <p:cNvPr id="33802" name="Rectangle 13"/>
          <p:cNvSpPr>
            <a:spLocks noChangeArrowheads="1"/>
          </p:cNvSpPr>
          <p:nvPr/>
        </p:nvSpPr>
        <p:spPr bwMode="auto">
          <a:xfrm>
            <a:off x="6307138" y="1841500"/>
            <a:ext cx="2081212" cy="41687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3" name="Text Box 14"/>
          <p:cNvSpPr txBox="1">
            <a:spLocks noChangeArrowheads="1"/>
          </p:cNvSpPr>
          <p:nvPr/>
        </p:nvSpPr>
        <p:spPr bwMode="auto">
          <a:xfrm>
            <a:off x="6337300" y="1519238"/>
            <a:ext cx="1958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Transaction</a:t>
            </a:r>
          </a:p>
        </p:txBody>
      </p:sp>
      <p:sp>
        <p:nvSpPr>
          <p:cNvPr id="33804" name="Text Box 15"/>
          <p:cNvSpPr txBox="1">
            <a:spLocks noChangeArrowheads="1"/>
          </p:cNvSpPr>
          <p:nvPr/>
        </p:nvSpPr>
        <p:spPr bwMode="auto">
          <a:xfrm>
            <a:off x="6488113" y="42084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Payment</a:t>
            </a:r>
          </a:p>
        </p:txBody>
      </p:sp>
      <p:sp>
        <p:nvSpPr>
          <p:cNvPr id="33805" name="Text Box 16"/>
          <p:cNvSpPr txBox="1">
            <a:spLocks noChangeArrowheads="1"/>
          </p:cNvSpPr>
          <p:nvPr/>
        </p:nvSpPr>
        <p:spPr bwMode="auto">
          <a:xfrm>
            <a:off x="6469063" y="4592638"/>
            <a:ext cx="17573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Check</a:t>
            </a:r>
            <a:br>
              <a:rPr lang="en-US" sz="1600">
                <a:solidFill>
                  <a:schemeClr val="bg1"/>
                </a:solidFill>
              </a:rPr>
            </a:br>
            <a:r>
              <a:rPr lang="en-US" sz="1600">
                <a:solidFill>
                  <a:schemeClr val="bg1"/>
                </a:solidFill>
              </a:rPr>
              <a:t>CloseExposure</a:t>
            </a:r>
            <a:br>
              <a:rPr lang="en-US" sz="1600">
                <a:solidFill>
                  <a:schemeClr val="bg1"/>
                </a:solidFill>
              </a:rPr>
            </a:br>
            <a:r>
              <a:rPr lang="en-US" sz="1600">
                <a:solidFill>
                  <a:schemeClr val="bg1"/>
                </a:solidFill>
              </a:rPr>
              <a:t>PaymentType</a:t>
            </a:r>
            <a:br>
              <a:rPr lang="en-US" sz="1600">
                <a:solidFill>
                  <a:schemeClr val="bg1"/>
                </a:solidFill>
              </a:rPr>
            </a:br>
            <a:r>
              <a:rPr lang="en-US" sz="1600">
                <a:solidFill>
                  <a:schemeClr val="bg1"/>
                </a:solidFill>
              </a:rPr>
              <a:t>...</a:t>
            </a:r>
          </a:p>
        </p:txBody>
      </p:sp>
      <p:sp>
        <p:nvSpPr>
          <p:cNvPr id="33806" name="Rectangle 17"/>
          <p:cNvSpPr>
            <a:spLocks noChangeArrowheads="1"/>
          </p:cNvSpPr>
          <p:nvPr/>
        </p:nvSpPr>
        <p:spPr bwMode="auto">
          <a:xfrm>
            <a:off x="6399213" y="4538663"/>
            <a:ext cx="1858962" cy="13382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07" name="Text Box 18"/>
          <p:cNvSpPr txBox="1">
            <a:spLocks noChangeArrowheads="1"/>
          </p:cNvSpPr>
          <p:nvPr/>
        </p:nvSpPr>
        <p:spPr bwMode="auto">
          <a:xfrm>
            <a:off x="6400800" y="1892300"/>
            <a:ext cx="2046288"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ReserveLine</a:t>
            </a:r>
            <a:br>
              <a:rPr lang="en-US" sz="1600">
                <a:solidFill>
                  <a:schemeClr val="bg1"/>
                </a:solidFill>
              </a:rPr>
            </a:br>
            <a:r>
              <a:rPr lang="en-US" sz="1600">
                <a:solidFill>
                  <a:schemeClr val="bg1"/>
                </a:solidFill>
              </a:rPr>
              <a:t>Status</a:t>
            </a:r>
            <a:br>
              <a:rPr lang="en-US" sz="1600">
                <a:solidFill>
                  <a:schemeClr val="bg1"/>
                </a:solidFill>
              </a:rPr>
            </a:br>
            <a:r>
              <a:rPr lang="en-US" sz="1600">
                <a:solidFill>
                  <a:schemeClr val="bg1"/>
                </a:solidFill>
              </a:rPr>
              <a:t>Subtype</a:t>
            </a:r>
            <a:br>
              <a:rPr lang="en-US" sz="1600">
                <a:solidFill>
                  <a:schemeClr val="bg1"/>
                </a:solidFill>
              </a:rPr>
            </a:br>
            <a:r>
              <a:rPr lang="en-US" sz="1600">
                <a:solidFill>
                  <a:schemeClr val="bg1"/>
                </a:solidFill>
              </a:rPr>
              <a:t>TransactionAmount</a:t>
            </a:r>
            <a:br>
              <a:rPr lang="en-US" sz="1600">
                <a:solidFill>
                  <a:schemeClr val="bg1"/>
                </a:solidFill>
              </a:rPr>
            </a:br>
            <a:r>
              <a:rPr lang="en-US" sz="1600">
                <a:solidFill>
                  <a:schemeClr val="bg1"/>
                </a:solidFill>
              </a:rPr>
              <a:t>...</a:t>
            </a:r>
          </a:p>
        </p:txBody>
      </p:sp>
      <p:sp>
        <p:nvSpPr>
          <p:cNvPr id="33808" name="Text Box 19"/>
          <p:cNvSpPr txBox="1">
            <a:spLocks noChangeArrowheads="1"/>
          </p:cNvSpPr>
          <p:nvPr/>
        </p:nvSpPr>
        <p:spPr bwMode="auto">
          <a:xfrm>
            <a:off x="4106863" y="4208463"/>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Check</a:t>
            </a:r>
          </a:p>
        </p:txBody>
      </p:sp>
      <p:sp>
        <p:nvSpPr>
          <p:cNvPr id="33809" name="Text Box 20"/>
          <p:cNvSpPr txBox="1">
            <a:spLocks noChangeArrowheads="1"/>
          </p:cNvSpPr>
          <p:nvPr/>
        </p:nvSpPr>
        <p:spPr bwMode="auto">
          <a:xfrm>
            <a:off x="4087813" y="4592638"/>
            <a:ext cx="1757362"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CheckNumber</a:t>
            </a:r>
            <a:br>
              <a:rPr lang="en-US" sz="1600">
                <a:solidFill>
                  <a:schemeClr val="bg1"/>
                </a:solidFill>
              </a:rPr>
            </a:br>
            <a:r>
              <a:rPr lang="en-US" sz="1600">
                <a:solidFill>
                  <a:schemeClr val="bg1"/>
                </a:solidFill>
              </a:rPr>
              <a:t>IssueDate</a:t>
            </a:r>
            <a:br>
              <a:rPr lang="en-US" sz="1600">
                <a:solidFill>
                  <a:schemeClr val="bg1"/>
                </a:solidFill>
              </a:rPr>
            </a:br>
            <a:r>
              <a:rPr lang="en-US" sz="1600">
                <a:solidFill>
                  <a:schemeClr val="bg1"/>
                </a:solidFill>
              </a:rPr>
              <a:t>PaymentMethod</a:t>
            </a:r>
            <a:br>
              <a:rPr lang="en-US" sz="1600">
                <a:solidFill>
                  <a:schemeClr val="bg1"/>
                </a:solidFill>
              </a:rPr>
            </a:br>
            <a:r>
              <a:rPr lang="en-US" sz="1600">
                <a:solidFill>
                  <a:schemeClr val="bg1"/>
                </a:solidFill>
              </a:rPr>
              <a:t>...</a:t>
            </a:r>
            <a:br>
              <a:rPr lang="en-US" sz="1600">
                <a:solidFill>
                  <a:schemeClr val="bg1"/>
                </a:solidFill>
              </a:rPr>
            </a:br>
            <a:r>
              <a:rPr lang="en-US" sz="1600">
                <a:solidFill>
                  <a:schemeClr val="bg1"/>
                </a:solidFill>
              </a:rPr>
              <a:t>Payments</a:t>
            </a:r>
          </a:p>
        </p:txBody>
      </p:sp>
      <p:sp>
        <p:nvSpPr>
          <p:cNvPr id="33810" name="Rectangle 21"/>
          <p:cNvSpPr>
            <a:spLocks noChangeArrowheads="1"/>
          </p:cNvSpPr>
          <p:nvPr/>
        </p:nvSpPr>
        <p:spPr bwMode="auto">
          <a:xfrm>
            <a:off x="4017963" y="4538663"/>
            <a:ext cx="1858962" cy="1325562"/>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11" name="Rectangle 22"/>
          <p:cNvSpPr>
            <a:spLocks noChangeArrowheads="1"/>
          </p:cNvSpPr>
          <p:nvPr/>
        </p:nvSpPr>
        <p:spPr bwMode="auto">
          <a:xfrm>
            <a:off x="5143500" y="5511800"/>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2" name="Rectangle 23"/>
          <p:cNvSpPr>
            <a:spLocks noChangeArrowheads="1"/>
          </p:cNvSpPr>
          <p:nvPr/>
        </p:nvSpPr>
        <p:spPr bwMode="auto">
          <a:xfrm>
            <a:off x="5191125" y="5570538"/>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3" name="Rectangle 24"/>
          <p:cNvSpPr>
            <a:spLocks noChangeArrowheads="1"/>
          </p:cNvSpPr>
          <p:nvPr/>
        </p:nvSpPr>
        <p:spPr bwMode="auto">
          <a:xfrm>
            <a:off x="5238750" y="5627688"/>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4" name="Rectangle 25"/>
          <p:cNvSpPr>
            <a:spLocks noChangeArrowheads="1"/>
          </p:cNvSpPr>
          <p:nvPr/>
        </p:nvSpPr>
        <p:spPr bwMode="auto">
          <a:xfrm>
            <a:off x="2995613" y="2619375"/>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5" name="Rectangle 26"/>
          <p:cNvSpPr>
            <a:spLocks noChangeArrowheads="1"/>
          </p:cNvSpPr>
          <p:nvPr/>
        </p:nvSpPr>
        <p:spPr bwMode="auto">
          <a:xfrm>
            <a:off x="3043238" y="2678113"/>
            <a:ext cx="384175" cy="19526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6" name="Rectangle 27"/>
          <p:cNvSpPr>
            <a:spLocks noChangeArrowheads="1"/>
          </p:cNvSpPr>
          <p:nvPr/>
        </p:nvSpPr>
        <p:spPr bwMode="auto">
          <a:xfrm>
            <a:off x="3090863" y="2735263"/>
            <a:ext cx="384175" cy="19685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17" name="Text Box 44"/>
          <p:cNvSpPr txBox="1">
            <a:spLocks noChangeArrowheads="1"/>
          </p:cNvSpPr>
          <p:nvPr/>
        </p:nvSpPr>
        <p:spPr bwMode="auto">
          <a:xfrm>
            <a:off x="1724025" y="31765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ReserveSet</a:t>
            </a:r>
          </a:p>
        </p:txBody>
      </p:sp>
      <p:sp>
        <p:nvSpPr>
          <p:cNvPr id="33818" name="Rectangle 45"/>
          <p:cNvSpPr>
            <a:spLocks noChangeArrowheads="1"/>
          </p:cNvSpPr>
          <p:nvPr/>
        </p:nvSpPr>
        <p:spPr bwMode="auto">
          <a:xfrm>
            <a:off x="1635125" y="3525838"/>
            <a:ext cx="1858963" cy="5381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3819" name="Group 46"/>
          <p:cNvGrpSpPr>
            <a:grpSpLocks/>
          </p:cNvGrpSpPr>
          <p:nvPr/>
        </p:nvGrpSpPr>
        <p:grpSpPr bwMode="auto">
          <a:xfrm>
            <a:off x="2678113" y="3617913"/>
            <a:ext cx="517525" cy="338137"/>
            <a:chOff x="2628" y="1665"/>
            <a:chExt cx="363" cy="237"/>
          </a:xfrm>
        </p:grpSpPr>
        <p:sp>
          <p:nvSpPr>
            <p:cNvPr id="33845" name="Rectangle 47"/>
            <p:cNvSpPr>
              <a:spLocks noChangeArrowheads="1"/>
            </p:cNvSpPr>
            <p:nvPr/>
          </p:nvSpPr>
          <p:spPr bwMode="auto">
            <a:xfrm>
              <a:off x="2628" y="1665"/>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46" name="Rectangle 48"/>
            <p:cNvSpPr>
              <a:spLocks noChangeArrowheads="1"/>
            </p:cNvSpPr>
            <p:nvPr/>
          </p:nvSpPr>
          <p:spPr bwMode="auto">
            <a:xfrm>
              <a:off x="2664" y="1709"/>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3847" name="Rectangle 49"/>
            <p:cNvSpPr>
              <a:spLocks noChangeArrowheads="1"/>
            </p:cNvSpPr>
            <p:nvPr/>
          </p:nvSpPr>
          <p:spPr bwMode="auto">
            <a:xfrm>
              <a:off x="2700" y="1753"/>
              <a:ext cx="291" cy="14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33820" name="Text Box 50"/>
          <p:cNvSpPr txBox="1">
            <a:spLocks noChangeArrowheads="1"/>
          </p:cNvSpPr>
          <p:nvPr/>
        </p:nvSpPr>
        <p:spPr bwMode="auto">
          <a:xfrm>
            <a:off x="1704975" y="36544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Reserves</a:t>
            </a:r>
          </a:p>
        </p:txBody>
      </p:sp>
      <p:sp>
        <p:nvSpPr>
          <p:cNvPr id="33821" name="Text Box 51"/>
          <p:cNvSpPr txBox="1">
            <a:spLocks noChangeArrowheads="1"/>
          </p:cNvSpPr>
          <p:nvPr/>
        </p:nvSpPr>
        <p:spPr bwMode="auto">
          <a:xfrm>
            <a:off x="6488113" y="317658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Reserve</a:t>
            </a:r>
          </a:p>
        </p:txBody>
      </p:sp>
      <p:sp>
        <p:nvSpPr>
          <p:cNvPr id="33822" name="Rectangle 52"/>
          <p:cNvSpPr>
            <a:spLocks noChangeArrowheads="1"/>
          </p:cNvSpPr>
          <p:nvPr/>
        </p:nvSpPr>
        <p:spPr bwMode="auto">
          <a:xfrm>
            <a:off x="6399213" y="3525838"/>
            <a:ext cx="1858962" cy="512762"/>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3823" name="Text Box 53"/>
          <p:cNvSpPr txBox="1">
            <a:spLocks noChangeArrowheads="1"/>
          </p:cNvSpPr>
          <p:nvPr/>
        </p:nvSpPr>
        <p:spPr bwMode="auto">
          <a:xfrm>
            <a:off x="6469063" y="3578225"/>
            <a:ext cx="101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a:t>
            </a:r>
          </a:p>
        </p:txBody>
      </p:sp>
      <p:sp>
        <p:nvSpPr>
          <p:cNvPr id="33824" name="Line 59"/>
          <p:cNvSpPr>
            <a:spLocks noChangeShapeType="1"/>
          </p:cNvSpPr>
          <p:nvPr/>
        </p:nvSpPr>
        <p:spPr bwMode="auto">
          <a:xfrm>
            <a:off x="1597025" y="1363663"/>
            <a:ext cx="5122863"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25" name="Rectangle 60"/>
          <p:cNvSpPr>
            <a:spLocks noChangeArrowheads="1"/>
          </p:cNvSpPr>
          <p:nvPr/>
        </p:nvSpPr>
        <p:spPr bwMode="auto">
          <a:xfrm>
            <a:off x="3948113" y="2849563"/>
            <a:ext cx="20415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for (txn in</a:t>
            </a:r>
            <a:br>
              <a:rPr lang="en-US" sz="1600">
                <a:solidFill>
                  <a:srgbClr val="0033CC"/>
                </a:solidFill>
                <a:latin typeface="Courier New" pitchFamily="49" charset="0"/>
              </a:rPr>
            </a:br>
            <a:r>
              <a:rPr lang="en-US" sz="1600">
                <a:solidFill>
                  <a:srgbClr val="0033CC"/>
                </a:solidFill>
                <a:latin typeface="Courier New" pitchFamily="49" charset="0"/>
              </a:rPr>
              <a:t>Transactions)</a:t>
            </a:r>
          </a:p>
        </p:txBody>
      </p:sp>
      <p:sp>
        <p:nvSpPr>
          <p:cNvPr id="33826" name="Rectangle 66"/>
          <p:cNvSpPr>
            <a:spLocks noChangeArrowheads="1"/>
          </p:cNvSpPr>
          <p:nvPr/>
        </p:nvSpPr>
        <p:spPr bwMode="auto">
          <a:xfrm>
            <a:off x="2876550" y="5999163"/>
            <a:ext cx="17399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for (check</a:t>
            </a:r>
            <a:br>
              <a:rPr lang="en-US" sz="1600">
                <a:solidFill>
                  <a:srgbClr val="0033CC"/>
                </a:solidFill>
                <a:latin typeface="Courier New" pitchFamily="49" charset="0"/>
              </a:rPr>
            </a:br>
            <a:r>
              <a:rPr lang="en-US" sz="1600">
                <a:solidFill>
                  <a:srgbClr val="0033CC"/>
                </a:solidFill>
                <a:latin typeface="Courier New" pitchFamily="49" charset="0"/>
              </a:rPr>
              <a:t>in Checks)</a:t>
            </a:r>
          </a:p>
        </p:txBody>
      </p:sp>
      <p:sp>
        <p:nvSpPr>
          <p:cNvPr id="33827" name="Rectangle 69"/>
          <p:cNvSpPr>
            <a:spLocks noChangeArrowheads="1"/>
          </p:cNvSpPr>
          <p:nvPr/>
        </p:nvSpPr>
        <p:spPr bwMode="auto">
          <a:xfrm>
            <a:off x="5183188" y="5999163"/>
            <a:ext cx="19002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lgn="l"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for (payment</a:t>
            </a:r>
            <a:br>
              <a:rPr lang="en-US" sz="1600">
                <a:solidFill>
                  <a:srgbClr val="0033CC"/>
                </a:solidFill>
                <a:latin typeface="Courier New" pitchFamily="49" charset="0"/>
              </a:rPr>
            </a:br>
            <a:r>
              <a:rPr lang="en-US" sz="1600">
                <a:solidFill>
                  <a:srgbClr val="0033CC"/>
                </a:solidFill>
                <a:latin typeface="Courier New" pitchFamily="49" charset="0"/>
              </a:rPr>
              <a:t>in Payments)</a:t>
            </a:r>
          </a:p>
        </p:txBody>
      </p:sp>
      <p:sp>
        <p:nvSpPr>
          <p:cNvPr id="33828" name="Rectangle 71"/>
          <p:cNvSpPr>
            <a:spLocks noChangeArrowheads="1"/>
          </p:cNvSpPr>
          <p:nvPr/>
        </p:nvSpPr>
        <p:spPr bwMode="auto">
          <a:xfrm rot="-5400000">
            <a:off x="273050" y="3609975"/>
            <a:ext cx="2012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(TransactionSet as CheckSet)</a:t>
            </a:r>
          </a:p>
        </p:txBody>
      </p:sp>
      <p:sp>
        <p:nvSpPr>
          <p:cNvPr id="33829" name="Rectangle 80"/>
          <p:cNvSpPr>
            <a:spLocks noChangeArrowheads="1"/>
          </p:cNvSpPr>
          <p:nvPr/>
        </p:nvSpPr>
        <p:spPr bwMode="auto">
          <a:xfrm rot="5400000">
            <a:off x="7635875" y="3611563"/>
            <a:ext cx="2012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spcBef>
                <a:spcPct val="40000"/>
              </a:spcBef>
              <a:spcAft>
                <a:spcPct val="0"/>
              </a:spcAft>
              <a:buClr>
                <a:srgbClr val="0146AD"/>
              </a:buClr>
              <a:buFont typeface="Wingdings 3" pitchFamily="18" charset="2"/>
              <a:buNone/>
            </a:pPr>
            <a:r>
              <a:rPr lang="en-US" sz="1600">
                <a:solidFill>
                  <a:srgbClr val="0033CC"/>
                </a:solidFill>
                <a:latin typeface="Courier New" pitchFamily="49" charset="0"/>
              </a:rPr>
              <a:t>(Transaction</a:t>
            </a:r>
            <a:br>
              <a:rPr lang="en-US" sz="1600">
                <a:solidFill>
                  <a:srgbClr val="0033CC"/>
                </a:solidFill>
                <a:latin typeface="Courier New" pitchFamily="49" charset="0"/>
              </a:rPr>
            </a:br>
            <a:r>
              <a:rPr lang="en-US" sz="1600">
                <a:solidFill>
                  <a:srgbClr val="0033CC"/>
                </a:solidFill>
                <a:latin typeface="Courier New" pitchFamily="49" charset="0"/>
              </a:rPr>
              <a:t>as Payment)</a:t>
            </a:r>
          </a:p>
        </p:txBody>
      </p:sp>
      <p:grpSp>
        <p:nvGrpSpPr>
          <p:cNvPr id="33830" name="Group 91"/>
          <p:cNvGrpSpPr>
            <a:grpSpLocks/>
          </p:cNvGrpSpPr>
          <p:nvPr/>
        </p:nvGrpSpPr>
        <p:grpSpPr bwMode="auto">
          <a:xfrm>
            <a:off x="1016000" y="2170113"/>
            <a:ext cx="7905750" cy="3535362"/>
            <a:chOff x="640" y="1367"/>
            <a:chExt cx="4980" cy="2227"/>
          </a:xfrm>
        </p:grpSpPr>
        <p:sp>
          <p:nvSpPr>
            <p:cNvPr id="33836" name="Line 63"/>
            <p:cNvSpPr>
              <a:spLocks noChangeShapeType="1"/>
            </p:cNvSpPr>
            <p:nvPr/>
          </p:nvSpPr>
          <p:spPr bwMode="auto">
            <a:xfrm>
              <a:off x="2118" y="1766"/>
              <a:ext cx="1860"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7" name="Line 67"/>
            <p:cNvSpPr>
              <a:spLocks noChangeShapeType="1"/>
            </p:cNvSpPr>
            <p:nvPr/>
          </p:nvSpPr>
          <p:spPr bwMode="auto">
            <a:xfrm>
              <a:off x="1906" y="3473"/>
              <a:ext cx="611"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8" name="Line 68"/>
            <p:cNvSpPr>
              <a:spLocks noChangeShapeType="1"/>
            </p:cNvSpPr>
            <p:nvPr/>
          </p:nvSpPr>
          <p:spPr bwMode="auto">
            <a:xfrm>
              <a:off x="3540" y="3594"/>
              <a:ext cx="490"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9" name="Line 75"/>
            <p:cNvSpPr>
              <a:spLocks noChangeShapeType="1"/>
            </p:cNvSpPr>
            <p:nvPr/>
          </p:nvSpPr>
          <p:spPr bwMode="auto">
            <a:xfrm flipH="1">
              <a:off x="652" y="1421"/>
              <a:ext cx="318"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0" name="Line 76"/>
            <p:cNvSpPr>
              <a:spLocks noChangeShapeType="1"/>
            </p:cNvSpPr>
            <p:nvPr/>
          </p:nvSpPr>
          <p:spPr bwMode="auto">
            <a:xfrm>
              <a:off x="640" y="1419"/>
              <a:ext cx="0" cy="1935"/>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1" name="Line 77"/>
            <p:cNvSpPr>
              <a:spLocks noChangeShapeType="1"/>
            </p:cNvSpPr>
            <p:nvPr/>
          </p:nvSpPr>
          <p:spPr bwMode="auto">
            <a:xfrm>
              <a:off x="643" y="3354"/>
              <a:ext cx="395"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2" name="Line 81"/>
            <p:cNvSpPr>
              <a:spLocks noChangeShapeType="1"/>
            </p:cNvSpPr>
            <p:nvPr/>
          </p:nvSpPr>
          <p:spPr bwMode="auto">
            <a:xfrm>
              <a:off x="5284" y="1367"/>
              <a:ext cx="32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3" name="Line 82"/>
            <p:cNvSpPr>
              <a:spLocks noChangeShapeType="1"/>
            </p:cNvSpPr>
            <p:nvPr/>
          </p:nvSpPr>
          <p:spPr bwMode="auto">
            <a:xfrm>
              <a:off x="5605" y="1367"/>
              <a:ext cx="0" cy="201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44" name="Line 83"/>
            <p:cNvSpPr>
              <a:spLocks noChangeShapeType="1"/>
            </p:cNvSpPr>
            <p:nvPr/>
          </p:nvSpPr>
          <p:spPr bwMode="auto">
            <a:xfrm flipH="1">
              <a:off x="5199" y="3387"/>
              <a:ext cx="421"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3831" name="Text Box 85"/>
          <p:cNvSpPr txBox="1">
            <a:spLocks noChangeArrowheads="1"/>
          </p:cNvSpPr>
          <p:nvPr/>
        </p:nvSpPr>
        <p:spPr bwMode="auto">
          <a:xfrm>
            <a:off x="3640138" y="1031875"/>
            <a:ext cx="283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for loops</a:t>
            </a:r>
          </a:p>
        </p:txBody>
      </p:sp>
      <p:sp>
        <p:nvSpPr>
          <p:cNvPr id="33832" name="Line 86"/>
          <p:cNvSpPr>
            <a:spLocks noChangeShapeType="1"/>
          </p:cNvSpPr>
          <p:nvPr/>
        </p:nvSpPr>
        <p:spPr bwMode="auto">
          <a:xfrm>
            <a:off x="823913" y="1806575"/>
            <a:ext cx="0" cy="39862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833" name="Text Box 87"/>
          <p:cNvSpPr txBox="1">
            <a:spLocks noChangeArrowheads="1"/>
          </p:cNvSpPr>
          <p:nvPr/>
        </p:nvSpPr>
        <p:spPr bwMode="auto">
          <a:xfrm rot="-5400000">
            <a:off x="-809625" y="3519488"/>
            <a:ext cx="283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casting</a:t>
            </a:r>
          </a:p>
        </p:txBody>
      </p:sp>
      <p:sp>
        <p:nvSpPr>
          <p:cNvPr id="33834" name="Rectangle 89"/>
          <p:cNvSpPr>
            <a:spLocks noChangeArrowheads="1"/>
          </p:cNvSpPr>
          <p:nvPr/>
        </p:nvSpPr>
        <p:spPr bwMode="auto">
          <a:xfrm>
            <a:off x="573088" y="928688"/>
            <a:ext cx="1065212" cy="1063625"/>
          </a:xfrm>
          <a:prstGeom prst="rect">
            <a:avLst/>
          </a:prstGeom>
          <a:solidFill>
            <a:schemeClr val="tx1"/>
          </a:solidFill>
          <a:ln w="12700" algn="ctr">
            <a:solidFill>
              <a:srgbClr val="FF0000"/>
            </a:solidFill>
            <a:miter lim="800000"/>
            <a:headEnd/>
            <a:tailEnd/>
          </a:ln>
        </p:spPr>
        <p:txBody>
          <a:bodyPr lIns="0" tIns="0" rIns="0" bIns="0" anchor="ctr">
            <a:spAutoFit/>
          </a:bodyPr>
          <a:lstStyle/>
          <a:p>
            <a:endParaRPr lang="en-US"/>
          </a:p>
        </p:txBody>
      </p:sp>
      <p:sp>
        <p:nvSpPr>
          <p:cNvPr id="33835" name="Text Box 88"/>
          <p:cNvSpPr txBox="1">
            <a:spLocks noChangeArrowheads="1"/>
          </p:cNvSpPr>
          <p:nvPr/>
        </p:nvSpPr>
        <p:spPr bwMode="auto">
          <a:xfrm>
            <a:off x="649288" y="971550"/>
            <a:ext cx="91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Root</a:t>
            </a:r>
            <a:br>
              <a:rPr lang="en-US"/>
            </a:br>
            <a:r>
              <a:rPr lang="en-US"/>
              <a:t>Entity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Lesson outline</a:t>
            </a:r>
          </a:p>
        </p:txBody>
      </p:sp>
      <p:sp>
        <p:nvSpPr>
          <p:cNvPr id="34819"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Transaction basics</a:t>
            </a:r>
          </a:p>
          <a:p>
            <a:pPr>
              <a:lnSpc>
                <a:spcPct val="150000"/>
              </a:lnSpc>
              <a:buFont typeface="Arial" charset="0"/>
              <a:buChar char="•"/>
            </a:pPr>
            <a:r>
              <a:rPr lang="en-US" sz="2800">
                <a:solidFill>
                  <a:srgbClr val="C0C0C0"/>
                </a:solidFill>
              </a:rPr>
              <a:t>Transaction data model</a:t>
            </a:r>
          </a:p>
          <a:p>
            <a:pPr>
              <a:lnSpc>
                <a:spcPct val="150000"/>
              </a:lnSpc>
              <a:buFont typeface="Arial" charset="0"/>
              <a:buChar char="•"/>
            </a:pPr>
            <a:r>
              <a:rPr lang="en-US" sz="2800">
                <a:solidFill>
                  <a:srgbClr val="C0C0C0"/>
                </a:solidFill>
              </a:rPr>
              <a:t>Transactions and Gosu</a:t>
            </a:r>
          </a:p>
          <a:p>
            <a:pPr>
              <a:lnSpc>
                <a:spcPct val="150000"/>
              </a:lnSpc>
              <a:buFont typeface="Arial" charset="0"/>
              <a:buChar char="•"/>
            </a:pPr>
            <a:r>
              <a:rPr lang="en-US" sz="2800"/>
              <a:t>The financial calculations library</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Measuring a claim's financials</a:t>
            </a:r>
          </a:p>
        </p:txBody>
      </p:sp>
      <p:sp>
        <p:nvSpPr>
          <p:cNvPr id="35843" name="Rectangle 3"/>
          <p:cNvSpPr>
            <a:spLocks noGrp="1" noChangeArrowheads="1"/>
          </p:cNvSpPr>
          <p:nvPr>
            <p:ph type="body" idx="1"/>
          </p:nvPr>
        </p:nvSpPr>
        <p:spPr>
          <a:xfrm>
            <a:off x="519113" y="3499848"/>
            <a:ext cx="8318500" cy="2954116"/>
          </a:xfrm>
        </p:spPr>
        <p:txBody>
          <a:bodyPr/>
          <a:lstStyle/>
          <a:p>
            <a:pPr>
              <a:buFont typeface="Arial" charset="0"/>
              <a:buChar char="•"/>
              <a:tabLst>
                <a:tab pos="2228850" algn="l"/>
              </a:tabLst>
            </a:pPr>
            <a:r>
              <a:rPr lang="en-US" sz="2200" dirty="0"/>
              <a:t>Insurance carriers use a set of measures to describe and act on a claim, such as the base application measures:</a:t>
            </a:r>
            <a:br>
              <a:rPr lang="en-US" sz="2200" dirty="0"/>
            </a:br>
            <a:r>
              <a:rPr lang="en-US" sz="2200" b="1" dirty="0"/>
              <a:t>Total Reserves </a:t>
            </a:r>
            <a:r>
              <a:rPr lang="en-US" sz="2200" dirty="0"/>
              <a:t>= all approved reserves</a:t>
            </a:r>
            <a:br>
              <a:rPr lang="en-US" sz="2200" dirty="0"/>
            </a:br>
            <a:r>
              <a:rPr lang="en-US" sz="2200" b="1" dirty="0"/>
              <a:t>Open Reserves</a:t>
            </a:r>
            <a:r>
              <a:rPr lang="en-US" sz="2200" dirty="0"/>
              <a:t> = Total Reserves - Past Payments</a:t>
            </a:r>
            <a:br>
              <a:rPr lang="en-US" sz="2200" dirty="0"/>
            </a:br>
            <a:r>
              <a:rPr lang="en-US" sz="2200" b="1" dirty="0"/>
              <a:t>Remaining Reserves </a:t>
            </a:r>
            <a:r>
              <a:rPr lang="en-US" sz="2200" dirty="0"/>
              <a:t>= Open Reserves - Future Payments</a:t>
            </a:r>
            <a:br>
              <a:rPr lang="en-US" sz="2200" dirty="0"/>
            </a:br>
            <a:r>
              <a:rPr lang="en-US" sz="2200" b="1" dirty="0"/>
              <a:t>Available Reserves </a:t>
            </a:r>
            <a:r>
              <a:rPr lang="en-US" sz="2200" dirty="0"/>
              <a:t>= Remaining Reserves - Pending Approval Payments</a:t>
            </a:r>
            <a:br>
              <a:rPr lang="en-US" sz="2200" dirty="0"/>
            </a:br>
            <a:r>
              <a:rPr lang="en-US" sz="2200" b="1" dirty="0"/>
              <a:t>Gross Total Incurred </a:t>
            </a:r>
            <a:r>
              <a:rPr lang="en-US" sz="2200" dirty="0"/>
              <a:t>= Open Reserves + Past Payments</a:t>
            </a:r>
            <a:br>
              <a:rPr lang="en-US" sz="2200" dirty="0"/>
            </a:br>
            <a:r>
              <a:rPr lang="en-US" sz="2200" b="1" dirty="0"/>
              <a:t>Net Total Incurred </a:t>
            </a:r>
            <a:r>
              <a:rPr lang="en-US" sz="2200" dirty="0"/>
              <a:t>= Gross Total Incurred - Recoveries</a:t>
            </a:r>
          </a:p>
        </p:txBody>
      </p:sp>
      <p:pic>
        <p:nvPicPr>
          <p:cNvPr id="3" name="Picture 2">
            <a:extLst>
              <a:ext uri="{FF2B5EF4-FFF2-40B4-BE49-F238E27FC236}">
                <a16:creationId xmlns:a16="http://schemas.microsoft.com/office/drawing/2014/main" id="{56790B42-E616-4694-B464-E112941A543A}"/>
              </a:ext>
            </a:extLst>
          </p:cNvPr>
          <p:cNvPicPr>
            <a:picLocks noChangeAspect="1"/>
          </p:cNvPicPr>
          <p:nvPr/>
        </p:nvPicPr>
        <p:blipFill>
          <a:blip r:embed="rId3"/>
          <a:stretch>
            <a:fillRect/>
          </a:stretch>
        </p:blipFill>
        <p:spPr>
          <a:xfrm>
            <a:off x="726296" y="827878"/>
            <a:ext cx="7580796" cy="2532126"/>
          </a:xfrm>
          <a:prstGeom prst="rect">
            <a:avLst/>
          </a:prstGeom>
          <a:ln>
            <a:solidFill>
              <a:schemeClr val="bg1"/>
            </a:solidFill>
          </a:ln>
        </p:spPr>
      </p:pic>
      <p:sp>
        <p:nvSpPr>
          <p:cNvPr id="4" name="AutoShape 7">
            <a:extLst>
              <a:ext uri="{FF2B5EF4-FFF2-40B4-BE49-F238E27FC236}">
                <a16:creationId xmlns:a16="http://schemas.microsoft.com/office/drawing/2014/main" id="{B05962E0-DE2B-4A6D-A3A6-247CB8A1BFAA}"/>
              </a:ext>
            </a:extLst>
          </p:cNvPr>
          <p:cNvSpPr>
            <a:spLocks noChangeArrowheads="1"/>
          </p:cNvSpPr>
          <p:nvPr/>
        </p:nvSpPr>
        <p:spPr bwMode="auto">
          <a:xfrm>
            <a:off x="3239146" y="863601"/>
            <a:ext cx="4912962" cy="25227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solidFill>
                  <a:srgbClr val="CC00CC"/>
                </a:solidFill>
              </a:rPr>
              <a:t>(Notes only slide)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Transaction rules and financial measures</a:t>
            </a:r>
          </a:p>
        </p:txBody>
      </p:sp>
      <p:sp>
        <p:nvSpPr>
          <p:cNvPr id="37891" name="Rectangle 3"/>
          <p:cNvSpPr>
            <a:spLocks noGrp="1" noChangeArrowheads="1"/>
          </p:cNvSpPr>
          <p:nvPr>
            <p:ph idx="1"/>
          </p:nvPr>
        </p:nvSpPr>
        <p:spPr>
          <a:xfrm>
            <a:off x="519113" y="4238625"/>
            <a:ext cx="8318500" cy="2151063"/>
          </a:xfrm>
        </p:spPr>
        <p:txBody>
          <a:bodyPr/>
          <a:lstStyle/>
          <a:p>
            <a:pPr>
              <a:buFont typeface="Arial" charset="0"/>
              <a:buChar char="•"/>
            </a:pPr>
            <a:r>
              <a:rPr lang="en-US"/>
              <a:t>Transaction rules need to reference financial measures</a:t>
            </a:r>
          </a:p>
          <a:p>
            <a:pPr>
              <a:buFont typeface="Arial" charset="0"/>
              <a:buChar char="•"/>
            </a:pPr>
            <a:r>
              <a:rPr lang="en-US"/>
              <a:t>Accomplished through financial calculations library methods</a:t>
            </a:r>
          </a:p>
          <a:p>
            <a:pPr lvl="1"/>
            <a:r>
              <a:rPr lang="en-US"/>
              <a:t>Each method returns a "cache reader" object which can be used to retrieve financial measures</a:t>
            </a:r>
          </a:p>
        </p:txBody>
      </p:sp>
      <p:sp>
        <p:nvSpPr>
          <p:cNvPr id="37892" name="AutoShape 4"/>
          <p:cNvSpPr>
            <a:spLocks noChangeArrowheads="1"/>
          </p:cNvSpPr>
          <p:nvPr/>
        </p:nvSpPr>
        <p:spPr bwMode="auto">
          <a:xfrm>
            <a:off x="3236913" y="1782763"/>
            <a:ext cx="1165225" cy="839787"/>
          </a:xfrm>
          <a:prstGeom prst="cube">
            <a:avLst>
              <a:gd name="adj" fmla="val 25000"/>
            </a:avLst>
          </a:prstGeom>
          <a:solidFill>
            <a:srgbClr val="CCFFCC"/>
          </a:solidFill>
          <a:ln w="12700">
            <a:solidFill>
              <a:schemeClr val="bg1"/>
            </a:solidFill>
            <a:miter lim="800000"/>
            <a:headEnd/>
            <a:tailEnd/>
          </a:ln>
        </p:spPr>
        <p:txBody>
          <a:bodyPr wrap="none" lIns="0" tIns="0" rIns="0" bIns="0" anchor="ctr">
            <a:spAutoFit/>
          </a:bodyPr>
          <a:lstStyle/>
          <a:p>
            <a:endParaRPr lang="en-US"/>
          </a:p>
        </p:txBody>
      </p:sp>
      <p:sp>
        <p:nvSpPr>
          <p:cNvPr id="37893" name="Text Box 5"/>
          <p:cNvSpPr txBox="1">
            <a:spLocks noChangeArrowheads="1"/>
          </p:cNvSpPr>
          <p:nvPr/>
        </p:nvSpPr>
        <p:spPr bwMode="auto">
          <a:xfrm>
            <a:off x="492125" y="1652588"/>
            <a:ext cx="283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33CC"/>
                </a:solidFill>
                <a:latin typeface="Courier New" pitchFamily="49" charset="0"/>
              </a:rPr>
              <a:t>getTotalPayments()</a:t>
            </a:r>
          </a:p>
        </p:txBody>
      </p:sp>
      <p:sp>
        <p:nvSpPr>
          <p:cNvPr id="37894" name="Text Box 6"/>
          <p:cNvSpPr txBox="1">
            <a:spLocks noChangeArrowheads="1"/>
          </p:cNvSpPr>
          <p:nvPr/>
        </p:nvSpPr>
        <p:spPr bwMode="auto">
          <a:xfrm>
            <a:off x="2824163" y="2649538"/>
            <a:ext cx="18669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Financial</a:t>
            </a:r>
            <a:br>
              <a:rPr lang="en-US">
                <a:solidFill>
                  <a:schemeClr val="bg1"/>
                </a:solidFill>
              </a:rPr>
            </a:br>
            <a:r>
              <a:rPr lang="en-US">
                <a:solidFill>
                  <a:schemeClr val="bg1"/>
                </a:solidFill>
              </a:rPr>
              <a:t>Calculation</a:t>
            </a:r>
            <a:br>
              <a:rPr lang="en-US">
                <a:solidFill>
                  <a:schemeClr val="bg1"/>
                </a:solidFill>
              </a:rPr>
            </a:br>
            <a:r>
              <a:rPr lang="en-US">
                <a:solidFill>
                  <a:schemeClr val="bg1"/>
                </a:solidFill>
              </a:rPr>
              <a:t>(cache reader object)</a:t>
            </a:r>
          </a:p>
        </p:txBody>
      </p:sp>
      <p:sp>
        <p:nvSpPr>
          <p:cNvPr id="37895" name="Text Box 7"/>
          <p:cNvSpPr txBox="1">
            <a:spLocks noChangeArrowheads="1"/>
          </p:cNvSpPr>
          <p:nvPr/>
        </p:nvSpPr>
        <p:spPr bwMode="auto">
          <a:xfrm>
            <a:off x="4478338" y="2062163"/>
            <a:ext cx="3770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033CC"/>
                </a:solidFill>
                <a:latin typeface="Courier New" pitchFamily="49" charset="0"/>
              </a:rPr>
              <a:t>withClaim(aClaim).Amount</a:t>
            </a:r>
          </a:p>
        </p:txBody>
      </p:sp>
      <p:sp>
        <p:nvSpPr>
          <p:cNvPr id="37896" name="Line 8"/>
          <p:cNvSpPr>
            <a:spLocks noChangeShapeType="1"/>
          </p:cNvSpPr>
          <p:nvPr/>
        </p:nvSpPr>
        <p:spPr bwMode="auto">
          <a:xfrm>
            <a:off x="1987550" y="1971675"/>
            <a:ext cx="0" cy="2873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7" name="Line 9"/>
          <p:cNvSpPr>
            <a:spLocks noChangeShapeType="1"/>
          </p:cNvSpPr>
          <p:nvPr/>
        </p:nvSpPr>
        <p:spPr bwMode="auto">
          <a:xfrm>
            <a:off x="1985963" y="2259013"/>
            <a:ext cx="1179512"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8" name="Line 10"/>
          <p:cNvSpPr>
            <a:spLocks noChangeShapeType="1"/>
          </p:cNvSpPr>
          <p:nvPr/>
        </p:nvSpPr>
        <p:spPr bwMode="auto">
          <a:xfrm>
            <a:off x="7361238" y="2398713"/>
            <a:ext cx="0" cy="287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9" name="Line 11"/>
          <p:cNvSpPr>
            <a:spLocks noChangeShapeType="1"/>
          </p:cNvSpPr>
          <p:nvPr/>
        </p:nvSpPr>
        <p:spPr bwMode="auto">
          <a:xfrm>
            <a:off x="7373938" y="2686050"/>
            <a:ext cx="49688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0" name="Text Box 12"/>
          <p:cNvSpPr txBox="1">
            <a:spLocks noChangeArrowheads="1"/>
          </p:cNvSpPr>
          <p:nvPr/>
        </p:nvSpPr>
        <p:spPr bwMode="auto">
          <a:xfrm>
            <a:off x="7845425" y="2541588"/>
            <a:ext cx="865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$1500</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Financial calculation library methods</a:t>
            </a:r>
          </a:p>
        </p:txBody>
      </p:sp>
      <p:sp>
        <p:nvSpPr>
          <p:cNvPr id="38915" name="Rectangle 3"/>
          <p:cNvSpPr>
            <a:spLocks noGrp="1" noChangeArrowheads="1"/>
          </p:cNvSpPr>
          <p:nvPr>
            <p:ph idx="1"/>
          </p:nvPr>
        </p:nvSpPr>
        <p:spPr>
          <a:xfrm>
            <a:off x="519113" y="914400"/>
            <a:ext cx="8318500" cy="3467100"/>
          </a:xfrm>
        </p:spPr>
        <p:txBody>
          <a:bodyPr/>
          <a:lstStyle/>
          <a:p>
            <a:pPr>
              <a:buFont typeface="Arial" charset="0"/>
              <a:buChar char="•"/>
            </a:pPr>
            <a:r>
              <a:rPr lang="en-US"/>
              <a:t>Syntax:</a:t>
            </a:r>
          </a:p>
          <a:p>
            <a:pPr>
              <a:buFont typeface="Wingdings 3" pitchFamily="18" charset="2"/>
              <a:buNone/>
            </a:pPr>
            <a:r>
              <a:rPr lang="en-US" sz="2200" b="1">
                <a:solidFill>
                  <a:srgbClr val="FF3300"/>
                </a:solidFill>
              </a:rPr>
              <a:t>	gw.api.financials.FinancialsCalculations.</a:t>
            </a:r>
            <a:r>
              <a:rPr lang="en-US" sz="2200" b="1" i="1">
                <a:solidFill>
                  <a:srgbClr val="0033CC"/>
                </a:solidFill>
              </a:rPr>
              <a:t>method</a:t>
            </a:r>
            <a:endParaRPr lang="en-US" b="1"/>
          </a:p>
          <a:p>
            <a:pPr lvl="1"/>
            <a:r>
              <a:rPr lang="en-US"/>
              <a:t>Returns object of type FinancialCalculation</a:t>
            </a:r>
          </a:p>
          <a:p>
            <a:pPr>
              <a:buFont typeface="Arial" charset="0"/>
              <a:buChar char="•"/>
            </a:pPr>
            <a:r>
              <a:rPr lang="en-US"/>
              <a:t>Commonly used methods</a:t>
            </a:r>
          </a:p>
          <a:p>
            <a:pPr lvl="1"/>
            <a:r>
              <a:rPr lang="en-US"/>
              <a:t>getAvailableReserves()</a:t>
            </a:r>
          </a:p>
          <a:p>
            <a:pPr lvl="1"/>
            <a:r>
              <a:rPr lang="en-US"/>
              <a:t>getOpenReserves()</a:t>
            </a:r>
          </a:p>
          <a:p>
            <a:pPr lvl="1"/>
            <a:r>
              <a:rPr lang="en-US"/>
              <a:t>getRemainingReserves()</a:t>
            </a:r>
          </a:p>
        </p:txBody>
      </p:sp>
      <p:sp>
        <p:nvSpPr>
          <p:cNvPr id="38917" name="Rectangle 7"/>
          <p:cNvSpPr>
            <a:spLocks noChangeArrowheads="1"/>
          </p:cNvSpPr>
          <p:nvPr/>
        </p:nvSpPr>
        <p:spPr bwMode="auto">
          <a:xfrm>
            <a:off x="5003800" y="2733675"/>
            <a:ext cx="3857625" cy="1290638"/>
          </a:xfrm>
          <a:prstGeom prst="rect">
            <a:avLst/>
          </a:prstGeom>
          <a:noFill/>
          <a:ln w="9525">
            <a:noFill/>
            <a:miter lim="800000"/>
            <a:headEnd/>
            <a:tailEnd/>
          </a:ln>
        </p:spPr>
        <p:txBody>
          <a:bodyPr lIns="0" tIns="0" rIns="0" bIns="0"/>
          <a:lstStyle/>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dirty="0" err="1">
                <a:solidFill>
                  <a:schemeClr val="bg1"/>
                </a:solidFill>
                <a:latin typeface="+mn-lt"/>
                <a:ea typeface="Calibri" pitchFamily="34" charset="0"/>
                <a:cs typeface="Calibri" pitchFamily="34" charset="0"/>
              </a:rPr>
              <a:t>getTotalIncurredNet</a:t>
            </a:r>
            <a:endParaRPr lang="en-US" sz="2200" b="0" dirty="0">
              <a:solidFill>
                <a:schemeClr val="bg1"/>
              </a:solidFill>
              <a:latin typeface="+mn-lt"/>
              <a:ea typeface="Calibri" pitchFamily="34" charset="0"/>
              <a:cs typeface="Calibri" pitchFamily="34" charset="0"/>
            </a:endParaRP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dirty="0" err="1">
                <a:solidFill>
                  <a:schemeClr val="bg1"/>
                </a:solidFill>
                <a:latin typeface="+mn-lt"/>
                <a:ea typeface="Calibri" pitchFamily="34" charset="0"/>
                <a:cs typeface="Calibri" pitchFamily="34" charset="0"/>
              </a:rPr>
              <a:t>getTotalReserves</a:t>
            </a:r>
            <a:r>
              <a:rPr lang="en-US" sz="2200" b="0" dirty="0">
                <a:solidFill>
                  <a:schemeClr val="bg1"/>
                </a:solidFill>
                <a:latin typeface="+mn-lt"/>
                <a:ea typeface="Calibri" pitchFamily="34" charset="0"/>
                <a:cs typeface="Calibri" pitchFamily="34" charset="0"/>
              </a:rPr>
              <a:t>()</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dirty="0" err="1">
                <a:solidFill>
                  <a:schemeClr val="bg1"/>
                </a:solidFill>
                <a:latin typeface="+mn-lt"/>
                <a:ea typeface="Calibri" pitchFamily="34" charset="0"/>
                <a:cs typeface="Calibri" pitchFamily="34" charset="0"/>
              </a:rPr>
              <a:t>getTotalPayments</a:t>
            </a:r>
            <a:r>
              <a:rPr lang="en-US" sz="2200" b="0" dirty="0">
                <a:solidFill>
                  <a:schemeClr val="bg1"/>
                </a:solidFill>
                <a:latin typeface="+mn-lt"/>
                <a:ea typeface="Calibri" pitchFamily="34" charset="0"/>
                <a:cs typeface="Calibri" pitchFamily="34" charset="0"/>
              </a:rPr>
              <a: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072" y="4355250"/>
            <a:ext cx="8085353" cy="556991"/>
          </a:xfrm>
          <a:prstGeom prst="rect">
            <a:avLst/>
          </a:prstGeom>
          <a:noFill/>
          <a:ln w="1905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t>Methods on FinancialCalculation objects</a:t>
            </a:r>
          </a:p>
        </p:txBody>
      </p:sp>
      <p:sp>
        <p:nvSpPr>
          <p:cNvPr id="39940" name="Rectangle 3"/>
          <p:cNvSpPr>
            <a:spLocks noGrp="1" noChangeArrowheads="1"/>
          </p:cNvSpPr>
          <p:nvPr>
            <p:ph idx="1"/>
          </p:nvPr>
        </p:nvSpPr>
        <p:spPr>
          <a:xfrm>
            <a:off x="519113" y="914400"/>
            <a:ext cx="8318500" cy="2268538"/>
          </a:xfrm>
        </p:spPr>
        <p:txBody>
          <a:bodyPr/>
          <a:lstStyle/>
          <a:p>
            <a:pPr>
              <a:buFont typeface="Arial" charset="0"/>
              <a:buChar char="•"/>
            </a:pPr>
            <a:r>
              <a:rPr lang="en-US"/>
              <a:t>Commonly used syntax</a:t>
            </a:r>
          </a:p>
          <a:p>
            <a:pPr lvl="1">
              <a:buFont typeface="Calibri" pitchFamily="34" charset="0"/>
              <a:buNone/>
            </a:pPr>
            <a:r>
              <a:rPr lang="en-US" b="1">
                <a:solidFill>
                  <a:srgbClr val="FF3300"/>
                </a:solidFill>
              </a:rPr>
              <a:t>withClaim</a:t>
            </a:r>
            <a:r>
              <a:rPr lang="en-US"/>
              <a:t>(</a:t>
            </a:r>
            <a:r>
              <a:rPr lang="en-US" b="1" i="1">
                <a:solidFill>
                  <a:srgbClr val="0033CC"/>
                </a:solidFill>
              </a:rPr>
              <a:t>Claim</a:t>
            </a:r>
            <a:r>
              <a:rPr lang="en-US"/>
              <a:t>).</a:t>
            </a:r>
            <a:r>
              <a:rPr lang="en-US" b="1">
                <a:solidFill>
                  <a:srgbClr val="FF3300"/>
                </a:solidFill>
              </a:rPr>
              <a:t>Amount</a:t>
            </a:r>
          </a:p>
          <a:p>
            <a:pPr lvl="1">
              <a:buFont typeface="Calibri" pitchFamily="34" charset="0"/>
              <a:buNone/>
            </a:pPr>
            <a:r>
              <a:rPr lang="en-US" b="1">
                <a:solidFill>
                  <a:srgbClr val="FF3300"/>
                </a:solidFill>
              </a:rPr>
              <a:t>withExposure</a:t>
            </a:r>
            <a:r>
              <a:rPr lang="en-US"/>
              <a:t>(</a:t>
            </a:r>
            <a:r>
              <a:rPr lang="en-US" b="1" i="1">
                <a:solidFill>
                  <a:srgbClr val="0033CC"/>
                </a:solidFill>
              </a:rPr>
              <a:t>Exposure</a:t>
            </a:r>
            <a:r>
              <a:rPr lang="en-US"/>
              <a:t>).</a:t>
            </a:r>
            <a:r>
              <a:rPr lang="en-US" b="1">
                <a:solidFill>
                  <a:srgbClr val="FF3300"/>
                </a:solidFill>
              </a:rPr>
              <a:t>Amount</a:t>
            </a:r>
            <a:endParaRPr lang="en-US"/>
          </a:p>
          <a:p>
            <a:pPr lvl="1">
              <a:buFont typeface="Calibri" pitchFamily="34" charset="0"/>
              <a:buNone/>
            </a:pPr>
            <a:r>
              <a:rPr lang="en-US" b="1">
                <a:solidFill>
                  <a:srgbClr val="FF3300"/>
                </a:solidFill>
              </a:rPr>
              <a:t>withCostType</a:t>
            </a:r>
            <a:r>
              <a:rPr lang="en-US"/>
              <a:t>(</a:t>
            </a:r>
            <a:r>
              <a:rPr lang="en-US" b="1" i="1">
                <a:solidFill>
                  <a:srgbClr val="0033CC"/>
                </a:solidFill>
              </a:rPr>
              <a:t>CostType</a:t>
            </a:r>
            <a:r>
              <a:rPr lang="en-US"/>
              <a:t>).</a:t>
            </a:r>
            <a:r>
              <a:rPr lang="en-US" b="1">
                <a:solidFill>
                  <a:srgbClr val="FF3300"/>
                </a:solidFill>
              </a:rPr>
              <a:t>Amount</a:t>
            </a:r>
            <a:endParaRPr lang="en-US"/>
          </a:p>
          <a:p>
            <a:pPr lvl="1">
              <a:buFont typeface="Calibri" pitchFamily="34" charset="0"/>
              <a:buNone/>
            </a:pPr>
            <a:r>
              <a:rPr lang="en-US" b="1">
                <a:solidFill>
                  <a:srgbClr val="FF3300"/>
                </a:solidFill>
              </a:rPr>
              <a:t>withCostCategory</a:t>
            </a:r>
            <a:r>
              <a:rPr lang="en-US"/>
              <a:t>(</a:t>
            </a:r>
            <a:r>
              <a:rPr lang="en-US" b="1" i="1">
                <a:solidFill>
                  <a:srgbClr val="0033CC"/>
                </a:solidFill>
              </a:rPr>
              <a:t>CostCategory</a:t>
            </a:r>
            <a:r>
              <a:rPr lang="en-US"/>
              <a:t>).</a:t>
            </a:r>
            <a:r>
              <a:rPr lang="en-US" b="1">
                <a:solidFill>
                  <a:srgbClr val="FF3300"/>
                </a:solidFill>
              </a:rPr>
              <a:t>Amount</a:t>
            </a: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01" y="2984427"/>
            <a:ext cx="8537497" cy="3395108"/>
          </a:xfrm>
          <a:prstGeom prst="rect">
            <a:avLst/>
          </a:prstGeom>
          <a:noFill/>
          <a:ln w="1905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AutoShape 16"/>
          <p:cNvSpPr>
            <a:spLocks noChangeArrowheads="1"/>
          </p:cNvSpPr>
          <p:nvPr/>
        </p:nvSpPr>
        <p:spPr bwMode="auto">
          <a:xfrm>
            <a:off x="3373716" y="4681980"/>
            <a:ext cx="4685763" cy="64493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Using financial calculations library: Examples</a:t>
            </a:r>
          </a:p>
        </p:txBody>
      </p:sp>
      <p:sp>
        <p:nvSpPr>
          <p:cNvPr id="40963" name="Rectangle 3"/>
          <p:cNvSpPr>
            <a:spLocks noGrp="1" noChangeArrowheads="1"/>
          </p:cNvSpPr>
          <p:nvPr>
            <p:ph idx="1"/>
          </p:nvPr>
        </p:nvSpPr>
        <p:spPr>
          <a:xfrm>
            <a:off x="519113" y="5127625"/>
            <a:ext cx="8318500" cy="1262063"/>
          </a:xfrm>
        </p:spPr>
        <p:txBody>
          <a:bodyPr/>
          <a:lstStyle/>
          <a:p>
            <a:pPr>
              <a:buFont typeface="Arial" charset="0"/>
              <a:buChar char="•"/>
            </a:pPr>
            <a:r>
              <a:rPr lang="en-US" dirty="0"/>
              <a:t>Line 15 creates cache reader object</a:t>
            </a:r>
          </a:p>
          <a:p>
            <a:pPr>
              <a:buFont typeface="Arial" charset="0"/>
              <a:buChar char="•"/>
            </a:pPr>
            <a:r>
              <a:rPr lang="en-US" dirty="0"/>
              <a:t>For each exposure, line 20 retrieves total payments for that exposure and compares it to coverage’s exposure limit</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33" y="1623458"/>
            <a:ext cx="8868168" cy="3256886"/>
          </a:xfrm>
          <a:prstGeom prst="rect">
            <a:avLst/>
          </a:prstGeom>
          <a:noFill/>
          <a:ln w="1905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eaLnBrk="1" hangingPunct="1"/>
            <a:r>
              <a:rPr lang="en-US"/>
              <a:t>Lesson objectives review</a:t>
            </a:r>
          </a:p>
        </p:txBody>
      </p:sp>
      <p:sp>
        <p:nvSpPr>
          <p:cNvPr id="41987"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Describe the different sets of transaction rules</a:t>
            </a:r>
          </a:p>
          <a:p>
            <a:pPr lvl="1" eaLnBrk="1" hangingPunct="1"/>
            <a:r>
              <a:rPr lang="en-US"/>
              <a:t>Describe the transaction data model</a:t>
            </a:r>
          </a:p>
          <a:p>
            <a:pPr lvl="1" eaLnBrk="1" hangingPunct="1"/>
            <a:r>
              <a:rPr lang="en-US"/>
              <a:t>Use the Financial Calculations library</a:t>
            </a:r>
          </a:p>
          <a:p>
            <a:pPr lvl="1" eaLnBrk="1" hangingPunct="1"/>
            <a:r>
              <a:rPr lang="en-US"/>
              <a:t>Work with transactions in Gosu</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eaLnBrk="1" hangingPunct="1"/>
            <a:r>
              <a:rPr lang="en-US"/>
              <a:t>Review questions</a:t>
            </a:r>
          </a:p>
        </p:txBody>
      </p:sp>
      <p:sp>
        <p:nvSpPr>
          <p:cNvPr id="43011" name="Rectangle 45"/>
          <p:cNvSpPr>
            <a:spLocks noGrp="1" noChangeArrowheads="1"/>
          </p:cNvSpPr>
          <p:nvPr>
            <p:ph idx="1"/>
          </p:nvPr>
        </p:nvSpPr>
        <p:spPr/>
        <p:txBody>
          <a:bodyPr/>
          <a:lstStyle/>
          <a:p>
            <a:pPr marL="457200" indent="-457200">
              <a:buFont typeface="Webdings" pitchFamily="18" charset="2"/>
              <a:buAutoNum type="arabicPeriod"/>
            </a:pPr>
            <a:r>
              <a:rPr lang="en-US"/>
              <a:t>What are the two primary subtypes of transactionSet?</a:t>
            </a:r>
          </a:p>
          <a:p>
            <a:pPr marL="457200" indent="-457200">
              <a:buFont typeface="Webdings" pitchFamily="18" charset="2"/>
              <a:buAutoNum type="arabicPeriod"/>
            </a:pPr>
            <a:r>
              <a:rPr lang="en-US"/>
              <a:t>What are the two primary subtypes of transaction?</a:t>
            </a:r>
          </a:p>
          <a:p>
            <a:pPr marL="457200" indent="-457200">
              <a:buFont typeface="Webdings" pitchFamily="18" charset="2"/>
              <a:buAutoNum type="arabicPeriod"/>
            </a:pPr>
            <a:r>
              <a:rPr lang="en-US"/>
              <a:t>Which primary entity in the transaction data model is neither a subtype of transactionSet or transaction? Under what circumstances is this entity relevant?</a:t>
            </a:r>
          </a:p>
          <a:p>
            <a:pPr marL="457200" indent="-457200">
              <a:buFont typeface="Webdings" pitchFamily="18" charset="2"/>
              <a:buAutoNum type="arabicPeriod"/>
            </a:pPr>
            <a:r>
              <a:rPr lang="en-US"/>
              <a:t>Why do transaction rules frequently make use of:</a:t>
            </a:r>
          </a:p>
          <a:p>
            <a:pPr marL="933450" lvl="1" indent="-419100">
              <a:buSzTx/>
              <a:buFont typeface="Webdings" pitchFamily="18" charset="2"/>
              <a:buAutoNum type="alphaLcParenR"/>
            </a:pPr>
            <a:r>
              <a:rPr lang="en-US"/>
              <a:t>Casting?</a:t>
            </a:r>
          </a:p>
          <a:p>
            <a:pPr marL="933450" lvl="1" indent="-419100">
              <a:buSzTx/>
              <a:buFont typeface="Webdings" pitchFamily="18" charset="2"/>
              <a:buAutoNum type="alphaLcParenR"/>
            </a:pPr>
            <a:r>
              <a:rPr lang="en-US"/>
              <a:t>Loops?</a:t>
            </a:r>
          </a:p>
          <a:p>
            <a:pPr marL="933450" lvl="1" indent="-419100">
              <a:buSzTx/>
              <a:buFont typeface="Webdings" pitchFamily="18" charset="2"/>
              <a:buAutoNum type="alphaLcParenR"/>
            </a:pPr>
            <a:r>
              <a:rPr lang="en-US"/>
              <a:t>Script parameters?</a:t>
            </a:r>
          </a:p>
          <a:p>
            <a:pPr marL="457200" indent="-457200">
              <a:buFont typeface="Webdings" pitchFamily="18" charset="2"/>
              <a:buAutoNum type="arabicPeriod"/>
            </a:pPr>
            <a:r>
              <a:rPr lang="en-US"/>
              <a:t>When would one use the methods in the Financial Calculations library?</a:t>
            </a:r>
          </a:p>
          <a:p>
            <a:pPr marL="933450" lvl="1" indent="-419100">
              <a:buSzTx/>
              <a:buFont typeface="Webdings" pitchFamily="18" charset="2"/>
              <a:buAutoNum type="alphaLcParenR"/>
            </a:pP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Review: Objects that implement financials</a:t>
            </a:r>
          </a:p>
        </p:txBody>
      </p:sp>
      <p:sp>
        <p:nvSpPr>
          <p:cNvPr id="7171" name="Rectangle 3"/>
          <p:cNvSpPr>
            <a:spLocks noGrp="1" noChangeArrowheads="1"/>
          </p:cNvSpPr>
          <p:nvPr>
            <p:ph idx="1"/>
          </p:nvPr>
        </p:nvSpPr>
        <p:spPr>
          <a:xfrm>
            <a:off x="519113" y="4056063"/>
            <a:ext cx="8318500" cy="2333625"/>
          </a:xfrm>
        </p:spPr>
        <p:txBody>
          <a:bodyPr/>
          <a:lstStyle/>
          <a:p>
            <a:pPr>
              <a:buFont typeface="Arial" charset="0"/>
              <a:buChar char="•"/>
            </a:pPr>
            <a:r>
              <a:rPr lang="en-US"/>
              <a:t>Exposure tracks payment from coverage to claimant</a:t>
            </a:r>
          </a:p>
          <a:p>
            <a:pPr>
              <a:buFont typeface="Arial" charset="0"/>
              <a:buChar char="•"/>
            </a:pPr>
            <a:r>
              <a:rPr lang="en-US"/>
              <a:t>Reserve line is money set aside for exposure payments</a:t>
            </a:r>
          </a:p>
          <a:p>
            <a:pPr lvl="1"/>
            <a:r>
              <a:rPr lang="en-US"/>
              <a:t>Reserve transactions typically add money to it</a:t>
            </a:r>
          </a:p>
          <a:p>
            <a:pPr lvl="1"/>
            <a:r>
              <a:rPr lang="en-US"/>
              <a:t>Payment transactions move money to checks</a:t>
            </a:r>
          </a:p>
          <a:p>
            <a:pPr>
              <a:buFont typeface="Arial" charset="0"/>
              <a:buChar char="•"/>
            </a:pPr>
            <a:r>
              <a:rPr lang="en-US"/>
              <a:t>Checks transfer money from carrier to payee</a:t>
            </a:r>
          </a:p>
        </p:txBody>
      </p:sp>
      <p:grpSp>
        <p:nvGrpSpPr>
          <p:cNvPr id="7172" name="Group 4"/>
          <p:cNvGrpSpPr>
            <a:grpSpLocks/>
          </p:cNvGrpSpPr>
          <p:nvPr/>
        </p:nvGrpSpPr>
        <p:grpSpPr bwMode="auto">
          <a:xfrm>
            <a:off x="476250" y="1846263"/>
            <a:ext cx="1220788" cy="1214437"/>
            <a:chOff x="3360" y="800"/>
            <a:chExt cx="620" cy="616"/>
          </a:xfrm>
        </p:grpSpPr>
        <p:sp>
          <p:nvSpPr>
            <p:cNvPr id="7211" name="AutoShape 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212" name="Freeform 6"/>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213" name="Group 7"/>
            <p:cNvGrpSpPr>
              <a:grpSpLocks/>
            </p:cNvGrpSpPr>
            <p:nvPr/>
          </p:nvGrpSpPr>
          <p:grpSpPr bwMode="auto">
            <a:xfrm flipH="1">
              <a:off x="3749" y="1171"/>
              <a:ext cx="212" cy="213"/>
              <a:chOff x="1350" y="686"/>
              <a:chExt cx="1132" cy="1132"/>
            </a:xfrm>
          </p:grpSpPr>
          <p:sp>
            <p:nvSpPr>
              <p:cNvPr id="7215" name="AutoShape 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6" name="Picture 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14" name="Picture 1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3" name="Group 11"/>
          <p:cNvGrpSpPr>
            <a:grpSpLocks/>
          </p:cNvGrpSpPr>
          <p:nvPr/>
        </p:nvGrpSpPr>
        <p:grpSpPr bwMode="auto">
          <a:xfrm>
            <a:off x="7964488" y="2181225"/>
            <a:ext cx="896937" cy="896938"/>
            <a:chOff x="1350" y="686"/>
            <a:chExt cx="1132" cy="1132"/>
          </a:xfrm>
        </p:grpSpPr>
        <p:sp>
          <p:nvSpPr>
            <p:cNvPr id="7209" name="AutoShape 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0" name="Picture 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4" name="Text Box 14"/>
          <p:cNvSpPr txBox="1">
            <a:spLocks noChangeArrowheads="1"/>
          </p:cNvSpPr>
          <p:nvPr/>
        </p:nvSpPr>
        <p:spPr bwMode="auto">
          <a:xfrm>
            <a:off x="406400" y="984250"/>
            <a:ext cx="1319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Exposure</a:t>
            </a:r>
          </a:p>
        </p:txBody>
      </p:sp>
      <p:sp>
        <p:nvSpPr>
          <p:cNvPr id="7175" name="Text Box 15"/>
          <p:cNvSpPr txBox="1">
            <a:spLocks noChangeArrowheads="1"/>
          </p:cNvSpPr>
          <p:nvPr/>
        </p:nvSpPr>
        <p:spPr bwMode="auto">
          <a:xfrm>
            <a:off x="6381750" y="9842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Check</a:t>
            </a:r>
          </a:p>
        </p:txBody>
      </p:sp>
      <p:sp>
        <p:nvSpPr>
          <p:cNvPr id="7176" name="Text Box 16"/>
          <p:cNvSpPr txBox="1">
            <a:spLocks noChangeArrowheads="1"/>
          </p:cNvSpPr>
          <p:nvPr/>
        </p:nvSpPr>
        <p:spPr bwMode="auto">
          <a:xfrm>
            <a:off x="7864475" y="984250"/>
            <a:ext cx="1025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Payee</a:t>
            </a:r>
          </a:p>
        </p:txBody>
      </p:sp>
      <p:grpSp>
        <p:nvGrpSpPr>
          <p:cNvPr id="7177" name="Group 17"/>
          <p:cNvGrpSpPr>
            <a:grpSpLocks/>
          </p:cNvGrpSpPr>
          <p:nvPr/>
        </p:nvGrpSpPr>
        <p:grpSpPr bwMode="auto">
          <a:xfrm>
            <a:off x="3467100" y="1624013"/>
            <a:ext cx="1201738" cy="1503362"/>
            <a:chOff x="4174" y="933"/>
            <a:chExt cx="921" cy="1151"/>
          </a:xfrm>
        </p:grpSpPr>
        <p:sp>
          <p:nvSpPr>
            <p:cNvPr id="7192" name="Rectangle 1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7193" name="AutoShape 1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4" name="AutoShape 2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5" name="AutoShape 2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7196" name="Freeform 2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7" name="Freeform 2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8" name="Freeform 2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199" name="Freeform 2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0" name="Freeform 2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1" name="Freeform 2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2" name="Freeform 2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203" name="Line 2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4" name="Line 3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5" name="Line 3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6" name="Line 3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7" name="Line 3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8" name="Line 3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78" name="Group 35"/>
          <p:cNvGrpSpPr>
            <a:grpSpLocks/>
          </p:cNvGrpSpPr>
          <p:nvPr/>
        </p:nvGrpSpPr>
        <p:grpSpPr bwMode="auto">
          <a:xfrm>
            <a:off x="2374900" y="1601788"/>
            <a:ext cx="1230313" cy="981075"/>
            <a:chOff x="1426" y="1049"/>
            <a:chExt cx="775" cy="618"/>
          </a:xfrm>
        </p:grpSpPr>
        <p:sp>
          <p:nvSpPr>
            <p:cNvPr id="7190" name="AutoShape 36"/>
            <p:cNvSpPr>
              <a:spLocks noChangeArrowheads="1"/>
            </p:cNvSpPr>
            <p:nvPr/>
          </p:nvSpPr>
          <p:spPr bwMode="auto">
            <a:xfrm>
              <a:off x="1426" y="1049"/>
              <a:ext cx="775" cy="618"/>
            </a:xfrm>
            <a:prstGeom prst="rightArrow">
              <a:avLst>
                <a:gd name="adj1" fmla="val 50000"/>
                <a:gd name="adj2" fmla="val 31351"/>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7191" name="Text Box 37"/>
            <p:cNvSpPr txBox="1">
              <a:spLocks noChangeArrowheads="1"/>
            </p:cNvSpPr>
            <p:nvPr/>
          </p:nvSpPr>
          <p:spPr bwMode="auto">
            <a:xfrm>
              <a:off x="1444" y="1272"/>
              <a:ext cx="6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+$3000</a:t>
              </a:r>
            </a:p>
          </p:txBody>
        </p:sp>
      </p:grpSp>
      <p:grpSp>
        <p:nvGrpSpPr>
          <p:cNvPr id="7179" name="Group 38"/>
          <p:cNvGrpSpPr>
            <a:grpSpLocks/>
          </p:cNvGrpSpPr>
          <p:nvPr/>
        </p:nvGrpSpPr>
        <p:grpSpPr bwMode="auto">
          <a:xfrm>
            <a:off x="4643438" y="2147888"/>
            <a:ext cx="1231900" cy="981075"/>
            <a:chOff x="2845" y="1513"/>
            <a:chExt cx="776" cy="618"/>
          </a:xfrm>
        </p:grpSpPr>
        <p:sp>
          <p:nvSpPr>
            <p:cNvPr id="7188" name="AutoShape 39"/>
            <p:cNvSpPr>
              <a:spLocks noChangeArrowheads="1"/>
            </p:cNvSpPr>
            <p:nvPr/>
          </p:nvSpPr>
          <p:spPr bwMode="auto">
            <a:xfrm>
              <a:off x="2845" y="1513"/>
              <a:ext cx="776" cy="618"/>
            </a:xfrm>
            <a:prstGeom prst="rightArrow">
              <a:avLst>
                <a:gd name="adj1" fmla="val 50000"/>
                <a:gd name="adj2" fmla="val 31392"/>
              </a:avLst>
            </a:prstGeom>
            <a:gradFill rotWithShape="1">
              <a:gsLst>
                <a:gs pos="0">
                  <a:srgbClr val="FF8989"/>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7189" name="Text Box 40"/>
            <p:cNvSpPr txBox="1">
              <a:spLocks noChangeArrowheads="1"/>
            </p:cNvSpPr>
            <p:nvPr/>
          </p:nvSpPr>
          <p:spPr bwMode="auto">
            <a:xfrm>
              <a:off x="2906" y="1746"/>
              <a:ext cx="6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-$3000</a:t>
              </a:r>
            </a:p>
          </p:txBody>
        </p:sp>
      </p:grpSp>
      <p:sp>
        <p:nvSpPr>
          <p:cNvPr id="7180" name="Line 41"/>
          <p:cNvSpPr>
            <a:spLocks noChangeShapeType="1"/>
          </p:cNvSpPr>
          <p:nvPr/>
        </p:nvSpPr>
        <p:spPr bwMode="auto">
          <a:xfrm>
            <a:off x="1711325" y="2459038"/>
            <a:ext cx="1863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1" name="Line 42"/>
          <p:cNvSpPr>
            <a:spLocks noChangeShapeType="1"/>
          </p:cNvSpPr>
          <p:nvPr/>
        </p:nvSpPr>
        <p:spPr bwMode="auto">
          <a:xfrm>
            <a:off x="5838825" y="2630488"/>
            <a:ext cx="2141538"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2" name="Text Box 43"/>
          <p:cNvSpPr txBox="1">
            <a:spLocks noChangeArrowheads="1"/>
          </p:cNvSpPr>
          <p:nvPr/>
        </p:nvSpPr>
        <p:spPr bwMode="auto">
          <a:xfrm>
            <a:off x="3521075" y="984250"/>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Reserve</a:t>
            </a:r>
            <a:br>
              <a:rPr lang="en-US" sz="1800">
                <a:solidFill>
                  <a:schemeClr val="bg1"/>
                </a:solidFill>
              </a:rPr>
            </a:br>
            <a:r>
              <a:rPr lang="en-US" sz="1800">
                <a:solidFill>
                  <a:schemeClr val="bg1"/>
                </a:solidFill>
              </a:rPr>
              <a:t>Line</a:t>
            </a:r>
          </a:p>
        </p:txBody>
      </p:sp>
      <p:sp>
        <p:nvSpPr>
          <p:cNvPr id="7183" name="Text Box 44"/>
          <p:cNvSpPr txBox="1">
            <a:spLocks noChangeArrowheads="1"/>
          </p:cNvSpPr>
          <p:nvPr/>
        </p:nvSpPr>
        <p:spPr bwMode="auto">
          <a:xfrm>
            <a:off x="2238375" y="3055938"/>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Reserve transaction</a:t>
            </a:r>
          </a:p>
        </p:txBody>
      </p:sp>
      <p:sp>
        <p:nvSpPr>
          <p:cNvPr id="7184" name="Text Box 45"/>
          <p:cNvSpPr txBox="1">
            <a:spLocks noChangeArrowheads="1"/>
          </p:cNvSpPr>
          <p:nvPr/>
        </p:nvSpPr>
        <p:spPr bwMode="auto">
          <a:xfrm>
            <a:off x="4524375" y="3055938"/>
            <a:ext cx="1319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Payment transaction</a:t>
            </a:r>
          </a:p>
        </p:txBody>
      </p:sp>
      <p:grpSp>
        <p:nvGrpSpPr>
          <p:cNvPr id="7185" name="Group 46"/>
          <p:cNvGrpSpPr>
            <a:grpSpLocks/>
          </p:cNvGrpSpPr>
          <p:nvPr/>
        </p:nvGrpSpPr>
        <p:grpSpPr bwMode="auto">
          <a:xfrm>
            <a:off x="6492875" y="2349500"/>
            <a:ext cx="817563" cy="568325"/>
            <a:chOff x="3153" y="1049"/>
            <a:chExt cx="752" cy="523"/>
          </a:xfrm>
        </p:grpSpPr>
        <p:sp>
          <p:nvSpPr>
            <p:cNvPr id="7186" name="Rectangle 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7187" name="Picture 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a:t>Copyright </a:t>
            </a:r>
            <a:r>
              <a:rPr lang="en-US" sz="1600" b="1"/>
              <a:t>© 2001-2014 </a:t>
            </a:r>
            <a:r>
              <a:rPr lang="en-US" sz="1600" b="1" dirty="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Claim Portal, Guidewire Policyholder Portal, ClaimCenter, BillingCenter, PolicyCenter, InsuranceSuite, Gosu, 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0842755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Review: transactions</a:t>
            </a:r>
          </a:p>
        </p:txBody>
      </p:sp>
      <p:sp>
        <p:nvSpPr>
          <p:cNvPr id="8195" name="Rectangle 3"/>
          <p:cNvSpPr>
            <a:spLocks noGrp="1" noChangeArrowheads="1"/>
          </p:cNvSpPr>
          <p:nvPr>
            <p:ph idx="1"/>
          </p:nvPr>
        </p:nvSpPr>
        <p:spPr>
          <a:xfrm>
            <a:off x="519113" y="4808538"/>
            <a:ext cx="8318500" cy="1584325"/>
          </a:xfrm>
        </p:spPr>
        <p:txBody>
          <a:bodyPr/>
          <a:lstStyle/>
          <a:p>
            <a:pPr>
              <a:buFont typeface="Arial" charset="0"/>
              <a:buChar char="•"/>
            </a:pPr>
            <a:r>
              <a:rPr lang="en-US"/>
              <a:t>Transactions modify amount of money in reserve line</a:t>
            </a:r>
          </a:p>
          <a:p>
            <a:pPr lvl="1"/>
            <a:r>
              <a:rPr lang="en-US"/>
              <a:t>Four types of transactions</a:t>
            </a:r>
          </a:p>
          <a:p>
            <a:pPr lvl="1"/>
            <a:r>
              <a:rPr lang="en-US"/>
              <a:t>Remainder of the course focuses on reserve and payment transactions</a:t>
            </a:r>
          </a:p>
        </p:txBody>
      </p:sp>
      <p:grpSp>
        <p:nvGrpSpPr>
          <p:cNvPr id="8196" name="Group 78"/>
          <p:cNvGrpSpPr>
            <a:grpSpLocks/>
          </p:cNvGrpSpPr>
          <p:nvPr/>
        </p:nvGrpSpPr>
        <p:grpSpPr bwMode="auto">
          <a:xfrm>
            <a:off x="1184275" y="987425"/>
            <a:ext cx="6932613" cy="1639888"/>
            <a:chOff x="746" y="622"/>
            <a:chExt cx="4367" cy="1033"/>
          </a:xfrm>
        </p:grpSpPr>
        <p:grpSp>
          <p:nvGrpSpPr>
            <p:cNvPr id="8224" name="Group 76"/>
            <p:cNvGrpSpPr>
              <a:grpSpLocks/>
            </p:cNvGrpSpPr>
            <p:nvPr/>
          </p:nvGrpSpPr>
          <p:grpSpPr bwMode="auto">
            <a:xfrm>
              <a:off x="1711" y="622"/>
              <a:ext cx="903" cy="480"/>
              <a:chOff x="1311" y="532"/>
              <a:chExt cx="903" cy="480"/>
            </a:xfrm>
          </p:grpSpPr>
          <p:sp>
            <p:nvSpPr>
              <p:cNvPr id="8249" name="AutoShape 22"/>
              <p:cNvSpPr>
                <a:spLocks noChangeArrowheads="1"/>
              </p:cNvSpPr>
              <p:nvPr/>
            </p:nvSpPr>
            <p:spPr bwMode="auto">
              <a:xfrm>
                <a:off x="1311" y="532"/>
                <a:ext cx="880" cy="480"/>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50" name="Text Box 23"/>
              <p:cNvSpPr txBox="1">
                <a:spLocks noChangeArrowheads="1"/>
              </p:cNvSpPr>
              <p:nvPr/>
            </p:nvSpPr>
            <p:spPr bwMode="auto">
              <a:xfrm>
                <a:off x="1329" y="685"/>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+$2000</a:t>
                </a:r>
              </a:p>
            </p:txBody>
          </p:sp>
        </p:grpSp>
        <p:sp>
          <p:nvSpPr>
            <p:cNvPr id="8225" name="Text Box 24"/>
            <p:cNvSpPr txBox="1">
              <a:spLocks noChangeArrowheads="1"/>
            </p:cNvSpPr>
            <p:nvPr/>
          </p:nvSpPr>
          <p:spPr bwMode="auto">
            <a:xfrm>
              <a:off x="746" y="678"/>
              <a:ext cx="91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reserve</a:t>
              </a:r>
              <a:br>
                <a:rPr lang="en-US" sz="1800">
                  <a:solidFill>
                    <a:schemeClr val="bg1"/>
                  </a:solidFill>
                </a:rPr>
              </a:br>
              <a:r>
                <a:rPr lang="en-US" sz="1800">
                  <a:solidFill>
                    <a:srgbClr val="009900"/>
                  </a:solidFill>
                </a:rPr>
                <a:t>transaction</a:t>
              </a:r>
            </a:p>
          </p:txBody>
        </p:sp>
        <p:sp>
          <p:nvSpPr>
            <p:cNvPr id="8226" name="Text Box 27"/>
            <p:cNvSpPr txBox="1">
              <a:spLocks noChangeArrowheads="1"/>
            </p:cNvSpPr>
            <p:nvPr/>
          </p:nvSpPr>
          <p:spPr bwMode="auto">
            <a:xfrm>
              <a:off x="4057" y="949"/>
              <a:ext cx="10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payment</a:t>
              </a:r>
              <a:br>
                <a:rPr lang="en-US" sz="1800"/>
              </a:br>
              <a:r>
                <a:rPr lang="en-US" sz="1800">
                  <a:solidFill>
                    <a:srgbClr val="009900"/>
                  </a:solidFill>
                </a:rPr>
                <a:t>transaction</a:t>
              </a:r>
            </a:p>
          </p:txBody>
        </p:sp>
        <p:grpSp>
          <p:nvGrpSpPr>
            <p:cNvPr id="8227" name="Group 57"/>
            <p:cNvGrpSpPr>
              <a:grpSpLocks/>
            </p:cNvGrpSpPr>
            <p:nvPr/>
          </p:nvGrpSpPr>
          <p:grpSpPr bwMode="auto">
            <a:xfrm>
              <a:off x="3156" y="869"/>
              <a:ext cx="903" cy="480"/>
              <a:chOff x="3822" y="274"/>
              <a:chExt cx="903" cy="480"/>
            </a:xfrm>
          </p:grpSpPr>
          <p:sp>
            <p:nvSpPr>
              <p:cNvPr id="8247" name="AutoShape 55"/>
              <p:cNvSpPr>
                <a:spLocks noChangeArrowheads="1"/>
              </p:cNvSpPr>
              <p:nvPr/>
            </p:nvSpPr>
            <p:spPr bwMode="auto">
              <a:xfrm>
                <a:off x="3822" y="274"/>
                <a:ext cx="880" cy="480"/>
              </a:xfrm>
              <a:prstGeom prst="rightArrow">
                <a:avLst>
                  <a:gd name="adj1" fmla="val 50000"/>
                  <a:gd name="adj2" fmla="val 45833"/>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48" name="Text Box 56"/>
              <p:cNvSpPr txBox="1">
                <a:spLocks noChangeArrowheads="1"/>
              </p:cNvSpPr>
              <p:nvPr/>
            </p:nvSpPr>
            <p:spPr bwMode="auto">
              <a:xfrm>
                <a:off x="3840" y="427"/>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marL="342900" indent="-342900" eaLnBrk="0" hangingPunct="0">
                  <a:defRPr sz="2000" b="1">
                    <a:solidFill>
                      <a:srgbClr val="FF0000"/>
                    </a:solidFill>
                    <a:latin typeface="Arial" charset="0"/>
                  </a:defRPr>
                </a:lvl1pPr>
                <a:lvl2pPr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lvl="1" algn="l" eaLnBrk="1" hangingPunct="1"/>
                <a:r>
                  <a:rPr lang="en-US"/>
                  <a:t>-$1850</a:t>
                </a:r>
              </a:p>
            </p:txBody>
          </p:sp>
        </p:grpSp>
        <p:grpSp>
          <p:nvGrpSpPr>
            <p:cNvPr id="8228" name="Group 58"/>
            <p:cNvGrpSpPr>
              <a:grpSpLocks/>
            </p:cNvGrpSpPr>
            <p:nvPr/>
          </p:nvGrpSpPr>
          <p:grpSpPr bwMode="auto">
            <a:xfrm>
              <a:off x="2548" y="683"/>
              <a:ext cx="592" cy="574"/>
              <a:chOff x="4200" y="2899"/>
              <a:chExt cx="915" cy="885"/>
            </a:xfrm>
          </p:grpSpPr>
          <p:sp>
            <p:nvSpPr>
              <p:cNvPr id="8230" name="Rectangle 5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31" name="AutoShape 6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2" name="AutoShape 6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3" name="AutoShape 6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34" name="Freeform 6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5" name="Freeform 6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6" name="Freeform 6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7" name="Freeform 6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8" name="Freeform 6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39" name="Freeform 6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40" name="Freeform 6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41" name="Line 7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2" name="Line 7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3" name="Line 7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4" name="Line 7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5" name="Line 7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46" name="Line 7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29" name="Text Box 77"/>
            <p:cNvSpPr txBox="1">
              <a:spLocks noChangeArrowheads="1"/>
            </p:cNvSpPr>
            <p:nvPr/>
          </p:nvSpPr>
          <p:spPr bwMode="auto">
            <a:xfrm>
              <a:off x="2183" y="1309"/>
              <a:ext cx="133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"Non-recovery"</a:t>
              </a:r>
              <a:br>
                <a:rPr lang="en-US" sz="1800">
                  <a:solidFill>
                    <a:srgbClr val="009900"/>
                  </a:solidFill>
                </a:rPr>
              </a:br>
              <a:r>
                <a:rPr lang="en-US" sz="1800">
                  <a:solidFill>
                    <a:srgbClr val="009900"/>
                  </a:solidFill>
                </a:rPr>
                <a:t>reserve line</a:t>
              </a:r>
            </a:p>
          </p:txBody>
        </p:sp>
      </p:grpSp>
      <p:grpSp>
        <p:nvGrpSpPr>
          <p:cNvPr id="8197" name="Group 80"/>
          <p:cNvGrpSpPr>
            <a:grpSpLocks/>
          </p:cNvGrpSpPr>
          <p:nvPr/>
        </p:nvGrpSpPr>
        <p:grpSpPr bwMode="auto">
          <a:xfrm>
            <a:off x="2643188" y="3030538"/>
            <a:ext cx="1433512" cy="762000"/>
            <a:chOff x="1311" y="532"/>
            <a:chExt cx="903" cy="480"/>
          </a:xfrm>
        </p:grpSpPr>
        <p:sp>
          <p:nvSpPr>
            <p:cNvPr id="8222" name="AutoShape 81"/>
            <p:cNvSpPr>
              <a:spLocks noChangeArrowheads="1"/>
            </p:cNvSpPr>
            <p:nvPr/>
          </p:nvSpPr>
          <p:spPr bwMode="auto">
            <a:xfrm>
              <a:off x="1311" y="532"/>
              <a:ext cx="880" cy="480"/>
            </a:xfrm>
            <a:prstGeom prst="rightArrow">
              <a:avLst>
                <a:gd name="adj1" fmla="val 50000"/>
                <a:gd name="adj2" fmla="val 45833"/>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23" name="Text Box 82"/>
            <p:cNvSpPr txBox="1">
              <a:spLocks noChangeArrowheads="1"/>
            </p:cNvSpPr>
            <p:nvPr/>
          </p:nvSpPr>
          <p:spPr bwMode="auto">
            <a:xfrm>
              <a:off x="1329" y="685"/>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+$3500</a:t>
              </a:r>
            </a:p>
          </p:txBody>
        </p:sp>
      </p:grpSp>
      <p:sp>
        <p:nvSpPr>
          <p:cNvPr id="8198" name="Text Box 83"/>
          <p:cNvSpPr txBox="1">
            <a:spLocks noChangeArrowheads="1"/>
          </p:cNvSpPr>
          <p:nvPr/>
        </p:nvSpPr>
        <p:spPr bwMode="auto">
          <a:xfrm>
            <a:off x="1111250" y="2960688"/>
            <a:ext cx="14557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recovery</a:t>
            </a:r>
            <a:br>
              <a:rPr lang="en-US" sz="1800">
                <a:solidFill>
                  <a:schemeClr val="bg1"/>
                </a:solidFill>
              </a:rPr>
            </a:br>
            <a:r>
              <a:rPr lang="en-US" sz="1800">
                <a:solidFill>
                  <a:schemeClr val="bg1"/>
                </a:solidFill>
              </a:rPr>
              <a:t>reserve</a:t>
            </a:r>
            <a:br>
              <a:rPr lang="en-US" sz="1800">
                <a:solidFill>
                  <a:schemeClr val="bg1"/>
                </a:solidFill>
              </a:rPr>
            </a:br>
            <a:r>
              <a:rPr lang="en-US" sz="1800">
                <a:solidFill>
                  <a:srgbClr val="009900"/>
                </a:solidFill>
              </a:rPr>
              <a:t>transaction</a:t>
            </a:r>
          </a:p>
        </p:txBody>
      </p:sp>
      <p:sp>
        <p:nvSpPr>
          <p:cNvPr id="8199" name="Text Box 84"/>
          <p:cNvSpPr txBox="1">
            <a:spLocks noChangeArrowheads="1"/>
          </p:cNvSpPr>
          <p:nvPr/>
        </p:nvSpPr>
        <p:spPr bwMode="auto">
          <a:xfrm>
            <a:off x="6367463" y="3549650"/>
            <a:ext cx="167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recovery</a:t>
            </a:r>
            <a:br>
              <a:rPr lang="en-US" sz="1800"/>
            </a:br>
            <a:r>
              <a:rPr lang="en-US" sz="1800">
                <a:solidFill>
                  <a:srgbClr val="009900"/>
                </a:solidFill>
              </a:rPr>
              <a:t>transaction</a:t>
            </a:r>
          </a:p>
        </p:txBody>
      </p:sp>
      <p:grpSp>
        <p:nvGrpSpPr>
          <p:cNvPr id="8200" name="Group 85"/>
          <p:cNvGrpSpPr>
            <a:grpSpLocks/>
          </p:cNvGrpSpPr>
          <p:nvPr/>
        </p:nvGrpSpPr>
        <p:grpSpPr bwMode="auto">
          <a:xfrm>
            <a:off x="4937125" y="3422650"/>
            <a:ext cx="1433513" cy="762000"/>
            <a:chOff x="3822" y="274"/>
            <a:chExt cx="903" cy="480"/>
          </a:xfrm>
        </p:grpSpPr>
        <p:sp>
          <p:nvSpPr>
            <p:cNvPr id="8220" name="AutoShape 86"/>
            <p:cNvSpPr>
              <a:spLocks noChangeArrowheads="1"/>
            </p:cNvSpPr>
            <p:nvPr/>
          </p:nvSpPr>
          <p:spPr bwMode="auto">
            <a:xfrm>
              <a:off x="3822" y="274"/>
              <a:ext cx="880" cy="480"/>
            </a:xfrm>
            <a:prstGeom prst="rightArrow">
              <a:avLst>
                <a:gd name="adj1" fmla="val 50000"/>
                <a:gd name="adj2" fmla="val 45833"/>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8221" name="Text Box 87"/>
            <p:cNvSpPr txBox="1">
              <a:spLocks noChangeArrowheads="1"/>
            </p:cNvSpPr>
            <p:nvPr/>
          </p:nvSpPr>
          <p:spPr bwMode="auto">
            <a:xfrm>
              <a:off x="3840" y="427"/>
              <a:ext cx="8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marL="342900" indent="-342900" eaLnBrk="0" hangingPunct="0">
                <a:defRPr sz="2000" b="1">
                  <a:solidFill>
                    <a:srgbClr val="FF0000"/>
                  </a:solidFill>
                  <a:latin typeface="Arial" charset="0"/>
                </a:defRPr>
              </a:lvl1pPr>
              <a:lvl2pPr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lvl="1" algn="l" eaLnBrk="1" hangingPunct="1"/>
              <a:r>
                <a:rPr lang="en-US"/>
                <a:t>-$3500</a:t>
              </a:r>
            </a:p>
          </p:txBody>
        </p:sp>
      </p:grpSp>
      <p:grpSp>
        <p:nvGrpSpPr>
          <p:cNvPr id="8201" name="Group 88"/>
          <p:cNvGrpSpPr>
            <a:grpSpLocks/>
          </p:cNvGrpSpPr>
          <p:nvPr/>
        </p:nvGrpSpPr>
        <p:grpSpPr bwMode="auto">
          <a:xfrm>
            <a:off x="3971925" y="3127375"/>
            <a:ext cx="939800" cy="911225"/>
            <a:chOff x="4200" y="2899"/>
            <a:chExt cx="915" cy="885"/>
          </a:xfrm>
        </p:grpSpPr>
        <p:sp>
          <p:nvSpPr>
            <p:cNvPr id="8203" name="Rectangle 8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8204" name="AutoShape 9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5" name="AutoShape 9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6" name="AutoShape 9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8207" name="Freeform 9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08" name="Freeform 9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09" name="Freeform 9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0" name="Freeform 9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1" name="Freeform 9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2" name="Freeform 9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3" name="Freeform 9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14" name="Line 10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5" name="Line 10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6" name="Line 10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7" name="Line 10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8" name="Line 10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219" name="Line 10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8202" name="Text Box 106"/>
          <p:cNvSpPr txBox="1">
            <a:spLocks noChangeArrowheads="1"/>
          </p:cNvSpPr>
          <p:nvPr/>
        </p:nvSpPr>
        <p:spPr bwMode="auto">
          <a:xfrm>
            <a:off x="3392488" y="4121150"/>
            <a:ext cx="2114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9900"/>
                </a:solidFill>
              </a:rPr>
              <a:t>"Recovery"</a:t>
            </a:r>
            <a:br>
              <a:rPr lang="en-US" sz="1800">
                <a:solidFill>
                  <a:srgbClr val="009900"/>
                </a:solidFill>
              </a:rPr>
            </a:br>
            <a:r>
              <a:rPr lang="en-US" sz="1800">
                <a:solidFill>
                  <a:srgbClr val="009900"/>
                </a:solidFill>
              </a:rPr>
              <a:t>reserve line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solidFill>
                  <a:srgbClr val="CC00CC"/>
                </a:solidFill>
              </a:rPr>
              <a:t>(Notes only slide)</a:t>
            </a:r>
          </a:p>
        </p:txBody>
      </p:sp>
      <p:sp>
        <p:nvSpPr>
          <p:cNvPr id="9219"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35"/>
          <p:cNvSpPr>
            <a:spLocks noChangeArrowheads="1"/>
          </p:cNvSpPr>
          <p:nvPr/>
        </p:nvSpPr>
        <p:spPr bwMode="auto">
          <a:xfrm>
            <a:off x="3568700" y="2914650"/>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3" name="Text Box 36"/>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0244" name="AutoShape 38"/>
          <p:cNvSpPr>
            <a:spLocks noChangeArrowheads="1"/>
          </p:cNvSpPr>
          <p:nvPr/>
        </p:nvSpPr>
        <p:spPr bwMode="auto">
          <a:xfrm>
            <a:off x="356711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5" name="Text Box 39"/>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0246" name="AutoShape 3"/>
          <p:cNvSpPr>
            <a:spLocks noChangeArrowheads="1"/>
          </p:cNvSpPr>
          <p:nvPr/>
        </p:nvSpPr>
        <p:spPr bwMode="auto">
          <a:xfrm>
            <a:off x="5884863" y="2914650"/>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7" name="Text Box 4"/>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0248" name="AutoShape 6"/>
          <p:cNvSpPr>
            <a:spLocks noChangeArrowheads="1"/>
          </p:cNvSpPr>
          <p:nvPr/>
        </p:nvSpPr>
        <p:spPr bwMode="auto">
          <a:xfrm>
            <a:off x="5884863" y="3608388"/>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0249" name="Text Box 7"/>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10250" name="Rectangle 8"/>
          <p:cNvSpPr>
            <a:spLocks noGrp="1" noChangeArrowheads="1"/>
          </p:cNvSpPr>
          <p:nvPr>
            <p:ph type="title" idx="4294967295"/>
          </p:nvPr>
        </p:nvSpPr>
        <p:spPr>
          <a:xfrm>
            <a:off x="825500" y="120650"/>
            <a:ext cx="8318500" cy="742950"/>
          </a:xfrm>
        </p:spPr>
        <p:txBody>
          <a:bodyPr/>
          <a:lstStyle/>
          <a:p>
            <a:pPr eaLnBrk="1" hangingPunct="1"/>
            <a:r>
              <a:rPr lang="en-US"/>
              <a:t>Transaction rules</a:t>
            </a:r>
          </a:p>
        </p:txBody>
      </p:sp>
      <p:sp>
        <p:nvSpPr>
          <p:cNvPr id="10251" name="Rectangle 9"/>
          <p:cNvSpPr>
            <a:spLocks noGrp="1" noChangeArrowheads="1"/>
          </p:cNvSpPr>
          <p:nvPr>
            <p:ph type="body" idx="4294967295"/>
          </p:nvPr>
        </p:nvSpPr>
        <p:spPr>
          <a:xfrm>
            <a:off x="825500" y="4645025"/>
            <a:ext cx="8318500" cy="1725613"/>
          </a:xfrm>
        </p:spPr>
        <p:txBody>
          <a:bodyPr/>
          <a:lstStyle/>
          <a:p>
            <a:r>
              <a:rPr lang="en-US"/>
              <a:t>Six rule set categories which trigger off transaction event</a:t>
            </a:r>
          </a:p>
          <a:p>
            <a:pPr lvl="1"/>
            <a:r>
              <a:rPr lang="en-US"/>
              <a:t>Which rules get executed and order of execution varies based on the type of transaction and type of activity (creation, modification, approval)</a:t>
            </a:r>
          </a:p>
          <a:p>
            <a:pPr lvl="1"/>
            <a:endParaRPr lang="en-US"/>
          </a:p>
        </p:txBody>
      </p:sp>
      <p:sp>
        <p:nvSpPr>
          <p:cNvPr id="10252" name="Rectangle 11"/>
          <p:cNvSpPr>
            <a:spLocks noChangeArrowheads="1"/>
          </p:cNvSpPr>
          <p:nvPr/>
        </p:nvSpPr>
        <p:spPr bwMode="auto">
          <a:xfrm>
            <a:off x="1004888" y="2913063"/>
            <a:ext cx="1847850" cy="48418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3" name="Text Box 12"/>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0254" name="Rectangle 14"/>
          <p:cNvSpPr>
            <a:spLocks noChangeArrowheads="1"/>
          </p:cNvSpPr>
          <p:nvPr/>
        </p:nvSpPr>
        <p:spPr bwMode="auto">
          <a:xfrm>
            <a:off x="1004888" y="3606800"/>
            <a:ext cx="1847850" cy="48418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5"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0256" name="Text Box 22"/>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0257" name="Text Box 23"/>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0258" name="Rectangle 24"/>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59" name="Line 25"/>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0" name="AutoShape 26"/>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4"/>
          <p:cNvSpPr>
            <a:spLocks noChangeArrowheads="1"/>
          </p:cNvSpPr>
          <p:nvPr/>
        </p:nvSpPr>
        <p:spPr bwMode="auto">
          <a:xfrm>
            <a:off x="356711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1267" name="Text Box 5"/>
          <p:cNvSpPr txBox="1">
            <a:spLocks noChangeArrowheads="1"/>
          </p:cNvSpPr>
          <p:nvPr/>
        </p:nvSpPr>
        <p:spPr bwMode="auto">
          <a:xfrm>
            <a:off x="357346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1268" name="Rectangle 10"/>
          <p:cNvSpPr>
            <a:spLocks noGrp="1" noChangeArrowheads="1"/>
          </p:cNvSpPr>
          <p:nvPr>
            <p:ph type="title"/>
          </p:nvPr>
        </p:nvSpPr>
        <p:spPr/>
        <p:txBody>
          <a:bodyPr/>
          <a:lstStyle/>
          <a:p>
            <a:pPr eaLnBrk="1" hangingPunct="1"/>
            <a:r>
              <a:rPr lang="en-US"/>
              <a:t>Pre-/Post- rules</a:t>
            </a:r>
          </a:p>
        </p:txBody>
      </p:sp>
      <p:sp>
        <p:nvSpPr>
          <p:cNvPr id="11269" name="Rectangle 11"/>
          <p:cNvSpPr>
            <a:spLocks noGrp="1" noChangeArrowheads="1"/>
          </p:cNvSpPr>
          <p:nvPr>
            <p:ph idx="1"/>
          </p:nvPr>
        </p:nvSpPr>
        <p:spPr>
          <a:xfrm>
            <a:off x="561975" y="4562475"/>
            <a:ext cx="8318500" cy="1808163"/>
          </a:xfrm>
        </p:spPr>
        <p:txBody>
          <a:bodyPr/>
          <a:lstStyle/>
          <a:p>
            <a:pPr>
              <a:buFont typeface="Arial" charset="0"/>
              <a:buChar char="•"/>
            </a:pPr>
            <a:r>
              <a:rPr lang="en-US"/>
              <a:t>Execute work unrelated to validation or approval</a:t>
            </a:r>
          </a:p>
          <a:p>
            <a:pPr lvl="1"/>
            <a:r>
              <a:rPr lang="en-US"/>
              <a:t>Pre-/post-setup - executed only when transaction is created</a:t>
            </a:r>
          </a:p>
          <a:p>
            <a:pPr lvl="1"/>
            <a:r>
              <a:rPr lang="en-US"/>
              <a:t>Pre-update - executed when transaction is created or modified</a:t>
            </a:r>
          </a:p>
          <a:p>
            <a:pPr>
              <a:buFont typeface="Arial" charset="0"/>
              <a:buChar char="•"/>
            </a:pPr>
            <a:r>
              <a:rPr lang="en-US"/>
              <a:t>Covered in this lesson</a:t>
            </a:r>
          </a:p>
        </p:txBody>
      </p:sp>
      <p:sp>
        <p:nvSpPr>
          <p:cNvPr id="11270" name="Rectangle 12"/>
          <p:cNvSpPr>
            <a:spLocks noChangeArrowheads="1"/>
          </p:cNvSpPr>
          <p:nvPr/>
        </p:nvSpPr>
        <p:spPr bwMode="auto">
          <a:xfrm>
            <a:off x="1004888" y="2913063"/>
            <a:ext cx="1847850" cy="48418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71" name="Text Box 13"/>
          <p:cNvSpPr txBox="1">
            <a:spLocks noChangeArrowheads="1"/>
          </p:cNvSpPr>
          <p:nvPr/>
        </p:nvSpPr>
        <p:spPr bwMode="auto">
          <a:xfrm>
            <a:off x="1030288" y="300355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1272" name="Rectangle 14"/>
          <p:cNvSpPr>
            <a:spLocks noChangeArrowheads="1"/>
          </p:cNvSpPr>
          <p:nvPr/>
        </p:nvSpPr>
        <p:spPr bwMode="auto">
          <a:xfrm>
            <a:off x="1004888" y="3606800"/>
            <a:ext cx="1847850" cy="48418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73" name="Text Box 15"/>
          <p:cNvSpPr txBox="1">
            <a:spLocks noChangeArrowheads="1"/>
          </p:cNvSpPr>
          <p:nvPr/>
        </p:nvSpPr>
        <p:spPr bwMode="auto">
          <a:xfrm>
            <a:off x="1030288" y="369728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1274" name="Rectangle 18"/>
          <p:cNvSpPr>
            <a:spLocks noChangeArrowheads="1"/>
          </p:cNvSpPr>
          <p:nvPr/>
        </p:nvSpPr>
        <p:spPr bwMode="auto">
          <a:xfrm>
            <a:off x="841375" y="2206625"/>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75" name="Line 19"/>
          <p:cNvSpPr>
            <a:spLocks noChangeShapeType="1"/>
          </p:cNvSpPr>
          <p:nvPr/>
        </p:nvSpPr>
        <p:spPr bwMode="auto">
          <a:xfrm flipV="1">
            <a:off x="4529138" y="1755775"/>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6" name="AutoShape 20"/>
          <p:cNvSpPr>
            <a:spLocks noChangeArrowheads="1"/>
          </p:cNvSpPr>
          <p:nvPr/>
        </p:nvSpPr>
        <p:spPr bwMode="auto">
          <a:xfrm>
            <a:off x="3794125" y="866775"/>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77" name="Text Box 21"/>
          <p:cNvSpPr txBox="1">
            <a:spLocks noChangeArrowheads="1"/>
          </p:cNvSpPr>
          <p:nvPr/>
        </p:nvSpPr>
        <p:spPr bwMode="auto">
          <a:xfrm>
            <a:off x="3659188" y="2317750"/>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1278" name="Text Box 22"/>
          <p:cNvSpPr txBox="1">
            <a:spLocks noChangeArrowheads="1"/>
          </p:cNvSpPr>
          <p:nvPr/>
        </p:nvSpPr>
        <p:spPr bwMode="auto">
          <a:xfrm>
            <a:off x="831850" y="2317750"/>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
        <p:nvSpPr>
          <p:cNvPr id="11279" name="AutoShape 23"/>
          <p:cNvSpPr>
            <a:spLocks noChangeArrowheads="1"/>
          </p:cNvSpPr>
          <p:nvPr/>
        </p:nvSpPr>
        <p:spPr bwMode="auto">
          <a:xfrm>
            <a:off x="3568700" y="2914650"/>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spAutoFit/>
          </a:bodyPr>
          <a:lstStyle/>
          <a:p>
            <a:endParaRPr lang="en-US"/>
          </a:p>
        </p:txBody>
      </p:sp>
      <p:sp>
        <p:nvSpPr>
          <p:cNvPr id="11280" name="Text Box 24"/>
          <p:cNvSpPr txBox="1">
            <a:spLocks noChangeArrowheads="1"/>
          </p:cNvSpPr>
          <p:nvPr/>
        </p:nvSpPr>
        <p:spPr bwMode="auto">
          <a:xfrm>
            <a:off x="3575050"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1281" name="AutoShape 6"/>
          <p:cNvSpPr>
            <a:spLocks noChangeArrowheads="1"/>
          </p:cNvSpPr>
          <p:nvPr/>
        </p:nvSpPr>
        <p:spPr bwMode="auto">
          <a:xfrm>
            <a:off x="5884863" y="2914650"/>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1282" name="Text Box 7"/>
          <p:cNvSpPr txBox="1">
            <a:spLocks noChangeArrowheads="1"/>
          </p:cNvSpPr>
          <p:nvPr/>
        </p:nvSpPr>
        <p:spPr bwMode="auto">
          <a:xfrm>
            <a:off x="5891213" y="30099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1283" name="AutoShape 8"/>
          <p:cNvSpPr>
            <a:spLocks noChangeArrowheads="1"/>
          </p:cNvSpPr>
          <p:nvPr/>
        </p:nvSpPr>
        <p:spPr bwMode="auto">
          <a:xfrm>
            <a:off x="5884863" y="3608388"/>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spAutoFit/>
          </a:bodyPr>
          <a:lstStyle/>
          <a:p>
            <a:endParaRPr lang="en-US"/>
          </a:p>
        </p:txBody>
      </p:sp>
      <p:sp>
        <p:nvSpPr>
          <p:cNvPr id="11284" name="Text Box 9"/>
          <p:cNvSpPr txBox="1">
            <a:spLocks noChangeArrowheads="1"/>
          </p:cNvSpPr>
          <p:nvPr/>
        </p:nvSpPr>
        <p:spPr bwMode="auto">
          <a:xfrm>
            <a:off x="5891213" y="37036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pPr eaLnBrk="1" hangingPunct="1"/>
            <a:r>
              <a:rPr lang="en-US"/>
              <a:t>Approval rules</a:t>
            </a:r>
          </a:p>
        </p:txBody>
      </p:sp>
      <p:sp>
        <p:nvSpPr>
          <p:cNvPr id="12291" name="Rectangle 7"/>
          <p:cNvSpPr>
            <a:spLocks noGrp="1" noChangeArrowheads="1"/>
          </p:cNvSpPr>
          <p:nvPr>
            <p:ph idx="1"/>
          </p:nvPr>
        </p:nvSpPr>
        <p:spPr>
          <a:xfrm>
            <a:off x="561975" y="4230688"/>
            <a:ext cx="8318500" cy="1725612"/>
          </a:xfrm>
        </p:spPr>
        <p:txBody>
          <a:bodyPr/>
          <a:lstStyle/>
          <a:p>
            <a:pPr>
              <a:buFont typeface="Arial" charset="0"/>
              <a:buChar char="•"/>
            </a:pPr>
            <a:r>
              <a:rPr lang="en-US"/>
              <a:t>Transaction approval - determine if transaction requires approval</a:t>
            </a:r>
          </a:p>
          <a:p>
            <a:pPr>
              <a:buFont typeface="Arial" charset="0"/>
              <a:buChar char="•"/>
            </a:pPr>
            <a:r>
              <a:rPr lang="en-US"/>
              <a:t>Approval routing - if approval needed (based on approval rules or authority limits), route approval activity</a:t>
            </a:r>
          </a:p>
          <a:p>
            <a:pPr>
              <a:buFont typeface="Arial" charset="0"/>
              <a:buChar char="•"/>
            </a:pPr>
            <a:r>
              <a:rPr lang="en-US"/>
              <a:t>Covered in the "Transaction Approval rules" lesson</a:t>
            </a:r>
          </a:p>
        </p:txBody>
      </p:sp>
      <p:sp>
        <p:nvSpPr>
          <p:cNvPr id="12292" name="AutoShape 2"/>
          <p:cNvSpPr>
            <a:spLocks noChangeArrowheads="1"/>
          </p:cNvSpPr>
          <p:nvPr/>
        </p:nvSpPr>
        <p:spPr bwMode="auto">
          <a:xfrm>
            <a:off x="5884863" y="2657475"/>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lstStyle/>
          <a:p>
            <a:endParaRPr lang="en-US"/>
          </a:p>
        </p:txBody>
      </p:sp>
      <p:sp>
        <p:nvSpPr>
          <p:cNvPr id="12293" name="Text Box 3"/>
          <p:cNvSpPr txBox="1">
            <a:spLocks noChangeArrowheads="1"/>
          </p:cNvSpPr>
          <p:nvPr/>
        </p:nvSpPr>
        <p:spPr bwMode="auto">
          <a:xfrm>
            <a:off x="5891213" y="275272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TransApproval</a:t>
            </a:r>
          </a:p>
        </p:txBody>
      </p:sp>
      <p:sp>
        <p:nvSpPr>
          <p:cNvPr id="12294" name="AutoShape 4"/>
          <p:cNvSpPr>
            <a:spLocks noChangeArrowheads="1"/>
          </p:cNvSpPr>
          <p:nvPr/>
        </p:nvSpPr>
        <p:spPr bwMode="auto">
          <a:xfrm>
            <a:off x="5884863" y="3351213"/>
            <a:ext cx="1841500" cy="482600"/>
          </a:xfrm>
          <a:prstGeom prst="roundRect">
            <a:avLst>
              <a:gd name="adj" fmla="val 27301"/>
            </a:avLst>
          </a:prstGeom>
          <a:solidFill>
            <a:srgbClr val="FF9966"/>
          </a:solidFill>
          <a:ln w="12700" algn="ctr">
            <a:solidFill>
              <a:schemeClr val="bg1"/>
            </a:solidFill>
            <a:round/>
            <a:headEnd/>
            <a:tailEnd/>
          </a:ln>
        </p:spPr>
        <p:txBody>
          <a:bodyPr lIns="0" tIns="0" rIns="0" bIns="0" anchor="ctr"/>
          <a:lstStyle/>
          <a:p>
            <a:endParaRPr lang="en-US"/>
          </a:p>
        </p:txBody>
      </p:sp>
      <p:sp>
        <p:nvSpPr>
          <p:cNvPr id="12295" name="Text Box 5"/>
          <p:cNvSpPr txBox="1">
            <a:spLocks noChangeArrowheads="1"/>
          </p:cNvSpPr>
          <p:nvPr/>
        </p:nvSpPr>
        <p:spPr bwMode="auto">
          <a:xfrm>
            <a:off x="5891213" y="3446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Appr. Routing</a:t>
            </a:r>
          </a:p>
        </p:txBody>
      </p:sp>
      <p:sp>
        <p:nvSpPr>
          <p:cNvPr id="12296" name="Rectangle 8"/>
          <p:cNvSpPr>
            <a:spLocks noChangeArrowheads="1"/>
          </p:cNvSpPr>
          <p:nvPr/>
        </p:nvSpPr>
        <p:spPr bwMode="auto">
          <a:xfrm>
            <a:off x="1004888" y="2655888"/>
            <a:ext cx="1847850" cy="484187"/>
          </a:xfrm>
          <a:prstGeom prst="rect">
            <a:avLst/>
          </a:prstGeom>
          <a:solidFill>
            <a:schemeClr val="hlink"/>
          </a:solidFill>
          <a:ln w="12700" algn="ctr">
            <a:solidFill>
              <a:schemeClr val="bg1"/>
            </a:solidFill>
            <a:miter lim="800000"/>
            <a:headEnd/>
            <a:tailEnd/>
          </a:ln>
        </p:spPr>
        <p:txBody>
          <a:bodyPr lIns="0" tIns="0" rIns="0" bIns="0" anchor="ctr"/>
          <a:lstStyle/>
          <a:p>
            <a:endParaRPr lang="en-US"/>
          </a:p>
        </p:txBody>
      </p:sp>
      <p:sp>
        <p:nvSpPr>
          <p:cNvPr id="12297" name="Text Box 9"/>
          <p:cNvSpPr txBox="1">
            <a:spLocks noChangeArrowheads="1"/>
          </p:cNvSpPr>
          <p:nvPr/>
        </p:nvSpPr>
        <p:spPr bwMode="auto">
          <a:xfrm>
            <a:off x="1030288" y="274637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Pre-setup</a:t>
            </a:r>
          </a:p>
        </p:txBody>
      </p:sp>
      <p:sp>
        <p:nvSpPr>
          <p:cNvPr id="12298" name="Rectangle 10"/>
          <p:cNvSpPr>
            <a:spLocks noChangeArrowheads="1"/>
          </p:cNvSpPr>
          <p:nvPr/>
        </p:nvSpPr>
        <p:spPr bwMode="auto">
          <a:xfrm>
            <a:off x="1004888" y="3349625"/>
            <a:ext cx="1847850" cy="484188"/>
          </a:xfrm>
          <a:prstGeom prst="rect">
            <a:avLst/>
          </a:prstGeom>
          <a:solidFill>
            <a:schemeClr val="hlink"/>
          </a:solidFill>
          <a:ln w="12700" algn="ctr">
            <a:solidFill>
              <a:schemeClr val="bg1"/>
            </a:solidFill>
            <a:miter lim="800000"/>
            <a:headEnd/>
            <a:tailEnd/>
          </a:ln>
        </p:spPr>
        <p:txBody>
          <a:bodyPr lIns="0" tIns="0" rIns="0" bIns="0" anchor="ctr"/>
          <a:lstStyle/>
          <a:p>
            <a:endParaRPr lang="en-US"/>
          </a:p>
        </p:txBody>
      </p:sp>
      <p:sp>
        <p:nvSpPr>
          <p:cNvPr id="12299" name="Text Box 11"/>
          <p:cNvSpPr txBox="1">
            <a:spLocks noChangeArrowheads="1"/>
          </p:cNvSpPr>
          <p:nvPr/>
        </p:nvSpPr>
        <p:spPr bwMode="auto">
          <a:xfrm>
            <a:off x="1030288" y="344011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Post-setup</a:t>
            </a:r>
          </a:p>
        </p:txBody>
      </p:sp>
      <p:sp>
        <p:nvSpPr>
          <p:cNvPr id="12300" name="Rectangle 14"/>
          <p:cNvSpPr>
            <a:spLocks noChangeArrowheads="1"/>
          </p:cNvSpPr>
          <p:nvPr/>
        </p:nvSpPr>
        <p:spPr bwMode="auto">
          <a:xfrm>
            <a:off x="841375" y="1949450"/>
            <a:ext cx="7300913" cy="21193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2301" name="Line 15"/>
          <p:cNvSpPr>
            <a:spLocks noChangeShapeType="1"/>
          </p:cNvSpPr>
          <p:nvPr/>
        </p:nvSpPr>
        <p:spPr bwMode="auto">
          <a:xfrm flipV="1">
            <a:off x="4529138" y="1498600"/>
            <a:ext cx="0" cy="450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02" name="AutoShape 16"/>
          <p:cNvSpPr>
            <a:spLocks noChangeArrowheads="1"/>
          </p:cNvSpPr>
          <p:nvPr/>
        </p:nvSpPr>
        <p:spPr bwMode="auto">
          <a:xfrm>
            <a:off x="3794125" y="609600"/>
            <a:ext cx="1493838" cy="1190625"/>
          </a:xfrm>
          <a:prstGeom prst="rightArrow">
            <a:avLst>
              <a:gd name="adj1" fmla="val 50000"/>
              <a:gd name="adj2" fmla="val 31367"/>
            </a:avLst>
          </a:prstGeom>
          <a:solidFill>
            <a:srgbClr val="CCFFCC"/>
          </a:solidFill>
          <a:ln w="12700" algn="ctr">
            <a:solidFill>
              <a:schemeClr val="bg1"/>
            </a:solidFill>
            <a:miter lim="800000"/>
            <a:headEnd/>
            <a:tailEnd/>
          </a:ln>
        </p:spPr>
        <p:txBody>
          <a:bodyPr lIns="0" tIns="0" rIns="0" bIns="0" anchor="ctr"/>
          <a:lstStyle/>
          <a:p>
            <a:endParaRPr lang="en-US"/>
          </a:p>
        </p:txBody>
      </p:sp>
      <p:sp>
        <p:nvSpPr>
          <p:cNvPr id="12303" name="AutoShape 17"/>
          <p:cNvSpPr>
            <a:spLocks noChangeArrowheads="1"/>
          </p:cNvSpPr>
          <p:nvPr/>
        </p:nvSpPr>
        <p:spPr bwMode="auto">
          <a:xfrm>
            <a:off x="3568700" y="2657475"/>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lstStyle/>
          <a:p>
            <a:endParaRPr lang="en-US"/>
          </a:p>
        </p:txBody>
      </p:sp>
      <p:sp>
        <p:nvSpPr>
          <p:cNvPr id="12304" name="Text Box 18"/>
          <p:cNvSpPr txBox="1">
            <a:spLocks noChangeArrowheads="1"/>
          </p:cNvSpPr>
          <p:nvPr/>
        </p:nvSpPr>
        <p:spPr bwMode="auto">
          <a:xfrm>
            <a:off x="3575050" y="2752725"/>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Pre-update</a:t>
            </a:r>
          </a:p>
        </p:txBody>
      </p:sp>
      <p:sp>
        <p:nvSpPr>
          <p:cNvPr id="12305" name="AutoShape 19"/>
          <p:cNvSpPr>
            <a:spLocks noChangeArrowheads="1"/>
          </p:cNvSpPr>
          <p:nvPr/>
        </p:nvSpPr>
        <p:spPr bwMode="auto">
          <a:xfrm>
            <a:off x="3567113" y="3351213"/>
            <a:ext cx="1841500" cy="482600"/>
          </a:xfrm>
          <a:prstGeom prst="roundRect">
            <a:avLst>
              <a:gd name="adj" fmla="val 27301"/>
            </a:avLst>
          </a:prstGeom>
          <a:solidFill>
            <a:schemeClr val="hlink"/>
          </a:solidFill>
          <a:ln w="12700" algn="ctr">
            <a:solidFill>
              <a:schemeClr val="bg1"/>
            </a:solidFill>
            <a:round/>
            <a:headEnd/>
            <a:tailEnd/>
          </a:ln>
        </p:spPr>
        <p:txBody>
          <a:bodyPr lIns="0" tIns="0" rIns="0" bIns="0" anchor="ctr"/>
          <a:lstStyle/>
          <a:p>
            <a:endParaRPr lang="en-US"/>
          </a:p>
        </p:txBody>
      </p:sp>
      <p:sp>
        <p:nvSpPr>
          <p:cNvPr id="12306" name="Text Box 20"/>
          <p:cNvSpPr txBox="1">
            <a:spLocks noChangeArrowheads="1"/>
          </p:cNvSpPr>
          <p:nvPr/>
        </p:nvSpPr>
        <p:spPr bwMode="auto">
          <a:xfrm>
            <a:off x="3573463" y="3446463"/>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Validation</a:t>
            </a:r>
          </a:p>
        </p:txBody>
      </p:sp>
      <p:sp>
        <p:nvSpPr>
          <p:cNvPr id="12307" name="Text Box 21"/>
          <p:cNvSpPr txBox="1">
            <a:spLocks noChangeArrowheads="1"/>
          </p:cNvSpPr>
          <p:nvPr/>
        </p:nvSpPr>
        <p:spPr bwMode="auto">
          <a:xfrm>
            <a:off x="3659188" y="2060575"/>
            <a:ext cx="401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(used during and outside setup)</a:t>
            </a:r>
          </a:p>
        </p:txBody>
      </p:sp>
      <p:sp>
        <p:nvSpPr>
          <p:cNvPr id="12308" name="Text Box 22"/>
          <p:cNvSpPr txBox="1">
            <a:spLocks noChangeArrowheads="1"/>
          </p:cNvSpPr>
          <p:nvPr/>
        </p:nvSpPr>
        <p:spPr bwMode="auto">
          <a:xfrm>
            <a:off x="831850" y="2060575"/>
            <a:ext cx="219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(unique to setup)</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330E59-A88E-431A-94A4-FA870BE5928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96EBE1A-021D-4862-89C8-F47CF7A23023}">
  <ds:schemaRefs>
    <ds:schemaRef ds:uri="http://schemas.microsoft.com/sharepoint/v3/contenttype/forms"/>
  </ds:schemaRefs>
</ds:datastoreItem>
</file>

<file path=customXml/itemProps3.xml><?xml version="1.0" encoding="utf-8"?>
<ds:datastoreItem xmlns:ds="http://schemas.openxmlformats.org/officeDocument/2006/customXml" ds:itemID="{59D87E89-FEF0-4898-AC49-62653DC96197}"/>
</file>

<file path=docProps/app.xml><?xml version="1.0" encoding="utf-8"?>
<Properties xmlns="http://schemas.openxmlformats.org/officeDocument/2006/extended-properties" xmlns:vt="http://schemas.openxmlformats.org/officeDocument/2006/docPropsVTypes">
  <Template/>
  <TotalTime>20028</TotalTime>
  <Words>6363</Words>
  <Application>Microsoft Office PowerPoint</Application>
  <PresentationFormat>On-screen Show (4:3)</PresentationFormat>
  <Paragraphs>545</Paragraphs>
  <Slides>40</Slides>
  <Notes>40</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Courier New</vt:lpstr>
      <vt:lpstr>Times New Roman</vt:lpstr>
      <vt:lpstr>Webdings</vt:lpstr>
      <vt:lpstr>Wingdings</vt:lpstr>
      <vt:lpstr>Wingdings 2</vt:lpstr>
      <vt:lpstr>Wingdings 3</vt:lpstr>
      <vt:lpstr>1_test-template</vt:lpstr>
      <vt:lpstr>Introduction to Transaction Rules</vt:lpstr>
      <vt:lpstr>Lesson objectives</vt:lpstr>
      <vt:lpstr>Lesson outline</vt:lpstr>
      <vt:lpstr>Review: Objects that implement financials</vt:lpstr>
      <vt:lpstr>Review: transactions</vt:lpstr>
      <vt:lpstr>(Notes only slide)</vt:lpstr>
      <vt:lpstr>Transaction rules</vt:lpstr>
      <vt:lpstr>Pre-/Post- rules</vt:lpstr>
      <vt:lpstr>Approval rules</vt:lpstr>
      <vt:lpstr>Validation rules</vt:lpstr>
      <vt:lpstr>Transaction pre-setup vs. post-setup</vt:lpstr>
      <vt:lpstr>Financials and config.xml</vt:lpstr>
      <vt:lpstr>Financial behaviors governed in config.xml</vt:lpstr>
      <vt:lpstr>Lesson outline</vt:lpstr>
      <vt:lpstr>Transaction sets and transactions</vt:lpstr>
      <vt:lpstr>Entities for reserves</vt:lpstr>
      <vt:lpstr>Entities for payments</vt:lpstr>
      <vt:lpstr>(Notes only slide)</vt:lpstr>
      <vt:lpstr>Transaction data model: Review</vt:lpstr>
      <vt:lpstr>Beyond the transaction data model </vt:lpstr>
      <vt:lpstr>Lesson outline</vt:lpstr>
      <vt:lpstr>Transactions and Gosu</vt:lpstr>
      <vt:lpstr>Review: Casting</vt:lpstr>
      <vt:lpstr>Example of transaction rule casting</vt:lpstr>
      <vt:lpstr>Review: for loops</vt:lpstr>
      <vt:lpstr>Example of transaction rule for loops</vt:lpstr>
      <vt:lpstr>Review: Script parameters</vt:lpstr>
      <vt:lpstr>Example of transaction script parameters</vt:lpstr>
      <vt:lpstr>Example of transaction script parameters in rules</vt:lpstr>
      <vt:lpstr>Transaction data model and Gosu</vt:lpstr>
      <vt:lpstr>Lesson outline</vt:lpstr>
      <vt:lpstr>Measuring a claim's financials</vt:lpstr>
      <vt:lpstr>(Notes only slide)</vt:lpstr>
      <vt:lpstr>Transaction rules and financial measures</vt:lpstr>
      <vt:lpstr>Financial calculation library methods</vt:lpstr>
      <vt:lpstr>Methods on FinancialCalculation objects</vt:lpstr>
      <vt:lpstr>Using financial calculations library: Examples</vt:lpstr>
      <vt:lpstr>Lesson objectives review</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Transaction Rules</dc:title>
  <dc:creator>Jason Gische;Tom Rhoades</dc:creator>
  <dc:description>3420</dc:description>
  <cp:lastModifiedBy>Jeyaraj, Michael Antony Raj (Cognizant)</cp:lastModifiedBy>
  <cp:revision>1826</cp:revision>
  <cp:lastPrinted>2013-11-19T17:37:36Z</cp:lastPrinted>
  <dcterms:created xsi:type="dcterms:W3CDTF">2007-08-02T20:13:16Z</dcterms:created>
  <dcterms:modified xsi:type="dcterms:W3CDTF">2020-10-16T12:31:24Z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0x0101008CB57B5F54F4DA48B31C4943C8567926</vt:lpwstr>
  </property>
</Properties>
</file>