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4"/>
  </p:sldMasterIdLst>
  <p:notesMasterIdLst>
    <p:notesMasterId r:id="rId31"/>
  </p:notesMasterIdLst>
  <p:handoutMasterIdLst>
    <p:handoutMasterId r:id="rId32"/>
  </p:handoutMasterIdLst>
  <p:sldIdLst>
    <p:sldId id="1192" r:id="rId5"/>
    <p:sldId id="1299" r:id="rId6"/>
    <p:sldId id="1585" r:id="rId7"/>
    <p:sldId id="1610" r:id="rId8"/>
    <p:sldId id="1628" r:id="rId9"/>
    <p:sldId id="1611" r:id="rId10"/>
    <p:sldId id="1629" r:id="rId11"/>
    <p:sldId id="1616" r:id="rId12"/>
    <p:sldId id="1613" r:id="rId13"/>
    <p:sldId id="1614" r:id="rId14"/>
    <p:sldId id="1615" r:id="rId15"/>
    <p:sldId id="1617" r:id="rId16"/>
    <p:sldId id="1618" r:id="rId17"/>
    <p:sldId id="1620" r:id="rId18"/>
    <p:sldId id="1630" r:id="rId19"/>
    <p:sldId id="1619" r:id="rId20"/>
    <p:sldId id="1594" r:id="rId21"/>
    <p:sldId id="1598" r:id="rId22"/>
    <p:sldId id="1592" r:id="rId23"/>
    <p:sldId id="1608" r:id="rId24"/>
    <p:sldId id="1606" r:id="rId25"/>
    <p:sldId id="1600" r:id="rId26"/>
    <p:sldId id="1631" r:id="rId27"/>
    <p:sldId id="1551" r:id="rId28"/>
    <p:sldId id="1609" r:id="rId29"/>
    <p:sldId id="1632" r:id="rId30"/>
  </p:sldIdLst>
  <p:sldSz cx="9144000" cy="6858000" type="screen4x3"/>
  <p:notesSz cx="6858000" cy="9296400"/>
  <p:defaultTextStyle>
    <a:defPPr>
      <a:defRPr lang="en-US"/>
    </a:defPPr>
    <a:lvl1pPr algn="l" rtl="0" fontAlgn="base">
      <a:spcBef>
        <a:spcPct val="0"/>
      </a:spcBef>
      <a:spcAft>
        <a:spcPct val="0"/>
      </a:spcAft>
      <a:defRPr sz="2000" b="1" kern="1200">
        <a:solidFill>
          <a:srgbClr val="FF0000"/>
        </a:solidFill>
        <a:latin typeface="Arial" charset="0"/>
        <a:ea typeface="+mn-ea"/>
        <a:cs typeface="Arial" charset="0"/>
      </a:defRPr>
    </a:lvl1pPr>
    <a:lvl2pPr marL="457200" algn="l" rtl="0" fontAlgn="base">
      <a:spcBef>
        <a:spcPct val="0"/>
      </a:spcBef>
      <a:spcAft>
        <a:spcPct val="0"/>
      </a:spcAft>
      <a:defRPr sz="2000" b="1" kern="1200">
        <a:solidFill>
          <a:srgbClr val="FF0000"/>
        </a:solidFill>
        <a:latin typeface="Arial" charset="0"/>
        <a:ea typeface="+mn-ea"/>
        <a:cs typeface="Arial" charset="0"/>
      </a:defRPr>
    </a:lvl2pPr>
    <a:lvl3pPr marL="914400" algn="l" rtl="0" fontAlgn="base">
      <a:spcBef>
        <a:spcPct val="0"/>
      </a:spcBef>
      <a:spcAft>
        <a:spcPct val="0"/>
      </a:spcAft>
      <a:defRPr sz="2000" b="1" kern="1200">
        <a:solidFill>
          <a:srgbClr val="FF0000"/>
        </a:solidFill>
        <a:latin typeface="Arial" charset="0"/>
        <a:ea typeface="+mn-ea"/>
        <a:cs typeface="Arial" charset="0"/>
      </a:defRPr>
    </a:lvl3pPr>
    <a:lvl4pPr marL="1371600" algn="l" rtl="0" fontAlgn="base">
      <a:spcBef>
        <a:spcPct val="0"/>
      </a:spcBef>
      <a:spcAft>
        <a:spcPct val="0"/>
      </a:spcAft>
      <a:defRPr sz="2000" b="1" kern="1200">
        <a:solidFill>
          <a:srgbClr val="FF0000"/>
        </a:solidFill>
        <a:latin typeface="Arial" charset="0"/>
        <a:ea typeface="+mn-ea"/>
        <a:cs typeface="Arial" charset="0"/>
      </a:defRPr>
    </a:lvl4pPr>
    <a:lvl5pPr marL="1828800" algn="l" rtl="0" fontAlgn="base">
      <a:spcBef>
        <a:spcPct val="0"/>
      </a:spcBef>
      <a:spcAft>
        <a:spcPct val="0"/>
      </a:spcAft>
      <a:defRPr sz="2000" b="1" kern="1200">
        <a:solidFill>
          <a:srgbClr val="FF0000"/>
        </a:solidFill>
        <a:latin typeface="Arial" charset="0"/>
        <a:ea typeface="+mn-ea"/>
        <a:cs typeface="Arial" charset="0"/>
      </a:defRPr>
    </a:lvl5pPr>
    <a:lvl6pPr marL="2286000" algn="l" defTabSz="914400" rtl="0" eaLnBrk="1" latinLnBrk="0" hangingPunct="1">
      <a:defRPr sz="2000" b="1" kern="1200">
        <a:solidFill>
          <a:srgbClr val="FF0000"/>
        </a:solidFill>
        <a:latin typeface="Arial" charset="0"/>
        <a:ea typeface="+mn-ea"/>
        <a:cs typeface="Arial" charset="0"/>
      </a:defRPr>
    </a:lvl6pPr>
    <a:lvl7pPr marL="2743200" algn="l" defTabSz="914400" rtl="0" eaLnBrk="1" latinLnBrk="0" hangingPunct="1">
      <a:defRPr sz="2000" b="1" kern="1200">
        <a:solidFill>
          <a:srgbClr val="FF0000"/>
        </a:solidFill>
        <a:latin typeface="Arial" charset="0"/>
        <a:ea typeface="+mn-ea"/>
        <a:cs typeface="Arial" charset="0"/>
      </a:defRPr>
    </a:lvl7pPr>
    <a:lvl8pPr marL="3200400" algn="l" defTabSz="914400" rtl="0" eaLnBrk="1" latinLnBrk="0" hangingPunct="1">
      <a:defRPr sz="2000" b="1" kern="1200">
        <a:solidFill>
          <a:srgbClr val="FF0000"/>
        </a:solidFill>
        <a:latin typeface="Arial" charset="0"/>
        <a:ea typeface="+mn-ea"/>
        <a:cs typeface="Arial" charset="0"/>
      </a:defRPr>
    </a:lvl8pPr>
    <a:lvl9pPr marL="3657600" algn="l" defTabSz="914400" rtl="0" eaLnBrk="1" latinLnBrk="0" hangingPunct="1">
      <a:defRPr sz="2000" b="1" kern="1200">
        <a:solidFill>
          <a:srgbClr val="FF0000"/>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6"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FB93"/>
    <a:srgbClr val="B6EEA0"/>
    <a:srgbClr val="C7F797"/>
    <a:srgbClr val="DCFABE"/>
    <a:srgbClr val="0033CC"/>
    <a:srgbClr val="D33941"/>
    <a:srgbClr val="AADBA6"/>
    <a:srgbClr val="C0BAD6"/>
    <a:srgbClr val="A098C1"/>
    <a:srgbClr val="3F8E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A3BD2B-CE4B-4004-ADC5-48CB6DF34045}" v="32" dt="2021-02-08T18:51:32.7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87050" autoAdjust="0"/>
  </p:normalViewPr>
  <p:slideViewPr>
    <p:cSldViewPr snapToGrid="0">
      <p:cViewPr varScale="1">
        <p:scale>
          <a:sx n="72" d="100"/>
          <a:sy n="72" d="100"/>
        </p:scale>
        <p:origin x="558" y="72"/>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7" d="100"/>
          <a:sy n="47" d="100"/>
        </p:scale>
        <p:origin x="-2694"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_rels/viewProps.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slide" Target="slides/slide6.xml"/><Relationship Id="rId1" Type="http://schemas.openxmlformats.org/officeDocument/2006/relationships/slide" Target="slides/slide3.xml"/><Relationship Id="rId4" Type="http://schemas.openxmlformats.org/officeDocument/2006/relationships/slide" Target="slides/slide1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thamarajan, Natesh Mithun (Cognizant)" userId="S::178263@cognizant.com::18a475a8-64d8-43e4-999b-546f3289472e" providerId="AD" clId="Web-{F9A3BD2B-CE4B-4004-ADC5-48CB6DF34045}"/>
    <pc:docChg chg="modSld">
      <pc:chgData name="Uthamarajan, Natesh Mithun (Cognizant)" userId="S::178263@cognizant.com::18a475a8-64d8-43e4-999b-546f3289472e" providerId="AD" clId="Web-{F9A3BD2B-CE4B-4004-ADC5-48CB6DF34045}" dt="2021-02-08T18:51:32.785" v="36" actId="1076"/>
      <pc:docMkLst>
        <pc:docMk/>
      </pc:docMkLst>
      <pc:sldChg chg="addSp delSp modSp modNotes">
        <pc:chgData name="Uthamarajan, Natesh Mithun (Cognizant)" userId="S::178263@cognizant.com::18a475a8-64d8-43e4-999b-546f3289472e" providerId="AD" clId="Web-{F9A3BD2B-CE4B-4004-ADC5-48CB6DF34045}" dt="2021-02-08T18:51:32.785" v="36" actId="1076"/>
        <pc:sldMkLst>
          <pc:docMk/>
          <pc:sldMk cId="0" sldId="1598"/>
        </pc:sldMkLst>
        <pc:spChg chg="add mod">
          <ac:chgData name="Uthamarajan, Natesh Mithun (Cognizant)" userId="S::178263@cognizant.com::18a475a8-64d8-43e4-999b-546f3289472e" providerId="AD" clId="Web-{F9A3BD2B-CE4B-4004-ADC5-48CB6DF34045}" dt="2021-02-08T18:51:32.785" v="36" actId="1076"/>
          <ac:spMkLst>
            <pc:docMk/>
            <pc:sldMk cId="0" sldId="1598"/>
            <ac:spMk id="13" creationId="{C457E257-5BFA-4B64-A7E1-795662E7B3C5}"/>
          </ac:spMkLst>
        </pc:spChg>
        <pc:spChg chg="mod">
          <ac:chgData name="Uthamarajan, Natesh Mithun (Cognizant)" userId="S::178263@cognizant.com::18a475a8-64d8-43e4-999b-546f3289472e" providerId="AD" clId="Web-{F9A3BD2B-CE4B-4004-ADC5-48CB6DF34045}" dt="2021-02-08T18:50:21.158" v="26" actId="1076"/>
          <ac:spMkLst>
            <pc:docMk/>
            <pc:sldMk cId="0" sldId="1598"/>
            <ac:spMk id="20486" creationId="{00000000-0000-0000-0000-000000000000}"/>
          </ac:spMkLst>
        </pc:spChg>
        <pc:spChg chg="del mod">
          <ac:chgData name="Uthamarajan, Natesh Mithun (Cognizant)" userId="S::178263@cognizant.com::18a475a8-64d8-43e4-999b-546f3289472e" providerId="AD" clId="Web-{F9A3BD2B-CE4B-4004-ADC5-48CB6DF34045}" dt="2021-02-08T18:51:24.660" v="34"/>
          <ac:spMkLst>
            <pc:docMk/>
            <pc:sldMk cId="0" sldId="1598"/>
            <ac:spMk id="20488" creationId="{00000000-0000-0000-0000-000000000000}"/>
          </ac:spMkLst>
        </pc:spChg>
        <pc:picChg chg="add del mod">
          <ac:chgData name="Uthamarajan, Natesh Mithun (Cognizant)" userId="S::178263@cognizant.com::18a475a8-64d8-43e4-999b-546f3289472e" providerId="AD" clId="Web-{F9A3BD2B-CE4B-4004-ADC5-48CB6DF34045}" dt="2021-02-08T18:49:35.766" v="16"/>
          <ac:picMkLst>
            <pc:docMk/>
            <pc:sldMk cId="0" sldId="1598"/>
            <ac:picMk id="2" creationId="{B63A16D5-D860-46C4-B835-656AE8A56B99}"/>
          </ac:picMkLst>
        </pc:picChg>
        <pc:picChg chg="add mod">
          <ac:chgData name="Uthamarajan, Natesh Mithun (Cognizant)" userId="S::178263@cognizant.com::18a475a8-64d8-43e4-999b-546f3289472e" providerId="AD" clId="Web-{F9A3BD2B-CE4B-4004-ADC5-48CB6DF34045}" dt="2021-02-08T18:50:13.439" v="25" actId="1076"/>
          <ac:picMkLst>
            <pc:docMk/>
            <pc:sldMk cId="0" sldId="1598"/>
            <ac:picMk id="3" creationId="{DC6DC49C-5D3B-4CDD-BC4E-0623D05DF3CC}"/>
          </ac:picMkLst>
        </pc:picChg>
        <pc:picChg chg="add mod">
          <ac:chgData name="Uthamarajan, Natesh Mithun (Cognizant)" userId="S::178263@cognizant.com::18a475a8-64d8-43e4-999b-546f3289472e" providerId="AD" clId="Web-{F9A3BD2B-CE4B-4004-ADC5-48CB6DF34045}" dt="2021-02-08T18:51:20.503" v="32" actId="1076"/>
          <ac:picMkLst>
            <pc:docMk/>
            <pc:sldMk cId="0" sldId="1598"/>
            <ac:picMk id="4" creationId="{DB603823-F828-4CFF-BA7E-401C2825926E}"/>
          </ac:picMkLst>
        </pc:picChg>
        <pc:picChg chg="del mod">
          <ac:chgData name="Uthamarajan, Natesh Mithun (Cognizant)" userId="S::178263@cognizant.com::18a475a8-64d8-43e4-999b-546f3289472e" providerId="AD" clId="Web-{F9A3BD2B-CE4B-4004-ADC5-48CB6DF34045}" dt="2021-02-08T18:51:09.831" v="28"/>
          <ac:picMkLst>
            <pc:docMk/>
            <pc:sldMk cId="0" sldId="1598"/>
            <ac:picMk id="1026" creationId="{00000000-0000-0000-0000-000000000000}"/>
          </ac:picMkLst>
        </pc:picChg>
        <pc:picChg chg="del">
          <ac:chgData name="Uthamarajan, Natesh Mithun (Cognizant)" userId="S::178263@cognizant.com::18a475a8-64d8-43e4-999b-546f3289472e" providerId="AD" clId="Web-{F9A3BD2B-CE4B-4004-ADC5-48CB6DF34045}" dt="2021-02-08T18:49:06.156" v="9"/>
          <ac:picMkLst>
            <pc:docMk/>
            <pc:sldMk cId="0" sldId="1598"/>
            <ac:picMk id="5122"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cs typeface="+mn-cs"/>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cs typeface="+mn-cs"/>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cs typeface="+mn-cs"/>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cs typeface="+mn-cs"/>
              </a:defRPr>
            </a:lvl1pPr>
          </a:lstStyle>
          <a:p>
            <a:pPr>
              <a:defRPr/>
            </a:pPr>
            <a:fld id="{F9A41A8A-0288-4823-9383-62CF17F1A504}" type="slidenum">
              <a:rPr lang="en-US" altLang="en-US"/>
              <a:pPr>
                <a:defRPr/>
              </a:pPr>
              <a:t>‹#›</a:t>
            </a:fld>
            <a:endParaRPr lang="en-US" altLang="en-US" dirty="0"/>
          </a:p>
        </p:txBody>
      </p:sp>
    </p:spTree>
    <p:extLst>
      <p:ext uri="{BB962C8B-B14F-4D97-AF65-F5344CB8AC3E}">
        <p14:creationId xmlns:p14="http://schemas.microsoft.com/office/powerpoint/2010/main" val="12946584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2535"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cs typeface="+mn-cs"/>
              </a:defRPr>
            </a:lvl1pPr>
          </a:lstStyle>
          <a:p>
            <a:pPr>
              <a:defRPr/>
            </a:pPr>
            <a:r>
              <a:rPr lang="en-US" altLang="en-US" dirty="0"/>
              <a:t>	 Configuring Financial Holds - </a:t>
            </a:r>
            <a:fld id="{7C19F212-F272-47A8-80A0-97BFEB93D63D}" type="slidenum">
              <a:rPr lang="en-US" altLang="en-US"/>
              <a:pPr>
                <a:defRPr/>
              </a:pPr>
              <a:t>‹#›</a:t>
            </a:fld>
            <a:endParaRPr lang="en-US" altLang="en-US" dirty="0"/>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cs typeface="+mn-cs"/>
              </a:defRPr>
            </a:lvl1pPr>
          </a:lstStyle>
          <a:p>
            <a:pPr>
              <a:defRPr/>
            </a:pPr>
            <a:r>
              <a:rPr lang="en-US" altLang="en-US"/>
              <a:t>	</a:t>
            </a:r>
            <a:endParaRPr lang="en-US"/>
          </a:p>
        </p:txBody>
      </p:sp>
      <p:sp>
        <p:nvSpPr>
          <p:cNvPr id="28678" name="ModuleNumber" hidden="1"/>
          <p:cNvSpPr>
            <a:spLocks noChangeArrowheads="1"/>
          </p:cNvSpPr>
          <p:nvPr/>
        </p:nvSpPr>
        <p:spPr bwMode="auto">
          <a:xfrm>
            <a:off x="4157663" y="320675"/>
            <a:ext cx="2551112"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buFont typeface="Wingdings" pitchFamily="2" charset="2"/>
              <a:buNone/>
            </a:pPr>
            <a:r>
              <a:rPr lang="en-US" sz="1100" b="0" i="1">
                <a:solidFill>
                  <a:srgbClr val="000000"/>
                </a:solidFill>
                <a:latin typeface="Times New Roman" pitchFamily="18" charset="0"/>
                <a:cs typeface="Times New Roman" pitchFamily="18" charset="0"/>
              </a:rPr>
              <a:t>Introduction, 2.</a:t>
            </a:r>
            <a:fld id="{1258D3FA-1D1E-4BD2-B330-3BAAB673C186}"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28679" name="Line 18"/>
          <p:cNvSpPr>
            <a:spLocks noChangeShapeType="1"/>
          </p:cNvSpPr>
          <p:nvPr/>
        </p:nvSpPr>
        <p:spPr bwMode="auto">
          <a:xfrm>
            <a:off x="406400" y="8905875"/>
            <a:ext cx="60690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1231269879"/>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pyright"/>
          <p:cNvSpPr>
            <a:spLocks noGrp="1" noChangeArrowheads="1"/>
          </p:cNvSpPr>
          <p:nvPr>
            <p:ph type="sldNum" sz="quarter" idx="5"/>
          </p:nvPr>
        </p:nvSpPr>
        <p:spPr/>
        <p:txBody>
          <a:bodyPr/>
          <a:lstStyle/>
          <a:p>
            <a:pPr>
              <a:defRPr/>
            </a:pPr>
            <a:r>
              <a:rPr lang="en-US" altLang="en-US" dirty="0"/>
              <a:t>	 Configuring Financial Holds - </a:t>
            </a:r>
            <a:fld id="{1AD0055E-F679-40AA-8EC2-9C54C7268222}" type="slidenum">
              <a:rPr lang="en-US" altLang="en-US"/>
              <a:pPr>
                <a:defRPr/>
              </a:pPr>
              <a:t>1</a:t>
            </a:fld>
            <a:endParaRPr lang="en-US" altLang="en-US" dirty="0"/>
          </a:p>
        </p:txBody>
      </p:sp>
      <p:sp>
        <p:nvSpPr>
          <p:cNvPr id="20483" name="SectionName"/>
          <p:cNvSpPr>
            <a:spLocks noGrp="1" noChangeArrowheads="1"/>
          </p:cNvSpPr>
          <p:nvPr>
            <p:ph type="hdr" sz="quarter"/>
          </p:nvPr>
        </p:nvSpPr>
        <p:spPr/>
        <p:txBody>
          <a:bodyPr/>
          <a:lstStyle/>
          <a:p>
            <a:pPr>
              <a:defRPr/>
            </a:pPr>
            <a:r>
              <a:rPr lang="en-US" altLang="en-US"/>
              <a:t>	</a:t>
            </a:r>
            <a:endParaRPr lang="en-US"/>
          </a:p>
        </p:txBody>
      </p:sp>
      <p:sp>
        <p:nvSpPr>
          <p:cNvPr id="29700" name="Rectangle 2"/>
          <p:cNvSpPr>
            <a:spLocks noGrp="1" noRot="1" noChangeAspect="1" noChangeArrowheads="1" noTextEdit="1"/>
          </p:cNvSpPr>
          <p:nvPr>
            <p:ph type="sldImg"/>
          </p:nvPr>
        </p:nvSpPr>
        <p:spPr>
          <a:xfrm>
            <a:off x="715963" y="630238"/>
            <a:ext cx="5430837" cy="4073525"/>
          </a:xfrm>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CPU20000 </a:t>
            </a:r>
            <a:r>
              <a:rPr lang="en-US" dirty="0" err="1"/>
              <a:t>Ruleset</a:t>
            </a:r>
            <a:r>
              <a:rPr lang="en-US" dirty="0"/>
              <a:t> examples</a:t>
            </a:r>
            <a:r>
              <a:rPr lang="en-US" baseline="0" dirty="0"/>
              <a:t> shown here and on the following slides are taken from the base application, and no configurations were made.</a:t>
            </a:r>
            <a:endParaRPr lang="en-US" dirty="0"/>
          </a:p>
        </p:txBody>
      </p:sp>
      <p:sp>
        <p:nvSpPr>
          <p:cNvPr id="4" name="Slide Number Placeholder 3"/>
          <p:cNvSpPr>
            <a:spLocks noGrp="1"/>
          </p:cNvSpPr>
          <p:nvPr>
            <p:ph type="sldNum" sz="quarter" idx="5"/>
          </p:nvPr>
        </p:nvSpPr>
        <p:spPr/>
        <p:txBody>
          <a:bodyPr/>
          <a:lstStyle/>
          <a:p>
            <a:pPr>
              <a:defRPr/>
            </a:pPr>
            <a:r>
              <a:rPr lang="en-US" altLang="en-US" dirty="0"/>
              <a:t>	 Configuring Financial Holds - </a:t>
            </a:r>
            <a:fld id="{C993FDF7-1153-4639-9788-B51A15D9E77D}" type="slidenum">
              <a:rPr lang="en-US" altLang="en-US" smtClean="0"/>
              <a:pPr>
                <a:defRPr/>
              </a:pPr>
              <a:t>10</a:t>
            </a:fld>
            <a:endParaRPr lang="en-US" altLang="en-US" dirty="0"/>
          </a:p>
        </p:txBody>
      </p:sp>
      <p:sp>
        <p:nvSpPr>
          <p:cNvPr id="5"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CPU20100 determines if the coverage in question was ever true before setting that field to true because the only way that CiQ can go from true to false is if it was overridden by a user whose role grants the authority to override that setting. Once the setting has been overridden, it is important that it not be reset automatically.</a:t>
            </a:r>
          </a:p>
        </p:txBody>
      </p:sp>
      <p:sp>
        <p:nvSpPr>
          <p:cNvPr id="4" name="Slide Number Placeholder 3"/>
          <p:cNvSpPr>
            <a:spLocks noGrp="1"/>
          </p:cNvSpPr>
          <p:nvPr>
            <p:ph type="sldNum" sz="quarter" idx="5"/>
          </p:nvPr>
        </p:nvSpPr>
        <p:spPr/>
        <p:txBody>
          <a:bodyPr/>
          <a:lstStyle/>
          <a:p>
            <a:pPr>
              <a:defRPr/>
            </a:pPr>
            <a:r>
              <a:rPr lang="en-US" altLang="en-US" dirty="0"/>
              <a:t>	 Configuring Financial Holds - </a:t>
            </a:r>
            <a:fld id="{DAA4DAE7-BB39-4348-AFD8-03F884CC6F97}" type="slidenum">
              <a:rPr lang="en-US" altLang="en-US"/>
              <a:pPr>
                <a:defRPr/>
              </a:pPr>
              <a:t>11</a:t>
            </a:fld>
            <a:endParaRPr lang="en-US" altLang="en-US" dirty="0"/>
          </a:p>
        </p:txBody>
      </p:sp>
      <p:sp>
        <p:nvSpPr>
          <p:cNvPr id="5"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r>
              <a:rPr lang="en-US" altLang="en-US" dirty="0"/>
              <a:t>	 Configuring Financial Holds - </a:t>
            </a:r>
            <a:fld id="{8A39522C-DC4B-40E7-ACF8-C2BCD35438CE}" type="slidenum">
              <a:rPr lang="en-US" altLang="en-US"/>
              <a:pPr>
                <a:defRPr/>
              </a:pPr>
              <a:t>12</a:t>
            </a:fld>
            <a:endParaRPr lang="en-US" altLang="en-US" dirty="0"/>
          </a:p>
        </p:txBody>
      </p:sp>
      <p:sp>
        <p:nvSpPr>
          <p:cNvPr id="5"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r>
              <a:rPr lang="en-US" altLang="en-US" dirty="0"/>
              <a:t>	 Configuring Financial Holds - </a:t>
            </a:r>
            <a:fld id="{C7240213-B804-4E9F-86EC-9EC4CC04A9BE}" type="slidenum">
              <a:rPr lang="en-US" altLang="en-US"/>
              <a:pPr>
                <a:defRPr/>
              </a:pPr>
              <a:t>13</a:t>
            </a:fld>
            <a:endParaRPr lang="en-US" altLang="en-US" dirty="0"/>
          </a:p>
        </p:txBody>
      </p:sp>
      <p:sp>
        <p:nvSpPr>
          <p:cNvPr id="5"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pyright"/>
          <p:cNvSpPr>
            <a:spLocks noGrp="1" noChangeArrowheads="1"/>
          </p:cNvSpPr>
          <p:nvPr>
            <p:ph type="sldNum" sz="quarter" idx="5"/>
          </p:nvPr>
        </p:nvSpPr>
        <p:spPr/>
        <p:txBody>
          <a:bodyPr/>
          <a:lstStyle/>
          <a:p>
            <a:pPr>
              <a:defRPr/>
            </a:pPr>
            <a:r>
              <a:rPr lang="en-US" altLang="en-US" dirty="0"/>
              <a:t>	 Configuring Financial Holds - </a:t>
            </a:r>
            <a:fld id="{4045EA45-1FFD-470E-A5F7-4FF03B343D29}" type="slidenum">
              <a:rPr lang="en-US" altLang="en-US"/>
              <a:pPr>
                <a:defRPr/>
              </a:pPr>
              <a:t>14</a:t>
            </a:fld>
            <a:endParaRPr lang="en-US" altLang="en-US" dirty="0"/>
          </a:p>
        </p:txBody>
      </p:sp>
      <p:sp>
        <p:nvSpPr>
          <p:cNvPr id="22531" name="SectionName"/>
          <p:cNvSpPr>
            <a:spLocks noGrp="1" noChangeArrowheads="1"/>
          </p:cNvSpPr>
          <p:nvPr>
            <p:ph type="hdr" sz="quarter"/>
          </p:nvPr>
        </p:nvSpPr>
        <p:spPr/>
        <p:txBody>
          <a:bodyPr/>
          <a:lstStyle/>
          <a:p>
            <a:pPr>
              <a:defRPr/>
            </a:pPr>
            <a:r>
              <a:rPr lang="en-US" altLang="en-US"/>
              <a:t>	</a:t>
            </a:r>
            <a:endParaRPr lang="en-US"/>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example code above (from the actions of IRR01120),  determines whether financial holds are “on” before creating the </a:t>
            </a:r>
            <a:r>
              <a:rPr lang="en-US" dirty="0" err="1"/>
              <a:t>claimcost</a:t>
            </a:r>
            <a:r>
              <a:rPr lang="en-US" dirty="0"/>
              <a:t> initial reserves. </a:t>
            </a:r>
          </a:p>
          <a:p>
            <a:pPr>
              <a:buFontTx/>
              <a:buChar char="•"/>
            </a:pPr>
            <a:r>
              <a:rPr lang="en-US" dirty="0"/>
              <a:t>If financial holds are on, a note is created on the claim to explain why the </a:t>
            </a:r>
            <a:r>
              <a:rPr lang="en-US" dirty="0" err="1"/>
              <a:t>claimcost</a:t>
            </a:r>
            <a:r>
              <a:rPr lang="en-US" dirty="0"/>
              <a:t> initial reserves will not be automatically created. </a:t>
            </a:r>
          </a:p>
          <a:p>
            <a:pPr>
              <a:buFontTx/>
              <a:buChar char="•"/>
            </a:pPr>
            <a:r>
              <a:rPr lang="en-US" dirty="0"/>
              <a:t>If financial holds are not on, the initial reserves are created as usual. </a:t>
            </a:r>
          </a:p>
          <a:p>
            <a:pPr>
              <a:buFontTx/>
              <a:buChar char="•"/>
            </a:pPr>
            <a:r>
              <a:rPr lang="en-US" dirty="0"/>
              <a:t>In either case, expense reserves are created as they are unaffected by whether or not financial holds apply.</a:t>
            </a:r>
          </a:p>
          <a:p>
            <a:r>
              <a:rPr lang="en-US" dirty="0"/>
              <a:t>It is critical that </a:t>
            </a:r>
            <a:r>
              <a:rPr lang="en-US" dirty="0" err="1"/>
              <a:t>claimcost</a:t>
            </a:r>
            <a:r>
              <a:rPr lang="en-US" dirty="0"/>
              <a:t> initial reserve creation code be done only in the case where no financial holds apply. If this test is not done property or does not exist, ClaimCenter creates the reserves in this rule set, but rejects them in the </a:t>
            </a:r>
            <a:r>
              <a:rPr lang="en-US" dirty="0" err="1"/>
              <a:t>transactionset</a:t>
            </a:r>
            <a:r>
              <a:rPr lang="en-US" dirty="0"/>
              <a:t> validation rule set. As the reserve and the new exposure are in the same bundle, a user will not be able to save the new exposure.</a:t>
            </a:r>
          </a:p>
        </p:txBody>
      </p:sp>
      <p:sp>
        <p:nvSpPr>
          <p:cNvPr id="4" name="Slide Number Placeholder 3"/>
          <p:cNvSpPr>
            <a:spLocks noGrp="1"/>
          </p:cNvSpPr>
          <p:nvPr>
            <p:ph type="sldNum" sz="quarter" idx="5"/>
          </p:nvPr>
        </p:nvSpPr>
        <p:spPr/>
        <p:txBody>
          <a:bodyPr/>
          <a:lstStyle/>
          <a:p>
            <a:pPr>
              <a:defRPr/>
            </a:pPr>
            <a:r>
              <a:rPr lang="en-US" altLang="en-US" dirty="0"/>
              <a:t>	 Configuring Financial Holds - </a:t>
            </a:r>
            <a:fld id="{6F109410-34D5-4727-95B7-FFED129567F1}" type="slidenum">
              <a:rPr lang="en-US" altLang="en-US"/>
              <a:pPr>
                <a:defRPr/>
              </a:pPr>
              <a:t>15</a:t>
            </a:fld>
            <a:endParaRPr lang="en-US" altLang="en-US" dirty="0"/>
          </a:p>
        </p:txBody>
      </p:sp>
      <p:sp>
        <p:nvSpPr>
          <p:cNvPr id="5"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pyright"/>
          <p:cNvSpPr>
            <a:spLocks noGrp="1" noChangeArrowheads="1"/>
          </p:cNvSpPr>
          <p:nvPr>
            <p:ph type="sldNum" sz="quarter" idx="5"/>
          </p:nvPr>
        </p:nvSpPr>
        <p:spPr/>
        <p:txBody>
          <a:bodyPr/>
          <a:lstStyle/>
          <a:p>
            <a:pPr>
              <a:defRPr/>
            </a:pPr>
            <a:r>
              <a:rPr lang="en-US" altLang="en-US" dirty="0"/>
              <a:t>	 Configuring Financial Holds - </a:t>
            </a:r>
            <a:fld id="{A46CE88E-B992-46D2-A9AE-DA0264C9AFE7}" type="slidenum">
              <a:rPr lang="en-US" altLang="en-US"/>
              <a:pPr>
                <a:defRPr/>
              </a:pPr>
              <a:t>16</a:t>
            </a:fld>
            <a:endParaRPr lang="en-US" altLang="en-US" dirty="0"/>
          </a:p>
        </p:txBody>
      </p:sp>
      <p:sp>
        <p:nvSpPr>
          <p:cNvPr id="22531" name="SectionName"/>
          <p:cNvSpPr>
            <a:spLocks noGrp="1" noChangeArrowheads="1"/>
          </p:cNvSpPr>
          <p:nvPr>
            <p:ph type="hdr" sz="quarter"/>
          </p:nvPr>
        </p:nvSpPr>
        <p:spPr/>
        <p:txBody>
          <a:bodyPr/>
          <a:lstStyle/>
          <a:p>
            <a:pPr>
              <a:defRPr/>
            </a:pPr>
            <a:r>
              <a:rPr lang="en-US" altLang="en-US"/>
              <a:t>	</a:t>
            </a:r>
            <a:endParaRPr lang="en-US"/>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Recall that if you use</a:t>
            </a:r>
            <a:r>
              <a:rPr lang="en-US" baseline="0" dirty="0"/>
              <a:t> </a:t>
            </a:r>
            <a:r>
              <a:rPr lang="en-US" dirty="0" err="1"/>
              <a:t>CTRL+click</a:t>
            </a:r>
            <a:r>
              <a:rPr lang="en-US" dirty="0"/>
              <a:t> on the function name (in a </a:t>
            </a:r>
            <a:r>
              <a:rPr lang="en-US" dirty="0" err="1"/>
              <a:t>ruleset</a:t>
            </a:r>
            <a:r>
              <a:rPr lang="en-US" dirty="0"/>
              <a:t>), Studio opens the </a:t>
            </a:r>
            <a:r>
              <a:rPr lang="en-US" dirty="0" err="1"/>
              <a:t>gosu</a:t>
            </a:r>
            <a:r>
              <a:rPr lang="en-US" baseline="0" dirty="0"/>
              <a:t> enhancement file </a:t>
            </a:r>
            <a:r>
              <a:rPr lang="en-US" dirty="0"/>
              <a:t>where the function is defined.</a:t>
            </a:r>
          </a:p>
          <a:p>
            <a:pPr lvl="1">
              <a:buFontTx/>
              <a:buNone/>
            </a:pPr>
            <a:endParaRPr lang="en-US" dirty="0"/>
          </a:p>
        </p:txBody>
      </p:sp>
      <p:sp>
        <p:nvSpPr>
          <p:cNvPr id="4" name="Slide Number Placeholder 3"/>
          <p:cNvSpPr>
            <a:spLocks noGrp="1"/>
          </p:cNvSpPr>
          <p:nvPr>
            <p:ph type="sldNum" sz="quarter" idx="5"/>
          </p:nvPr>
        </p:nvSpPr>
        <p:spPr/>
        <p:txBody>
          <a:bodyPr/>
          <a:lstStyle/>
          <a:p>
            <a:pPr>
              <a:defRPr/>
            </a:pPr>
            <a:r>
              <a:rPr lang="en-US" altLang="en-US" dirty="0"/>
              <a:t>	 Configuring Financial Holds - </a:t>
            </a:r>
            <a:fld id="{A685C866-B767-4797-A4B6-A97B5AC83428}" type="slidenum">
              <a:rPr lang="en-US" altLang="en-US"/>
              <a:pPr>
                <a:defRPr/>
              </a:pPr>
              <a:t>17</a:t>
            </a:fld>
            <a:endParaRPr lang="en-US" altLang="en-US" dirty="0"/>
          </a:p>
        </p:txBody>
      </p:sp>
      <p:sp>
        <p:nvSpPr>
          <p:cNvPr id="5"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a:latin typeface="Arial"/>
                <a:cs typeface="Arial"/>
              </a:rPr>
              <a:t>NOTE</a:t>
            </a:r>
            <a:r>
              <a:rPr lang="en-US" dirty="0">
                <a:latin typeface="Arial"/>
                <a:cs typeface="Arial"/>
              </a:rPr>
              <a:t>: </a:t>
            </a:r>
            <a:r>
              <a:rPr lang="en-US" dirty="0" err="1">
                <a:latin typeface="Arial"/>
                <a:cs typeface="Arial"/>
              </a:rPr>
              <a:t>applyFinancialHolds</a:t>
            </a:r>
            <a:r>
              <a:rPr lang="en-US" dirty="0">
                <a:latin typeface="Arial"/>
                <a:cs typeface="Arial"/>
              </a:rPr>
              <a:t>() is defined in the file FinancialHoldsImpl.gs</a:t>
            </a:r>
            <a:endParaRPr lang="en-US" dirty="0">
              <a:cs typeface="Arial"/>
            </a:endParaRPr>
          </a:p>
        </p:txBody>
      </p:sp>
      <p:sp>
        <p:nvSpPr>
          <p:cNvPr id="4" name="Slide Number Placeholder 3"/>
          <p:cNvSpPr>
            <a:spLocks noGrp="1"/>
          </p:cNvSpPr>
          <p:nvPr>
            <p:ph type="sldNum" sz="quarter" idx="5"/>
          </p:nvPr>
        </p:nvSpPr>
        <p:spPr/>
        <p:txBody>
          <a:bodyPr/>
          <a:lstStyle/>
          <a:p>
            <a:pPr>
              <a:defRPr/>
            </a:pPr>
            <a:r>
              <a:rPr lang="en-US" altLang="en-US" dirty="0"/>
              <a:t>	 Configuring Financial Holds - </a:t>
            </a:r>
            <a:fld id="{AE79593A-8261-41FD-BF0C-0E4942C1BDD4}" type="slidenum">
              <a:rPr lang="en-US" altLang="en-US" smtClean="0"/>
              <a:pPr>
                <a:defRPr/>
              </a:pPr>
              <a:t>18</a:t>
            </a:fld>
            <a:endParaRPr lang="en-US" altLang="en-US" dirty="0"/>
          </a:p>
        </p:txBody>
      </p:sp>
      <p:sp>
        <p:nvSpPr>
          <p:cNvPr id="5"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Edit the rule conditions for</a:t>
            </a:r>
            <a:r>
              <a:rPr lang="en-US" baseline="0" dirty="0"/>
              <a:t> </a:t>
            </a:r>
            <a:r>
              <a:rPr lang="en-US" dirty="0"/>
              <a:t>TXV15000 to change the types of transaction sets to which financial holds will be applied when “on”</a:t>
            </a:r>
          </a:p>
        </p:txBody>
      </p:sp>
      <p:sp>
        <p:nvSpPr>
          <p:cNvPr id="4" name="Slide Number Placeholder 3"/>
          <p:cNvSpPr>
            <a:spLocks noGrp="1"/>
          </p:cNvSpPr>
          <p:nvPr>
            <p:ph type="sldNum" sz="quarter" idx="5"/>
          </p:nvPr>
        </p:nvSpPr>
        <p:spPr/>
        <p:txBody>
          <a:bodyPr/>
          <a:lstStyle/>
          <a:p>
            <a:pPr>
              <a:defRPr/>
            </a:pPr>
            <a:r>
              <a:rPr lang="en-US" altLang="en-US" dirty="0"/>
              <a:t>	 Configuring Financial Holds - </a:t>
            </a:r>
            <a:fld id="{91A13C53-D108-46E9-94BA-1039A3C09E16}" type="slidenum">
              <a:rPr lang="en-US" altLang="en-US"/>
              <a:pPr>
                <a:defRPr/>
              </a:pPr>
              <a:t>19</a:t>
            </a:fld>
            <a:endParaRPr lang="en-US" altLang="en-US" dirty="0"/>
          </a:p>
        </p:txBody>
      </p:sp>
      <p:sp>
        <p:nvSpPr>
          <p:cNvPr id="5"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pyright"/>
          <p:cNvSpPr>
            <a:spLocks noGrp="1" noChangeArrowheads="1"/>
          </p:cNvSpPr>
          <p:nvPr>
            <p:ph type="sldNum" sz="quarter" idx="5"/>
          </p:nvPr>
        </p:nvSpPr>
        <p:spPr/>
        <p:txBody>
          <a:bodyPr/>
          <a:lstStyle/>
          <a:p>
            <a:pPr>
              <a:defRPr/>
            </a:pPr>
            <a:r>
              <a:rPr lang="en-US" altLang="en-US" dirty="0"/>
              <a:t>	 Configuring Financial Holds - </a:t>
            </a:r>
            <a:fld id="{ED8AC007-2F82-430B-A0FD-ABC5EA685E27}" type="slidenum">
              <a:rPr lang="en-US" altLang="en-US"/>
              <a:pPr>
                <a:defRPr/>
              </a:pPr>
              <a:t>2</a:t>
            </a:fld>
            <a:endParaRPr lang="en-US" altLang="en-US" dirty="0"/>
          </a:p>
        </p:txBody>
      </p:sp>
      <p:sp>
        <p:nvSpPr>
          <p:cNvPr id="21507" name="SectionName"/>
          <p:cNvSpPr>
            <a:spLocks noGrp="1" noChangeArrowheads="1"/>
          </p:cNvSpPr>
          <p:nvPr>
            <p:ph type="hdr" sz="quarter"/>
          </p:nvPr>
        </p:nvSpPr>
        <p:spPr/>
        <p:txBody>
          <a:bodyPr/>
          <a:lstStyle/>
          <a:p>
            <a:pPr>
              <a:defRPr/>
            </a:pPr>
            <a:r>
              <a:rPr lang="en-US" altLang="en-US"/>
              <a:t>	</a:t>
            </a:r>
            <a:endParaRPr lang="en-US"/>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i="1" dirty="0"/>
              <a:t>TXV15100, TXV15200</a:t>
            </a:r>
            <a:r>
              <a:rPr lang="en-US" dirty="0"/>
              <a:t> , and </a:t>
            </a:r>
            <a:r>
              <a:rPr lang="en-US" i="1" dirty="0"/>
              <a:t>TXV15300</a:t>
            </a:r>
            <a:r>
              <a:rPr lang="en-US" dirty="0"/>
              <a:t>  all have the same actions for different conditions. If the coverage is in question, the claim is incident-only, or the claim policy is unverified (respectively), these rules check if any transaction in the </a:t>
            </a:r>
            <a:r>
              <a:rPr lang="en-US" dirty="0" err="1"/>
              <a:t>TransactionSet</a:t>
            </a:r>
            <a:r>
              <a:rPr lang="en-US" dirty="0"/>
              <a:t> has a </a:t>
            </a:r>
            <a:r>
              <a:rPr lang="en-US" dirty="0" err="1"/>
              <a:t>claimcost</a:t>
            </a:r>
            <a:r>
              <a:rPr lang="en-US" dirty="0"/>
              <a:t> cost type. If so, the transaction set is rejected. Otherwise, the transaction is allowed with a warning. All three rules have unique rejection/warning messages.</a:t>
            </a:r>
          </a:p>
          <a:p>
            <a:r>
              <a:rPr lang="en-US" dirty="0"/>
              <a:t>(Note that TXV15300 is inactive in the base configuration. This is solely because the ClaimCenter QA team uses unverified policies in automated testing. Activating this rule breaks many internal tests.)</a:t>
            </a:r>
          </a:p>
          <a:p>
            <a:endParaRPr lang="en-US" dirty="0"/>
          </a:p>
        </p:txBody>
      </p:sp>
      <p:sp>
        <p:nvSpPr>
          <p:cNvPr id="4" name="Slide Number Placeholder 3"/>
          <p:cNvSpPr>
            <a:spLocks noGrp="1"/>
          </p:cNvSpPr>
          <p:nvPr>
            <p:ph type="sldNum" sz="quarter" idx="5"/>
          </p:nvPr>
        </p:nvSpPr>
        <p:spPr/>
        <p:txBody>
          <a:bodyPr/>
          <a:lstStyle/>
          <a:p>
            <a:pPr>
              <a:defRPr/>
            </a:pPr>
            <a:r>
              <a:rPr lang="en-US" altLang="en-US" dirty="0"/>
              <a:t>	 Configuring Financial Holds - </a:t>
            </a:r>
            <a:fld id="{C8C720A2-0D74-4611-9DD4-BC7E2C064E9D}" type="slidenum">
              <a:rPr lang="en-US" altLang="en-US" smtClean="0"/>
              <a:pPr>
                <a:defRPr/>
              </a:pPr>
              <a:t>20</a:t>
            </a:fld>
            <a:endParaRPr lang="en-US" altLang="en-US" dirty="0"/>
          </a:p>
        </p:txBody>
      </p:sp>
      <p:sp>
        <p:nvSpPr>
          <p:cNvPr id="5"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addition of the logic regarding SIU “Under</a:t>
            </a:r>
            <a:r>
              <a:rPr lang="en-US" baseline="0" dirty="0"/>
              <a:t> Investigation” status was shown previously (Step 1).</a:t>
            </a:r>
            <a:endParaRPr lang="en-US" dirty="0"/>
          </a:p>
        </p:txBody>
      </p:sp>
      <p:sp>
        <p:nvSpPr>
          <p:cNvPr id="4" name="Slide Number Placeholder 3"/>
          <p:cNvSpPr>
            <a:spLocks noGrp="1"/>
          </p:cNvSpPr>
          <p:nvPr>
            <p:ph type="sldNum" sz="quarter" idx="5"/>
          </p:nvPr>
        </p:nvSpPr>
        <p:spPr/>
        <p:txBody>
          <a:bodyPr/>
          <a:lstStyle/>
          <a:p>
            <a:pPr>
              <a:defRPr/>
            </a:pPr>
            <a:r>
              <a:rPr lang="en-US" altLang="en-US" dirty="0"/>
              <a:t>	 Configuring Financial Holds - </a:t>
            </a:r>
            <a:fld id="{F89E179B-42E2-415C-926C-5EE78788E66F}" type="slidenum">
              <a:rPr lang="en-US" altLang="en-US"/>
              <a:pPr>
                <a:defRPr/>
              </a:pPr>
              <a:t>21</a:t>
            </a:fld>
            <a:endParaRPr lang="en-US" altLang="en-US" dirty="0"/>
          </a:p>
        </p:txBody>
      </p:sp>
      <p:sp>
        <p:nvSpPr>
          <p:cNvPr id="5"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r>
              <a:rPr lang="en-US" altLang="en-US"/>
              <a:t>	 Configuring Financial Holds - </a:t>
            </a:r>
            <a:fld id="{7C19F212-F272-47A8-80A0-97BFEB93D63D}" type="slidenum">
              <a:rPr lang="en-US" altLang="en-US" smtClean="0"/>
              <a:pPr>
                <a:defRPr/>
              </a:pPr>
              <a:t>22</a:t>
            </a:fld>
            <a:endParaRPr lang="en-US" altLang="en-US" dirty="0"/>
          </a:p>
        </p:txBody>
      </p:sp>
      <p:sp>
        <p:nvSpPr>
          <p:cNvPr id="5" name="Header Placeholder 4"/>
          <p:cNvSpPr>
            <a:spLocks noGrp="1"/>
          </p:cNvSpPr>
          <p:nvPr>
            <p:ph type="hdr" sz="quarter" idx="11"/>
          </p:nvPr>
        </p:nvSpPr>
        <p:spPr/>
        <p:txBody>
          <a:bodyPr/>
          <a:lstStyle/>
          <a:p>
            <a:pPr>
              <a:defRPr/>
            </a:pPr>
            <a:r>
              <a:rPr lang="en-US" altLang="en-US"/>
              <a:t>	</a:t>
            </a:r>
            <a:endParaRPr lang="en-US"/>
          </a:p>
        </p:txBody>
      </p:sp>
    </p:spTree>
    <p:extLst>
      <p:ext uri="{BB962C8B-B14F-4D97-AF65-F5344CB8AC3E}">
        <p14:creationId xmlns:p14="http://schemas.microsoft.com/office/powerpoint/2010/main" val="27470883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altLang="en-US" dirty="0"/>
              <a:t>	 Configuring Financial Holds - </a:t>
            </a:r>
            <a:fld id="{7C19F212-F272-47A8-80A0-97BFEB93D63D}" type="slidenum">
              <a:rPr lang="en-US" altLang="en-US" smtClean="0"/>
              <a:pPr>
                <a:defRPr/>
              </a:pPr>
              <a:t>23</a:t>
            </a:fld>
            <a:endParaRPr lang="en-US" altLang="en-US" dirty="0"/>
          </a:p>
        </p:txBody>
      </p:sp>
      <p:sp>
        <p:nvSpPr>
          <p:cNvPr id="5" name="Header Placeholder 4"/>
          <p:cNvSpPr>
            <a:spLocks noGrp="1"/>
          </p:cNvSpPr>
          <p:nvPr>
            <p:ph type="hdr" sz="quarter" idx="11"/>
          </p:nvPr>
        </p:nvSpPr>
        <p:spPr/>
        <p:txBody>
          <a:bodyPr/>
          <a:lstStyle/>
          <a:p>
            <a:pPr>
              <a:defRPr/>
            </a:pPr>
            <a:r>
              <a:rPr lang="en-US" altLang="en-US"/>
              <a:t>	</a:t>
            </a:r>
            <a:endParaRPr lang="en-US"/>
          </a:p>
        </p:txBody>
      </p:sp>
    </p:spTree>
    <p:extLst>
      <p:ext uri="{BB962C8B-B14F-4D97-AF65-F5344CB8AC3E}">
        <p14:creationId xmlns:p14="http://schemas.microsoft.com/office/powerpoint/2010/main" val="2860112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pyright"/>
          <p:cNvSpPr>
            <a:spLocks noGrp="1" noChangeArrowheads="1"/>
          </p:cNvSpPr>
          <p:nvPr>
            <p:ph type="sldNum" sz="quarter" idx="5"/>
          </p:nvPr>
        </p:nvSpPr>
        <p:spPr/>
        <p:txBody>
          <a:bodyPr/>
          <a:lstStyle/>
          <a:p>
            <a:pPr>
              <a:defRPr/>
            </a:pPr>
            <a:r>
              <a:rPr lang="en-US" altLang="en-US" dirty="0"/>
              <a:t>	 Configuring Financial Holds - </a:t>
            </a:r>
            <a:fld id="{76C15D1F-91A0-44CE-9FA9-360D9E959E99}" type="slidenum">
              <a:rPr lang="en-US" altLang="en-US"/>
              <a:pPr>
                <a:defRPr/>
              </a:pPr>
              <a:t>24</a:t>
            </a:fld>
            <a:endParaRPr lang="en-US" altLang="en-US" dirty="0"/>
          </a:p>
        </p:txBody>
      </p:sp>
      <p:sp>
        <p:nvSpPr>
          <p:cNvPr id="24579" name="SectionName"/>
          <p:cNvSpPr>
            <a:spLocks noGrp="1" noChangeArrowheads="1"/>
          </p:cNvSpPr>
          <p:nvPr>
            <p:ph type="hdr" sz="quarter"/>
          </p:nvPr>
        </p:nvSpPr>
        <p:spPr/>
        <p:txBody>
          <a:bodyPr/>
          <a:lstStyle/>
          <a:p>
            <a:pPr>
              <a:defRPr/>
            </a:pPr>
            <a:r>
              <a:rPr lang="en-US" altLang="en-US"/>
              <a:t>	</a:t>
            </a:r>
            <a:endParaRPr lang="en-US"/>
          </a:p>
        </p:txBody>
      </p:sp>
      <p:sp>
        <p:nvSpPr>
          <p:cNvPr id="50180" name="Rectangle 2"/>
          <p:cNvSpPr>
            <a:spLocks noGrp="1" noRot="1" noChangeAspect="1" noChangeArrowheads="1" noTextEdit="1"/>
          </p:cNvSpPr>
          <p:nvPr>
            <p:ph type="sldImg"/>
          </p:nvPr>
        </p:nvSpPr>
        <p:spPr>
          <a:xfrm>
            <a:off x="715963" y="630238"/>
            <a:ext cx="5432425" cy="4073525"/>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b="1" dirty="0"/>
              <a:t>Answers</a:t>
            </a:r>
          </a:p>
          <a:p>
            <a:pPr marL="228600" indent="-228600">
              <a:buFontTx/>
              <a:buAutoNum type="arabicPeriod"/>
              <a:defRPr/>
            </a:pPr>
            <a:r>
              <a:rPr lang="en-US" dirty="0" err="1"/>
              <a:t>applyFinancialHolds</a:t>
            </a:r>
            <a:r>
              <a:rPr lang="en-US" dirty="0"/>
              <a:t>()</a:t>
            </a:r>
          </a:p>
          <a:p>
            <a:pPr marL="228600" indent="-228600">
              <a:buFontTx/>
              <a:buAutoNum type="arabicPeriod"/>
              <a:defRPr/>
            </a:pPr>
            <a:r>
              <a:rPr lang="en-US" dirty="0"/>
              <a:t>Transaction Set Validation Rules</a:t>
            </a:r>
          </a:p>
          <a:p>
            <a:pPr marL="228600" indent="-228600">
              <a:buFontTx/>
              <a:buAutoNum type="arabicPeriod"/>
              <a:defRPr/>
            </a:pPr>
            <a:r>
              <a:rPr lang="en-US" dirty="0" err="1"/>
              <a:t>transactionSet.reject</a:t>
            </a:r>
            <a:r>
              <a:rPr lang="en-US" dirty="0"/>
              <a:t>()</a:t>
            </a:r>
          </a:p>
          <a:p>
            <a:pPr marL="228600" indent="-228600">
              <a:buFontTx/>
              <a:buAutoNum type="arabicPeriod"/>
              <a:defRPr/>
            </a:pPr>
            <a:r>
              <a:rPr lang="en-US" dirty="0"/>
              <a:t>Claim Pre-update</a:t>
            </a:r>
          </a:p>
          <a:p>
            <a:pPr marL="228600" indent="-228600">
              <a:buFontTx/>
              <a:buAutoNum type="arabicPeriod"/>
              <a:defRPr/>
            </a:pPr>
            <a:r>
              <a:rPr lang="en-US" dirty="0"/>
              <a:t>No.  If initial reserves are created and a financial hold applies, the Transaction Set Validation rule set rejects the initial reserves making it impossible to create the associated exposure.</a:t>
            </a:r>
          </a:p>
          <a:p>
            <a:pPr marL="228600" indent="-228600">
              <a:buFontTx/>
              <a:buAutoNum type="arabicPeriod"/>
              <a:defRPr/>
            </a:pPr>
            <a:endParaRPr lang="en-US" dirty="0"/>
          </a:p>
        </p:txBody>
      </p:sp>
      <p:sp>
        <p:nvSpPr>
          <p:cNvPr id="4" name="Slide Number Placeholder 3"/>
          <p:cNvSpPr>
            <a:spLocks noGrp="1"/>
          </p:cNvSpPr>
          <p:nvPr>
            <p:ph type="sldNum" sz="quarter" idx="5"/>
          </p:nvPr>
        </p:nvSpPr>
        <p:spPr/>
        <p:txBody>
          <a:bodyPr/>
          <a:lstStyle/>
          <a:p>
            <a:pPr>
              <a:defRPr/>
            </a:pPr>
            <a:r>
              <a:rPr lang="en-US" altLang="en-US" dirty="0"/>
              <a:t>	 Configuring Financial Holds - </a:t>
            </a:r>
            <a:fld id="{8047BE69-B3E4-407F-A2F8-C10416DE6AEB}" type="slidenum">
              <a:rPr lang="en-US" altLang="en-US" smtClean="0"/>
              <a:pPr>
                <a:defRPr/>
              </a:pPr>
              <a:t>25</a:t>
            </a:fld>
            <a:endParaRPr lang="en-US" altLang="en-US" dirty="0"/>
          </a:p>
        </p:txBody>
      </p:sp>
      <p:sp>
        <p:nvSpPr>
          <p:cNvPr id="5"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a:t>	 Configuring Financial Holds - </a:t>
            </a:r>
            <a:fld id="{211C349A-83C9-44D0-A356-DBEB3FC715FC}" type="slidenum">
              <a:rPr lang="en-US" altLang="en-US" smtClean="0"/>
              <a:pPr>
                <a:defRPr/>
              </a:pPr>
              <a:t>26</a:t>
            </a:fld>
            <a:endParaRPr lang="en-US" altLang="en-US" dirty="0"/>
          </a:p>
        </p:txBody>
      </p:sp>
      <p:sp>
        <p:nvSpPr>
          <p:cNvPr id="100355" name="SectionName"/>
          <p:cNvSpPr>
            <a:spLocks noGrp="1" noChangeArrowheads="1"/>
          </p:cNvSpPr>
          <p:nvPr>
            <p:ph type="hdr" sz="quarter"/>
          </p:nvPr>
        </p:nvSpPr>
        <p:spPr/>
        <p:txBody>
          <a:bodyPr/>
          <a:lstStyle/>
          <a:p>
            <a:pPr>
              <a:defRPr/>
            </a:pPr>
            <a:r>
              <a:rPr lang="en-US" altLang="en-US"/>
              <a:t>	</a:t>
            </a:r>
            <a:endParaRPr lang="en-US"/>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pyright"/>
          <p:cNvSpPr>
            <a:spLocks noGrp="1" noChangeArrowheads="1"/>
          </p:cNvSpPr>
          <p:nvPr>
            <p:ph type="sldNum" sz="quarter" idx="5"/>
          </p:nvPr>
        </p:nvSpPr>
        <p:spPr/>
        <p:txBody>
          <a:bodyPr/>
          <a:lstStyle/>
          <a:p>
            <a:pPr>
              <a:defRPr/>
            </a:pPr>
            <a:r>
              <a:rPr lang="en-US" altLang="en-US" dirty="0"/>
              <a:t>	 Configuring Financial Holds - </a:t>
            </a:r>
            <a:fld id="{622E7D19-3A08-484B-B069-7616E9E7E63C}" type="slidenum">
              <a:rPr lang="en-US" altLang="en-US"/>
              <a:pPr>
                <a:defRPr/>
              </a:pPr>
              <a:t>3</a:t>
            </a:fld>
            <a:endParaRPr lang="en-US" altLang="en-US" dirty="0"/>
          </a:p>
        </p:txBody>
      </p:sp>
      <p:sp>
        <p:nvSpPr>
          <p:cNvPr id="22531" name="SectionName"/>
          <p:cNvSpPr>
            <a:spLocks noGrp="1" noChangeArrowheads="1"/>
          </p:cNvSpPr>
          <p:nvPr>
            <p:ph type="hdr" sz="quarter"/>
          </p:nvPr>
        </p:nvSpPr>
        <p:spPr/>
        <p:txBody>
          <a:bodyPr/>
          <a:lstStyle/>
          <a:p>
            <a:pPr>
              <a:defRPr/>
            </a:pPr>
            <a:r>
              <a:rPr lang="en-US" altLang="en-US"/>
              <a:t>	</a:t>
            </a:r>
            <a:endParaRPr lang="en-US"/>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r>
              <a:rPr lang="en-US" altLang="en-US"/>
              <a:t>	 Configuring Financial Holds - </a:t>
            </a:r>
            <a:fld id="{7C19F212-F272-47A8-80A0-97BFEB93D63D}" type="slidenum">
              <a:rPr lang="en-US" altLang="en-US" smtClean="0"/>
              <a:pPr>
                <a:defRPr/>
              </a:pPr>
              <a:t>4</a:t>
            </a:fld>
            <a:endParaRPr lang="en-US" altLang="en-US" dirty="0"/>
          </a:p>
        </p:txBody>
      </p:sp>
      <p:sp>
        <p:nvSpPr>
          <p:cNvPr id="5" name="Header Placeholder 4"/>
          <p:cNvSpPr>
            <a:spLocks noGrp="1"/>
          </p:cNvSpPr>
          <p:nvPr>
            <p:ph type="hdr" sz="quarter" idx="11"/>
          </p:nvPr>
        </p:nvSpPr>
        <p:spPr/>
        <p:txBody>
          <a:bodyPr/>
          <a:lstStyle/>
          <a:p>
            <a:pPr>
              <a:defRPr/>
            </a:pPr>
            <a:r>
              <a:rPr lang="en-US" altLang="en-US"/>
              <a:t>	</a:t>
            </a:r>
            <a:endParaRPr lang="en-US"/>
          </a:p>
        </p:txBody>
      </p:sp>
    </p:spTree>
    <p:extLst>
      <p:ext uri="{BB962C8B-B14F-4D97-AF65-F5344CB8AC3E}">
        <p14:creationId xmlns:p14="http://schemas.microsoft.com/office/powerpoint/2010/main" val="3518505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indent="0">
              <a:buFontTx/>
              <a:buNone/>
            </a:pPr>
            <a:r>
              <a:rPr lang="en-US" b="1"/>
              <a:t>NOTE</a:t>
            </a:r>
            <a:r>
              <a:rPr lang="en-US"/>
              <a:t>: Validation rules do not prevent recoveries or recovery reserves</a:t>
            </a:r>
          </a:p>
        </p:txBody>
      </p:sp>
      <p:sp>
        <p:nvSpPr>
          <p:cNvPr id="4" name="Slide Number Placeholder 3"/>
          <p:cNvSpPr>
            <a:spLocks noGrp="1"/>
          </p:cNvSpPr>
          <p:nvPr>
            <p:ph type="sldNum" sz="quarter" idx="5"/>
          </p:nvPr>
        </p:nvSpPr>
        <p:spPr/>
        <p:txBody>
          <a:bodyPr/>
          <a:lstStyle/>
          <a:p>
            <a:pPr>
              <a:defRPr/>
            </a:pPr>
            <a:r>
              <a:rPr lang="en-US" altLang="en-US" dirty="0"/>
              <a:t>	 Configuring Financial Holds - </a:t>
            </a:r>
            <a:fld id="{40520128-EA50-4DD1-8B75-A8A436CA7469}" type="slidenum">
              <a:rPr lang="en-US" altLang="en-US" smtClean="0"/>
              <a:pPr>
                <a:defRPr/>
              </a:pPr>
              <a:t>5</a:t>
            </a:fld>
            <a:endParaRPr lang="en-US" altLang="en-US" dirty="0"/>
          </a:p>
        </p:txBody>
      </p:sp>
      <p:sp>
        <p:nvSpPr>
          <p:cNvPr id="5"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pyright"/>
          <p:cNvSpPr>
            <a:spLocks noGrp="1" noChangeArrowheads="1"/>
          </p:cNvSpPr>
          <p:nvPr>
            <p:ph type="sldNum" sz="quarter" idx="5"/>
          </p:nvPr>
        </p:nvSpPr>
        <p:spPr/>
        <p:txBody>
          <a:bodyPr/>
          <a:lstStyle/>
          <a:p>
            <a:pPr>
              <a:defRPr/>
            </a:pPr>
            <a:r>
              <a:rPr lang="en-US" altLang="en-US" dirty="0"/>
              <a:t>	 Configuring Financial Holds - </a:t>
            </a:r>
            <a:fld id="{DB74BE3F-44A5-4DFC-BFA2-057E9C29976B}" type="slidenum">
              <a:rPr lang="en-US" altLang="en-US"/>
              <a:pPr>
                <a:defRPr/>
              </a:pPr>
              <a:t>6</a:t>
            </a:fld>
            <a:endParaRPr lang="en-US" altLang="en-US" dirty="0"/>
          </a:p>
        </p:txBody>
      </p:sp>
      <p:sp>
        <p:nvSpPr>
          <p:cNvPr id="22531" name="SectionName"/>
          <p:cNvSpPr>
            <a:spLocks noGrp="1" noChangeArrowheads="1"/>
          </p:cNvSpPr>
          <p:nvPr>
            <p:ph type="hdr" sz="quarter"/>
          </p:nvPr>
        </p:nvSpPr>
        <p:spPr/>
        <p:txBody>
          <a:bodyPr/>
          <a:lstStyle/>
          <a:p>
            <a:pPr>
              <a:defRPr/>
            </a:pPr>
            <a:r>
              <a:rPr lang="en-US" altLang="en-US"/>
              <a:t>	</a:t>
            </a:r>
            <a:endParaRPr lang="en-US"/>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Claims flagged as </a:t>
            </a:r>
            <a:r>
              <a:rPr lang="en-US" dirty="0" err="1"/>
              <a:t>CiQ</a:t>
            </a:r>
            <a:r>
              <a:rPr lang="en-US" dirty="0"/>
              <a:t> are also identified with the “Question Mark” icon in the Info Bar.</a:t>
            </a:r>
          </a:p>
        </p:txBody>
      </p:sp>
      <p:sp>
        <p:nvSpPr>
          <p:cNvPr id="4" name="Slide Number Placeholder 3"/>
          <p:cNvSpPr>
            <a:spLocks noGrp="1"/>
          </p:cNvSpPr>
          <p:nvPr>
            <p:ph type="sldNum" sz="quarter" idx="5"/>
          </p:nvPr>
        </p:nvSpPr>
        <p:spPr/>
        <p:txBody>
          <a:bodyPr/>
          <a:lstStyle/>
          <a:p>
            <a:pPr>
              <a:defRPr/>
            </a:pPr>
            <a:r>
              <a:rPr lang="en-US" altLang="en-US" dirty="0"/>
              <a:t>	 Configuring Financial Holds - </a:t>
            </a:r>
            <a:fld id="{A099F7D8-A1A3-45CB-AE2E-797CDC22ED4F}" type="slidenum">
              <a:rPr lang="en-US" altLang="en-US" smtClean="0"/>
              <a:pPr>
                <a:defRPr/>
              </a:pPr>
              <a:t>7</a:t>
            </a:fld>
            <a:endParaRPr lang="en-US" altLang="en-US" dirty="0"/>
          </a:p>
        </p:txBody>
      </p:sp>
      <p:sp>
        <p:nvSpPr>
          <p:cNvPr id="5"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 name="Slide Number Placeholder 3"/>
          <p:cNvSpPr>
            <a:spLocks noGrp="1"/>
          </p:cNvSpPr>
          <p:nvPr>
            <p:ph type="sldNum" sz="quarter" idx="5"/>
          </p:nvPr>
        </p:nvSpPr>
        <p:spPr/>
        <p:txBody>
          <a:bodyPr/>
          <a:lstStyle/>
          <a:p>
            <a:pPr>
              <a:defRPr/>
            </a:pPr>
            <a:r>
              <a:rPr lang="en-US" altLang="en-US" dirty="0"/>
              <a:t>	 Configuring Financial Holds - </a:t>
            </a:r>
            <a:fld id="{EA978663-7DD2-461E-A066-050515836DB1}" type="slidenum">
              <a:rPr lang="en-US" altLang="en-US" smtClean="0"/>
              <a:pPr>
                <a:defRPr/>
              </a:pPr>
              <a:t>8</a:t>
            </a:fld>
            <a:endParaRPr lang="en-US" altLang="en-US" dirty="0"/>
          </a:p>
        </p:txBody>
      </p:sp>
      <p:sp>
        <p:nvSpPr>
          <p:cNvPr id="5"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screenshot above shows the base enhancement.</a:t>
            </a:r>
          </a:p>
        </p:txBody>
      </p:sp>
      <p:sp>
        <p:nvSpPr>
          <p:cNvPr id="4" name="Slide Number Placeholder 3"/>
          <p:cNvSpPr>
            <a:spLocks noGrp="1"/>
          </p:cNvSpPr>
          <p:nvPr>
            <p:ph type="sldNum" sz="quarter" idx="5"/>
          </p:nvPr>
        </p:nvSpPr>
        <p:spPr/>
        <p:txBody>
          <a:bodyPr/>
          <a:lstStyle/>
          <a:p>
            <a:pPr>
              <a:defRPr/>
            </a:pPr>
            <a:r>
              <a:rPr lang="en-US" altLang="en-US" dirty="0"/>
              <a:t>	 Configuring Financial Holds - </a:t>
            </a:r>
            <a:fld id="{C9E8A41D-276D-46D3-B55A-4964583ECF70}" type="slidenum">
              <a:rPr lang="en-US" altLang="en-US" smtClean="0"/>
              <a:pPr>
                <a:defRPr/>
              </a:pPr>
              <a:t>9</a:t>
            </a:fld>
            <a:endParaRPr lang="en-US" altLang="en-US" dirty="0"/>
          </a:p>
        </p:txBody>
      </p:sp>
      <p:sp>
        <p:nvSpPr>
          <p:cNvPr id="5"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a:t>Click to edit Master text styles</a:t>
            </a:r>
          </a:p>
        </p:txBody>
      </p:sp>
    </p:spTree>
    <p:extLst>
      <p:ext uri="{BB962C8B-B14F-4D97-AF65-F5344CB8AC3E}">
        <p14:creationId xmlns:p14="http://schemas.microsoft.com/office/powerpoint/2010/main" val="133046665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a:t>Click to edit Master title style</a:t>
            </a:r>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839558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a:t>Click to edit Master title style</a:t>
            </a:r>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406471687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7104968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584290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Tree>
    <p:extLst>
      <p:ext uri="{BB962C8B-B14F-4D97-AF65-F5344CB8AC3E}">
        <p14:creationId xmlns:p14="http://schemas.microsoft.com/office/powerpoint/2010/main" val="107047689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6100492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501938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6625599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8239157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7260193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algn="ctr" eaLnBrk="0" hangingPunct="0">
                <a:spcBef>
                  <a:spcPct val="50000"/>
                </a:spcBef>
              </a:pPr>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a:lnSpc>
                <a:spcPts val="1800"/>
              </a:lnSpc>
              <a:spcBef>
                <a:spcPts val="600"/>
              </a:spcBef>
              <a:buFont typeface="Wingdings" pitchFamily="2" charset="2"/>
              <a:buNone/>
              <a:defRPr/>
            </a:pPr>
            <a:fld id="{931143C0-A32C-4DDD-90B1-B95EE0E04592}" type="slidenum">
              <a:rPr lang="en-US" sz="1200" smtClean="0">
                <a:solidFill>
                  <a:srgbClr val="B2B2B2"/>
                </a:solidFill>
                <a:latin typeface="Calibri" pitchFamily="34" charset="0"/>
              </a:rPr>
              <a:pPr algn="ctr">
                <a:lnSpc>
                  <a:spcPts val="1800"/>
                </a:lnSpc>
                <a:spcBef>
                  <a:spcPts val="600"/>
                </a:spcBef>
                <a:buFont typeface="Wingdings" pitchFamily="2" charset="2"/>
                <a:buNone/>
                <a:defRPr/>
              </a:pPr>
              <a:t>‹#›</a:t>
            </a:fld>
            <a:r>
              <a:rPr lang="en-US" sz="1800" i="1">
                <a:solidFill>
                  <a:srgbClr val="B2B2B2"/>
                </a:solidFill>
                <a:cs typeface="Times New Roman" pitchFamily="18" charset="0"/>
              </a:rPr>
              <a:t> </a:t>
            </a:r>
          </a:p>
        </p:txBody>
      </p:sp>
      <p:pic>
        <p:nvPicPr>
          <p:cNvPr id="1030" name="Picture 1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ts val="600"/>
              </a:spcBef>
              <a:buClr>
                <a:schemeClr val="tx2"/>
              </a:buClr>
              <a:buFont typeface="Arial" charset="0"/>
              <a:buNone/>
              <a:defRPr/>
            </a:pPr>
            <a:r>
              <a:rPr lang="en-US" sz="60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4206" r:id="rId1"/>
    <p:sldLayoutId id="2147484196" r:id="rId2"/>
    <p:sldLayoutId id="2147484197" r:id="rId3"/>
    <p:sldLayoutId id="2147484198" r:id="rId4"/>
    <p:sldLayoutId id="2147484199" r:id="rId5"/>
    <p:sldLayoutId id="2147484200" r:id="rId6"/>
    <p:sldLayoutId id="2147484201" r:id="rId7"/>
    <p:sldLayoutId id="2147484202" r:id="rId8"/>
    <p:sldLayoutId id="2147484203" r:id="rId9"/>
    <p:sldLayoutId id="2147484204" r:id="rId10"/>
    <p:sldLayoutId id="2147484205"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8788" y="2957513"/>
            <a:ext cx="8348662" cy="457200"/>
          </a:xfrm>
        </p:spPr>
        <p:txBody>
          <a:bodyPr/>
          <a:lstStyle/>
          <a:p>
            <a:pPr eaLnBrk="1" hangingPunct="1"/>
            <a:r>
              <a:rPr lang="en-US" dirty="0"/>
              <a:t>Configuring Financial Holds</a:t>
            </a:r>
          </a:p>
        </p:txBody>
      </p:sp>
      <p:sp>
        <p:nvSpPr>
          <p:cNvPr id="3075" name="Text Placeholder 6"/>
          <p:cNvSpPr>
            <a:spLocks noGrp="1"/>
          </p:cNvSpPr>
          <p:nvPr>
            <p:ph type="body" sz="quarter" idx="10"/>
          </p:nvPr>
        </p:nvSpPr>
        <p:spPr>
          <a:xfrm>
            <a:off x="5718175" y="6167438"/>
            <a:ext cx="3089275" cy="273050"/>
          </a:xfrm>
        </p:spPr>
        <p:txBody>
          <a:bodyPr/>
          <a:lstStyle/>
          <a:p>
            <a:r>
              <a:rPr lang="en-US" dirty="0"/>
              <a:t>19 October 2020</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960" y="4862794"/>
            <a:ext cx="5132373" cy="143549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2290" name="Title 1"/>
          <p:cNvSpPr>
            <a:spLocks noGrp="1"/>
          </p:cNvSpPr>
          <p:nvPr>
            <p:ph type="title"/>
          </p:nvPr>
        </p:nvSpPr>
        <p:spPr/>
        <p:txBody>
          <a:bodyPr/>
          <a:lstStyle/>
          <a:p>
            <a:r>
              <a:rPr lang="en-US"/>
              <a:t>Pre-update check for CiQ</a:t>
            </a:r>
            <a:br>
              <a:rPr lang="en-US"/>
            </a:br>
            <a:endParaRPr lang="en-US"/>
          </a:p>
        </p:txBody>
      </p:sp>
      <p:sp>
        <p:nvSpPr>
          <p:cNvPr id="12291" name="Content Placeholder 2"/>
          <p:cNvSpPr>
            <a:spLocks noGrp="1"/>
          </p:cNvSpPr>
          <p:nvPr>
            <p:ph idx="1"/>
          </p:nvPr>
        </p:nvSpPr>
        <p:spPr/>
        <p:txBody>
          <a:bodyPr/>
          <a:lstStyle/>
          <a:p>
            <a:pPr>
              <a:buFont typeface="Arial" charset="0"/>
              <a:buChar char="•"/>
            </a:pPr>
            <a:r>
              <a:rPr lang="en-US" dirty="0"/>
              <a:t>Executes every time a claim is updated</a:t>
            </a:r>
          </a:p>
          <a:p>
            <a:pPr>
              <a:buFont typeface="Arial" charset="0"/>
              <a:buChar char="•"/>
            </a:pPr>
            <a:r>
              <a:rPr lang="en-US" dirty="0"/>
              <a:t>Claim Pre-update gatekeeper rule (20000) checks:</a:t>
            </a:r>
          </a:p>
          <a:p>
            <a:pPr lvl="1"/>
            <a:r>
              <a:rPr lang="en-US" b="1" dirty="0" err="1"/>
              <a:t>isCoverageInQuestionFactorsNotEmpty</a:t>
            </a:r>
            <a:r>
              <a:rPr lang="en-US" b="1" dirty="0"/>
              <a:t>() </a:t>
            </a:r>
            <a:r>
              <a:rPr lang="en-US" dirty="0"/>
              <a:t>returns true</a:t>
            </a:r>
          </a:p>
          <a:p>
            <a:pPr lvl="1"/>
            <a:r>
              <a:rPr lang="en-US" dirty="0"/>
              <a:t>Whether the user changed the </a:t>
            </a:r>
            <a:r>
              <a:rPr lang="en-US" b="1" dirty="0" err="1"/>
              <a:t>CoverageInQuestion</a:t>
            </a:r>
            <a:r>
              <a:rPr lang="en-US" dirty="0"/>
              <a:t> field</a:t>
            </a:r>
          </a:p>
          <a:p>
            <a:pPr>
              <a:buFont typeface="Arial" charset="0"/>
              <a:buChar char="•"/>
            </a:pPr>
            <a:endParaRPr lang="en-US" dirty="0"/>
          </a:p>
          <a:p>
            <a:pPr>
              <a:buFont typeface="Arial" charset="0"/>
              <a:buChar char="•"/>
            </a:pPr>
            <a:endParaRPr lang="en-US" dirty="0"/>
          </a:p>
          <a:p>
            <a:pPr>
              <a:buFont typeface="Arial" charset="0"/>
              <a:buNone/>
            </a:pPr>
            <a:endParaRPr lang="en-US" dirty="0"/>
          </a:p>
          <a:p>
            <a:pPr>
              <a:buFont typeface="Arial" charset="0"/>
              <a:buChar char="•"/>
            </a:pPr>
            <a:r>
              <a:rPr lang="en-US" dirty="0"/>
              <a:t>Child rules execute if either condition is true</a:t>
            </a:r>
          </a:p>
        </p:txBody>
      </p:sp>
      <p:sp>
        <p:nvSpPr>
          <p:cNvPr id="12295" name="TextBox 4"/>
          <p:cNvSpPr txBox="1">
            <a:spLocks noChangeArrowheads="1"/>
          </p:cNvSpPr>
          <p:nvPr/>
        </p:nvSpPr>
        <p:spPr bwMode="auto">
          <a:xfrm>
            <a:off x="1187449" y="2513013"/>
            <a:ext cx="46095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a:solidFill>
                  <a:srgbClr val="0070C0"/>
                </a:solidFill>
                <a:latin typeface="Calibri" pitchFamily="34" charset="0"/>
              </a:rPr>
              <a:t>Claim Pre-update “gatekeeper” logic:</a:t>
            </a:r>
          </a:p>
        </p:txBody>
      </p:sp>
      <p:pic>
        <p:nvPicPr>
          <p:cNvPr id="8" name="Picture 4" descr="icon - ru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8088" y="5233585"/>
            <a:ext cx="744135" cy="74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icon - ru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0488" y="5385985"/>
            <a:ext cx="744135" cy="74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descr="icon - ru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2888" y="5538385"/>
            <a:ext cx="744135" cy="74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Arc 1"/>
          <p:cNvSpPr/>
          <p:nvPr/>
        </p:nvSpPr>
        <p:spPr bwMode="auto">
          <a:xfrm>
            <a:off x="4369533" y="3240965"/>
            <a:ext cx="2396359" cy="2179140"/>
          </a:xfrm>
          <a:prstGeom prst="arc">
            <a:avLst>
              <a:gd name="adj1" fmla="val 16200000"/>
              <a:gd name="adj2" fmla="val 9093423"/>
            </a:avLst>
          </a:prstGeom>
          <a:noFill/>
          <a:ln w="12700" cap="flat" cmpd="sng" algn="ctr">
            <a:solidFill>
              <a:srgbClr val="FF0000"/>
            </a:solidFill>
            <a:prstDash val="solid"/>
            <a:round/>
            <a:headEnd type="triangle" w="med" len="med"/>
            <a:tailEnd type="none" w="med" len="med"/>
          </a:ln>
          <a:effectLst/>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pic>
        <p:nvPicPr>
          <p:cNvPr id="4" name="Picture 3">
            <a:extLst>
              <a:ext uri="{FF2B5EF4-FFF2-40B4-BE49-F238E27FC236}">
                <a16:creationId xmlns:a16="http://schemas.microsoft.com/office/drawing/2014/main" id="{9075595F-7226-4804-985B-1138A17B1C7D}"/>
              </a:ext>
            </a:extLst>
          </p:cNvPr>
          <p:cNvPicPr>
            <a:picLocks noChangeAspect="1"/>
          </p:cNvPicPr>
          <p:nvPr/>
        </p:nvPicPr>
        <p:blipFill>
          <a:blip r:embed="rId5"/>
          <a:stretch>
            <a:fillRect/>
          </a:stretch>
        </p:blipFill>
        <p:spPr>
          <a:xfrm>
            <a:off x="950959" y="2913123"/>
            <a:ext cx="4609501" cy="1323975"/>
          </a:xfrm>
          <a:prstGeom prst="rect">
            <a:avLst/>
          </a:prstGeom>
          <a:ln>
            <a:solidFill>
              <a:schemeClr val="bg1"/>
            </a:solidFill>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marL="342900" indent="-342900"/>
            <a:r>
              <a:rPr lang="en-US"/>
              <a:t>CiQ preudate rule (CPU20100 – Set CiQ) </a:t>
            </a:r>
          </a:p>
        </p:txBody>
      </p:sp>
      <p:sp>
        <p:nvSpPr>
          <p:cNvPr id="13315" name="Content Placeholder 2"/>
          <p:cNvSpPr>
            <a:spLocks noGrp="1"/>
          </p:cNvSpPr>
          <p:nvPr>
            <p:ph idx="1"/>
          </p:nvPr>
        </p:nvSpPr>
        <p:spPr>
          <a:xfrm>
            <a:off x="519113" y="792163"/>
            <a:ext cx="8318500" cy="2505075"/>
          </a:xfrm>
        </p:spPr>
        <p:txBody>
          <a:bodyPr/>
          <a:lstStyle/>
          <a:p>
            <a:pPr>
              <a:buFont typeface="Arial" charset="0"/>
              <a:buChar char="•"/>
            </a:pPr>
            <a:r>
              <a:rPr lang="en-US" dirty="0" err="1"/>
              <a:t>CoverageInQuestion</a:t>
            </a:r>
            <a:r>
              <a:rPr lang="en-US" dirty="0"/>
              <a:t> field set to true if:</a:t>
            </a:r>
          </a:p>
          <a:p>
            <a:pPr lvl="1"/>
            <a:r>
              <a:rPr lang="en-US" dirty="0"/>
              <a:t>Prior value of the </a:t>
            </a:r>
            <a:r>
              <a:rPr lang="en-US" dirty="0" err="1">
                <a:cs typeface="Courier New" pitchFamily="49" charset="0"/>
              </a:rPr>
              <a:t>CoverageInQuestion</a:t>
            </a:r>
            <a:r>
              <a:rPr lang="en-US" dirty="0"/>
              <a:t> field is false</a:t>
            </a:r>
          </a:p>
          <a:p>
            <a:pPr lvl="1"/>
            <a:r>
              <a:rPr lang="en-US" dirty="0"/>
              <a:t>Claim history has no entry indicating that coverage was ever in question</a:t>
            </a:r>
          </a:p>
          <a:p>
            <a:pPr lvl="1"/>
            <a:r>
              <a:rPr lang="en-US" dirty="0" err="1"/>
              <a:t>isCoverageInQuestion</a:t>
            </a:r>
            <a:r>
              <a:rPr lang="en-US" dirty="0"/>
              <a:t>() method returns true</a:t>
            </a:r>
          </a:p>
          <a:p>
            <a:pPr lvl="1"/>
            <a:endParaRPr lang="en-US" dirty="0"/>
          </a:p>
        </p:txBody>
      </p:sp>
      <p:pic>
        <p:nvPicPr>
          <p:cNvPr id="3" name="Picture 2">
            <a:extLst>
              <a:ext uri="{FF2B5EF4-FFF2-40B4-BE49-F238E27FC236}">
                <a16:creationId xmlns:a16="http://schemas.microsoft.com/office/drawing/2014/main" id="{A911A22D-A5A5-48F6-8CBB-3C897884476B}"/>
              </a:ext>
            </a:extLst>
          </p:cNvPr>
          <p:cNvPicPr>
            <a:picLocks noChangeAspect="1"/>
          </p:cNvPicPr>
          <p:nvPr/>
        </p:nvPicPr>
        <p:blipFill>
          <a:blip r:embed="rId3"/>
          <a:stretch>
            <a:fillRect/>
          </a:stretch>
        </p:blipFill>
        <p:spPr>
          <a:xfrm>
            <a:off x="1032633" y="3066153"/>
            <a:ext cx="6918671" cy="1990725"/>
          </a:xfrm>
          <a:prstGeom prst="rect">
            <a:avLst/>
          </a:prstGeom>
          <a:ln>
            <a:solidFill>
              <a:schemeClr val="bg1"/>
            </a:solidFill>
          </a:ln>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Activity Pre-update rule </a:t>
            </a:r>
            <a:br>
              <a:rPr lang="en-US" dirty="0"/>
            </a:br>
            <a:r>
              <a:rPr lang="en-US" dirty="0"/>
              <a:t>(CPU20200 – Activities) </a:t>
            </a:r>
          </a:p>
        </p:txBody>
      </p:sp>
      <p:sp>
        <p:nvSpPr>
          <p:cNvPr id="14339" name="Content Placeholder 2"/>
          <p:cNvSpPr>
            <a:spLocks noGrp="1"/>
          </p:cNvSpPr>
          <p:nvPr>
            <p:ph idx="1"/>
          </p:nvPr>
        </p:nvSpPr>
        <p:spPr/>
        <p:txBody>
          <a:bodyPr/>
          <a:lstStyle/>
          <a:p>
            <a:pPr>
              <a:buFont typeface="Arial" charset="0"/>
              <a:buChar char="•"/>
            </a:pPr>
            <a:r>
              <a:rPr lang="en-US" sz="2000" dirty="0"/>
              <a:t>Creates a “Review coverage in question” activity if no claim cost payments have been made; otherwise, it creates a “Recovery” activity if these checks return true:</a:t>
            </a:r>
          </a:p>
          <a:p>
            <a:pPr lvl="1"/>
            <a:r>
              <a:rPr lang="en-US" sz="2000" b="1" dirty="0" err="1"/>
              <a:t>CoverageInQuestion</a:t>
            </a:r>
            <a:r>
              <a:rPr lang="en-US" sz="2000" dirty="0"/>
              <a:t> field is true, </a:t>
            </a:r>
          </a:p>
          <a:p>
            <a:pPr lvl="1"/>
            <a:r>
              <a:rPr lang="en-US" sz="2000" dirty="0"/>
              <a:t>No </a:t>
            </a:r>
            <a:r>
              <a:rPr lang="en-US" sz="2000" b="1" dirty="0"/>
              <a:t>“Review coverage in question” </a:t>
            </a:r>
            <a:r>
              <a:rPr lang="en-US" sz="2000" dirty="0"/>
              <a:t>or </a:t>
            </a:r>
            <a:r>
              <a:rPr lang="en-US" sz="2000" b="1" dirty="0"/>
              <a:t>“Verify coverage &amp; determine if opportunity for recovery”</a:t>
            </a:r>
            <a:r>
              <a:rPr lang="en-US" sz="2000" dirty="0"/>
              <a:t> activities exist on the claim</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88" y="2965779"/>
            <a:ext cx="9022512" cy="3410841"/>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Create History Pre-update rule </a:t>
            </a:r>
            <a:br>
              <a:rPr lang="en-US" dirty="0"/>
            </a:br>
            <a:r>
              <a:rPr lang="en-US" dirty="0"/>
              <a:t>(CPU20300-Create History)</a:t>
            </a:r>
          </a:p>
        </p:txBody>
      </p:sp>
      <p:sp>
        <p:nvSpPr>
          <p:cNvPr id="15363" name="Content Placeholder 2"/>
          <p:cNvSpPr>
            <a:spLocks noGrp="1"/>
          </p:cNvSpPr>
          <p:nvPr>
            <p:ph idx="1"/>
          </p:nvPr>
        </p:nvSpPr>
        <p:spPr/>
        <p:txBody>
          <a:bodyPr/>
          <a:lstStyle/>
          <a:p>
            <a:pPr>
              <a:buFont typeface="Arial" charset="0"/>
              <a:buChar char="•"/>
            </a:pPr>
            <a:r>
              <a:rPr lang="en-US"/>
              <a:t>Creates a history record if the CoverageInQuestion field has changed</a:t>
            </a:r>
          </a:p>
          <a:p>
            <a:pPr lvl="1"/>
            <a:endParaRPr 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7594" y="5575602"/>
            <a:ext cx="7616406" cy="16502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7594" y="2651945"/>
            <a:ext cx="7547395" cy="1671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a:extLst>
              <a:ext uri="{FF2B5EF4-FFF2-40B4-BE49-F238E27FC236}">
                <a16:creationId xmlns:a16="http://schemas.microsoft.com/office/drawing/2014/main" id="{4273F774-2A8B-4223-A67B-79B6B9D4EA37}"/>
              </a:ext>
            </a:extLst>
          </p:cNvPr>
          <p:cNvPicPr>
            <a:picLocks noChangeAspect="1"/>
          </p:cNvPicPr>
          <p:nvPr/>
        </p:nvPicPr>
        <p:blipFill>
          <a:blip r:embed="rId5"/>
          <a:stretch>
            <a:fillRect/>
          </a:stretch>
        </p:blipFill>
        <p:spPr>
          <a:xfrm>
            <a:off x="1549400" y="3072457"/>
            <a:ext cx="6257925" cy="2249780"/>
          </a:xfrm>
          <a:prstGeom prst="rect">
            <a:avLst/>
          </a:prstGeom>
          <a:ln>
            <a:solidFill>
              <a:schemeClr val="bg1"/>
            </a:solidFill>
          </a:ln>
        </p:spPr>
      </p:pic>
      <p:cxnSp>
        <p:nvCxnSpPr>
          <p:cNvPr id="12" name="Straight Arrow Connector 13">
            <a:extLst>
              <a:ext uri="{FF2B5EF4-FFF2-40B4-BE49-F238E27FC236}">
                <a16:creationId xmlns:a16="http://schemas.microsoft.com/office/drawing/2014/main" id="{479C755B-10B8-49E0-B9B6-E12C4C59AD9E}"/>
              </a:ext>
            </a:extLst>
          </p:cNvPr>
          <p:cNvCxnSpPr>
            <a:cxnSpLocks noChangeShapeType="1"/>
          </p:cNvCxnSpPr>
          <p:nvPr/>
        </p:nvCxnSpPr>
        <p:spPr bwMode="auto">
          <a:xfrm flipH="1" flipV="1">
            <a:off x="6753151" y="2869893"/>
            <a:ext cx="427249" cy="1056024"/>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3" name="Straight Arrow Connector 13">
            <a:extLst>
              <a:ext uri="{FF2B5EF4-FFF2-40B4-BE49-F238E27FC236}">
                <a16:creationId xmlns:a16="http://schemas.microsoft.com/office/drawing/2014/main" id="{C20AA5BD-FA53-4E7C-9B4C-A23B2E4D2C26}"/>
              </a:ext>
            </a:extLst>
          </p:cNvPr>
          <p:cNvCxnSpPr>
            <a:cxnSpLocks noChangeShapeType="1"/>
          </p:cNvCxnSpPr>
          <p:nvPr/>
        </p:nvCxnSpPr>
        <p:spPr bwMode="auto">
          <a:xfrm flipH="1">
            <a:off x="6859962" y="4298668"/>
            <a:ext cx="213626" cy="1150251"/>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Lesson outline</a:t>
            </a:r>
          </a:p>
        </p:txBody>
      </p:sp>
      <p:sp>
        <p:nvSpPr>
          <p:cNvPr id="16387" name="Rectangle 3"/>
          <p:cNvSpPr>
            <a:spLocks noGrp="1" noChangeArrowheads="1"/>
          </p:cNvSpPr>
          <p:nvPr>
            <p:ph idx="1"/>
          </p:nvPr>
        </p:nvSpPr>
        <p:spPr bwMode="gray"/>
        <p:txBody>
          <a:bodyPr/>
          <a:lstStyle/>
          <a:p>
            <a:pPr>
              <a:lnSpc>
                <a:spcPct val="150000"/>
              </a:lnSpc>
              <a:buFont typeface="Arial" charset="0"/>
              <a:buChar char="•"/>
            </a:pPr>
            <a:r>
              <a:rPr lang="en-US" sz="2800">
                <a:solidFill>
                  <a:srgbClr val="C0C0C0"/>
                </a:solidFill>
              </a:rPr>
              <a:t>Why financial holds</a:t>
            </a:r>
          </a:p>
          <a:p>
            <a:pPr>
              <a:lnSpc>
                <a:spcPct val="150000"/>
              </a:lnSpc>
              <a:buFont typeface="Arial" charset="0"/>
              <a:buChar char="•"/>
            </a:pPr>
            <a:r>
              <a:rPr lang="en-US" sz="2800">
                <a:solidFill>
                  <a:srgbClr val="C0C0C0"/>
                </a:solidFill>
              </a:rPr>
              <a:t>Configuring coverage in question</a:t>
            </a:r>
          </a:p>
          <a:p>
            <a:pPr>
              <a:lnSpc>
                <a:spcPct val="150000"/>
              </a:lnSpc>
              <a:buFont typeface="Arial" charset="0"/>
              <a:buChar char="•"/>
            </a:pPr>
            <a:r>
              <a:rPr lang="en-US" sz="2800"/>
              <a:t>Financial holds and initial reserve rules</a:t>
            </a:r>
          </a:p>
          <a:p>
            <a:pPr>
              <a:lnSpc>
                <a:spcPct val="150000"/>
              </a:lnSpc>
              <a:buFont typeface="Arial" charset="0"/>
              <a:buChar char="•"/>
            </a:pPr>
            <a:r>
              <a:rPr lang="en-US" sz="2800">
                <a:solidFill>
                  <a:srgbClr val="C0C0C0"/>
                </a:solidFill>
              </a:rPr>
              <a:t>Configuring financial holds</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 1"/>
          <p:cNvSpPr>
            <a:spLocks noGrp="1"/>
          </p:cNvSpPr>
          <p:nvPr>
            <p:ph type="title"/>
          </p:nvPr>
        </p:nvSpPr>
        <p:spPr/>
        <p:txBody>
          <a:bodyPr/>
          <a:lstStyle/>
          <a:p>
            <a:r>
              <a:rPr lang="en-US"/>
              <a:t>Financial holds affect initial reserve rules</a:t>
            </a:r>
          </a:p>
        </p:txBody>
      </p:sp>
      <p:sp>
        <p:nvSpPr>
          <p:cNvPr id="17412" name="Content Placeholder 2"/>
          <p:cNvSpPr>
            <a:spLocks noGrp="1"/>
          </p:cNvSpPr>
          <p:nvPr>
            <p:ph idx="1"/>
          </p:nvPr>
        </p:nvSpPr>
        <p:spPr>
          <a:xfrm>
            <a:off x="519113" y="543482"/>
            <a:ext cx="8318500" cy="3206750"/>
          </a:xfrm>
        </p:spPr>
        <p:txBody>
          <a:bodyPr/>
          <a:lstStyle/>
          <a:p>
            <a:pPr>
              <a:buFont typeface="Arial" charset="0"/>
              <a:buChar char="•"/>
            </a:pPr>
            <a:r>
              <a:rPr lang="en-US" dirty="0"/>
              <a:t>Base application rules provide examples of how to integrate financial holds functionality into initial reserve rules</a:t>
            </a:r>
          </a:p>
          <a:p>
            <a:pPr>
              <a:buFont typeface="Arial" charset="0"/>
              <a:buChar char="•"/>
            </a:pPr>
            <a:r>
              <a:rPr lang="en-US" dirty="0"/>
              <a:t>Wraps all </a:t>
            </a:r>
            <a:r>
              <a:rPr lang="en-US" dirty="0" err="1"/>
              <a:t>claimcost</a:t>
            </a:r>
            <a:r>
              <a:rPr lang="en-US" dirty="0"/>
              <a:t> initial reserve creation logic in a test that ensures financial holds are “off” before initial reserves are created</a:t>
            </a:r>
          </a:p>
        </p:txBody>
      </p:sp>
      <p:pic>
        <p:nvPicPr>
          <p:cNvPr id="3" name="Picture 2">
            <a:extLst>
              <a:ext uri="{FF2B5EF4-FFF2-40B4-BE49-F238E27FC236}">
                <a16:creationId xmlns:a16="http://schemas.microsoft.com/office/drawing/2014/main" id="{A9A4754B-C95D-497F-B060-BBF3F4B169FB}"/>
              </a:ext>
            </a:extLst>
          </p:cNvPr>
          <p:cNvPicPr>
            <a:picLocks noChangeAspect="1"/>
          </p:cNvPicPr>
          <p:nvPr/>
        </p:nvPicPr>
        <p:blipFill>
          <a:blip r:embed="rId3"/>
          <a:stretch>
            <a:fillRect/>
          </a:stretch>
        </p:blipFill>
        <p:spPr>
          <a:xfrm>
            <a:off x="519113" y="3204963"/>
            <a:ext cx="7448238" cy="2466967"/>
          </a:xfrm>
          <a:prstGeom prst="rect">
            <a:avLst/>
          </a:prstGeom>
          <a:ln>
            <a:solidFill>
              <a:schemeClr val="bg1"/>
            </a:solidFill>
          </a:ln>
        </p:spPr>
      </p:pic>
      <p:pic>
        <p:nvPicPr>
          <p:cNvPr id="4" name="Picture 2">
            <a:extLst>
              <a:ext uri="{FF2B5EF4-FFF2-40B4-BE49-F238E27FC236}">
                <a16:creationId xmlns:a16="http://schemas.microsoft.com/office/drawing/2014/main" id="{681B3C0E-91B6-4562-8D99-E64A7E0FDF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5150" y="2884845"/>
            <a:ext cx="2228850" cy="1428750"/>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t>Lesson outline</a:t>
            </a:r>
          </a:p>
        </p:txBody>
      </p:sp>
      <p:sp>
        <p:nvSpPr>
          <p:cNvPr id="18435" name="Rectangle 3"/>
          <p:cNvSpPr>
            <a:spLocks noGrp="1" noChangeArrowheads="1"/>
          </p:cNvSpPr>
          <p:nvPr>
            <p:ph idx="1"/>
          </p:nvPr>
        </p:nvSpPr>
        <p:spPr bwMode="gray"/>
        <p:txBody>
          <a:bodyPr/>
          <a:lstStyle/>
          <a:p>
            <a:pPr>
              <a:lnSpc>
                <a:spcPct val="150000"/>
              </a:lnSpc>
              <a:buFont typeface="Arial" charset="0"/>
              <a:buChar char="•"/>
            </a:pPr>
            <a:r>
              <a:rPr lang="en-US" sz="2800">
                <a:solidFill>
                  <a:srgbClr val="C0C0C0"/>
                </a:solidFill>
              </a:rPr>
              <a:t>Why financial holds</a:t>
            </a:r>
          </a:p>
          <a:p>
            <a:pPr>
              <a:lnSpc>
                <a:spcPct val="150000"/>
              </a:lnSpc>
              <a:buFont typeface="Arial" charset="0"/>
              <a:buChar char="•"/>
            </a:pPr>
            <a:r>
              <a:rPr lang="en-US" sz="2800">
                <a:solidFill>
                  <a:srgbClr val="C0C0C0"/>
                </a:solidFill>
              </a:rPr>
              <a:t>Configuring coverage in question</a:t>
            </a:r>
          </a:p>
          <a:p>
            <a:pPr>
              <a:lnSpc>
                <a:spcPct val="150000"/>
              </a:lnSpc>
              <a:buFont typeface="Arial" charset="0"/>
              <a:buChar char="•"/>
            </a:pPr>
            <a:r>
              <a:rPr lang="en-US" sz="2800">
                <a:solidFill>
                  <a:srgbClr val="C0C0C0"/>
                </a:solidFill>
              </a:rPr>
              <a:t>Financial holds and initial reserve rules</a:t>
            </a:r>
          </a:p>
          <a:p>
            <a:pPr>
              <a:lnSpc>
                <a:spcPct val="150000"/>
              </a:lnSpc>
              <a:buFont typeface="Arial" charset="0"/>
              <a:buChar char="•"/>
            </a:pPr>
            <a:r>
              <a:rPr lang="en-US" sz="2800"/>
              <a:t>Configuring financial holds</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Configuring financial holds</a:t>
            </a:r>
          </a:p>
        </p:txBody>
      </p:sp>
      <p:sp>
        <p:nvSpPr>
          <p:cNvPr id="6147" name="Content Placeholder 2"/>
          <p:cNvSpPr>
            <a:spLocks noGrp="1"/>
          </p:cNvSpPr>
          <p:nvPr>
            <p:ph idx="1"/>
          </p:nvPr>
        </p:nvSpPr>
        <p:spPr>
          <a:xfrm>
            <a:off x="519113" y="1022350"/>
            <a:ext cx="7842250" cy="5316538"/>
          </a:xfrm>
        </p:spPr>
        <p:txBody>
          <a:bodyPr/>
          <a:lstStyle/>
          <a:p>
            <a:pPr marL="457200" indent="-457200">
              <a:defRPr/>
            </a:pPr>
            <a:r>
              <a:rPr lang="en-US" dirty="0"/>
              <a:t>Configure financial holds to specify</a:t>
            </a:r>
          </a:p>
          <a:p>
            <a:pPr marL="800100" lvl="1" indent="-457200">
              <a:defRPr/>
            </a:pPr>
            <a:r>
              <a:rPr lang="en-US" dirty="0"/>
              <a:t>Factors that automatically trigger financial holds </a:t>
            </a:r>
          </a:p>
          <a:p>
            <a:pPr marL="800100" lvl="1" indent="-457200">
              <a:defRPr/>
            </a:pPr>
            <a:r>
              <a:rPr lang="en-US" dirty="0" err="1"/>
              <a:t>TransactionSets</a:t>
            </a:r>
            <a:r>
              <a:rPr lang="en-US" dirty="0"/>
              <a:t> subject to financial holds</a:t>
            </a:r>
          </a:p>
          <a:p>
            <a:pPr marL="457200" lvl="1" indent="-457200">
              <a:spcBef>
                <a:spcPct val="40000"/>
              </a:spcBef>
              <a:buFont typeface="Arial" pitchFamily="34" charset="0"/>
              <a:buChar char="•"/>
              <a:defRPr/>
            </a:pPr>
            <a:r>
              <a:rPr lang="en-US" dirty="0"/>
              <a:t>Factors specified in GWClaimFinancialsHoldsEnhancement.gsx</a:t>
            </a:r>
          </a:p>
          <a:p>
            <a:pPr marL="457200" indent="-457200">
              <a:defRPr/>
            </a:pPr>
            <a:r>
              <a:rPr lang="en-US" dirty="0"/>
              <a:t>Steps in configuring financial holds</a:t>
            </a:r>
          </a:p>
          <a:p>
            <a:pPr marL="800100" lvl="1" indent="-457200">
              <a:buFont typeface="+mj-lt"/>
              <a:buAutoNum type="arabicPeriod"/>
              <a:defRPr/>
            </a:pPr>
            <a:r>
              <a:rPr lang="en-US" dirty="0"/>
              <a:t>Establish factors that trigger a hold</a:t>
            </a:r>
          </a:p>
          <a:p>
            <a:pPr marL="800100" lvl="1" indent="-457200">
              <a:buFont typeface="+mj-lt"/>
              <a:buAutoNum type="arabicPeriod"/>
              <a:defRPr/>
            </a:pPr>
            <a:r>
              <a:rPr lang="en-US" dirty="0"/>
              <a:t>Configure transaction set types subject to financial holds</a:t>
            </a:r>
          </a:p>
          <a:p>
            <a:pPr marL="800100" lvl="1" indent="-457200">
              <a:buFont typeface="+mj-lt"/>
              <a:buAutoNum type="arabicPeriod"/>
              <a:defRPr/>
            </a:pPr>
            <a:r>
              <a:rPr lang="en-US" dirty="0"/>
              <a:t>Specify action to take for each financial hold type</a:t>
            </a:r>
          </a:p>
          <a:p>
            <a:pPr>
              <a:buFont typeface="Arial" charset="0"/>
              <a:buNone/>
              <a:defRPr/>
            </a:pPr>
            <a:br>
              <a:rPr lang="en-US" dirty="0"/>
            </a:br>
            <a:endParaRPr lang="en-US" dirty="0"/>
          </a:p>
          <a:p>
            <a:pPr>
              <a:buFont typeface="Arial" charset="0"/>
              <a:buChar char="•"/>
              <a:defRPr/>
            </a:pPr>
            <a:endParaRPr lang="en-US" dirty="0"/>
          </a:p>
          <a:p>
            <a:pPr lvl="1">
              <a:defRPr/>
            </a:pPr>
            <a:endParaRPr lang="en-US" dirty="0"/>
          </a:p>
          <a:p>
            <a:pPr lvl="1">
              <a:defRPr/>
            </a:pPr>
            <a:endParaRPr lang="en-US" dirty="0"/>
          </a:p>
          <a:p>
            <a:pPr lvl="1">
              <a:defRPr/>
            </a:pPr>
            <a:endParaRPr lang="en-US" dirty="0"/>
          </a:p>
        </p:txBody>
      </p:sp>
      <p:sp>
        <p:nvSpPr>
          <p:cNvPr id="8" name="Content Placeholder 2"/>
          <p:cNvSpPr txBox="1">
            <a:spLocks/>
          </p:cNvSpPr>
          <p:nvPr/>
        </p:nvSpPr>
        <p:spPr bwMode="auto">
          <a:xfrm>
            <a:off x="4738688" y="862013"/>
            <a:ext cx="4259262" cy="4840287"/>
          </a:xfrm>
          <a:prstGeom prst="rect">
            <a:avLst/>
          </a:prstGeom>
          <a:noFill/>
          <a:ln w="9525">
            <a:noFill/>
            <a:miter lim="800000"/>
            <a:headEnd/>
            <a:tailEnd/>
          </a:ln>
        </p:spPr>
        <p:txBody>
          <a:bodyPr lIns="0" tIns="0" rIns="0" bIns="0"/>
          <a:lstStyle/>
          <a:p>
            <a:pPr marL="628650" lvl="1" indent="-228600" eaLnBrk="0" hangingPunct="0">
              <a:spcBef>
                <a:spcPct val="20000"/>
              </a:spcBef>
              <a:buClr>
                <a:srgbClr val="04628C"/>
              </a:buClr>
              <a:buSzPct val="90000"/>
              <a:buFont typeface="Calibri" pitchFamily="34" charset="0"/>
              <a:buChar char="-"/>
              <a:defRPr/>
            </a:pPr>
            <a:endParaRPr lang="en-US" sz="2200" b="0" kern="0" dirty="0">
              <a:solidFill>
                <a:schemeClr val="bg1"/>
              </a:solidFill>
              <a:latin typeface="+mn-lt"/>
              <a:ea typeface="Calibri" pitchFamily="34" charset="0"/>
              <a:cs typeface="Calibri" pitchFamily="34" charset="0"/>
            </a:endParaRPr>
          </a:p>
          <a:p>
            <a:pPr marL="628650" lvl="1" indent="-228600" eaLnBrk="0" hangingPunct="0">
              <a:spcBef>
                <a:spcPct val="20000"/>
              </a:spcBef>
              <a:buClr>
                <a:srgbClr val="04628C"/>
              </a:buClr>
              <a:buSzPct val="90000"/>
              <a:buFont typeface="Calibri" pitchFamily="34" charset="0"/>
              <a:buChar char="-"/>
              <a:defRPr/>
            </a:pPr>
            <a:endParaRPr lang="en-US" sz="2200" b="0" kern="0" dirty="0">
              <a:solidFill>
                <a:schemeClr val="bg1"/>
              </a:solidFill>
              <a:latin typeface="+mn-lt"/>
              <a:ea typeface="Calibri" pitchFamily="34" charset="0"/>
              <a:cs typeface="Calibri" pitchFamily="34" charset="0"/>
            </a:endParaRPr>
          </a:p>
          <a:p>
            <a:pPr marL="628650" lvl="1" indent="-228600" eaLnBrk="0" hangingPunct="0">
              <a:spcBef>
                <a:spcPct val="20000"/>
              </a:spcBef>
              <a:buClr>
                <a:srgbClr val="04628C"/>
              </a:buClr>
              <a:buSzPct val="90000"/>
              <a:buFont typeface="Calibri" pitchFamily="34" charset="0"/>
              <a:buChar char="-"/>
              <a:defRPr/>
            </a:pPr>
            <a:endParaRPr lang="en-US" sz="2200" b="0" kern="0" dirty="0">
              <a:solidFill>
                <a:schemeClr val="bg1"/>
              </a:solidFill>
              <a:latin typeface="+mn-lt"/>
              <a:ea typeface="Calibri" pitchFamily="34" charset="0"/>
              <a:cs typeface="Calibri" pitchFamily="34" charset="0"/>
            </a:endParaRPr>
          </a:p>
        </p:txBody>
      </p:sp>
      <p:grpSp>
        <p:nvGrpSpPr>
          <p:cNvPr id="5" name="Group 21"/>
          <p:cNvGrpSpPr>
            <a:grpSpLocks/>
          </p:cNvGrpSpPr>
          <p:nvPr/>
        </p:nvGrpSpPr>
        <p:grpSpPr bwMode="auto">
          <a:xfrm>
            <a:off x="6593545" y="2628536"/>
            <a:ext cx="682110" cy="749944"/>
            <a:chOff x="1752" y="1732"/>
            <a:chExt cx="1650" cy="1816"/>
          </a:xfrm>
        </p:grpSpPr>
        <p:sp>
          <p:nvSpPr>
            <p:cNvPr id="6" name="Freeform 22"/>
            <p:cNvSpPr>
              <a:spLocks/>
            </p:cNvSpPr>
            <p:nvPr/>
          </p:nvSpPr>
          <p:spPr bwMode="auto">
            <a:xfrm>
              <a:off x="1942" y="1732"/>
              <a:ext cx="1451" cy="1816"/>
            </a:xfrm>
            <a:custGeom>
              <a:avLst/>
              <a:gdLst>
                <a:gd name="T0" fmla="*/ 0 w 1887"/>
                <a:gd name="T1" fmla="*/ 1390 h 2365"/>
                <a:gd name="T2" fmla="*/ 0 w 1887"/>
                <a:gd name="T3" fmla="*/ 0 h 2365"/>
                <a:gd name="T4" fmla="*/ 793 w 1887"/>
                <a:gd name="T5" fmla="*/ 0 h 2365"/>
                <a:gd name="T6" fmla="*/ 1116 w 1887"/>
                <a:gd name="T7" fmla="*/ 326 h 2365"/>
                <a:gd name="T8" fmla="*/ 1116 w 1887"/>
                <a:gd name="T9" fmla="*/ 1394 h 2365"/>
                <a:gd name="T10" fmla="*/ 0 w 1887"/>
                <a:gd name="T11" fmla="*/ 139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cap="flat" cmpd="sng">
              <a:solidFill>
                <a:srgbClr val="93A2B7"/>
              </a:solidFill>
              <a:prstDash val="solid"/>
              <a:round/>
              <a:headEnd/>
              <a:tailEnd/>
            </a:ln>
          </p:spPr>
          <p:txBody>
            <a:bodyPr lIns="0" tIns="0" rIns="0" bIns="0" anchor="ctr">
              <a:spAutoFit/>
            </a:bodyPr>
            <a:lstStyle/>
            <a:p>
              <a:endParaRPr lang="en-US"/>
            </a:p>
          </p:txBody>
        </p:sp>
        <p:sp>
          <p:nvSpPr>
            <p:cNvPr id="7" name="Line 23"/>
            <p:cNvSpPr>
              <a:spLocks noChangeShapeType="1"/>
            </p:cNvSpPr>
            <p:nvPr/>
          </p:nvSpPr>
          <p:spPr bwMode="auto">
            <a:xfrm>
              <a:off x="1936" y="3548"/>
              <a:ext cx="1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 name="Line 24"/>
            <p:cNvSpPr>
              <a:spLocks noChangeShapeType="1"/>
            </p:cNvSpPr>
            <p:nvPr/>
          </p:nvSpPr>
          <p:spPr bwMode="auto">
            <a:xfrm flipV="1">
              <a:off x="3396" y="2144"/>
              <a:ext cx="0" cy="1404"/>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 name="Freeform 25"/>
            <p:cNvSpPr>
              <a:spLocks/>
            </p:cNvSpPr>
            <p:nvPr/>
          </p:nvSpPr>
          <p:spPr bwMode="auto">
            <a:xfrm>
              <a:off x="2971" y="1732"/>
              <a:ext cx="425" cy="425"/>
            </a:xfrm>
            <a:custGeom>
              <a:avLst/>
              <a:gdLst>
                <a:gd name="T0" fmla="*/ 0 w 553"/>
                <a:gd name="T1" fmla="*/ 0 h 554"/>
                <a:gd name="T2" fmla="*/ 0 w 553"/>
                <a:gd name="T3" fmla="*/ 326 h 554"/>
                <a:gd name="T4" fmla="*/ 327 w 553"/>
                <a:gd name="T5" fmla="*/ 326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cap="flat" cmpd="sng">
              <a:solidFill>
                <a:srgbClr val="93A2B7"/>
              </a:solidFill>
              <a:prstDash val="solid"/>
              <a:round/>
              <a:headEnd/>
              <a:tailEnd/>
            </a:ln>
          </p:spPr>
          <p:txBody>
            <a:bodyPr wrap="none" lIns="0" tIns="0" rIns="0" bIns="0" anchor="ctr">
              <a:spAutoFit/>
            </a:bodyPr>
            <a:lstStyle/>
            <a:p>
              <a:endParaRPr lang="en-US"/>
            </a:p>
          </p:txBody>
        </p:sp>
        <p:grpSp>
          <p:nvGrpSpPr>
            <p:cNvPr id="11" name="Group 26"/>
            <p:cNvGrpSpPr>
              <a:grpSpLocks/>
            </p:cNvGrpSpPr>
            <p:nvPr/>
          </p:nvGrpSpPr>
          <p:grpSpPr bwMode="auto">
            <a:xfrm>
              <a:off x="2176" y="2569"/>
              <a:ext cx="855" cy="600"/>
              <a:chOff x="443" y="1548"/>
              <a:chExt cx="855" cy="600"/>
            </a:xfrm>
          </p:grpSpPr>
          <p:sp>
            <p:nvSpPr>
              <p:cNvPr id="13" name="Rectangle 27"/>
              <p:cNvSpPr>
                <a:spLocks noChangeArrowheads="1"/>
              </p:cNvSpPr>
              <p:nvPr/>
            </p:nvSpPr>
            <p:spPr bwMode="auto">
              <a:xfrm>
                <a:off x="607" y="1790"/>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4" name="Rectangle 28"/>
              <p:cNvSpPr>
                <a:spLocks noChangeArrowheads="1"/>
              </p:cNvSpPr>
              <p:nvPr/>
            </p:nvSpPr>
            <p:spPr bwMode="auto">
              <a:xfrm>
                <a:off x="443" y="1548"/>
                <a:ext cx="855"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5" name="Rectangle 29"/>
              <p:cNvSpPr>
                <a:spLocks noChangeArrowheads="1"/>
              </p:cNvSpPr>
              <p:nvPr/>
            </p:nvSpPr>
            <p:spPr bwMode="auto">
              <a:xfrm>
                <a:off x="607" y="2032"/>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
          <p:nvSpPr>
            <p:cNvPr id="12" name="AutoShape 30"/>
            <p:cNvSpPr>
              <a:spLocks noChangeArrowheads="1"/>
            </p:cNvSpPr>
            <p:nvPr/>
          </p:nvSpPr>
          <p:spPr bwMode="auto">
            <a:xfrm>
              <a:off x="1752" y="1795"/>
              <a:ext cx="831" cy="804"/>
            </a:xfrm>
            <a:prstGeom prst="plus">
              <a:avLst>
                <a:gd name="adj" fmla="val 32509"/>
              </a:avLst>
            </a:prstGeom>
            <a:gradFill rotWithShape="1">
              <a:gsLst>
                <a:gs pos="0">
                  <a:srgbClr val="FFFFFF"/>
                </a:gs>
                <a:gs pos="100000">
                  <a:srgbClr val="6DD130"/>
                </a:gs>
              </a:gsLst>
              <a:lin ang="2700000" scaled="1"/>
            </a:gradFill>
            <a:ln w="28575" algn="ctr">
              <a:solidFill>
                <a:srgbClr val="58AA26"/>
              </a:solidFill>
              <a:miter lim="800000"/>
              <a:headEnd/>
              <a:tailEnd/>
            </a:ln>
          </p:spPr>
          <p:txBody>
            <a:bodyPr lIns="0" tIns="0" rIns="0" bIns="0" anchor="ctr">
              <a:spAutoFit/>
            </a:bodyPr>
            <a:lstStyle/>
            <a:p>
              <a:endParaRPr lang="en-US"/>
            </a:p>
          </p:txBody>
        </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p:cNvSpPr>
          <p:nvPr>
            <p:ph type="title"/>
          </p:nvPr>
        </p:nvSpPr>
        <p:spPr/>
        <p:txBody>
          <a:bodyPr/>
          <a:lstStyle/>
          <a:p>
            <a:pPr marL="457200" indent="-457200"/>
            <a:r>
              <a:rPr lang="en-US"/>
              <a:t>Step 1: Establish factors that trigger a hold</a:t>
            </a:r>
          </a:p>
        </p:txBody>
      </p:sp>
      <p:sp>
        <p:nvSpPr>
          <p:cNvPr id="20484" name="Content Placeholder 2"/>
          <p:cNvSpPr>
            <a:spLocks noGrp="1"/>
          </p:cNvSpPr>
          <p:nvPr>
            <p:ph idx="1"/>
          </p:nvPr>
        </p:nvSpPr>
        <p:spPr>
          <a:xfrm>
            <a:off x="519113" y="914400"/>
            <a:ext cx="8318500" cy="1282700"/>
          </a:xfrm>
        </p:spPr>
        <p:txBody>
          <a:bodyPr/>
          <a:lstStyle/>
          <a:p>
            <a:pPr>
              <a:buFont typeface="Arial" charset="0"/>
              <a:buChar char="•"/>
            </a:pPr>
            <a:r>
              <a:rPr lang="en-US"/>
              <a:t>Edit applyFinancialHolds() function to alter conditions under which it returns true</a:t>
            </a:r>
          </a:p>
        </p:txBody>
      </p:sp>
      <p:sp>
        <p:nvSpPr>
          <p:cNvPr id="20485" name="TextBox 6"/>
          <p:cNvSpPr txBox="1">
            <a:spLocks noChangeArrowheads="1"/>
          </p:cNvSpPr>
          <p:nvPr/>
        </p:nvSpPr>
        <p:spPr bwMode="auto">
          <a:xfrm>
            <a:off x="600075" y="2716213"/>
            <a:ext cx="236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endParaRPr lang="en-US">
              <a:solidFill>
                <a:srgbClr val="C00000"/>
              </a:solidFill>
              <a:latin typeface="Calibri" pitchFamily="34" charset="0"/>
            </a:endParaRPr>
          </a:p>
        </p:txBody>
      </p:sp>
      <p:sp>
        <p:nvSpPr>
          <p:cNvPr id="20486" name="TextBox 12"/>
          <p:cNvSpPr txBox="1">
            <a:spLocks noChangeArrowheads="1"/>
          </p:cNvSpPr>
          <p:nvPr/>
        </p:nvSpPr>
        <p:spPr bwMode="auto">
          <a:xfrm>
            <a:off x="852488" y="3735568"/>
            <a:ext cx="789316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a:solidFill>
                  <a:srgbClr val="0033CC"/>
                </a:solidFill>
                <a:latin typeface="Calibri" pitchFamily="34" charset="0"/>
              </a:rPr>
              <a:t>Configured function to trigger hold for claims in “Under Investigation” SIU status:</a:t>
            </a:r>
          </a:p>
        </p:txBody>
      </p:sp>
      <p:sp>
        <p:nvSpPr>
          <p:cNvPr id="20489" name="TextBox 12"/>
          <p:cNvSpPr txBox="1">
            <a:spLocks noChangeArrowheads="1"/>
          </p:cNvSpPr>
          <p:nvPr/>
        </p:nvSpPr>
        <p:spPr bwMode="auto">
          <a:xfrm>
            <a:off x="852488" y="1698625"/>
            <a:ext cx="6970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a:solidFill>
                  <a:srgbClr val="0033CC"/>
                </a:solidFill>
                <a:latin typeface="Calibri" pitchFamily="34" charset="0"/>
              </a:rPr>
              <a:t>Base configuration:</a:t>
            </a:r>
          </a:p>
        </p:txBody>
      </p:sp>
      <p:pic>
        <p:nvPicPr>
          <p:cNvPr id="3" name="Picture 3" descr="Graphical user interface, text&#10;&#10;Description automatically generated">
            <a:extLst>
              <a:ext uri="{FF2B5EF4-FFF2-40B4-BE49-F238E27FC236}">
                <a16:creationId xmlns:a16="http://schemas.microsoft.com/office/drawing/2014/main" id="{DC6DC49C-5D3B-4CDD-BC4E-0623D05DF3CC}"/>
              </a:ext>
            </a:extLst>
          </p:cNvPr>
          <p:cNvPicPr>
            <a:picLocks noChangeAspect="1"/>
          </p:cNvPicPr>
          <p:nvPr/>
        </p:nvPicPr>
        <p:blipFill>
          <a:blip r:embed="rId3"/>
          <a:stretch>
            <a:fillRect/>
          </a:stretch>
        </p:blipFill>
        <p:spPr>
          <a:xfrm>
            <a:off x="856890" y="2099350"/>
            <a:ext cx="4482860" cy="1710394"/>
          </a:xfrm>
          <a:prstGeom prst="rect">
            <a:avLst/>
          </a:prstGeom>
        </p:spPr>
      </p:pic>
      <p:pic>
        <p:nvPicPr>
          <p:cNvPr id="4" name="Picture 4" descr="Graphical user interface, text, application, email&#10;&#10;Description automatically generated">
            <a:extLst>
              <a:ext uri="{FF2B5EF4-FFF2-40B4-BE49-F238E27FC236}">
                <a16:creationId xmlns:a16="http://schemas.microsoft.com/office/drawing/2014/main" id="{DB603823-F828-4CFF-BA7E-401C2825926E}"/>
              </a:ext>
            </a:extLst>
          </p:cNvPr>
          <p:cNvPicPr>
            <a:picLocks noChangeAspect="1"/>
          </p:cNvPicPr>
          <p:nvPr/>
        </p:nvPicPr>
        <p:blipFill>
          <a:blip r:embed="rId4"/>
          <a:stretch>
            <a:fillRect/>
          </a:stretch>
        </p:blipFill>
        <p:spPr>
          <a:xfrm>
            <a:off x="900023" y="4428526"/>
            <a:ext cx="4267200" cy="2199136"/>
          </a:xfrm>
          <a:prstGeom prst="rect">
            <a:avLst/>
          </a:prstGeom>
        </p:spPr>
      </p:pic>
      <p:sp>
        <p:nvSpPr>
          <p:cNvPr id="13" name="Rounded Rectangle 11">
            <a:extLst>
              <a:ext uri="{FF2B5EF4-FFF2-40B4-BE49-F238E27FC236}">
                <a16:creationId xmlns:a16="http://schemas.microsoft.com/office/drawing/2014/main" id="{C457E257-5BFA-4B64-A7E1-795662E7B3C5}"/>
              </a:ext>
            </a:extLst>
          </p:cNvPr>
          <p:cNvSpPr>
            <a:spLocks noChangeArrowheads="1"/>
          </p:cNvSpPr>
          <p:nvPr/>
        </p:nvSpPr>
        <p:spPr bwMode="auto">
          <a:xfrm>
            <a:off x="1073660" y="5926345"/>
            <a:ext cx="4139570" cy="1809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defPPr>
              <a:defRPr lang="en-US"/>
            </a:defPPr>
            <a:lvl1pPr algn="l" rtl="0" fontAlgn="base">
              <a:spcBef>
                <a:spcPct val="0"/>
              </a:spcBef>
              <a:spcAft>
                <a:spcPct val="0"/>
              </a:spcAft>
              <a:defRPr sz="2000" b="1" kern="1200">
                <a:solidFill>
                  <a:srgbClr val="FF0000"/>
                </a:solidFill>
                <a:latin typeface="Arial" charset="0"/>
                <a:ea typeface="+mn-ea"/>
                <a:cs typeface="Arial" charset="0"/>
              </a:defRPr>
            </a:lvl1pPr>
            <a:lvl2pPr marL="457200" algn="l" rtl="0" fontAlgn="base">
              <a:spcBef>
                <a:spcPct val="0"/>
              </a:spcBef>
              <a:spcAft>
                <a:spcPct val="0"/>
              </a:spcAft>
              <a:defRPr sz="2000" b="1" kern="1200">
                <a:solidFill>
                  <a:srgbClr val="FF0000"/>
                </a:solidFill>
                <a:latin typeface="Arial" charset="0"/>
                <a:ea typeface="+mn-ea"/>
                <a:cs typeface="Arial" charset="0"/>
              </a:defRPr>
            </a:lvl2pPr>
            <a:lvl3pPr marL="914400" algn="l" rtl="0" fontAlgn="base">
              <a:spcBef>
                <a:spcPct val="0"/>
              </a:spcBef>
              <a:spcAft>
                <a:spcPct val="0"/>
              </a:spcAft>
              <a:defRPr sz="2000" b="1" kern="1200">
                <a:solidFill>
                  <a:srgbClr val="FF0000"/>
                </a:solidFill>
                <a:latin typeface="Arial" charset="0"/>
                <a:ea typeface="+mn-ea"/>
                <a:cs typeface="Arial" charset="0"/>
              </a:defRPr>
            </a:lvl3pPr>
            <a:lvl4pPr marL="1371600" algn="l" rtl="0" fontAlgn="base">
              <a:spcBef>
                <a:spcPct val="0"/>
              </a:spcBef>
              <a:spcAft>
                <a:spcPct val="0"/>
              </a:spcAft>
              <a:defRPr sz="2000" b="1" kern="1200">
                <a:solidFill>
                  <a:srgbClr val="FF0000"/>
                </a:solidFill>
                <a:latin typeface="Arial" charset="0"/>
                <a:ea typeface="+mn-ea"/>
                <a:cs typeface="Arial" charset="0"/>
              </a:defRPr>
            </a:lvl4pPr>
            <a:lvl5pPr marL="1828800" algn="l" rtl="0" fontAlgn="base">
              <a:spcBef>
                <a:spcPct val="0"/>
              </a:spcBef>
              <a:spcAft>
                <a:spcPct val="0"/>
              </a:spcAft>
              <a:defRPr sz="2000" b="1" kern="1200">
                <a:solidFill>
                  <a:srgbClr val="FF0000"/>
                </a:solidFill>
                <a:latin typeface="Arial" charset="0"/>
                <a:ea typeface="+mn-ea"/>
                <a:cs typeface="Arial" charset="0"/>
              </a:defRPr>
            </a:lvl5pPr>
            <a:lvl6pPr marL="2286000" algn="l" defTabSz="914400" rtl="0" eaLnBrk="1" latinLnBrk="0" hangingPunct="1">
              <a:defRPr sz="2000" b="1" kern="1200">
                <a:solidFill>
                  <a:srgbClr val="FF0000"/>
                </a:solidFill>
                <a:latin typeface="Arial" charset="0"/>
                <a:ea typeface="+mn-ea"/>
                <a:cs typeface="Arial" charset="0"/>
              </a:defRPr>
            </a:lvl6pPr>
            <a:lvl7pPr marL="2743200" algn="l" defTabSz="914400" rtl="0" eaLnBrk="1" latinLnBrk="0" hangingPunct="1">
              <a:defRPr sz="2000" b="1" kern="1200">
                <a:solidFill>
                  <a:srgbClr val="FF0000"/>
                </a:solidFill>
                <a:latin typeface="Arial" charset="0"/>
                <a:ea typeface="+mn-ea"/>
                <a:cs typeface="Arial" charset="0"/>
              </a:defRPr>
            </a:lvl7pPr>
            <a:lvl8pPr marL="3200400" algn="l" defTabSz="914400" rtl="0" eaLnBrk="1" latinLnBrk="0" hangingPunct="1">
              <a:defRPr sz="2000" b="1" kern="1200">
                <a:solidFill>
                  <a:srgbClr val="FF0000"/>
                </a:solidFill>
                <a:latin typeface="Arial" charset="0"/>
                <a:ea typeface="+mn-ea"/>
                <a:cs typeface="Arial" charset="0"/>
              </a:defRPr>
            </a:lvl8pPr>
            <a:lvl9pPr marL="3657600" algn="l" defTabSz="914400" rtl="0" eaLnBrk="1" latinLnBrk="0" hangingPunct="1">
              <a:defRPr sz="2000" b="1" kern="1200">
                <a:solidFill>
                  <a:srgbClr val="FF0000"/>
                </a:solidFill>
                <a:latin typeface="Arial" charset="0"/>
                <a:ea typeface="+mn-ea"/>
                <a:cs typeface="Arial" charset="0"/>
              </a:defRPr>
            </a:lvl9pPr>
          </a:lstStyle>
          <a:p>
            <a:pPr algn="ctr">
              <a:spcBef>
                <a:spcPct val="50000"/>
              </a:spcBef>
              <a:spcAft>
                <a:spcPct val="30000"/>
              </a:spcAft>
              <a:buClr>
                <a:schemeClr val="tx1"/>
              </a:buClr>
            </a:pPr>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t>Step 2: Configure transaction set types</a:t>
            </a:r>
            <a:br>
              <a:rPr lang="en-US"/>
            </a:br>
            <a:br>
              <a:rPr lang="en-US"/>
            </a:br>
            <a:endParaRPr lang="en-US"/>
          </a:p>
        </p:txBody>
      </p:sp>
      <p:sp>
        <p:nvSpPr>
          <p:cNvPr id="21507" name="Content Placeholder 2"/>
          <p:cNvSpPr>
            <a:spLocks noGrp="1"/>
          </p:cNvSpPr>
          <p:nvPr>
            <p:ph idx="1"/>
          </p:nvPr>
        </p:nvSpPr>
        <p:spPr>
          <a:xfrm>
            <a:off x="519113" y="900113"/>
            <a:ext cx="8318500" cy="5486400"/>
          </a:xfrm>
        </p:spPr>
        <p:txBody>
          <a:bodyPr/>
          <a:lstStyle/>
          <a:p>
            <a:pPr>
              <a:buFont typeface="Arial" charset="0"/>
              <a:buChar char="•"/>
            </a:pPr>
            <a:r>
              <a:rPr lang="en-US" b="1" dirty="0"/>
              <a:t>Transaction Set Validation Rule (TXV15000) </a:t>
            </a:r>
            <a:r>
              <a:rPr lang="en-US" dirty="0"/>
              <a:t>serves as gatekeeper</a:t>
            </a:r>
          </a:p>
          <a:p>
            <a:pPr>
              <a:buFont typeface="Arial" charset="0"/>
              <a:buChar char="•"/>
            </a:pPr>
            <a:r>
              <a:rPr lang="en-US" dirty="0"/>
              <a:t>If all of the following checks return </a:t>
            </a:r>
            <a:r>
              <a:rPr lang="en-US" dirty="0">
                <a:cs typeface="Courier New" pitchFamily="49" charset="0"/>
              </a:rPr>
              <a:t>true</a:t>
            </a:r>
            <a:r>
              <a:rPr lang="en-US" dirty="0"/>
              <a:t>, child rules are evaluated:</a:t>
            </a:r>
          </a:p>
          <a:p>
            <a:pPr lvl="1">
              <a:buFont typeface="Courier New" pitchFamily="49" charset="0"/>
              <a:buChar char="­"/>
            </a:pPr>
            <a:r>
              <a:rPr lang="en-US" dirty="0"/>
              <a:t>Are financial holds “on” for this claim? </a:t>
            </a:r>
          </a:p>
          <a:p>
            <a:pPr lvl="1"/>
            <a:r>
              <a:rPr lang="en-US" dirty="0"/>
              <a:t>Is this a </a:t>
            </a:r>
            <a:r>
              <a:rPr lang="en-US" dirty="0" err="1"/>
              <a:t>CheckSet</a:t>
            </a:r>
            <a:r>
              <a:rPr lang="en-US" dirty="0"/>
              <a:t> or </a:t>
            </a:r>
            <a:r>
              <a:rPr lang="en-US" dirty="0" err="1"/>
              <a:t>ReserveSet</a:t>
            </a:r>
            <a:r>
              <a:rPr lang="en-US" dirty="0"/>
              <a:t>?</a:t>
            </a:r>
          </a:p>
          <a:p>
            <a:pPr lvl="1"/>
            <a:r>
              <a:rPr lang="en-US" dirty="0"/>
              <a:t>If a </a:t>
            </a:r>
            <a:r>
              <a:rPr lang="en-US" dirty="0" err="1"/>
              <a:t>CheckSet</a:t>
            </a:r>
            <a:r>
              <a:rPr lang="en-US" dirty="0"/>
              <a:t>, are none of the checks deleted or cancelled?</a:t>
            </a:r>
          </a:p>
        </p:txBody>
      </p:sp>
      <p:pic>
        <p:nvPicPr>
          <p:cNvPr id="3" name="Picture 2">
            <a:extLst>
              <a:ext uri="{FF2B5EF4-FFF2-40B4-BE49-F238E27FC236}">
                <a16:creationId xmlns:a16="http://schemas.microsoft.com/office/drawing/2014/main" id="{485E9854-5686-4DE1-9B4C-19DB806955DA}"/>
              </a:ext>
            </a:extLst>
          </p:cNvPr>
          <p:cNvPicPr>
            <a:picLocks noChangeAspect="1"/>
          </p:cNvPicPr>
          <p:nvPr/>
        </p:nvPicPr>
        <p:blipFill>
          <a:blip r:embed="rId3"/>
          <a:stretch>
            <a:fillRect/>
          </a:stretch>
        </p:blipFill>
        <p:spPr>
          <a:xfrm>
            <a:off x="1285667" y="3794126"/>
            <a:ext cx="6334125" cy="2628900"/>
          </a:xfrm>
          <a:prstGeom prst="rect">
            <a:avLst/>
          </a:prstGeom>
          <a:ln>
            <a:solidFill>
              <a:schemeClr val="bg1"/>
            </a:solidFill>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t>Lesson objectives</a:t>
            </a:r>
          </a:p>
        </p:txBody>
      </p:sp>
      <p:sp>
        <p:nvSpPr>
          <p:cNvPr id="4099" name="Rectangle 3"/>
          <p:cNvSpPr>
            <a:spLocks noGrp="1" noChangeArrowheads="1"/>
          </p:cNvSpPr>
          <p:nvPr>
            <p:ph idx="1"/>
          </p:nvPr>
        </p:nvSpPr>
        <p:spPr/>
        <p:txBody>
          <a:bodyPr/>
          <a:lstStyle/>
          <a:p>
            <a:pPr>
              <a:buFont typeface="Arial" charset="0"/>
              <a:buChar char="•"/>
            </a:pPr>
            <a:r>
              <a:rPr lang="en-US"/>
              <a:t>By the end of this lesson, you should be able to:</a:t>
            </a:r>
          </a:p>
          <a:p>
            <a:pPr lvl="1" eaLnBrk="1" hangingPunct="1"/>
            <a:r>
              <a:rPr lang="en-US"/>
              <a:t>Describe the motivation behind financial holds</a:t>
            </a:r>
          </a:p>
          <a:p>
            <a:pPr lvl="1" eaLnBrk="1" hangingPunct="1"/>
            <a:r>
              <a:rPr lang="en-US"/>
              <a:t>Add or remove reasons that a claim’s coverage is in question</a:t>
            </a:r>
          </a:p>
          <a:p>
            <a:pPr lvl="1" eaLnBrk="1" hangingPunct="1"/>
            <a:r>
              <a:rPr lang="en-US"/>
              <a:t>Ensure that initial reserves are not created when financial holds are in effect</a:t>
            </a:r>
          </a:p>
          <a:p>
            <a:pPr lvl="1" eaLnBrk="1" hangingPunct="1"/>
            <a:r>
              <a:rPr lang="en-US"/>
              <a:t>Add or remove reasons for placing financial holds</a:t>
            </a:r>
          </a:p>
        </p:txBody>
      </p:sp>
      <p:sp>
        <p:nvSpPr>
          <p:cNvPr id="4100"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eaLnBrk="0" hangingPunct="0">
              <a:spcBef>
                <a:spcPct val="20000"/>
              </a:spcBef>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eaLnBrk="0" hangingPunct="0">
              <a:spcBef>
                <a:spcPct val="20000"/>
              </a:spcBef>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312" y="3361728"/>
            <a:ext cx="4774599" cy="1470657"/>
          </a:xfrm>
          <a:prstGeom prst="rect">
            <a:avLst/>
          </a:prstGeom>
          <a:noFill/>
          <a:ln w="6350">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2530" name="Title 1"/>
          <p:cNvSpPr>
            <a:spLocks noGrp="1"/>
          </p:cNvSpPr>
          <p:nvPr>
            <p:ph type="title"/>
          </p:nvPr>
        </p:nvSpPr>
        <p:spPr/>
        <p:txBody>
          <a:bodyPr/>
          <a:lstStyle/>
          <a:p>
            <a:r>
              <a:rPr lang="en-US"/>
              <a:t>Step 3: Create rule for each hold type</a:t>
            </a:r>
          </a:p>
        </p:txBody>
      </p:sp>
      <p:sp>
        <p:nvSpPr>
          <p:cNvPr id="22532" name="TextBox 27"/>
          <p:cNvSpPr txBox="1">
            <a:spLocks noChangeArrowheads="1"/>
          </p:cNvSpPr>
          <p:nvPr/>
        </p:nvSpPr>
        <p:spPr bwMode="auto">
          <a:xfrm>
            <a:off x="779463" y="942975"/>
            <a:ext cx="3479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0033CC"/>
                </a:solidFill>
                <a:latin typeface="Calibri" pitchFamily="34" charset="0"/>
              </a:rPr>
              <a:t>Hold types …</a:t>
            </a:r>
          </a:p>
        </p:txBody>
      </p:sp>
      <p:sp>
        <p:nvSpPr>
          <p:cNvPr id="22533" name="TextBox 28"/>
          <p:cNvSpPr txBox="1">
            <a:spLocks noChangeArrowheads="1"/>
          </p:cNvSpPr>
          <p:nvPr/>
        </p:nvSpPr>
        <p:spPr bwMode="auto">
          <a:xfrm>
            <a:off x="879475" y="2740025"/>
            <a:ext cx="3187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0033CC"/>
                </a:solidFill>
                <a:latin typeface="Calibri" pitchFamily="34" charset="0"/>
              </a:rPr>
              <a:t>… correspond to child rules</a:t>
            </a:r>
          </a:p>
        </p:txBody>
      </p:sp>
      <p:sp>
        <p:nvSpPr>
          <p:cNvPr id="22535" name="Rectangle 40"/>
          <p:cNvSpPr>
            <a:spLocks noChangeArrowheads="1"/>
          </p:cNvSpPr>
          <p:nvPr/>
        </p:nvSpPr>
        <p:spPr bwMode="auto">
          <a:xfrm>
            <a:off x="2385354" y="4164322"/>
            <a:ext cx="2593046" cy="304800"/>
          </a:xfrm>
          <a:prstGeom prst="rect">
            <a:avLst/>
          </a:prstGeom>
          <a:solidFill>
            <a:schemeClr val="accent1">
              <a:lumMod val="20000"/>
              <a:lumOff val="80000"/>
              <a:alpha val="24000"/>
            </a:schemeClr>
          </a:solidFill>
          <a:ln w="19050" algn="ctr">
            <a:solidFill>
              <a:schemeClr val="accent1">
                <a:lumMod val="20000"/>
                <a:lumOff val="80000"/>
                <a:alpha val="20000"/>
              </a:schemeClr>
            </a:solidFill>
            <a:round/>
            <a:headEnd/>
            <a:tailEnd/>
          </a:ln>
        </p:spPr>
        <p:txBody>
          <a:bodyPr wrap="none" lIns="0" tIns="0" rIns="0" bIns="0" anchor="ctr"/>
          <a:lstStyle/>
          <a:p>
            <a:pPr algn="ctr">
              <a:spcBef>
                <a:spcPct val="50000"/>
              </a:spcBef>
              <a:spcAft>
                <a:spcPct val="30000"/>
              </a:spcAft>
              <a:buClr>
                <a:schemeClr val="tx1"/>
              </a:buClr>
            </a:pPr>
            <a:endParaRPr lang="en-US"/>
          </a:p>
        </p:txBody>
      </p:sp>
      <p:sp>
        <p:nvSpPr>
          <p:cNvPr id="22537" name="Rectangle 45"/>
          <p:cNvSpPr>
            <a:spLocks noChangeArrowheads="1"/>
          </p:cNvSpPr>
          <p:nvPr/>
        </p:nvSpPr>
        <p:spPr bwMode="auto">
          <a:xfrm>
            <a:off x="2385354" y="4546121"/>
            <a:ext cx="2885386" cy="286264"/>
          </a:xfrm>
          <a:prstGeom prst="rect">
            <a:avLst/>
          </a:prstGeom>
          <a:solidFill>
            <a:srgbClr val="7030A0">
              <a:alpha val="20000"/>
            </a:srgbClr>
          </a:solidFill>
          <a:ln w="19050" algn="ctr">
            <a:solidFill>
              <a:srgbClr val="7030A0">
                <a:alpha val="20000"/>
              </a:srgbClr>
            </a:solidFill>
            <a:round/>
            <a:headEnd/>
            <a:tailEnd/>
          </a:ln>
        </p:spPr>
        <p:txBody>
          <a:bodyPr wrap="none" lIns="0" tIns="0" rIns="0" bIns="0" anchor="ctr"/>
          <a:lstStyle/>
          <a:p>
            <a:pPr algn="ctr">
              <a:spcBef>
                <a:spcPct val="50000"/>
              </a:spcBef>
              <a:spcAft>
                <a:spcPct val="30000"/>
              </a:spcAft>
              <a:buClr>
                <a:schemeClr val="tx1"/>
              </a:buClr>
            </a:pPr>
            <a:endParaRPr lang="en-US"/>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3" y="1480690"/>
            <a:ext cx="5973532" cy="1122100"/>
          </a:xfrm>
          <a:prstGeom prst="rect">
            <a:avLst/>
          </a:prstGeom>
          <a:noFill/>
          <a:ln w="6350">
            <a:solidFill>
              <a:schemeClr val="bg1"/>
            </a:solidFill>
            <a:miter lim="800000"/>
            <a:headEnd/>
            <a:tailEnd/>
          </a:ln>
          <a:extLst>
            <a:ext uri="{909E8E84-426E-40DD-AFC4-6F175D3DCCD1}">
              <a14:hiddenFill xmlns:a14="http://schemas.microsoft.com/office/drawing/2010/main">
                <a:solidFill>
                  <a:schemeClr val="accent1"/>
                </a:solidFill>
              </a14:hiddenFill>
            </a:ext>
          </a:extLst>
        </p:spPr>
      </p:pic>
      <p:grpSp>
        <p:nvGrpSpPr>
          <p:cNvPr id="19" name="Group 21"/>
          <p:cNvGrpSpPr>
            <a:grpSpLocks/>
          </p:cNvGrpSpPr>
          <p:nvPr/>
        </p:nvGrpSpPr>
        <p:grpSpPr bwMode="auto">
          <a:xfrm>
            <a:off x="6905361" y="1726335"/>
            <a:ext cx="682110" cy="749944"/>
            <a:chOff x="1752" y="1732"/>
            <a:chExt cx="1650" cy="1816"/>
          </a:xfrm>
        </p:grpSpPr>
        <p:sp>
          <p:nvSpPr>
            <p:cNvPr id="20" name="Freeform 22"/>
            <p:cNvSpPr>
              <a:spLocks/>
            </p:cNvSpPr>
            <p:nvPr/>
          </p:nvSpPr>
          <p:spPr bwMode="auto">
            <a:xfrm>
              <a:off x="1942" y="1732"/>
              <a:ext cx="1451" cy="1816"/>
            </a:xfrm>
            <a:custGeom>
              <a:avLst/>
              <a:gdLst>
                <a:gd name="T0" fmla="*/ 0 w 1887"/>
                <a:gd name="T1" fmla="*/ 1390 h 2365"/>
                <a:gd name="T2" fmla="*/ 0 w 1887"/>
                <a:gd name="T3" fmla="*/ 0 h 2365"/>
                <a:gd name="T4" fmla="*/ 793 w 1887"/>
                <a:gd name="T5" fmla="*/ 0 h 2365"/>
                <a:gd name="T6" fmla="*/ 1116 w 1887"/>
                <a:gd name="T7" fmla="*/ 326 h 2365"/>
                <a:gd name="T8" fmla="*/ 1116 w 1887"/>
                <a:gd name="T9" fmla="*/ 1394 h 2365"/>
                <a:gd name="T10" fmla="*/ 0 w 1887"/>
                <a:gd name="T11" fmla="*/ 139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cap="flat" cmpd="sng">
              <a:solidFill>
                <a:srgbClr val="93A2B7"/>
              </a:solidFill>
              <a:prstDash val="solid"/>
              <a:round/>
              <a:headEnd/>
              <a:tailEnd/>
            </a:ln>
          </p:spPr>
          <p:txBody>
            <a:bodyPr lIns="0" tIns="0" rIns="0" bIns="0" anchor="ctr">
              <a:spAutoFit/>
            </a:bodyPr>
            <a:lstStyle/>
            <a:p>
              <a:endParaRPr lang="en-US"/>
            </a:p>
          </p:txBody>
        </p:sp>
        <p:sp>
          <p:nvSpPr>
            <p:cNvPr id="21" name="Line 23"/>
            <p:cNvSpPr>
              <a:spLocks noChangeShapeType="1"/>
            </p:cNvSpPr>
            <p:nvPr/>
          </p:nvSpPr>
          <p:spPr bwMode="auto">
            <a:xfrm>
              <a:off x="1936" y="3548"/>
              <a:ext cx="1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 name="Line 24"/>
            <p:cNvSpPr>
              <a:spLocks noChangeShapeType="1"/>
            </p:cNvSpPr>
            <p:nvPr/>
          </p:nvSpPr>
          <p:spPr bwMode="auto">
            <a:xfrm flipV="1">
              <a:off x="3396" y="2144"/>
              <a:ext cx="0" cy="1404"/>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 name="Freeform 25"/>
            <p:cNvSpPr>
              <a:spLocks/>
            </p:cNvSpPr>
            <p:nvPr/>
          </p:nvSpPr>
          <p:spPr bwMode="auto">
            <a:xfrm>
              <a:off x="2971" y="1732"/>
              <a:ext cx="425" cy="425"/>
            </a:xfrm>
            <a:custGeom>
              <a:avLst/>
              <a:gdLst>
                <a:gd name="T0" fmla="*/ 0 w 553"/>
                <a:gd name="T1" fmla="*/ 0 h 554"/>
                <a:gd name="T2" fmla="*/ 0 w 553"/>
                <a:gd name="T3" fmla="*/ 326 h 554"/>
                <a:gd name="T4" fmla="*/ 327 w 553"/>
                <a:gd name="T5" fmla="*/ 326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cap="flat" cmpd="sng">
              <a:solidFill>
                <a:srgbClr val="93A2B7"/>
              </a:solidFill>
              <a:prstDash val="solid"/>
              <a:round/>
              <a:headEnd/>
              <a:tailEnd/>
            </a:ln>
          </p:spPr>
          <p:txBody>
            <a:bodyPr wrap="none" lIns="0" tIns="0" rIns="0" bIns="0" anchor="ctr">
              <a:spAutoFit/>
            </a:bodyPr>
            <a:lstStyle/>
            <a:p>
              <a:endParaRPr lang="en-US"/>
            </a:p>
          </p:txBody>
        </p:sp>
        <p:grpSp>
          <p:nvGrpSpPr>
            <p:cNvPr id="24" name="Group 26"/>
            <p:cNvGrpSpPr>
              <a:grpSpLocks/>
            </p:cNvGrpSpPr>
            <p:nvPr/>
          </p:nvGrpSpPr>
          <p:grpSpPr bwMode="auto">
            <a:xfrm>
              <a:off x="2176" y="2569"/>
              <a:ext cx="855" cy="600"/>
              <a:chOff x="443" y="1548"/>
              <a:chExt cx="855" cy="600"/>
            </a:xfrm>
          </p:grpSpPr>
          <p:sp>
            <p:nvSpPr>
              <p:cNvPr id="26" name="Rectangle 27"/>
              <p:cNvSpPr>
                <a:spLocks noChangeArrowheads="1"/>
              </p:cNvSpPr>
              <p:nvPr/>
            </p:nvSpPr>
            <p:spPr bwMode="auto">
              <a:xfrm>
                <a:off x="607" y="1790"/>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7" name="Rectangle 28"/>
              <p:cNvSpPr>
                <a:spLocks noChangeArrowheads="1"/>
              </p:cNvSpPr>
              <p:nvPr/>
            </p:nvSpPr>
            <p:spPr bwMode="auto">
              <a:xfrm>
                <a:off x="443" y="1548"/>
                <a:ext cx="855"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8" name="Rectangle 29"/>
              <p:cNvSpPr>
                <a:spLocks noChangeArrowheads="1"/>
              </p:cNvSpPr>
              <p:nvPr/>
            </p:nvSpPr>
            <p:spPr bwMode="auto">
              <a:xfrm>
                <a:off x="607" y="2032"/>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
          <p:nvSpPr>
            <p:cNvPr id="25" name="AutoShape 30"/>
            <p:cNvSpPr>
              <a:spLocks noChangeArrowheads="1"/>
            </p:cNvSpPr>
            <p:nvPr/>
          </p:nvSpPr>
          <p:spPr bwMode="auto">
            <a:xfrm>
              <a:off x="1752" y="1795"/>
              <a:ext cx="831" cy="804"/>
            </a:xfrm>
            <a:prstGeom prst="plus">
              <a:avLst>
                <a:gd name="adj" fmla="val 32509"/>
              </a:avLst>
            </a:prstGeom>
            <a:gradFill rotWithShape="1">
              <a:gsLst>
                <a:gs pos="0">
                  <a:srgbClr val="FFFFFF"/>
                </a:gs>
                <a:gs pos="100000">
                  <a:srgbClr val="6DD130"/>
                </a:gs>
              </a:gsLst>
              <a:lin ang="2700000" scaled="1"/>
            </a:gradFill>
            <a:ln w="28575" algn="ctr">
              <a:solidFill>
                <a:srgbClr val="58AA26"/>
              </a:solidFill>
              <a:miter lim="800000"/>
              <a:headEnd/>
              <a:tailEnd/>
            </a:ln>
          </p:spPr>
          <p:txBody>
            <a:bodyPr lIns="0" tIns="0" rIns="0" bIns="0" anchor="ctr">
              <a:spAutoFit/>
            </a:bodyPr>
            <a:lstStyle/>
            <a:p>
              <a:endParaRPr lang="en-US"/>
            </a:p>
          </p:txBody>
        </p:sp>
      </p:grpSp>
      <p:pic>
        <p:nvPicPr>
          <p:cNvPr id="18" name="Picture 4" descr="icon - ru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8165" y="3420187"/>
            <a:ext cx="744135" cy="74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4" descr="icon - ru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0565" y="3572587"/>
            <a:ext cx="744135" cy="74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4" descr="icon - ru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2965" y="3724987"/>
            <a:ext cx="744135" cy="74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6" name="Rectangle 43"/>
          <p:cNvSpPr>
            <a:spLocks noChangeArrowheads="1"/>
          </p:cNvSpPr>
          <p:nvPr/>
        </p:nvSpPr>
        <p:spPr bwMode="auto">
          <a:xfrm>
            <a:off x="2432774" y="3791066"/>
            <a:ext cx="3268802" cy="305988"/>
          </a:xfrm>
          <a:prstGeom prst="rect">
            <a:avLst/>
          </a:prstGeom>
          <a:solidFill>
            <a:srgbClr val="A2FB93">
              <a:alpha val="20000"/>
            </a:srgbClr>
          </a:solidFill>
          <a:ln w="19050" algn="ctr">
            <a:solidFill>
              <a:srgbClr val="C7F797">
                <a:alpha val="20000"/>
              </a:srgbClr>
            </a:solidFill>
            <a:round/>
            <a:headEnd/>
            <a:tailEnd/>
          </a:ln>
        </p:spPr>
        <p:txBody>
          <a:bodyPr wrap="none" lIns="0" tIns="0" rIns="0" bIns="0" anchor="ctr"/>
          <a:lstStyle/>
          <a:p>
            <a:pPr algn="ctr">
              <a:spcBef>
                <a:spcPct val="50000"/>
              </a:spcBef>
              <a:spcAft>
                <a:spcPct val="30000"/>
              </a:spcAft>
              <a:buClr>
                <a:schemeClr val="tx1"/>
              </a:buClr>
            </a:pPr>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t>Example: SIU status is under investigation</a:t>
            </a:r>
            <a:br>
              <a:rPr lang="en-US"/>
            </a:br>
            <a:endParaRPr lang="en-US" sz="2800"/>
          </a:p>
        </p:txBody>
      </p:sp>
      <p:sp>
        <p:nvSpPr>
          <p:cNvPr id="8195" name="Content Placeholder 2"/>
          <p:cNvSpPr>
            <a:spLocks noGrp="1"/>
          </p:cNvSpPr>
          <p:nvPr>
            <p:ph idx="1"/>
          </p:nvPr>
        </p:nvSpPr>
        <p:spPr>
          <a:xfrm>
            <a:off x="519113" y="852488"/>
            <a:ext cx="8318500" cy="5486400"/>
          </a:xfrm>
        </p:spPr>
        <p:txBody>
          <a:bodyPr/>
          <a:lstStyle/>
          <a:p>
            <a:pPr marL="346075" indent="-346075">
              <a:defRPr/>
            </a:pPr>
            <a:r>
              <a:rPr lang="en-US" sz="2000" dirty="0"/>
              <a:t>Add a hold for SIU status under investigation:</a:t>
            </a:r>
          </a:p>
          <a:p>
            <a:pPr marL="457200" indent="-457200">
              <a:buFont typeface="Arial" pitchFamily="34" charset="0"/>
              <a:buNone/>
              <a:defRPr/>
            </a:pPr>
            <a:endParaRPr lang="en-US" dirty="0"/>
          </a:p>
          <a:p>
            <a:pPr marL="457200" indent="-457200">
              <a:buFont typeface="Arial" charset="0"/>
              <a:buAutoNum type="arabicPeriod"/>
              <a:defRPr/>
            </a:pPr>
            <a:endParaRPr lang="en-US" dirty="0"/>
          </a:p>
          <a:p>
            <a:pPr marL="627063" lvl="2" indent="-285750">
              <a:spcBef>
                <a:spcPct val="40000"/>
              </a:spcBef>
              <a:buFont typeface="Courier New" pitchFamily="49" charset="0"/>
              <a:buChar char="­"/>
              <a:defRPr/>
            </a:pPr>
            <a:endParaRPr lang="en-US" dirty="0"/>
          </a:p>
          <a:p>
            <a:pPr marL="285750" lvl="1" indent="-285750">
              <a:spcBef>
                <a:spcPct val="40000"/>
              </a:spcBef>
              <a:buFont typeface="Arial" pitchFamily="34" charset="0"/>
              <a:buChar char="•"/>
              <a:defRPr/>
            </a:pPr>
            <a:endParaRPr lang="en-US" sz="2000" dirty="0"/>
          </a:p>
          <a:p>
            <a:pPr marL="285750" lvl="1" indent="-285750">
              <a:spcBef>
                <a:spcPct val="40000"/>
              </a:spcBef>
              <a:buFont typeface="Arial" pitchFamily="34" charset="0"/>
              <a:buChar char="•"/>
              <a:defRPr/>
            </a:pPr>
            <a:r>
              <a:rPr lang="en-US" sz="2000" dirty="0"/>
              <a:t>Create the associated Transaction Set Validation </a:t>
            </a:r>
            <a:r>
              <a:rPr lang="en-US" sz="2000" dirty="0" err="1"/>
              <a:t>subrule</a:t>
            </a:r>
            <a:r>
              <a:rPr lang="en-US" sz="2000" dirty="0"/>
              <a:t>:</a:t>
            </a:r>
          </a:p>
          <a:p>
            <a:pPr>
              <a:buFont typeface="Arial" pitchFamily="34" charset="0"/>
              <a:buNone/>
              <a:defRPr/>
            </a:pPr>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208" y="1197242"/>
            <a:ext cx="7099304" cy="1638301"/>
          </a:xfrm>
          <a:prstGeom prst="rect">
            <a:avLst/>
          </a:prstGeom>
          <a:noFill/>
          <a:ln w="6350">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8" name="Rounded Rectangle 11"/>
          <p:cNvSpPr>
            <a:spLocks noChangeArrowheads="1"/>
          </p:cNvSpPr>
          <p:nvPr/>
        </p:nvSpPr>
        <p:spPr bwMode="auto">
          <a:xfrm>
            <a:off x="1933426" y="2654568"/>
            <a:ext cx="4139570" cy="1809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622" y="3492715"/>
            <a:ext cx="2492482" cy="952064"/>
          </a:xfrm>
          <a:prstGeom prst="rect">
            <a:avLst/>
          </a:prstGeom>
          <a:noFill/>
          <a:ln w="6350">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6012" y="3889234"/>
            <a:ext cx="5856468" cy="2548648"/>
          </a:xfrm>
          <a:prstGeom prst="rect">
            <a:avLst/>
          </a:prstGeom>
          <a:noFill/>
          <a:ln w="6350">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Using transactionSet.reject()</a:t>
            </a:r>
          </a:p>
        </p:txBody>
      </p:sp>
      <p:sp>
        <p:nvSpPr>
          <p:cNvPr id="24579" name="Content Placeholder 2"/>
          <p:cNvSpPr>
            <a:spLocks noGrp="1"/>
          </p:cNvSpPr>
          <p:nvPr>
            <p:ph idx="1"/>
          </p:nvPr>
        </p:nvSpPr>
        <p:spPr>
          <a:xfrm>
            <a:off x="458788" y="901700"/>
            <a:ext cx="8318500" cy="5486400"/>
          </a:xfrm>
        </p:spPr>
        <p:txBody>
          <a:bodyPr/>
          <a:lstStyle/>
          <a:p>
            <a:pPr>
              <a:buFont typeface="Arial" charset="0"/>
              <a:buChar char="•"/>
            </a:pPr>
            <a:r>
              <a:rPr lang="en-US" dirty="0"/>
              <a:t>TXV15300 applies to policies that are not verified</a:t>
            </a:r>
          </a:p>
          <a:p>
            <a:pPr>
              <a:buFont typeface="Arial" charset="0"/>
              <a:buChar char="•"/>
            </a:pPr>
            <a:r>
              <a:rPr lang="en-US" dirty="0"/>
              <a:t>Claim cost payment is rejected with an error</a:t>
            </a:r>
          </a:p>
          <a:p>
            <a:pPr>
              <a:buFont typeface="Arial" charset="0"/>
              <a:buChar char="•"/>
            </a:pPr>
            <a:r>
              <a:rPr lang="en-US" dirty="0"/>
              <a:t>Payments other than claim cost result in warning</a:t>
            </a:r>
          </a:p>
        </p:txBody>
      </p:sp>
      <p:sp>
        <p:nvSpPr>
          <p:cNvPr id="24584" name="TextBox 9"/>
          <p:cNvSpPr txBox="1">
            <a:spLocks noChangeArrowheads="1"/>
          </p:cNvSpPr>
          <p:nvPr/>
        </p:nvSpPr>
        <p:spPr bwMode="auto">
          <a:xfrm>
            <a:off x="7485527" y="5694440"/>
            <a:ext cx="1455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a:solidFill>
                  <a:srgbClr val="C00000"/>
                </a:solidFill>
                <a:latin typeface="Calibri" pitchFamily="34" charset="0"/>
              </a:rPr>
              <a:t>Warning</a:t>
            </a:r>
          </a:p>
        </p:txBody>
      </p:sp>
      <p:pic>
        <p:nvPicPr>
          <p:cNvPr id="4" name="Picture 3">
            <a:extLst>
              <a:ext uri="{FF2B5EF4-FFF2-40B4-BE49-F238E27FC236}">
                <a16:creationId xmlns:a16="http://schemas.microsoft.com/office/drawing/2014/main" id="{2264EEF3-C38A-4EB9-A403-20D15D581519}"/>
              </a:ext>
            </a:extLst>
          </p:cNvPr>
          <p:cNvPicPr>
            <a:picLocks noChangeAspect="1"/>
          </p:cNvPicPr>
          <p:nvPr/>
        </p:nvPicPr>
        <p:blipFill>
          <a:blip r:embed="rId3"/>
          <a:stretch>
            <a:fillRect/>
          </a:stretch>
        </p:blipFill>
        <p:spPr>
          <a:xfrm>
            <a:off x="788850" y="3045456"/>
            <a:ext cx="7616274" cy="2623032"/>
          </a:xfrm>
          <a:prstGeom prst="rect">
            <a:avLst/>
          </a:prstGeom>
          <a:ln>
            <a:solidFill>
              <a:schemeClr val="bg1"/>
            </a:solidFill>
          </a:ln>
        </p:spPr>
      </p:pic>
      <p:cxnSp>
        <p:nvCxnSpPr>
          <p:cNvPr id="17" name="Straight Arrow Connector 13">
            <a:extLst>
              <a:ext uri="{FF2B5EF4-FFF2-40B4-BE49-F238E27FC236}">
                <a16:creationId xmlns:a16="http://schemas.microsoft.com/office/drawing/2014/main" id="{C78C9466-4094-4729-B32E-2D8BCF09B72E}"/>
              </a:ext>
            </a:extLst>
          </p:cNvPr>
          <p:cNvCxnSpPr>
            <a:cxnSpLocks noChangeShapeType="1"/>
          </p:cNvCxnSpPr>
          <p:nvPr/>
        </p:nvCxnSpPr>
        <p:spPr bwMode="auto">
          <a:xfrm flipH="1">
            <a:off x="7326460" y="3645623"/>
            <a:ext cx="504824" cy="835025"/>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5" name="TextBox 6">
            <a:extLst>
              <a:ext uri="{FF2B5EF4-FFF2-40B4-BE49-F238E27FC236}">
                <a16:creationId xmlns:a16="http://schemas.microsoft.com/office/drawing/2014/main" id="{AFEA0A4A-56F6-49F7-9AEA-E8FAA970FDAD}"/>
              </a:ext>
            </a:extLst>
          </p:cNvPr>
          <p:cNvSpPr txBox="1">
            <a:spLocks noChangeArrowheads="1"/>
          </p:cNvSpPr>
          <p:nvPr/>
        </p:nvSpPr>
        <p:spPr bwMode="auto">
          <a:xfrm>
            <a:off x="7560140" y="3244850"/>
            <a:ext cx="140323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a:solidFill>
                  <a:srgbClr val="C00000"/>
                </a:solidFill>
                <a:latin typeface="Calibri" pitchFamily="34" charset="0"/>
              </a:rPr>
              <a:t>Error</a:t>
            </a:r>
          </a:p>
        </p:txBody>
      </p:sp>
      <p:cxnSp>
        <p:nvCxnSpPr>
          <p:cNvPr id="20" name="Straight Arrow Connector 11">
            <a:extLst>
              <a:ext uri="{FF2B5EF4-FFF2-40B4-BE49-F238E27FC236}">
                <a16:creationId xmlns:a16="http://schemas.microsoft.com/office/drawing/2014/main" id="{FCF9A943-092D-4B41-8842-32F78147E6AD}"/>
              </a:ext>
            </a:extLst>
          </p:cNvPr>
          <p:cNvCxnSpPr>
            <a:cxnSpLocks noChangeShapeType="1"/>
          </p:cNvCxnSpPr>
          <p:nvPr/>
        </p:nvCxnSpPr>
        <p:spPr bwMode="auto">
          <a:xfrm flipH="1" flipV="1">
            <a:off x="7831284" y="4956089"/>
            <a:ext cx="91280" cy="740689"/>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6" name="Rounded Rectangle 5">
            <a:extLst>
              <a:ext uri="{FF2B5EF4-FFF2-40B4-BE49-F238E27FC236}">
                <a16:creationId xmlns:a16="http://schemas.microsoft.com/office/drawing/2014/main" id="{50E31D98-003A-4B69-8276-F99D40BE0FF9}"/>
              </a:ext>
            </a:extLst>
          </p:cNvPr>
          <p:cNvSpPr>
            <a:spLocks noChangeArrowheads="1"/>
          </p:cNvSpPr>
          <p:nvPr/>
        </p:nvSpPr>
        <p:spPr bwMode="auto">
          <a:xfrm>
            <a:off x="942390" y="4777219"/>
            <a:ext cx="7260706" cy="31964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
        <p:nvSpPr>
          <p:cNvPr id="7" name="Rounded Rectangle 5">
            <a:extLst>
              <a:ext uri="{FF2B5EF4-FFF2-40B4-BE49-F238E27FC236}">
                <a16:creationId xmlns:a16="http://schemas.microsoft.com/office/drawing/2014/main" id="{8EEE2808-8451-4286-B868-0A213B24632B}"/>
              </a:ext>
            </a:extLst>
          </p:cNvPr>
          <p:cNvSpPr>
            <a:spLocks noChangeArrowheads="1"/>
          </p:cNvSpPr>
          <p:nvPr/>
        </p:nvSpPr>
        <p:spPr bwMode="auto">
          <a:xfrm>
            <a:off x="788850" y="4307813"/>
            <a:ext cx="7414246" cy="31964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647700" y="2730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kern="0" dirty="0" err="1"/>
              <a:t>Unverify</a:t>
            </a:r>
            <a:r>
              <a:rPr lang="en-US" kern="0" dirty="0"/>
              <a:t> Policy if Loss Date Changed Pre-update rule (CPU21000)</a:t>
            </a:r>
          </a:p>
        </p:txBody>
      </p:sp>
      <p:sp>
        <p:nvSpPr>
          <p:cNvPr id="6" name="Content Placeholder 2"/>
          <p:cNvSpPr>
            <a:spLocks noGrp="1"/>
          </p:cNvSpPr>
          <p:nvPr>
            <p:ph idx="1"/>
          </p:nvPr>
        </p:nvSpPr>
        <p:spPr>
          <a:xfrm>
            <a:off x="519113" y="1276709"/>
            <a:ext cx="8318500" cy="5109804"/>
          </a:xfrm>
        </p:spPr>
        <p:txBody>
          <a:bodyPr/>
          <a:lstStyle/>
          <a:p>
            <a:pPr>
              <a:buFont typeface="Arial" charset="0"/>
              <a:buChar char="•"/>
            </a:pPr>
            <a:r>
              <a:rPr lang="en-US" dirty="0"/>
              <a:t>Configure this base rule’s condition to implement any modifications or additions to logic that </a:t>
            </a:r>
            <a:r>
              <a:rPr lang="en-US" dirty="0" err="1"/>
              <a:t>unverifies</a:t>
            </a:r>
            <a:r>
              <a:rPr lang="en-US" dirty="0"/>
              <a:t> policies</a:t>
            </a:r>
          </a:p>
        </p:txBody>
      </p:sp>
      <p:sp>
        <p:nvSpPr>
          <p:cNvPr id="7" name="TextBox 12"/>
          <p:cNvSpPr txBox="1">
            <a:spLocks noChangeArrowheads="1"/>
          </p:cNvSpPr>
          <p:nvPr/>
        </p:nvSpPr>
        <p:spPr bwMode="auto">
          <a:xfrm>
            <a:off x="852488" y="2035893"/>
            <a:ext cx="6970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a:solidFill>
                  <a:srgbClr val="0033CC"/>
                </a:solidFill>
                <a:latin typeface="Calibri" pitchFamily="34" charset="0"/>
              </a:rPr>
              <a:t>Base configuration (</a:t>
            </a:r>
            <a:r>
              <a:rPr lang="en-US" dirty="0" err="1">
                <a:solidFill>
                  <a:srgbClr val="0033CC"/>
                </a:solidFill>
                <a:latin typeface="Calibri" pitchFamily="34" charset="0"/>
              </a:rPr>
              <a:t>Unverify</a:t>
            </a:r>
            <a:r>
              <a:rPr lang="en-US" dirty="0">
                <a:solidFill>
                  <a:srgbClr val="0033CC"/>
                </a:solidFill>
                <a:latin typeface="Calibri" pitchFamily="34" charset="0"/>
              </a:rPr>
              <a:t> if Loss Date has changed):</a:t>
            </a:r>
          </a:p>
        </p:txBody>
      </p:sp>
      <p:sp>
        <p:nvSpPr>
          <p:cNvPr id="9" name="TextBox 12"/>
          <p:cNvSpPr txBox="1">
            <a:spLocks noChangeArrowheads="1"/>
          </p:cNvSpPr>
          <p:nvPr/>
        </p:nvSpPr>
        <p:spPr bwMode="auto">
          <a:xfrm>
            <a:off x="852487" y="3931100"/>
            <a:ext cx="78931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a:solidFill>
                  <a:srgbClr val="0033CC"/>
                </a:solidFill>
                <a:latin typeface="Calibri" pitchFamily="34" charset="0"/>
              </a:rPr>
              <a:t>Configured </a:t>
            </a:r>
            <a:r>
              <a:rPr lang="en-US" dirty="0" err="1">
                <a:solidFill>
                  <a:srgbClr val="0033CC"/>
                </a:solidFill>
                <a:latin typeface="Calibri" pitchFamily="34" charset="0"/>
              </a:rPr>
              <a:t>ruleset</a:t>
            </a:r>
            <a:r>
              <a:rPr lang="en-US" dirty="0">
                <a:solidFill>
                  <a:srgbClr val="0033CC"/>
                </a:solidFill>
                <a:latin typeface="Calibri" pitchFamily="34" charset="0"/>
              </a:rPr>
              <a:t> (</a:t>
            </a:r>
            <a:r>
              <a:rPr lang="en-US" dirty="0" err="1">
                <a:solidFill>
                  <a:srgbClr val="0033CC"/>
                </a:solidFill>
                <a:latin typeface="Calibri" pitchFamily="34" charset="0"/>
              </a:rPr>
              <a:t>Unverify</a:t>
            </a:r>
            <a:r>
              <a:rPr lang="en-US" dirty="0">
                <a:solidFill>
                  <a:srgbClr val="0033CC"/>
                </a:solidFill>
                <a:latin typeface="Calibri" pitchFamily="34" charset="0"/>
              </a:rPr>
              <a:t>  if Loss Date has changed </a:t>
            </a:r>
            <a:r>
              <a:rPr lang="en-US" i="1" dirty="0">
                <a:solidFill>
                  <a:srgbClr val="0033CC"/>
                </a:solidFill>
                <a:latin typeface="Calibri" pitchFamily="34" charset="0"/>
              </a:rPr>
              <a:t>or</a:t>
            </a:r>
            <a:r>
              <a:rPr lang="en-US" dirty="0">
                <a:solidFill>
                  <a:srgbClr val="0033CC"/>
                </a:solidFill>
                <a:latin typeface="Calibri" pitchFamily="34" charset="0"/>
              </a:rPr>
              <a:t> if </a:t>
            </a:r>
            <a:r>
              <a:rPr lang="en-US" dirty="0" err="1">
                <a:solidFill>
                  <a:srgbClr val="0033CC"/>
                </a:solidFill>
                <a:latin typeface="Calibri" pitchFamily="34" charset="0"/>
              </a:rPr>
              <a:t>CiQ</a:t>
            </a:r>
            <a:r>
              <a:rPr lang="en-US" dirty="0">
                <a:solidFill>
                  <a:srgbClr val="0033CC"/>
                </a:solidFill>
                <a:latin typeface="Calibri" pitchFamily="34" charset="0"/>
              </a:rPr>
              <a:t> is true):</a:t>
            </a:r>
          </a:p>
        </p:txBody>
      </p:sp>
      <p:pic>
        <p:nvPicPr>
          <p:cNvPr id="3" name="Picture 2">
            <a:extLst>
              <a:ext uri="{FF2B5EF4-FFF2-40B4-BE49-F238E27FC236}">
                <a16:creationId xmlns:a16="http://schemas.microsoft.com/office/drawing/2014/main" id="{D54E8D7D-1DD2-4570-B645-8BB4B9F97D4F}"/>
              </a:ext>
            </a:extLst>
          </p:cNvPr>
          <p:cNvPicPr>
            <a:picLocks noChangeAspect="1"/>
          </p:cNvPicPr>
          <p:nvPr/>
        </p:nvPicPr>
        <p:blipFill>
          <a:blip r:embed="rId3"/>
          <a:stretch>
            <a:fillRect/>
          </a:stretch>
        </p:blipFill>
        <p:spPr>
          <a:xfrm>
            <a:off x="878366" y="2386966"/>
            <a:ext cx="5901635" cy="1616321"/>
          </a:xfrm>
          <a:prstGeom prst="rect">
            <a:avLst/>
          </a:prstGeom>
          <a:ln>
            <a:solidFill>
              <a:schemeClr val="bg1"/>
            </a:solidFill>
          </a:ln>
        </p:spPr>
      </p:pic>
      <p:pic>
        <p:nvPicPr>
          <p:cNvPr id="8" name="Picture 7">
            <a:extLst>
              <a:ext uri="{FF2B5EF4-FFF2-40B4-BE49-F238E27FC236}">
                <a16:creationId xmlns:a16="http://schemas.microsoft.com/office/drawing/2014/main" id="{4698B76F-2395-4402-B87D-88C1D4E2C274}"/>
              </a:ext>
            </a:extLst>
          </p:cNvPr>
          <p:cNvPicPr>
            <a:picLocks noChangeAspect="1"/>
          </p:cNvPicPr>
          <p:nvPr/>
        </p:nvPicPr>
        <p:blipFill>
          <a:blip r:embed="rId4"/>
          <a:stretch>
            <a:fillRect/>
          </a:stretch>
        </p:blipFill>
        <p:spPr>
          <a:xfrm>
            <a:off x="878366" y="4263996"/>
            <a:ext cx="5901634" cy="1994067"/>
          </a:xfrm>
          <a:prstGeom prst="rect">
            <a:avLst/>
          </a:prstGeom>
          <a:ln>
            <a:solidFill>
              <a:schemeClr val="bg1"/>
            </a:solidFill>
          </a:ln>
        </p:spPr>
      </p:pic>
      <p:sp>
        <p:nvSpPr>
          <p:cNvPr id="10" name="Rounded Rectangle 5">
            <a:extLst>
              <a:ext uri="{FF2B5EF4-FFF2-40B4-BE49-F238E27FC236}">
                <a16:creationId xmlns:a16="http://schemas.microsoft.com/office/drawing/2014/main" id="{1EC7338C-576F-450B-A762-AC4FE0B82BB9}"/>
              </a:ext>
            </a:extLst>
          </p:cNvPr>
          <p:cNvSpPr>
            <a:spLocks noChangeArrowheads="1"/>
          </p:cNvSpPr>
          <p:nvPr/>
        </p:nvSpPr>
        <p:spPr bwMode="auto">
          <a:xfrm>
            <a:off x="878366" y="5090334"/>
            <a:ext cx="5795389" cy="57209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
        <p:nvSpPr>
          <p:cNvPr id="11" name="Rounded Rectangle 5">
            <a:extLst>
              <a:ext uri="{FF2B5EF4-FFF2-40B4-BE49-F238E27FC236}">
                <a16:creationId xmlns:a16="http://schemas.microsoft.com/office/drawing/2014/main" id="{82768B75-FF2D-4205-AE32-E628F7AB9C23}"/>
              </a:ext>
            </a:extLst>
          </p:cNvPr>
          <p:cNvSpPr>
            <a:spLocks noChangeArrowheads="1"/>
          </p:cNvSpPr>
          <p:nvPr/>
        </p:nvSpPr>
        <p:spPr bwMode="auto">
          <a:xfrm>
            <a:off x="1064526" y="5441017"/>
            <a:ext cx="1856095" cy="22141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pic>
        <p:nvPicPr>
          <p:cNvPr id="14" name="Picture 13">
            <a:extLst>
              <a:ext uri="{FF2B5EF4-FFF2-40B4-BE49-F238E27FC236}">
                <a16:creationId xmlns:a16="http://schemas.microsoft.com/office/drawing/2014/main" id="{31395A6A-665E-4029-96BF-B739458828E5}"/>
              </a:ext>
            </a:extLst>
          </p:cNvPr>
          <p:cNvPicPr>
            <a:picLocks noChangeAspect="1"/>
          </p:cNvPicPr>
          <p:nvPr/>
        </p:nvPicPr>
        <p:blipFill>
          <a:blip r:embed="rId5"/>
          <a:stretch>
            <a:fillRect/>
          </a:stretch>
        </p:blipFill>
        <p:spPr>
          <a:xfrm>
            <a:off x="528534" y="5408848"/>
            <a:ext cx="295275" cy="285750"/>
          </a:xfrm>
          <a:prstGeom prst="rect">
            <a:avLst/>
          </a:prstGeom>
          <a:ln>
            <a:solidFill>
              <a:schemeClr val="bg1"/>
            </a:solidFill>
          </a:ln>
        </p:spPr>
      </p:pic>
    </p:spTree>
    <p:extLst>
      <p:ext uri="{BB962C8B-B14F-4D97-AF65-F5344CB8AC3E}">
        <p14:creationId xmlns:p14="http://schemas.microsoft.com/office/powerpoint/2010/main" val="422702947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t> Lesson objectives review</a:t>
            </a:r>
          </a:p>
        </p:txBody>
      </p:sp>
      <p:sp>
        <p:nvSpPr>
          <p:cNvPr id="25603" name="Rectangle 3"/>
          <p:cNvSpPr>
            <a:spLocks noGrp="1" noChangeArrowheads="1"/>
          </p:cNvSpPr>
          <p:nvPr>
            <p:ph idx="1"/>
          </p:nvPr>
        </p:nvSpPr>
        <p:spPr/>
        <p:txBody>
          <a:bodyPr/>
          <a:lstStyle/>
          <a:p>
            <a:pPr>
              <a:buFont typeface="Wingdings 3" pitchFamily="18" charset="2"/>
              <a:buNone/>
            </a:pPr>
            <a:r>
              <a:rPr lang="en-US"/>
              <a:t>You should now be able to:</a:t>
            </a:r>
          </a:p>
          <a:p>
            <a:pPr lvl="1" eaLnBrk="1" hangingPunct="1"/>
            <a:r>
              <a:rPr lang="en-US"/>
              <a:t>Describe the motivation behind financial holds</a:t>
            </a:r>
          </a:p>
          <a:p>
            <a:pPr lvl="1" eaLnBrk="1" hangingPunct="1"/>
            <a:r>
              <a:rPr lang="en-US"/>
              <a:t>Add or remove reasons that a claim’s coverage is in question</a:t>
            </a:r>
          </a:p>
          <a:p>
            <a:pPr lvl="1" eaLnBrk="1" hangingPunct="1"/>
            <a:r>
              <a:rPr lang="en-US"/>
              <a:t>Ensure that initial reserves are not created when financial holds are in effect</a:t>
            </a:r>
          </a:p>
          <a:p>
            <a:pPr lvl="1" eaLnBrk="1" hangingPunct="1"/>
            <a:r>
              <a:rPr lang="en-US"/>
              <a:t>Add or remove reasons for placing financial holds</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Review questions</a:t>
            </a:r>
          </a:p>
        </p:txBody>
      </p:sp>
      <p:sp>
        <p:nvSpPr>
          <p:cNvPr id="26627" name="Content Placeholder 2"/>
          <p:cNvSpPr>
            <a:spLocks noGrp="1"/>
          </p:cNvSpPr>
          <p:nvPr>
            <p:ph idx="1"/>
          </p:nvPr>
        </p:nvSpPr>
        <p:spPr/>
        <p:txBody>
          <a:bodyPr/>
          <a:lstStyle/>
          <a:p>
            <a:pPr marL="457200" indent="-457200">
              <a:buFont typeface="Arial" charset="0"/>
              <a:buAutoNum type="arabicPeriod"/>
            </a:pPr>
            <a:r>
              <a:rPr lang="en-US" dirty="0"/>
              <a:t>What method is updated to change the conditions under which financial holds are applied?</a:t>
            </a:r>
          </a:p>
          <a:p>
            <a:pPr marL="457200" indent="-457200">
              <a:buFont typeface="Arial" charset="0"/>
              <a:buAutoNum type="arabicPeriod"/>
            </a:pPr>
            <a:r>
              <a:rPr lang="en-US" dirty="0"/>
              <a:t>What rule set determines whether holds apply to given transaction set type?</a:t>
            </a:r>
          </a:p>
          <a:p>
            <a:pPr marL="457200" indent="-457200">
              <a:buFont typeface="Arial" charset="0"/>
              <a:buAutoNum type="arabicPeriod"/>
            </a:pPr>
            <a:r>
              <a:rPr lang="en-US" dirty="0"/>
              <a:t>What method is used to display an error or a warning about a transaction set subject to a financial hold?</a:t>
            </a:r>
          </a:p>
          <a:p>
            <a:pPr marL="457200" indent="-457200">
              <a:buFont typeface="Arial" charset="0"/>
              <a:buAutoNum type="arabicPeriod"/>
            </a:pPr>
            <a:r>
              <a:rPr lang="en-US" dirty="0"/>
              <a:t>What rule set establishes the factors that determine a policy’s coverage in question (</a:t>
            </a:r>
            <a:r>
              <a:rPr lang="en-US" dirty="0" err="1"/>
              <a:t>CiQ</a:t>
            </a:r>
            <a:r>
              <a:rPr lang="en-US" dirty="0"/>
              <a:t>) status?</a:t>
            </a:r>
          </a:p>
          <a:p>
            <a:pPr marL="457200" indent="-457200">
              <a:buFont typeface="Arial" charset="0"/>
              <a:buAutoNum type="arabicPeriod"/>
            </a:pPr>
            <a:r>
              <a:rPr lang="en-US" dirty="0"/>
              <a:t>Should initial reserves be created if financial holds apply?</a:t>
            </a:r>
          </a:p>
          <a:p>
            <a:pPr marL="457200" indent="-457200">
              <a:buFont typeface="Arial" charset="0"/>
              <a:buAutoNum type="arabicPeriod"/>
            </a:pPr>
            <a:endParaRPr 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a:t>Copyright </a:t>
            </a:r>
            <a:r>
              <a:rPr lang="en-US" sz="1600" b="1"/>
              <a:t>© 2001-2014 </a:t>
            </a:r>
            <a:r>
              <a:rPr lang="en-US" sz="1600" b="1" dirty="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Claim Portal, Guidewire Policyholder Portal, ClaimCenter, BillingCenter, PolicyCenter, InsuranceSuite, Gosu, 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27747369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t>Lesson outline</a:t>
            </a:r>
          </a:p>
        </p:txBody>
      </p:sp>
      <p:sp>
        <p:nvSpPr>
          <p:cNvPr id="5123" name="Rectangle 3"/>
          <p:cNvSpPr>
            <a:spLocks noGrp="1" noChangeArrowheads="1"/>
          </p:cNvSpPr>
          <p:nvPr>
            <p:ph idx="1"/>
          </p:nvPr>
        </p:nvSpPr>
        <p:spPr bwMode="gray"/>
        <p:txBody>
          <a:bodyPr/>
          <a:lstStyle/>
          <a:p>
            <a:pPr>
              <a:lnSpc>
                <a:spcPct val="150000"/>
              </a:lnSpc>
              <a:buFont typeface="Arial" charset="0"/>
              <a:buChar char="•"/>
            </a:pPr>
            <a:r>
              <a:rPr lang="en-US" sz="2800"/>
              <a:t>Financial holds</a:t>
            </a:r>
          </a:p>
          <a:p>
            <a:pPr>
              <a:lnSpc>
                <a:spcPct val="150000"/>
              </a:lnSpc>
              <a:buFont typeface="Arial" charset="0"/>
              <a:buChar char="•"/>
            </a:pPr>
            <a:r>
              <a:rPr lang="en-US" sz="2800">
                <a:solidFill>
                  <a:srgbClr val="C0C0C0"/>
                </a:solidFill>
              </a:rPr>
              <a:t>Configuring coverage in question</a:t>
            </a:r>
          </a:p>
          <a:p>
            <a:pPr>
              <a:lnSpc>
                <a:spcPct val="150000"/>
              </a:lnSpc>
              <a:buFont typeface="Arial" charset="0"/>
              <a:buChar char="•"/>
            </a:pPr>
            <a:r>
              <a:rPr lang="en-US" sz="2800">
                <a:solidFill>
                  <a:srgbClr val="C0C0C0"/>
                </a:solidFill>
              </a:rPr>
              <a:t>Financial holds and initial reserve rules</a:t>
            </a:r>
          </a:p>
          <a:p>
            <a:pPr>
              <a:lnSpc>
                <a:spcPct val="150000"/>
              </a:lnSpc>
              <a:buFont typeface="Arial" charset="0"/>
              <a:buChar char="•"/>
            </a:pPr>
            <a:r>
              <a:rPr lang="en-US" sz="2800">
                <a:solidFill>
                  <a:srgbClr val="C0C0C0"/>
                </a:solidFill>
              </a:rPr>
              <a:t>Configuring financial holds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Financial holds</a:t>
            </a:r>
          </a:p>
        </p:txBody>
      </p:sp>
      <p:sp>
        <p:nvSpPr>
          <p:cNvPr id="6147" name="Content Placeholder 2"/>
          <p:cNvSpPr>
            <a:spLocks noGrp="1"/>
          </p:cNvSpPr>
          <p:nvPr>
            <p:ph idx="1"/>
          </p:nvPr>
        </p:nvSpPr>
        <p:spPr/>
        <p:txBody>
          <a:bodyPr/>
          <a:lstStyle/>
          <a:p>
            <a:pPr>
              <a:buFont typeface="Arial" charset="0"/>
              <a:buChar char="•"/>
            </a:pPr>
            <a:r>
              <a:rPr lang="en-US" dirty="0"/>
              <a:t>Why financial holds?</a:t>
            </a:r>
          </a:p>
          <a:p>
            <a:pPr lvl="1">
              <a:buFont typeface="Arial" charset="0"/>
              <a:buChar char="-"/>
            </a:pPr>
            <a:r>
              <a:rPr lang="en-US" dirty="0"/>
              <a:t>Some claims are recorded and tracked, but the carrier does not want to make any indemnity payments</a:t>
            </a:r>
          </a:p>
          <a:p>
            <a:pPr lvl="1"/>
            <a:r>
              <a:rPr lang="en-US" dirty="0"/>
              <a:t>Why not just keep these claims from getting to ability to pay?</a:t>
            </a:r>
          </a:p>
          <a:p>
            <a:pPr lvl="2"/>
            <a:r>
              <a:rPr lang="en-US" dirty="0"/>
              <a:t>Expense payments may still be required</a:t>
            </a:r>
          </a:p>
          <a:p>
            <a:pPr>
              <a:buFont typeface="Arial" charset="0"/>
              <a:buChar char="•"/>
            </a:pPr>
            <a:r>
              <a:rPr lang="en-US" dirty="0"/>
              <a:t>Base configuration</a:t>
            </a:r>
          </a:p>
          <a:p>
            <a:pPr lvl="1"/>
            <a:r>
              <a:rPr lang="en-US" dirty="0"/>
              <a:t>No indemnity payments or claim cost reserves if …</a:t>
            </a:r>
          </a:p>
          <a:p>
            <a:pPr lvl="2"/>
            <a:r>
              <a:rPr lang="en-US" dirty="0"/>
              <a:t>Coverage is in question</a:t>
            </a:r>
          </a:p>
          <a:p>
            <a:pPr lvl="2"/>
            <a:r>
              <a:rPr lang="en-US" dirty="0"/>
              <a:t>Claim is incident only</a:t>
            </a:r>
          </a:p>
          <a:p>
            <a:pPr lvl="2"/>
            <a:r>
              <a:rPr lang="en-US" dirty="0"/>
              <a:t>Claim’s policy is unverified</a:t>
            </a:r>
          </a:p>
          <a:p>
            <a:pPr>
              <a:buFont typeface="Arial" charset="0"/>
              <a:buChar char="•"/>
            </a:pPr>
            <a:r>
              <a:rPr lang="en-US" dirty="0"/>
              <a:t>Factors affecting financial holds are configurable</a:t>
            </a:r>
          </a:p>
          <a:p>
            <a:pPr lvl="2"/>
            <a:endParaRPr lang="en-US" dirty="0"/>
          </a:p>
          <a:p>
            <a:pPr lvl="2"/>
            <a:endParaRPr lang="en-US" dirty="0"/>
          </a:p>
          <a:p>
            <a:pPr>
              <a:buFont typeface="Arial" charset="0"/>
              <a:buChar char="•"/>
            </a:pPr>
            <a:endParaRPr lang="en-US" dirty="0"/>
          </a:p>
          <a:p>
            <a:pPr>
              <a:buFont typeface="Arial" charset="0"/>
              <a:buChar char="•"/>
            </a:pPr>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When financial holds are applied</a:t>
            </a:r>
          </a:p>
        </p:txBody>
      </p:sp>
      <p:graphicFrame>
        <p:nvGraphicFramePr>
          <p:cNvPr id="4" name="Group 3"/>
          <p:cNvGraphicFramePr>
            <a:graphicFrameLocks noGrp="1"/>
          </p:cNvGraphicFramePr>
          <p:nvPr/>
        </p:nvGraphicFramePr>
        <p:xfrm>
          <a:off x="466725" y="974725"/>
          <a:ext cx="8364538" cy="5333999"/>
        </p:xfrm>
        <a:graphic>
          <a:graphicData uri="http://schemas.openxmlformats.org/drawingml/2006/table">
            <a:tbl>
              <a:tblPr/>
              <a:tblGrid>
                <a:gridCol w="2341789">
                  <a:extLst>
                    <a:ext uri="{9D8B030D-6E8A-4147-A177-3AD203B41FA5}">
                      <a16:colId xmlns:a16="http://schemas.microsoft.com/office/drawing/2014/main" val="20000"/>
                    </a:ext>
                  </a:extLst>
                </a:gridCol>
                <a:gridCol w="3095897">
                  <a:extLst>
                    <a:ext uri="{9D8B030D-6E8A-4147-A177-3AD203B41FA5}">
                      <a16:colId xmlns:a16="http://schemas.microsoft.com/office/drawing/2014/main" val="20001"/>
                    </a:ext>
                  </a:extLst>
                </a:gridCol>
                <a:gridCol w="2926852">
                  <a:extLst>
                    <a:ext uri="{9D8B030D-6E8A-4147-A177-3AD203B41FA5}">
                      <a16:colId xmlns:a16="http://schemas.microsoft.com/office/drawing/2014/main" val="20002"/>
                    </a:ext>
                  </a:extLst>
                </a:gridCol>
              </a:tblGrid>
              <a:tr h="833900">
                <a:tc>
                  <a:txBody>
                    <a:bodyPr/>
                    <a:lstStyle/>
                    <a:p>
                      <a:pPr marL="58738"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dirty="0">
                          <a:ln>
                            <a:noFill/>
                          </a:ln>
                          <a:solidFill>
                            <a:schemeClr val="bg1"/>
                          </a:solidFill>
                          <a:effectLst/>
                          <a:latin typeface="Calibri" pitchFamily="34" charset="0"/>
                          <a:cs typeface="Calibri" pitchFamily="34" charset="0"/>
                        </a:rPr>
                        <a:t>Transaction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0BAD6"/>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a:ln>
                            <a:noFill/>
                          </a:ln>
                          <a:solidFill>
                            <a:schemeClr val="bg1"/>
                          </a:solidFill>
                          <a:effectLst/>
                          <a:latin typeface="Calibri" pitchFamily="34" charset="0"/>
                          <a:cs typeface="Calibri" pitchFamily="34" charset="0"/>
                        </a:rPr>
                        <a:t>Initial Reserve</a:t>
                      </a:r>
                      <a:br>
                        <a:rPr kumimoji="0" lang="en-US" sz="2400" b="1" i="0" u="none" strike="noStrike" cap="none" normalizeH="0" baseline="0">
                          <a:ln>
                            <a:noFill/>
                          </a:ln>
                          <a:solidFill>
                            <a:schemeClr val="bg1"/>
                          </a:solidFill>
                          <a:effectLst/>
                          <a:latin typeface="Calibri" pitchFamily="34" charset="0"/>
                          <a:cs typeface="Calibri" pitchFamily="34" charset="0"/>
                        </a:rPr>
                      </a:br>
                      <a:r>
                        <a:rPr kumimoji="0" lang="en-US" sz="2400" b="1" i="0" u="none" strike="noStrike" cap="none" normalizeH="0" baseline="0">
                          <a:ln>
                            <a:noFill/>
                          </a:ln>
                          <a:solidFill>
                            <a:schemeClr val="bg1"/>
                          </a:solidFill>
                          <a:effectLst/>
                          <a:latin typeface="Calibri" pitchFamily="34" charset="0"/>
                          <a:cs typeface="Calibri" pitchFamily="34" charset="0"/>
                        </a:rPr>
                        <a:t>rules</a:t>
                      </a:r>
                      <a:endParaRPr kumimoji="0" lang="en-US" sz="2400" b="1" i="0" u="none" strike="noStrike" cap="none" normalizeH="0" baseline="0" dirty="0">
                        <a:ln>
                          <a:noFill/>
                        </a:ln>
                        <a:solidFill>
                          <a:schemeClr val="bg1"/>
                        </a:solidFill>
                        <a:effectLst/>
                        <a:latin typeface="Calibri" pitchFamily="34" charset="0"/>
                        <a:cs typeface="Calibri"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0BAD6"/>
                    </a:solidFill>
                  </a:tcPr>
                </a:tc>
                <a:tc>
                  <a:txBody>
                    <a:bodyPr/>
                    <a:lstStyle/>
                    <a:p>
                      <a:pPr marL="58738"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a:ln>
                            <a:noFill/>
                          </a:ln>
                          <a:solidFill>
                            <a:schemeClr val="bg1"/>
                          </a:solidFill>
                          <a:effectLst/>
                          <a:latin typeface="Calibri" pitchFamily="34" charset="0"/>
                          <a:cs typeface="Calibri" pitchFamily="34" charset="0"/>
                        </a:rPr>
                        <a:t>Validation</a:t>
                      </a:r>
                      <a:br>
                        <a:rPr kumimoji="0" lang="en-US" sz="2400" b="1" i="0" u="none" strike="noStrike" cap="none" normalizeH="0" baseline="0">
                          <a:ln>
                            <a:noFill/>
                          </a:ln>
                          <a:solidFill>
                            <a:schemeClr val="bg1"/>
                          </a:solidFill>
                          <a:effectLst/>
                          <a:latin typeface="Calibri" pitchFamily="34" charset="0"/>
                          <a:cs typeface="Calibri" pitchFamily="34" charset="0"/>
                        </a:rPr>
                      </a:br>
                      <a:r>
                        <a:rPr kumimoji="0" lang="en-US" sz="2400" b="1" i="0" u="none" strike="noStrike" cap="none" normalizeH="0" baseline="0">
                          <a:ln>
                            <a:noFill/>
                          </a:ln>
                          <a:solidFill>
                            <a:schemeClr val="bg1"/>
                          </a:solidFill>
                          <a:effectLst/>
                          <a:latin typeface="Calibri" pitchFamily="34" charset="0"/>
                          <a:cs typeface="Calibri" pitchFamily="34" charset="0"/>
                        </a:rPr>
                        <a:t>rules</a:t>
                      </a:r>
                      <a:endParaRPr kumimoji="0" lang="en-US" sz="2400" b="1" i="0" u="none" strike="noStrike" cap="none" normalizeH="0" baseline="0" dirty="0">
                        <a:ln>
                          <a:noFill/>
                        </a:ln>
                        <a:solidFill>
                          <a:schemeClr val="bg1"/>
                        </a:solidFill>
                        <a:effectLst/>
                        <a:latin typeface="Calibri" pitchFamily="34" charset="0"/>
                        <a:cs typeface="Calibri"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0BAD6"/>
                    </a:solidFill>
                  </a:tcPr>
                </a:tc>
                <a:extLst>
                  <a:ext uri="{0D108BD9-81ED-4DB2-BD59-A6C34878D82A}">
                    <a16:rowId xmlns:a16="http://schemas.microsoft.com/office/drawing/2014/main" val="10000"/>
                  </a:ext>
                </a:extLst>
              </a:tr>
              <a:tr h="983141">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100" b="0" i="0" u="none" strike="noStrike" cap="none" normalizeH="0" baseline="0">
                          <a:ln>
                            <a:noFill/>
                          </a:ln>
                          <a:solidFill>
                            <a:schemeClr val="bg1"/>
                          </a:solidFill>
                          <a:effectLst/>
                          <a:latin typeface="Calibri" pitchFamily="34" charset="0"/>
                          <a:cs typeface="Calibri" pitchFamily="34" charset="0"/>
                        </a:rPr>
                        <a:t>Claimcost reserves</a:t>
                      </a:r>
                      <a:endParaRPr kumimoji="0" lang="en-US" sz="2100" b="0" i="0" u="none" strike="noStrike" cap="none" normalizeH="0" baseline="0" dirty="0">
                        <a:ln>
                          <a:noFill/>
                        </a:ln>
                        <a:solidFill>
                          <a:schemeClr val="bg1"/>
                        </a:solidFill>
                        <a:effectLst/>
                        <a:latin typeface="Calibri" pitchFamily="34" charset="0"/>
                        <a:cs typeface="Calibri"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100" b="0" i="0" u="none" strike="noStrike" kern="1200" cap="none" normalizeH="0" baseline="0" dirty="0">
                          <a:ln>
                            <a:noFill/>
                          </a:ln>
                          <a:solidFill>
                            <a:schemeClr val="bg1"/>
                          </a:solidFill>
                          <a:effectLst/>
                          <a:latin typeface="Calibri" pitchFamily="34" charset="0"/>
                          <a:ea typeface="+mn-ea"/>
                          <a:cs typeface="Calibri" pitchFamily="34" charset="0"/>
                        </a:rPr>
                        <a:t>Prevented</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100" b="0" i="0" u="none" strike="noStrike" cap="none" normalizeH="0" baseline="0" dirty="0">
                          <a:ln>
                            <a:noFill/>
                          </a:ln>
                          <a:solidFill>
                            <a:schemeClr val="bg1"/>
                          </a:solidFill>
                          <a:effectLst/>
                          <a:latin typeface="Calibri" pitchFamily="34" charset="0"/>
                          <a:cs typeface="Calibri" pitchFamily="34" charset="0"/>
                        </a:rPr>
                        <a:t>Prevented</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1"/>
                  </a:ext>
                </a:extLst>
              </a:tr>
              <a:tr h="974358">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100" b="0" i="0" u="none" strike="noStrike" cap="none" normalizeH="0" baseline="0">
                          <a:ln>
                            <a:noFill/>
                          </a:ln>
                          <a:solidFill>
                            <a:schemeClr val="bg1"/>
                          </a:solidFill>
                          <a:effectLst/>
                          <a:latin typeface="Calibri" pitchFamily="34" charset="0"/>
                          <a:cs typeface="Calibri" pitchFamily="34" charset="0"/>
                        </a:rPr>
                        <a:t>Expense reserves</a:t>
                      </a:r>
                      <a:endParaRPr kumimoji="0" lang="en-US" sz="2100" b="0" i="0" u="none" strike="noStrike" cap="none" normalizeH="0" baseline="0" dirty="0">
                        <a:ln>
                          <a:noFill/>
                        </a:ln>
                        <a:solidFill>
                          <a:schemeClr val="bg1"/>
                        </a:solidFill>
                        <a:effectLst/>
                        <a:latin typeface="Calibri" pitchFamily="34" charset="0"/>
                        <a:cs typeface="Calibri"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100" b="0" i="0" u="none" strike="noStrike" cap="none" normalizeH="0" baseline="0" dirty="0">
                          <a:ln>
                            <a:noFill/>
                          </a:ln>
                          <a:solidFill>
                            <a:schemeClr val="bg1"/>
                          </a:solidFill>
                          <a:effectLst/>
                          <a:latin typeface="Calibri" pitchFamily="34" charset="0"/>
                          <a:cs typeface="Calibri" pitchFamily="34" charset="0"/>
                        </a:rPr>
                        <a:t>Allowed</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100" b="0" i="0" u="none" strike="noStrike" cap="none" normalizeH="0" baseline="0" dirty="0">
                          <a:ln>
                            <a:noFill/>
                          </a:ln>
                          <a:solidFill>
                            <a:schemeClr val="bg1"/>
                          </a:solidFill>
                          <a:effectLst/>
                          <a:latin typeface="Calibri" pitchFamily="34" charset="0"/>
                          <a:cs typeface="Calibri" pitchFamily="34" charset="0"/>
                        </a:rPr>
                        <a:t>Allowed</a:t>
                      </a:r>
                      <a:br>
                        <a:rPr kumimoji="0" lang="en-US" sz="2100" b="0" i="0" u="none" strike="noStrike" cap="none" normalizeH="0" baseline="0" dirty="0">
                          <a:ln>
                            <a:noFill/>
                          </a:ln>
                          <a:solidFill>
                            <a:schemeClr val="bg1"/>
                          </a:solidFill>
                          <a:effectLst/>
                          <a:latin typeface="Calibri" pitchFamily="34" charset="0"/>
                          <a:cs typeface="Calibri" pitchFamily="34" charset="0"/>
                        </a:rPr>
                      </a:br>
                      <a:r>
                        <a:rPr kumimoji="0" lang="en-US" sz="2100" b="0" i="0" u="none" strike="noStrike" cap="none" normalizeH="0" baseline="0" dirty="0">
                          <a:ln>
                            <a:noFill/>
                          </a:ln>
                          <a:solidFill>
                            <a:schemeClr val="bg1"/>
                          </a:solidFill>
                          <a:effectLst/>
                          <a:latin typeface="Calibri" pitchFamily="34" charset="0"/>
                          <a:cs typeface="Calibri" pitchFamily="34" charset="0"/>
                        </a:rPr>
                        <a:t>with</a:t>
                      </a:r>
                      <a:br>
                        <a:rPr kumimoji="0" lang="en-US" sz="2100" b="0" i="0" u="none" strike="noStrike" cap="none" normalizeH="0" baseline="0" dirty="0">
                          <a:ln>
                            <a:noFill/>
                          </a:ln>
                          <a:solidFill>
                            <a:schemeClr val="bg1"/>
                          </a:solidFill>
                          <a:effectLst/>
                          <a:latin typeface="Calibri" pitchFamily="34" charset="0"/>
                          <a:cs typeface="Calibri" pitchFamily="34" charset="0"/>
                        </a:rPr>
                      </a:br>
                      <a:r>
                        <a:rPr kumimoji="0" lang="en-US" sz="2100" b="0" i="0" u="none" strike="noStrike" cap="none" normalizeH="0" baseline="0" dirty="0">
                          <a:ln>
                            <a:noFill/>
                          </a:ln>
                          <a:solidFill>
                            <a:schemeClr val="bg1"/>
                          </a:solidFill>
                          <a:effectLst/>
                          <a:latin typeface="Calibri" pitchFamily="34" charset="0"/>
                          <a:cs typeface="Calibri" pitchFamily="34" charset="0"/>
                        </a:rPr>
                        <a:t>warning</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2"/>
                  </a:ext>
                </a:extLst>
              </a:tr>
              <a:tr h="1124259">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100" b="0" i="0" u="none" strike="noStrike" cap="none" normalizeH="0" baseline="0">
                          <a:ln>
                            <a:noFill/>
                          </a:ln>
                          <a:solidFill>
                            <a:schemeClr val="bg1"/>
                          </a:solidFill>
                          <a:effectLst/>
                          <a:latin typeface="Calibri" pitchFamily="34" charset="0"/>
                          <a:cs typeface="Calibri" pitchFamily="34" charset="0"/>
                        </a:rPr>
                        <a:t>Claimcost payments</a:t>
                      </a:r>
                      <a:endParaRPr kumimoji="0" lang="en-US" sz="2100" b="0" i="0" u="none" strike="noStrike" cap="none" normalizeH="0" baseline="0" dirty="0">
                        <a:ln>
                          <a:noFill/>
                        </a:ln>
                        <a:solidFill>
                          <a:schemeClr val="bg1"/>
                        </a:solidFill>
                        <a:effectLst/>
                        <a:latin typeface="Calibri" pitchFamily="34" charset="0"/>
                        <a:cs typeface="Calibri"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100" b="0" i="0" u="none" strike="noStrike" cap="none" normalizeH="0" baseline="0" dirty="0">
                          <a:ln>
                            <a:noFill/>
                          </a:ln>
                          <a:solidFill>
                            <a:schemeClr val="bg1"/>
                          </a:solidFill>
                          <a:effectLst/>
                          <a:latin typeface="Calibri" pitchFamily="34" charset="0"/>
                          <a:cs typeface="Calibri" pitchFamily="34" charset="0"/>
                        </a:rPr>
                        <a:t>n/a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100" b="0" i="0" u="none" strike="noStrike" cap="none" normalizeH="0" baseline="0" dirty="0">
                          <a:ln>
                            <a:noFill/>
                          </a:ln>
                          <a:solidFill>
                            <a:schemeClr val="bg1"/>
                          </a:solidFill>
                          <a:effectLst/>
                          <a:latin typeface="Calibri" pitchFamily="34" charset="0"/>
                          <a:cs typeface="Calibri" pitchFamily="34" charset="0"/>
                        </a:rPr>
                        <a:t>Prevented</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3"/>
                  </a:ext>
                </a:extLst>
              </a:tr>
              <a:tr h="1418341">
                <a:tc>
                  <a:txBody>
                    <a:bodyPr/>
                    <a:lstStyle/>
                    <a:p>
                      <a:pPr marL="914400" marR="0" lvl="0" indent="-8540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100" b="0" i="0" u="none" strike="noStrike" cap="none" normalizeH="0" baseline="0">
                          <a:ln>
                            <a:noFill/>
                          </a:ln>
                          <a:solidFill>
                            <a:schemeClr val="bg1"/>
                          </a:solidFill>
                          <a:effectLst/>
                          <a:latin typeface="Calibri" pitchFamily="34" charset="0"/>
                          <a:cs typeface="Calibri" pitchFamily="34" charset="0"/>
                        </a:rPr>
                        <a:t>Expense payments</a:t>
                      </a:r>
                      <a:endParaRPr kumimoji="0" lang="en-US" sz="2100" b="0" i="0" u="none" strike="noStrike" cap="none" normalizeH="0" baseline="0" dirty="0">
                        <a:ln>
                          <a:noFill/>
                        </a:ln>
                        <a:solidFill>
                          <a:schemeClr val="bg1"/>
                        </a:solidFill>
                        <a:effectLst/>
                        <a:latin typeface="Calibri" pitchFamily="34" charset="0"/>
                        <a:cs typeface="Calibri"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100" b="0" i="0" u="none" strike="noStrike" cap="none" normalizeH="0" baseline="0" dirty="0">
                          <a:ln>
                            <a:noFill/>
                          </a:ln>
                          <a:solidFill>
                            <a:schemeClr val="bg1"/>
                          </a:solidFill>
                          <a:effectLst/>
                          <a:latin typeface="Calibri" pitchFamily="34" charset="0"/>
                          <a:cs typeface="Calibri" pitchFamily="34" charset="0"/>
                        </a:rPr>
                        <a:t>n/a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100" b="0" i="0" u="none" strike="noStrike" cap="none" normalizeH="0" baseline="0" dirty="0">
                          <a:ln>
                            <a:noFill/>
                          </a:ln>
                          <a:solidFill>
                            <a:schemeClr val="bg1"/>
                          </a:solidFill>
                          <a:effectLst/>
                          <a:latin typeface="Calibri" pitchFamily="34" charset="0"/>
                          <a:cs typeface="Calibri" pitchFamily="34" charset="0"/>
                        </a:rPr>
                        <a:t>Allowed </a:t>
                      </a:r>
                      <a:br>
                        <a:rPr kumimoji="0" lang="en-US" sz="2100" b="0" i="0" u="none" strike="noStrike" cap="none" normalizeH="0" baseline="0" dirty="0">
                          <a:ln>
                            <a:noFill/>
                          </a:ln>
                          <a:solidFill>
                            <a:schemeClr val="bg1"/>
                          </a:solidFill>
                          <a:effectLst/>
                          <a:latin typeface="Calibri" pitchFamily="34" charset="0"/>
                          <a:cs typeface="Calibri" pitchFamily="34" charset="0"/>
                        </a:rPr>
                      </a:br>
                      <a:r>
                        <a:rPr kumimoji="0" lang="en-US" sz="2100" b="0" i="0" u="none" strike="noStrike" cap="none" normalizeH="0" baseline="0" dirty="0">
                          <a:ln>
                            <a:noFill/>
                          </a:ln>
                          <a:solidFill>
                            <a:schemeClr val="bg1"/>
                          </a:solidFill>
                          <a:effectLst/>
                          <a:latin typeface="Calibri" pitchFamily="34" charset="0"/>
                          <a:cs typeface="Calibri" pitchFamily="34" charset="0"/>
                        </a:rPr>
                        <a:t>with </a:t>
                      </a:r>
                      <a:br>
                        <a:rPr kumimoji="0" lang="en-US" sz="2100" b="0" i="0" u="none" strike="noStrike" cap="none" normalizeH="0" baseline="0" dirty="0">
                          <a:ln>
                            <a:noFill/>
                          </a:ln>
                          <a:solidFill>
                            <a:schemeClr val="bg1"/>
                          </a:solidFill>
                          <a:effectLst/>
                          <a:latin typeface="Calibri" pitchFamily="34" charset="0"/>
                          <a:cs typeface="Calibri" pitchFamily="34" charset="0"/>
                        </a:rPr>
                      </a:br>
                      <a:r>
                        <a:rPr kumimoji="0" lang="en-US" sz="2100" b="0" i="0" u="none" strike="noStrike" cap="none" normalizeH="0" baseline="0" dirty="0">
                          <a:ln>
                            <a:noFill/>
                          </a:ln>
                          <a:solidFill>
                            <a:schemeClr val="bg1"/>
                          </a:solidFill>
                          <a:effectLst/>
                          <a:latin typeface="Calibri" pitchFamily="34" charset="0"/>
                          <a:cs typeface="Calibri" pitchFamily="34" charset="0"/>
                        </a:rPr>
                        <a:t>warning</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4"/>
                  </a:ext>
                </a:extLst>
              </a:tr>
            </a:tbl>
          </a:graphicData>
        </a:graphic>
      </p:graphicFrame>
      <p:grpSp>
        <p:nvGrpSpPr>
          <p:cNvPr id="7197" name="Group 32"/>
          <p:cNvGrpSpPr>
            <a:grpSpLocks/>
          </p:cNvGrpSpPr>
          <p:nvPr/>
        </p:nvGrpSpPr>
        <p:grpSpPr bwMode="auto">
          <a:xfrm>
            <a:off x="8118475" y="1928813"/>
            <a:ext cx="196850" cy="788987"/>
            <a:chOff x="3067" y="1854"/>
            <a:chExt cx="584" cy="2335"/>
          </a:xfrm>
        </p:grpSpPr>
        <p:sp>
          <p:nvSpPr>
            <p:cNvPr id="7211" name="Rectangle 33"/>
            <p:cNvSpPr>
              <a:spLocks noChangeArrowheads="1"/>
            </p:cNvSpPr>
            <p:nvPr/>
          </p:nvSpPr>
          <p:spPr bwMode="auto">
            <a:xfrm rot="2645782">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212" name="Rectangle 34"/>
            <p:cNvSpPr>
              <a:spLocks noChangeArrowheads="1"/>
            </p:cNvSpPr>
            <p:nvPr/>
          </p:nvSpPr>
          <p:spPr bwMode="auto">
            <a:xfrm rot="18954218" flipH="1">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
        <p:nvSpPr>
          <p:cNvPr id="7198" name="Freeform 91"/>
          <p:cNvSpPr>
            <a:spLocks/>
          </p:cNvSpPr>
          <p:nvPr/>
        </p:nvSpPr>
        <p:spPr bwMode="auto">
          <a:xfrm>
            <a:off x="5080000" y="2886075"/>
            <a:ext cx="674688" cy="7477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grpSp>
        <p:nvGrpSpPr>
          <p:cNvPr id="7199" name="Group 32"/>
          <p:cNvGrpSpPr>
            <a:grpSpLocks/>
          </p:cNvGrpSpPr>
          <p:nvPr/>
        </p:nvGrpSpPr>
        <p:grpSpPr bwMode="auto">
          <a:xfrm>
            <a:off x="5319713" y="1916113"/>
            <a:ext cx="196850" cy="788987"/>
            <a:chOff x="3067" y="1854"/>
            <a:chExt cx="584" cy="2335"/>
          </a:xfrm>
        </p:grpSpPr>
        <p:sp>
          <p:nvSpPr>
            <p:cNvPr id="7209" name="Rectangle 33"/>
            <p:cNvSpPr>
              <a:spLocks noChangeArrowheads="1"/>
            </p:cNvSpPr>
            <p:nvPr/>
          </p:nvSpPr>
          <p:spPr bwMode="auto">
            <a:xfrm rot="2645782">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210" name="Rectangle 34"/>
            <p:cNvSpPr>
              <a:spLocks noChangeArrowheads="1"/>
            </p:cNvSpPr>
            <p:nvPr/>
          </p:nvSpPr>
          <p:spPr bwMode="auto">
            <a:xfrm rot="18954218" flipH="1">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7200" name="Group 94"/>
          <p:cNvGrpSpPr>
            <a:grpSpLocks/>
          </p:cNvGrpSpPr>
          <p:nvPr/>
        </p:nvGrpSpPr>
        <p:grpSpPr bwMode="auto">
          <a:xfrm>
            <a:off x="7785100" y="2820988"/>
            <a:ext cx="863600" cy="1016000"/>
            <a:chOff x="7457324" y="2821577"/>
            <a:chExt cx="863716" cy="1015663"/>
          </a:xfrm>
        </p:grpSpPr>
        <p:sp>
          <p:nvSpPr>
            <p:cNvPr id="7207" name="Isosceles Triangle 92"/>
            <p:cNvSpPr>
              <a:spLocks noChangeArrowheads="1"/>
            </p:cNvSpPr>
            <p:nvPr/>
          </p:nvSpPr>
          <p:spPr bwMode="auto">
            <a:xfrm>
              <a:off x="7457324" y="2886891"/>
              <a:ext cx="863716" cy="744583"/>
            </a:xfrm>
            <a:prstGeom prst="triangle">
              <a:avLst>
                <a:gd name="adj" fmla="val 50000"/>
              </a:avLst>
            </a:prstGeom>
            <a:solidFill>
              <a:srgbClr val="FFFF00"/>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pPr>
              <a:endParaRPr lang="en-US"/>
            </a:p>
          </p:txBody>
        </p:sp>
        <p:sp>
          <p:nvSpPr>
            <p:cNvPr id="7208" name="TextBox 93"/>
            <p:cNvSpPr txBox="1">
              <a:spLocks noChangeArrowheads="1"/>
            </p:cNvSpPr>
            <p:nvPr/>
          </p:nvSpPr>
          <p:spPr bwMode="auto">
            <a:xfrm>
              <a:off x="7680960" y="2821577"/>
              <a:ext cx="44413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6000">
                  <a:solidFill>
                    <a:schemeClr val="bg1"/>
                  </a:solidFill>
                  <a:latin typeface="Calibri" pitchFamily="34" charset="0"/>
                </a:rPr>
                <a:t>!</a:t>
              </a:r>
            </a:p>
          </p:txBody>
        </p:sp>
      </p:grpSp>
      <p:grpSp>
        <p:nvGrpSpPr>
          <p:cNvPr id="7201" name="Group 32"/>
          <p:cNvGrpSpPr>
            <a:grpSpLocks/>
          </p:cNvGrpSpPr>
          <p:nvPr/>
        </p:nvGrpSpPr>
        <p:grpSpPr bwMode="auto">
          <a:xfrm>
            <a:off x="8118475" y="3856038"/>
            <a:ext cx="196850" cy="788987"/>
            <a:chOff x="3067" y="1854"/>
            <a:chExt cx="584" cy="2335"/>
          </a:xfrm>
        </p:grpSpPr>
        <p:sp>
          <p:nvSpPr>
            <p:cNvPr id="7205" name="Rectangle 33"/>
            <p:cNvSpPr>
              <a:spLocks noChangeArrowheads="1"/>
            </p:cNvSpPr>
            <p:nvPr/>
          </p:nvSpPr>
          <p:spPr bwMode="auto">
            <a:xfrm rot="2645782">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206" name="Rectangle 34"/>
            <p:cNvSpPr>
              <a:spLocks noChangeArrowheads="1"/>
            </p:cNvSpPr>
            <p:nvPr/>
          </p:nvSpPr>
          <p:spPr bwMode="auto">
            <a:xfrm rot="18954218" flipH="1">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7202" name="Group 94"/>
          <p:cNvGrpSpPr>
            <a:grpSpLocks/>
          </p:cNvGrpSpPr>
          <p:nvPr/>
        </p:nvGrpSpPr>
        <p:grpSpPr bwMode="auto">
          <a:xfrm>
            <a:off x="7785100" y="5138738"/>
            <a:ext cx="863600" cy="1016000"/>
            <a:chOff x="7457324" y="2821577"/>
            <a:chExt cx="863716" cy="1015663"/>
          </a:xfrm>
        </p:grpSpPr>
        <p:sp>
          <p:nvSpPr>
            <p:cNvPr id="7203" name="Isosceles Triangle 92"/>
            <p:cNvSpPr>
              <a:spLocks noChangeArrowheads="1"/>
            </p:cNvSpPr>
            <p:nvPr/>
          </p:nvSpPr>
          <p:spPr bwMode="auto">
            <a:xfrm>
              <a:off x="7457324" y="2886891"/>
              <a:ext cx="863716" cy="744583"/>
            </a:xfrm>
            <a:prstGeom prst="triangle">
              <a:avLst>
                <a:gd name="adj" fmla="val 50000"/>
              </a:avLst>
            </a:prstGeom>
            <a:solidFill>
              <a:srgbClr val="FFFF00"/>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pPr>
              <a:endParaRPr lang="en-US"/>
            </a:p>
          </p:txBody>
        </p:sp>
        <p:sp>
          <p:nvSpPr>
            <p:cNvPr id="7204" name="TextBox 93"/>
            <p:cNvSpPr txBox="1">
              <a:spLocks noChangeArrowheads="1"/>
            </p:cNvSpPr>
            <p:nvPr/>
          </p:nvSpPr>
          <p:spPr bwMode="auto">
            <a:xfrm>
              <a:off x="7680960" y="2821577"/>
              <a:ext cx="44413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6000">
                  <a:solidFill>
                    <a:schemeClr val="bg1"/>
                  </a:solidFill>
                  <a:latin typeface="Calibri" pitchFamily="34" charset="0"/>
                </a:rPr>
                <a:t>!</a:t>
              </a:r>
            </a:p>
          </p:txBody>
        </p: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Lesson outline</a:t>
            </a:r>
          </a:p>
        </p:txBody>
      </p:sp>
      <p:sp>
        <p:nvSpPr>
          <p:cNvPr id="8195" name="Rectangle 3"/>
          <p:cNvSpPr>
            <a:spLocks noGrp="1" noChangeArrowheads="1"/>
          </p:cNvSpPr>
          <p:nvPr>
            <p:ph idx="1"/>
          </p:nvPr>
        </p:nvSpPr>
        <p:spPr bwMode="gray"/>
        <p:txBody>
          <a:bodyPr/>
          <a:lstStyle/>
          <a:p>
            <a:pPr>
              <a:lnSpc>
                <a:spcPct val="150000"/>
              </a:lnSpc>
              <a:buFont typeface="Arial" charset="0"/>
              <a:buChar char="•"/>
            </a:pPr>
            <a:r>
              <a:rPr lang="en-US" sz="2800">
                <a:solidFill>
                  <a:srgbClr val="C0C0C0"/>
                </a:solidFill>
              </a:rPr>
              <a:t>Why financial holds</a:t>
            </a:r>
          </a:p>
          <a:p>
            <a:pPr>
              <a:lnSpc>
                <a:spcPct val="150000"/>
              </a:lnSpc>
              <a:buFont typeface="Arial" charset="0"/>
              <a:buChar char="•"/>
            </a:pPr>
            <a:r>
              <a:rPr lang="en-US" sz="2800"/>
              <a:t>Configuring coverage in question</a:t>
            </a:r>
          </a:p>
          <a:p>
            <a:pPr>
              <a:lnSpc>
                <a:spcPct val="150000"/>
              </a:lnSpc>
              <a:buFont typeface="Arial" charset="0"/>
              <a:buChar char="•"/>
            </a:pPr>
            <a:r>
              <a:rPr lang="en-US" sz="2800">
                <a:solidFill>
                  <a:srgbClr val="C0C0C0"/>
                </a:solidFill>
              </a:rPr>
              <a:t>Financial holds and initial reserve rules</a:t>
            </a:r>
          </a:p>
          <a:p>
            <a:pPr>
              <a:lnSpc>
                <a:spcPct val="150000"/>
              </a:lnSpc>
              <a:buFont typeface="Arial" charset="0"/>
              <a:buChar char="•"/>
            </a:pPr>
            <a:r>
              <a:rPr lang="en-US" sz="2800">
                <a:solidFill>
                  <a:srgbClr val="C0C0C0"/>
                </a:solidFill>
              </a:rPr>
              <a:t>Configuring financial holds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t>Setting coverage in question automatically</a:t>
            </a:r>
          </a:p>
        </p:txBody>
      </p:sp>
      <p:sp>
        <p:nvSpPr>
          <p:cNvPr id="9219" name="Content Placeholder 2"/>
          <p:cNvSpPr>
            <a:spLocks noGrp="1"/>
          </p:cNvSpPr>
          <p:nvPr>
            <p:ph idx="1"/>
          </p:nvPr>
        </p:nvSpPr>
        <p:spPr>
          <a:xfrm>
            <a:off x="434975" y="974725"/>
            <a:ext cx="8318500" cy="5486400"/>
          </a:xfrm>
        </p:spPr>
        <p:txBody>
          <a:bodyPr/>
          <a:lstStyle/>
          <a:p>
            <a:pPr>
              <a:buFont typeface="Arial" charset="0"/>
              <a:buChar char="•"/>
            </a:pPr>
            <a:r>
              <a:rPr lang="en-US" dirty="0" err="1"/>
              <a:t>CiQ</a:t>
            </a:r>
            <a:r>
              <a:rPr lang="en-US" dirty="0"/>
              <a:t> set automatically based on configurable settings</a:t>
            </a:r>
          </a:p>
          <a:p>
            <a:pPr>
              <a:buFont typeface="Arial" charset="0"/>
              <a:buChar char="•"/>
            </a:pPr>
            <a:r>
              <a:rPr lang="en-US" dirty="0"/>
              <a:t>In base ClaimCenter configuration, </a:t>
            </a:r>
            <a:r>
              <a:rPr lang="en-US" dirty="0" err="1"/>
              <a:t>CiQ</a:t>
            </a:r>
            <a:r>
              <a:rPr lang="en-US" dirty="0"/>
              <a:t> is automatically set to true if any of the following are true:</a:t>
            </a:r>
          </a:p>
          <a:p>
            <a:pPr lvl="1"/>
            <a:r>
              <a:rPr lang="en-US" dirty="0"/>
              <a:t>Loss date is before policy effective date</a:t>
            </a:r>
          </a:p>
          <a:p>
            <a:pPr lvl="1"/>
            <a:r>
              <a:rPr lang="en-US" dirty="0"/>
              <a:t>Loss date is after policy expiration date</a:t>
            </a:r>
          </a:p>
          <a:p>
            <a:pPr lvl="1"/>
            <a:r>
              <a:rPr lang="en-US" dirty="0"/>
              <a:t>Policy status something other than "In force" or "Archived"</a:t>
            </a:r>
          </a:p>
          <a:p>
            <a:pPr>
              <a:buFont typeface="Arial" charset="0"/>
              <a:buChar char="•"/>
            </a:pPr>
            <a:r>
              <a:rPr lang="en-US" dirty="0"/>
              <a:t>Examples</a:t>
            </a:r>
          </a:p>
          <a:p>
            <a:pPr lvl="1"/>
            <a:r>
              <a:rPr lang="en-US" dirty="0"/>
              <a:t>Claim with loss</a:t>
            </a:r>
            <a:br>
              <a:rPr lang="en-US" dirty="0"/>
            </a:br>
            <a:r>
              <a:rPr lang="en-US" dirty="0"/>
              <a:t>date before policy</a:t>
            </a:r>
            <a:br>
              <a:rPr lang="en-US" dirty="0"/>
            </a:br>
            <a:r>
              <a:rPr lang="en-US" dirty="0"/>
              <a:t>expiration date</a:t>
            </a:r>
            <a:br>
              <a:rPr lang="en-US" dirty="0"/>
            </a:br>
            <a:endParaRPr lang="en-US" sz="1100" dirty="0"/>
          </a:p>
          <a:p>
            <a:pPr lvl="1"/>
            <a:r>
              <a:rPr lang="en-US" dirty="0"/>
              <a:t>Claim with loss</a:t>
            </a:r>
            <a:br>
              <a:rPr lang="en-US" dirty="0"/>
            </a:br>
            <a:r>
              <a:rPr lang="en-US" dirty="0"/>
              <a:t>date after policy</a:t>
            </a:r>
            <a:br>
              <a:rPr lang="en-US" dirty="0"/>
            </a:br>
            <a:r>
              <a:rPr lang="en-US" dirty="0"/>
              <a:t>expiration date</a:t>
            </a:r>
          </a:p>
          <a:p>
            <a:pPr>
              <a:buFont typeface="Arial" charset="0"/>
              <a:buChar char="•"/>
            </a:pPr>
            <a:endParaRPr lang="en-US" dirty="0"/>
          </a:p>
        </p:txBody>
      </p:sp>
      <p:pic>
        <p:nvPicPr>
          <p:cNvPr id="3" name="Picture 2">
            <a:extLst>
              <a:ext uri="{FF2B5EF4-FFF2-40B4-BE49-F238E27FC236}">
                <a16:creationId xmlns:a16="http://schemas.microsoft.com/office/drawing/2014/main" id="{ED0196D5-C348-4F17-8EB7-044187AD44D9}"/>
              </a:ext>
            </a:extLst>
          </p:cNvPr>
          <p:cNvPicPr>
            <a:picLocks noChangeAspect="1"/>
          </p:cNvPicPr>
          <p:nvPr/>
        </p:nvPicPr>
        <p:blipFill>
          <a:blip r:embed="rId3"/>
          <a:stretch>
            <a:fillRect/>
          </a:stretch>
        </p:blipFill>
        <p:spPr>
          <a:xfrm>
            <a:off x="3325495" y="5119144"/>
            <a:ext cx="3571875" cy="990600"/>
          </a:xfrm>
          <a:prstGeom prst="rect">
            <a:avLst/>
          </a:prstGeom>
          <a:ln>
            <a:solidFill>
              <a:schemeClr val="bg1"/>
            </a:solidFill>
          </a:ln>
        </p:spPr>
      </p:pic>
      <p:pic>
        <p:nvPicPr>
          <p:cNvPr id="5" name="Picture 4">
            <a:extLst>
              <a:ext uri="{FF2B5EF4-FFF2-40B4-BE49-F238E27FC236}">
                <a16:creationId xmlns:a16="http://schemas.microsoft.com/office/drawing/2014/main" id="{A6EC93B1-5B7C-4E3A-A114-70C52C5938D0}"/>
              </a:ext>
            </a:extLst>
          </p:cNvPr>
          <p:cNvPicPr>
            <a:picLocks noChangeAspect="1"/>
          </p:cNvPicPr>
          <p:nvPr/>
        </p:nvPicPr>
        <p:blipFill>
          <a:blip r:embed="rId4"/>
          <a:stretch>
            <a:fillRect/>
          </a:stretch>
        </p:blipFill>
        <p:spPr>
          <a:xfrm>
            <a:off x="3322637" y="4110538"/>
            <a:ext cx="2543175" cy="657225"/>
          </a:xfrm>
          <a:prstGeom prst="rect">
            <a:avLst/>
          </a:prstGeom>
          <a:ln>
            <a:solidFill>
              <a:schemeClr val="bg1"/>
            </a:solidFill>
          </a:ln>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Configuring coverage in question</a:t>
            </a:r>
          </a:p>
        </p:txBody>
      </p:sp>
      <p:sp>
        <p:nvSpPr>
          <p:cNvPr id="10243" name="Content Placeholder 2"/>
          <p:cNvSpPr>
            <a:spLocks noGrp="1"/>
          </p:cNvSpPr>
          <p:nvPr>
            <p:ph idx="1"/>
          </p:nvPr>
        </p:nvSpPr>
        <p:spPr/>
        <p:txBody>
          <a:bodyPr/>
          <a:lstStyle/>
          <a:p>
            <a:pPr>
              <a:buFont typeface="Arial" charset="0"/>
              <a:buChar char="•"/>
            </a:pPr>
            <a:r>
              <a:rPr lang="en-US" dirty="0"/>
              <a:t>Developers can add or remove the criteria that ClaimCenter considers when determining if coverage is in question by configuring an enhancement and </a:t>
            </a:r>
            <a:r>
              <a:rPr lang="en-US" dirty="0" err="1"/>
              <a:t>Preupdate</a:t>
            </a:r>
            <a:r>
              <a:rPr lang="en-US" dirty="0"/>
              <a:t> rules</a:t>
            </a:r>
          </a:p>
          <a:p>
            <a:pPr>
              <a:buFont typeface="Arial" charset="0"/>
              <a:buChar char="•"/>
            </a:pPr>
            <a:r>
              <a:rPr lang="en-US" dirty="0"/>
              <a:t>Controlled by:</a:t>
            </a:r>
          </a:p>
          <a:p>
            <a:pPr lvl="1"/>
            <a:r>
              <a:rPr lang="en-US" dirty="0" err="1"/>
              <a:t>GWClaimFinancialsHoldsEnhancement</a:t>
            </a:r>
            <a:endParaRPr lang="en-US" dirty="0"/>
          </a:p>
          <a:p>
            <a:pPr lvl="2"/>
            <a:r>
              <a:rPr lang="en-US" dirty="0"/>
              <a:t>Specifies criteria that are considered when determining coverage in question status</a:t>
            </a:r>
          </a:p>
          <a:p>
            <a:pPr lvl="1"/>
            <a:r>
              <a:rPr lang="en-US" dirty="0"/>
              <a:t>CPU 20000 – Claim </a:t>
            </a:r>
            <a:r>
              <a:rPr lang="en-US" dirty="0" err="1"/>
              <a:t>Preupdate</a:t>
            </a:r>
            <a:r>
              <a:rPr lang="en-US" dirty="0"/>
              <a:t> Rules</a:t>
            </a:r>
          </a:p>
          <a:p>
            <a:pPr lvl="2"/>
            <a:r>
              <a:rPr lang="en-US" dirty="0"/>
              <a:t>Specifies set of actions to take when coverage in question is true</a:t>
            </a:r>
          </a:p>
          <a:p>
            <a:pPr lvl="3"/>
            <a:r>
              <a:rPr lang="en-US" dirty="0"/>
              <a:t>Set coverage in question field to true (if it has not yet been set to true)</a:t>
            </a:r>
          </a:p>
          <a:p>
            <a:pPr lvl="3"/>
            <a:r>
              <a:rPr lang="en-US" dirty="0"/>
              <a:t>Create appropriate activities</a:t>
            </a:r>
          </a:p>
          <a:p>
            <a:pPr lvl="3"/>
            <a:r>
              <a:rPr lang="en-US" dirty="0"/>
              <a:t>Create claim history entries</a:t>
            </a:r>
          </a:p>
        </p:txBody>
      </p:sp>
      <p:pic>
        <p:nvPicPr>
          <p:cNvPr id="4" name="Picture 4" descr="icon - r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8088" y="5233585"/>
            <a:ext cx="744135" cy="74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21"/>
          <p:cNvGrpSpPr>
            <a:grpSpLocks/>
          </p:cNvGrpSpPr>
          <p:nvPr/>
        </p:nvGrpSpPr>
        <p:grpSpPr bwMode="auto">
          <a:xfrm>
            <a:off x="6183834" y="2502589"/>
            <a:ext cx="682110" cy="749944"/>
            <a:chOff x="1752" y="1732"/>
            <a:chExt cx="1650" cy="1816"/>
          </a:xfrm>
        </p:grpSpPr>
        <p:sp>
          <p:nvSpPr>
            <p:cNvPr id="6" name="Freeform 22"/>
            <p:cNvSpPr>
              <a:spLocks/>
            </p:cNvSpPr>
            <p:nvPr/>
          </p:nvSpPr>
          <p:spPr bwMode="auto">
            <a:xfrm>
              <a:off x="1942" y="1732"/>
              <a:ext cx="1451" cy="1816"/>
            </a:xfrm>
            <a:custGeom>
              <a:avLst/>
              <a:gdLst>
                <a:gd name="T0" fmla="*/ 0 w 1887"/>
                <a:gd name="T1" fmla="*/ 1390 h 2365"/>
                <a:gd name="T2" fmla="*/ 0 w 1887"/>
                <a:gd name="T3" fmla="*/ 0 h 2365"/>
                <a:gd name="T4" fmla="*/ 793 w 1887"/>
                <a:gd name="T5" fmla="*/ 0 h 2365"/>
                <a:gd name="T6" fmla="*/ 1116 w 1887"/>
                <a:gd name="T7" fmla="*/ 326 h 2365"/>
                <a:gd name="T8" fmla="*/ 1116 w 1887"/>
                <a:gd name="T9" fmla="*/ 1394 h 2365"/>
                <a:gd name="T10" fmla="*/ 0 w 1887"/>
                <a:gd name="T11" fmla="*/ 139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cap="flat" cmpd="sng">
              <a:solidFill>
                <a:srgbClr val="93A2B7"/>
              </a:solidFill>
              <a:prstDash val="solid"/>
              <a:round/>
              <a:headEnd/>
              <a:tailEnd/>
            </a:ln>
          </p:spPr>
          <p:txBody>
            <a:bodyPr lIns="0" tIns="0" rIns="0" bIns="0" anchor="ctr">
              <a:spAutoFit/>
            </a:bodyPr>
            <a:lstStyle/>
            <a:p>
              <a:endParaRPr lang="en-US"/>
            </a:p>
          </p:txBody>
        </p:sp>
        <p:sp>
          <p:nvSpPr>
            <p:cNvPr id="7" name="Line 23"/>
            <p:cNvSpPr>
              <a:spLocks noChangeShapeType="1"/>
            </p:cNvSpPr>
            <p:nvPr/>
          </p:nvSpPr>
          <p:spPr bwMode="auto">
            <a:xfrm>
              <a:off x="1936" y="3548"/>
              <a:ext cx="1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 name="Line 24"/>
            <p:cNvSpPr>
              <a:spLocks noChangeShapeType="1"/>
            </p:cNvSpPr>
            <p:nvPr/>
          </p:nvSpPr>
          <p:spPr bwMode="auto">
            <a:xfrm flipV="1">
              <a:off x="3396" y="2144"/>
              <a:ext cx="0" cy="1404"/>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 name="Freeform 25"/>
            <p:cNvSpPr>
              <a:spLocks/>
            </p:cNvSpPr>
            <p:nvPr/>
          </p:nvSpPr>
          <p:spPr bwMode="auto">
            <a:xfrm>
              <a:off x="2971" y="1732"/>
              <a:ext cx="425" cy="425"/>
            </a:xfrm>
            <a:custGeom>
              <a:avLst/>
              <a:gdLst>
                <a:gd name="T0" fmla="*/ 0 w 553"/>
                <a:gd name="T1" fmla="*/ 0 h 554"/>
                <a:gd name="T2" fmla="*/ 0 w 553"/>
                <a:gd name="T3" fmla="*/ 326 h 554"/>
                <a:gd name="T4" fmla="*/ 327 w 553"/>
                <a:gd name="T5" fmla="*/ 326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cap="flat" cmpd="sng">
              <a:solidFill>
                <a:srgbClr val="93A2B7"/>
              </a:solidFill>
              <a:prstDash val="solid"/>
              <a:round/>
              <a:headEnd/>
              <a:tailEnd/>
            </a:ln>
          </p:spPr>
          <p:txBody>
            <a:bodyPr wrap="none" lIns="0" tIns="0" rIns="0" bIns="0" anchor="ctr">
              <a:spAutoFit/>
            </a:bodyPr>
            <a:lstStyle/>
            <a:p>
              <a:endParaRPr lang="en-US"/>
            </a:p>
          </p:txBody>
        </p:sp>
        <p:grpSp>
          <p:nvGrpSpPr>
            <p:cNvPr id="10" name="Group 26"/>
            <p:cNvGrpSpPr>
              <a:grpSpLocks/>
            </p:cNvGrpSpPr>
            <p:nvPr/>
          </p:nvGrpSpPr>
          <p:grpSpPr bwMode="auto">
            <a:xfrm>
              <a:off x="2176" y="2569"/>
              <a:ext cx="855" cy="600"/>
              <a:chOff x="443" y="1548"/>
              <a:chExt cx="855" cy="600"/>
            </a:xfrm>
          </p:grpSpPr>
          <p:sp>
            <p:nvSpPr>
              <p:cNvPr id="12" name="Rectangle 27"/>
              <p:cNvSpPr>
                <a:spLocks noChangeArrowheads="1"/>
              </p:cNvSpPr>
              <p:nvPr/>
            </p:nvSpPr>
            <p:spPr bwMode="auto">
              <a:xfrm>
                <a:off x="607" y="1790"/>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 name="Rectangle 28"/>
              <p:cNvSpPr>
                <a:spLocks noChangeArrowheads="1"/>
              </p:cNvSpPr>
              <p:nvPr/>
            </p:nvSpPr>
            <p:spPr bwMode="auto">
              <a:xfrm>
                <a:off x="443" y="1548"/>
                <a:ext cx="855"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4" name="Rectangle 29"/>
              <p:cNvSpPr>
                <a:spLocks noChangeArrowheads="1"/>
              </p:cNvSpPr>
              <p:nvPr/>
            </p:nvSpPr>
            <p:spPr bwMode="auto">
              <a:xfrm>
                <a:off x="607" y="2032"/>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
          <p:nvSpPr>
            <p:cNvPr id="11" name="AutoShape 30"/>
            <p:cNvSpPr>
              <a:spLocks noChangeArrowheads="1"/>
            </p:cNvSpPr>
            <p:nvPr/>
          </p:nvSpPr>
          <p:spPr bwMode="auto">
            <a:xfrm>
              <a:off x="1752" y="1795"/>
              <a:ext cx="831" cy="804"/>
            </a:xfrm>
            <a:prstGeom prst="plus">
              <a:avLst>
                <a:gd name="adj" fmla="val 32509"/>
              </a:avLst>
            </a:prstGeom>
            <a:gradFill rotWithShape="1">
              <a:gsLst>
                <a:gs pos="0">
                  <a:srgbClr val="FFFFFF"/>
                </a:gs>
                <a:gs pos="100000">
                  <a:srgbClr val="6DD130"/>
                </a:gs>
              </a:gsLst>
              <a:lin ang="2700000" scaled="1"/>
            </a:gradFill>
            <a:ln w="28575" algn="ctr">
              <a:solidFill>
                <a:srgbClr val="58AA26"/>
              </a:solidFill>
              <a:miter lim="800000"/>
              <a:headEnd/>
              <a:tailEnd/>
            </a:ln>
          </p:spPr>
          <p:txBody>
            <a:bodyPr lIns="0" tIns="0" rIns="0" bIns="0" anchor="ctr">
              <a:spAutoFit/>
            </a:bodyPr>
            <a:lstStyle/>
            <a:p>
              <a:endParaRPr lang="en-US"/>
            </a:p>
          </p:txBody>
        </p:sp>
      </p:grpSp>
      <p:pic>
        <p:nvPicPr>
          <p:cNvPr id="15" name="Picture 4" descr="icon - r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488" y="5385985"/>
            <a:ext cx="744135" cy="74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descr="icon - r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2888" y="5538385"/>
            <a:ext cx="744135" cy="74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t>Configuring coverage in question</a:t>
            </a:r>
          </a:p>
        </p:txBody>
      </p:sp>
      <p:sp>
        <p:nvSpPr>
          <p:cNvPr id="11267" name="Content Placeholder 2"/>
          <p:cNvSpPr>
            <a:spLocks noGrp="1"/>
          </p:cNvSpPr>
          <p:nvPr>
            <p:ph idx="1"/>
          </p:nvPr>
        </p:nvSpPr>
        <p:spPr/>
        <p:txBody>
          <a:bodyPr/>
          <a:lstStyle/>
          <a:p>
            <a:pPr>
              <a:buFont typeface="Arial" charset="0"/>
              <a:buChar char="•"/>
            </a:pPr>
            <a:r>
              <a:rPr lang="en-US" dirty="0"/>
              <a:t>Modify </a:t>
            </a:r>
            <a:r>
              <a:rPr lang="en-US" dirty="0" err="1"/>
              <a:t>GWClaimFinancialsHoldsEnhancement.gsx</a:t>
            </a:r>
            <a:r>
              <a:rPr lang="en-US" dirty="0"/>
              <a:t> methods</a:t>
            </a:r>
          </a:p>
        </p:txBody>
      </p:sp>
      <p:pic>
        <p:nvPicPr>
          <p:cNvPr id="4" name="Picture 3">
            <a:extLst>
              <a:ext uri="{FF2B5EF4-FFF2-40B4-BE49-F238E27FC236}">
                <a16:creationId xmlns:a16="http://schemas.microsoft.com/office/drawing/2014/main" id="{D4E9AD19-23E6-4E50-B707-37AB2EBA6C7C}"/>
              </a:ext>
            </a:extLst>
          </p:cNvPr>
          <p:cNvPicPr>
            <a:picLocks noChangeAspect="1"/>
          </p:cNvPicPr>
          <p:nvPr/>
        </p:nvPicPr>
        <p:blipFill>
          <a:blip r:embed="rId3"/>
          <a:stretch>
            <a:fillRect/>
          </a:stretch>
        </p:blipFill>
        <p:spPr>
          <a:xfrm>
            <a:off x="850071" y="1828800"/>
            <a:ext cx="5695950" cy="4572000"/>
          </a:xfrm>
          <a:prstGeom prst="rect">
            <a:avLst/>
          </a:prstGeom>
          <a:ln>
            <a:solidFill>
              <a:schemeClr val="bg1"/>
            </a:solidFill>
          </a:ln>
        </p:spPr>
      </p:pic>
      <p:sp>
        <p:nvSpPr>
          <p:cNvPr id="5" name="Rectangle 4">
            <a:extLst>
              <a:ext uri="{FF2B5EF4-FFF2-40B4-BE49-F238E27FC236}">
                <a16:creationId xmlns:a16="http://schemas.microsoft.com/office/drawing/2014/main" id="{59C390CF-C2EF-4505-A6AB-94B2AA6A938C}"/>
              </a:ext>
            </a:extLst>
          </p:cNvPr>
          <p:cNvSpPr/>
          <p:nvPr/>
        </p:nvSpPr>
        <p:spPr bwMode="auto">
          <a:xfrm>
            <a:off x="850072" y="3058663"/>
            <a:ext cx="5471216" cy="3238500"/>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23" name="Group 21">
            <a:extLst>
              <a:ext uri="{FF2B5EF4-FFF2-40B4-BE49-F238E27FC236}">
                <a16:creationId xmlns:a16="http://schemas.microsoft.com/office/drawing/2014/main" id="{A26F9A90-9A14-4F09-9753-F485C90C40CC}"/>
              </a:ext>
            </a:extLst>
          </p:cNvPr>
          <p:cNvGrpSpPr>
            <a:grpSpLocks/>
          </p:cNvGrpSpPr>
          <p:nvPr/>
        </p:nvGrpSpPr>
        <p:grpSpPr bwMode="auto">
          <a:xfrm>
            <a:off x="6204966" y="1422823"/>
            <a:ext cx="682110" cy="749944"/>
            <a:chOff x="1752" y="1732"/>
            <a:chExt cx="1650" cy="1816"/>
          </a:xfrm>
        </p:grpSpPr>
        <p:sp>
          <p:nvSpPr>
            <p:cNvPr id="24" name="Freeform 22">
              <a:extLst>
                <a:ext uri="{FF2B5EF4-FFF2-40B4-BE49-F238E27FC236}">
                  <a16:creationId xmlns:a16="http://schemas.microsoft.com/office/drawing/2014/main" id="{FA9E949B-714F-4351-871C-F91DD871089E}"/>
                </a:ext>
              </a:extLst>
            </p:cNvPr>
            <p:cNvSpPr>
              <a:spLocks/>
            </p:cNvSpPr>
            <p:nvPr/>
          </p:nvSpPr>
          <p:spPr bwMode="auto">
            <a:xfrm>
              <a:off x="1942" y="1732"/>
              <a:ext cx="1451" cy="1816"/>
            </a:xfrm>
            <a:custGeom>
              <a:avLst/>
              <a:gdLst>
                <a:gd name="T0" fmla="*/ 0 w 1887"/>
                <a:gd name="T1" fmla="*/ 1390 h 2365"/>
                <a:gd name="T2" fmla="*/ 0 w 1887"/>
                <a:gd name="T3" fmla="*/ 0 h 2365"/>
                <a:gd name="T4" fmla="*/ 793 w 1887"/>
                <a:gd name="T5" fmla="*/ 0 h 2365"/>
                <a:gd name="T6" fmla="*/ 1116 w 1887"/>
                <a:gd name="T7" fmla="*/ 326 h 2365"/>
                <a:gd name="T8" fmla="*/ 1116 w 1887"/>
                <a:gd name="T9" fmla="*/ 1394 h 2365"/>
                <a:gd name="T10" fmla="*/ 0 w 1887"/>
                <a:gd name="T11" fmla="*/ 139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cap="flat" cmpd="sng">
              <a:solidFill>
                <a:srgbClr val="93A2B7"/>
              </a:solidFill>
              <a:prstDash val="solid"/>
              <a:round/>
              <a:headEnd/>
              <a:tailEnd/>
            </a:ln>
          </p:spPr>
          <p:txBody>
            <a:bodyPr lIns="0" tIns="0" rIns="0" bIns="0" anchor="ctr">
              <a:spAutoFit/>
            </a:bodyPr>
            <a:lstStyle/>
            <a:p>
              <a:endParaRPr lang="en-US"/>
            </a:p>
          </p:txBody>
        </p:sp>
        <p:sp>
          <p:nvSpPr>
            <p:cNvPr id="25" name="Line 23">
              <a:extLst>
                <a:ext uri="{FF2B5EF4-FFF2-40B4-BE49-F238E27FC236}">
                  <a16:creationId xmlns:a16="http://schemas.microsoft.com/office/drawing/2014/main" id="{C8A07A8D-5D18-488E-AFC1-1482FD789B62}"/>
                </a:ext>
              </a:extLst>
            </p:cNvPr>
            <p:cNvSpPr>
              <a:spLocks noChangeShapeType="1"/>
            </p:cNvSpPr>
            <p:nvPr/>
          </p:nvSpPr>
          <p:spPr bwMode="auto">
            <a:xfrm>
              <a:off x="1936" y="3548"/>
              <a:ext cx="1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 name="Line 24">
              <a:extLst>
                <a:ext uri="{FF2B5EF4-FFF2-40B4-BE49-F238E27FC236}">
                  <a16:creationId xmlns:a16="http://schemas.microsoft.com/office/drawing/2014/main" id="{DEB9BCC9-4637-4D94-8AE2-B083DC85D88D}"/>
                </a:ext>
              </a:extLst>
            </p:cNvPr>
            <p:cNvSpPr>
              <a:spLocks noChangeShapeType="1"/>
            </p:cNvSpPr>
            <p:nvPr/>
          </p:nvSpPr>
          <p:spPr bwMode="auto">
            <a:xfrm flipV="1">
              <a:off x="3396" y="2144"/>
              <a:ext cx="0" cy="1404"/>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 name="Freeform 25">
              <a:extLst>
                <a:ext uri="{FF2B5EF4-FFF2-40B4-BE49-F238E27FC236}">
                  <a16:creationId xmlns:a16="http://schemas.microsoft.com/office/drawing/2014/main" id="{DCC54396-2931-4F48-B8AF-436BE5583AC0}"/>
                </a:ext>
              </a:extLst>
            </p:cNvPr>
            <p:cNvSpPr>
              <a:spLocks/>
            </p:cNvSpPr>
            <p:nvPr/>
          </p:nvSpPr>
          <p:spPr bwMode="auto">
            <a:xfrm>
              <a:off x="2971" y="1732"/>
              <a:ext cx="425" cy="425"/>
            </a:xfrm>
            <a:custGeom>
              <a:avLst/>
              <a:gdLst>
                <a:gd name="T0" fmla="*/ 0 w 553"/>
                <a:gd name="T1" fmla="*/ 0 h 554"/>
                <a:gd name="T2" fmla="*/ 0 w 553"/>
                <a:gd name="T3" fmla="*/ 326 h 554"/>
                <a:gd name="T4" fmla="*/ 327 w 553"/>
                <a:gd name="T5" fmla="*/ 326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cap="flat" cmpd="sng">
              <a:solidFill>
                <a:srgbClr val="93A2B7"/>
              </a:solidFill>
              <a:prstDash val="solid"/>
              <a:round/>
              <a:headEnd/>
              <a:tailEnd/>
            </a:ln>
          </p:spPr>
          <p:txBody>
            <a:bodyPr wrap="none" lIns="0" tIns="0" rIns="0" bIns="0" anchor="ctr">
              <a:spAutoFit/>
            </a:bodyPr>
            <a:lstStyle/>
            <a:p>
              <a:endParaRPr lang="en-US"/>
            </a:p>
          </p:txBody>
        </p:sp>
        <p:grpSp>
          <p:nvGrpSpPr>
            <p:cNvPr id="28" name="Group 26">
              <a:extLst>
                <a:ext uri="{FF2B5EF4-FFF2-40B4-BE49-F238E27FC236}">
                  <a16:creationId xmlns:a16="http://schemas.microsoft.com/office/drawing/2014/main" id="{B162700E-3E2E-4811-808C-12E98B10698A}"/>
                </a:ext>
              </a:extLst>
            </p:cNvPr>
            <p:cNvGrpSpPr>
              <a:grpSpLocks/>
            </p:cNvGrpSpPr>
            <p:nvPr/>
          </p:nvGrpSpPr>
          <p:grpSpPr bwMode="auto">
            <a:xfrm>
              <a:off x="2176" y="2569"/>
              <a:ext cx="855" cy="600"/>
              <a:chOff x="443" y="1548"/>
              <a:chExt cx="855" cy="600"/>
            </a:xfrm>
          </p:grpSpPr>
          <p:sp>
            <p:nvSpPr>
              <p:cNvPr id="30" name="Rectangle 27">
                <a:extLst>
                  <a:ext uri="{FF2B5EF4-FFF2-40B4-BE49-F238E27FC236}">
                    <a16:creationId xmlns:a16="http://schemas.microsoft.com/office/drawing/2014/main" id="{7743EEC5-A798-4363-9A22-444228277B17}"/>
                  </a:ext>
                </a:extLst>
              </p:cNvPr>
              <p:cNvSpPr>
                <a:spLocks noChangeArrowheads="1"/>
              </p:cNvSpPr>
              <p:nvPr/>
            </p:nvSpPr>
            <p:spPr bwMode="auto">
              <a:xfrm>
                <a:off x="607" y="1790"/>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1" name="Rectangle 28">
                <a:extLst>
                  <a:ext uri="{FF2B5EF4-FFF2-40B4-BE49-F238E27FC236}">
                    <a16:creationId xmlns:a16="http://schemas.microsoft.com/office/drawing/2014/main" id="{21DBBE3C-FF1B-4B6C-8CCD-66B8E99CC294}"/>
                  </a:ext>
                </a:extLst>
              </p:cNvPr>
              <p:cNvSpPr>
                <a:spLocks noChangeArrowheads="1"/>
              </p:cNvSpPr>
              <p:nvPr/>
            </p:nvSpPr>
            <p:spPr bwMode="auto">
              <a:xfrm>
                <a:off x="443" y="1548"/>
                <a:ext cx="855"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2" name="Rectangle 29">
                <a:extLst>
                  <a:ext uri="{FF2B5EF4-FFF2-40B4-BE49-F238E27FC236}">
                    <a16:creationId xmlns:a16="http://schemas.microsoft.com/office/drawing/2014/main" id="{0E93EEC8-C642-4916-AB9C-0D1B8C29A1C3}"/>
                  </a:ext>
                </a:extLst>
              </p:cNvPr>
              <p:cNvSpPr>
                <a:spLocks noChangeArrowheads="1"/>
              </p:cNvSpPr>
              <p:nvPr/>
            </p:nvSpPr>
            <p:spPr bwMode="auto">
              <a:xfrm>
                <a:off x="607" y="2032"/>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
          <p:nvSpPr>
            <p:cNvPr id="29" name="AutoShape 30">
              <a:extLst>
                <a:ext uri="{FF2B5EF4-FFF2-40B4-BE49-F238E27FC236}">
                  <a16:creationId xmlns:a16="http://schemas.microsoft.com/office/drawing/2014/main" id="{DC9491DB-FF6D-4CD1-9423-7E5CA3E561F3}"/>
                </a:ext>
              </a:extLst>
            </p:cNvPr>
            <p:cNvSpPr>
              <a:spLocks noChangeArrowheads="1"/>
            </p:cNvSpPr>
            <p:nvPr/>
          </p:nvSpPr>
          <p:spPr bwMode="auto">
            <a:xfrm>
              <a:off x="1752" y="1795"/>
              <a:ext cx="831" cy="804"/>
            </a:xfrm>
            <a:prstGeom prst="plus">
              <a:avLst>
                <a:gd name="adj" fmla="val 32509"/>
              </a:avLst>
            </a:prstGeom>
            <a:gradFill rotWithShape="1">
              <a:gsLst>
                <a:gs pos="0">
                  <a:srgbClr val="FFFFFF"/>
                </a:gs>
                <a:gs pos="100000">
                  <a:srgbClr val="6DD130"/>
                </a:gs>
              </a:gsLst>
              <a:lin ang="2700000" scaled="1"/>
            </a:gradFill>
            <a:ln w="28575" algn="ctr">
              <a:solidFill>
                <a:srgbClr val="58AA26"/>
              </a:solidFill>
              <a:miter lim="800000"/>
              <a:headEnd/>
              <a:tailEnd/>
            </a:ln>
          </p:spPr>
          <p:txBody>
            <a:bodyPr lIns="0" tIns="0" rIns="0" bIns="0" anchor="ctr">
              <a:spAutoFit/>
            </a:bodyPr>
            <a:lstStyle/>
            <a:p>
              <a:endParaRPr lang="en-US"/>
            </a:p>
          </p:txBody>
        </p:sp>
      </p:grpSp>
      <p:sp>
        <p:nvSpPr>
          <p:cNvPr id="6" name="Rectangle 5">
            <a:extLst>
              <a:ext uri="{FF2B5EF4-FFF2-40B4-BE49-F238E27FC236}">
                <a16:creationId xmlns:a16="http://schemas.microsoft.com/office/drawing/2014/main" id="{EFD80C29-A610-48C7-AB6B-F921CDDD514A}"/>
              </a:ext>
            </a:extLst>
          </p:cNvPr>
          <p:cNvSpPr/>
          <p:nvPr/>
        </p:nvSpPr>
        <p:spPr bwMode="auto">
          <a:xfrm>
            <a:off x="861757" y="1877536"/>
            <a:ext cx="4098877" cy="1077490"/>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TextBox 7">
            <a:extLst>
              <a:ext uri="{FF2B5EF4-FFF2-40B4-BE49-F238E27FC236}">
                <a16:creationId xmlns:a16="http://schemas.microsoft.com/office/drawing/2014/main" id="{EA80C9E8-1A3E-472E-AF7B-3DA4C1C8F6D3}"/>
              </a:ext>
            </a:extLst>
          </p:cNvPr>
          <p:cNvSpPr txBox="1">
            <a:spLocks noChangeArrowheads="1"/>
          </p:cNvSpPr>
          <p:nvPr/>
        </p:nvSpPr>
        <p:spPr bwMode="auto">
          <a:xfrm>
            <a:off x="4898453" y="2267354"/>
            <a:ext cx="26130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a:solidFill>
                  <a:srgbClr val="C00000"/>
                </a:solidFill>
                <a:latin typeface="Calibri" pitchFamily="34" charset="0"/>
              </a:rPr>
              <a:t>Determine if </a:t>
            </a:r>
          </a:p>
          <a:p>
            <a:pPr eaLnBrk="1" hangingPunct="1"/>
            <a:r>
              <a:rPr lang="en-US" dirty="0">
                <a:solidFill>
                  <a:srgbClr val="C00000"/>
                </a:solidFill>
                <a:latin typeface="Calibri" pitchFamily="34" charset="0"/>
              </a:rPr>
              <a:t>coverage is in question</a:t>
            </a:r>
          </a:p>
        </p:txBody>
      </p:sp>
      <p:sp>
        <p:nvSpPr>
          <p:cNvPr id="8" name="TextBox 9">
            <a:extLst>
              <a:ext uri="{FF2B5EF4-FFF2-40B4-BE49-F238E27FC236}">
                <a16:creationId xmlns:a16="http://schemas.microsoft.com/office/drawing/2014/main" id="{FB804C9F-6EDA-45A9-8305-75A2CB13F24B}"/>
              </a:ext>
            </a:extLst>
          </p:cNvPr>
          <p:cNvSpPr txBox="1">
            <a:spLocks noChangeArrowheads="1"/>
          </p:cNvSpPr>
          <p:nvPr/>
        </p:nvSpPr>
        <p:spPr bwMode="auto">
          <a:xfrm>
            <a:off x="6294817" y="3348587"/>
            <a:ext cx="1397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a:solidFill>
                  <a:srgbClr val="C00000"/>
                </a:solidFill>
                <a:latin typeface="Calibri" pitchFamily="34" charset="0"/>
              </a:rPr>
              <a:t>Set factors to consider</a:t>
            </a:r>
          </a:p>
        </p:txBody>
      </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1C07EC-562A-4BE3-9458-D8027F85814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466348B-BAFC-4425-9739-2A970F77F4DE}">
  <ds:schemaRefs>
    <ds:schemaRef ds:uri="http://schemas.microsoft.com/sharepoint/v3/contenttype/forms"/>
  </ds:schemaRefs>
</ds:datastoreItem>
</file>

<file path=customXml/itemProps3.xml><?xml version="1.0" encoding="utf-8"?>
<ds:datastoreItem xmlns:ds="http://schemas.openxmlformats.org/officeDocument/2006/customXml" ds:itemID="{598E5C7C-0973-4ECD-AB32-F5B7EB5F6066}"/>
</file>

<file path=docProps/app.xml><?xml version="1.0" encoding="utf-8"?>
<Properties xmlns="http://schemas.openxmlformats.org/officeDocument/2006/extended-properties" xmlns:vt="http://schemas.openxmlformats.org/officeDocument/2006/docPropsVTypes">
  <Template/>
  <TotalTime>25678</TotalTime>
  <Words>2182</Words>
  <Application>Microsoft Office PowerPoint</Application>
  <PresentationFormat>On-screen Show (4:3)</PresentationFormat>
  <Paragraphs>245</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1_test-template</vt:lpstr>
      <vt:lpstr>Configuring Financial Holds</vt:lpstr>
      <vt:lpstr>Lesson objectives</vt:lpstr>
      <vt:lpstr>Lesson outline</vt:lpstr>
      <vt:lpstr>Financial holds</vt:lpstr>
      <vt:lpstr>When financial holds are applied</vt:lpstr>
      <vt:lpstr>Lesson outline</vt:lpstr>
      <vt:lpstr>Setting coverage in question automatically</vt:lpstr>
      <vt:lpstr>Configuring coverage in question</vt:lpstr>
      <vt:lpstr>Configuring coverage in question</vt:lpstr>
      <vt:lpstr>Pre-update check for CiQ </vt:lpstr>
      <vt:lpstr>CiQ preudate rule (CPU20100 – Set CiQ) </vt:lpstr>
      <vt:lpstr>Activity Pre-update rule  (CPU20200 – Activities) </vt:lpstr>
      <vt:lpstr>Create History Pre-update rule  (CPU20300-Create History)</vt:lpstr>
      <vt:lpstr>Lesson outline</vt:lpstr>
      <vt:lpstr>Financial holds affect initial reserve rules</vt:lpstr>
      <vt:lpstr>Lesson outline</vt:lpstr>
      <vt:lpstr>Configuring financial holds</vt:lpstr>
      <vt:lpstr>Step 1: Establish factors that trigger a hold</vt:lpstr>
      <vt:lpstr>Step 2: Configure transaction set types  </vt:lpstr>
      <vt:lpstr>Step 3: Create rule for each hold type</vt:lpstr>
      <vt:lpstr>Example: SIU status is under investigation </vt:lpstr>
      <vt:lpstr>Using transactionSet.reject()</vt:lpstr>
      <vt:lpstr>PowerPoint Presentation</vt:lpstr>
      <vt:lpstr> Lesson objectives review</vt:lpstr>
      <vt:lpstr>Review questions</vt:lpstr>
      <vt:lpstr>Notices</vt:lpstr>
    </vt:vector>
  </TitlesOfParts>
  <Company>Guidewire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Holds</dc:title>
  <dc:subject>ClaimCenter 4.0 Foundation Training</dc:subject>
  <dc:creator>Guidewire;Tom Rhoades</dc:creator>
  <dc:description>DO NOT DISTRIBUTE WITHOUT PERMISSION!</dc:description>
  <cp:lastModifiedBy>Jeyaraj, Michael Antony Raj (Cognizant)</cp:lastModifiedBy>
  <cp:revision>2617</cp:revision>
  <dcterms:created xsi:type="dcterms:W3CDTF">2007-08-02T20:13:16Z</dcterms:created>
  <dcterms:modified xsi:type="dcterms:W3CDTF">2021-02-08T18:51:41Z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0x0101008CB57B5F54F4DA48B31C4943C8567926</vt:lpwstr>
  </property>
</Properties>
</file>